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76200"/>
            <a:ext cx="8991600" cy="6705600"/>
          </a:xfrm>
        </p:spPr>
        <p:txBody>
          <a:bodyPr>
            <a:normAutofit fontScale="92500"/>
          </a:bodyPr>
          <a:lstStyle/>
          <a:p>
            <a:r>
              <a:rPr lang="en-US" sz="1300" dirty="0">
                <a:solidFill>
                  <a:schemeClr val="accent6">
                    <a:lumMod val="75000"/>
                  </a:schemeClr>
                </a:solidFill>
              </a:rPr>
              <a:t>Shivaji University, Kolhapur </a:t>
            </a:r>
            <a:endParaRPr lang="en-US" sz="13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2200" dirty="0" smtClean="0">
                <a:solidFill>
                  <a:srgbClr val="0070C0"/>
                </a:solidFill>
              </a:rPr>
              <a:t>B</a:t>
            </a:r>
            <a:r>
              <a:rPr lang="en-US" sz="2200" dirty="0">
                <a:solidFill>
                  <a:srgbClr val="0070C0"/>
                </a:solidFill>
              </a:rPr>
              <a:t>. A. Part III Special English </a:t>
            </a:r>
            <a:endParaRPr lang="en-US" sz="2200" dirty="0" smtClean="0">
              <a:solidFill>
                <a:srgbClr val="0070C0"/>
              </a:solidFill>
            </a:endParaRPr>
          </a:p>
          <a:p>
            <a:r>
              <a:rPr lang="en-US" sz="2200" b="1" dirty="0" smtClean="0">
                <a:solidFill>
                  <a:srgbClr val="FF0000"/>
                </a:solidFill>
              </a:rPr>
              <a:t>INTRODUCTION </a:t>
            </a:r>
            <a:r>
              <a:rPr lang="en-US" sz="2200" b="1" dirty="0">
                <a:solidFill>
                  <a:srgbClr val="FF0000"/>
                </a:solidFill>
              </a:rPr>
              <a:t>TO LITERARY CRITICISM </a:t>
            </a:r>
            <a:r>
              <a:rPr lang="en-US" sz="2200" b="1" dirty="0">
                <a:solidFill>
                  <a:srgbClr val="00B050"/>
                </a:solidFill>
              </a:rPr>
              <a:t>(CBCS) </a:t>
            </a:r>
            <a:endParaRPr lang="en-US" sz="2200" b="1" dirty="0" smtClean="0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200" dirty="0" smtClean="0">
                <a:solidFill>
                  <a:schemeClr val="accent6">
                    <a:lumMod val="50000"/>
                  </a:schemeClr>
                </a:solidFill>
              </a:rPr>
              <a:t>Discipline </a:t>
            </a:r>
            <a:r>
              <a:rPr lang="en-US" sz="2200" dirty="0">
                <a:solidFill>
                  <a:schemeClr val="accent6">
                    <a:lumMod val="50000"/>
                  </a:schemeClr>
                </a:solidFill>
              </a:rPr>
              <a:t>Specific Elective Semester V (Paper VII) (DSE- E11) </a:t>
            </a:r>
            <a:endParaRPr lang="en-US" sz="22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200" b="1" dirty="0" smtClean="0">
                <a:solidFill>
                  <a:srgbClr val="C00000"/>
                </a:solidFill>
              </a:rPr>
              <a:t>From </a:t>
            </a:r>
            <a:r>
              <a:rPr lang="en-US" sz="2200" b="1" dirty="0">
                <a:solidFill>
                  <a:srgbClr val="C00000"/>
                </a:solidFill>
              </a:rPr>
              <a:t>June 2020 onwards </a:t>
            </a:r>
            <a:endParaRPr lang="en-US" sz="2200" b="1" dirty="0" smtClean="0">
              <a:solidFill>
                <a:srgbClr val="C00000"/>
              </a:solidFill>
            </a:endParaRPr>
          </a:p>
          <a:p>
            <a:pPr algn="l"/>
            <a:r>
              <a:rPr lang="en-US" sz="2200" b="1" dirty="0" smtClean="0">
                <a:solidFill>
                  <a:srgbClr val="00B050"/>
                </a:solidFill>
              </a:rPr>
              <a:t>Course Objectives :</a:t>
            </a:r>
            <a:r>
              <a:rPr lang="en-US" sz="3000" b="1" dirty="0" smtClean="0">
                <a:solidFill>
                  <a:srgbClr val="00B050"/>
                </a:solidFill>
              </a:rPr>
              <a:t> </a:t>
            </a:r>
          </a:p>
          <a:p>
            <a:pPr marL="457200" indent="-457200" algn="l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7030A0"/>
                </a:solidFill>
              </a:rPr>
              <a:t>To </a:t>
            </a:r>
            <a:r>
              <a:rPr lang="en-US" sz="2600" dirty="0">
                <a:solidFill>
                  <a:srgbClr val="7030A0"/>
                </a:solidFill>
              </a:rPr>
              <a:t>introduce students to the major trends in literary criticism. </a:t>
            </a:r>
            <a:endParaRPr lang="en-US" sz="2600" dirty="0" smtClean="0">
              <a:solidFill>
                <a:srgbClr val="7030A0"/>
              </a:solidFill>
            </a:endParaRPr>
          </a:p>
          <a:p>
            <a:pPr marL="457200" indent="-457200" algn="l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7030A0"/>
                </a:solidFill>
              </a:rPr>
              <a:t>To </a:t>
            </a:r>
            <a:r>
              <a:rPr lang="en-US" sz="2600" dirty="0">
                <a:solidFill>
                  <a:srgbClr val="7030A0"/>
                </a:solidFill>
              </a:rPr>
              <a:t>familiarize students with the major critical concepts. </a:t>
            </a:r>
            <a:endParaRPr lang="en-US" sz="2600" dirty="0" smtClean="0">
              <a:solidFill>
                <a:srgbClr val="7030A0"/>
              </a:solidFill>
            </a:endParaRPr>
          </a:p>
          <a:p>
            <a:pPr marL="457200" indent="-457200" algn="l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7030A0"/>
                </a:solidFill>
              </a:rPr>
              <a:t>To </a:t>
            </a:r>
            <a:r>
              <a:rPr lang="en-US" sz="2600" dirty="0">
                <a:solidFill>
                  <a:srgbClr val="7030A0"/>
                </a:solidFill>
              </a:rPr>
              <a:t>help students to study original contributions made in the field of literary criticism. </a:t>
            </a:r>
            <a:endParaRPr lang="en-US" sz="2600" dirty="0">
              <a:solidFill>
                <a:srgbClr val="7030A0"/>
              </a:solidFill>
            </a:endParaRPr>
          </a:p>
          <a:p>
            <a:pPr marL="457200" indent="-457200" algn="l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7030A0"/>
                </a:solidFill>
              </a:rPr>
              <a:t>To </a:t>
            </a:r>
            <a:r>
              <a:rPr lang="en-US" sz="2600" dirty="0">
                <a:solidFill>
                  <a:srgbClr val="7030A0"/>
                </a:solidFill>
              </a:rPr>
              <a:t>acquaint students with the various literary &amp; critical </a:t>
            </a:r>
            <a:r>
              <a:rPr lang="en-US" sz="2600" dirty="0" smtClean="0">
                <a:solidFill>
                  <a:srgbClr val="7030A0"/>
                </a:solidFill>
              </a:rPr>
              <a:t>movements.</a:t>
            </a:r>
          </a:p>
          <a:p>
            <a:pPr marL="457200" indent="-457200" algn="l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7030A0"/>
                </a:solidFill>
              </a:rPr>
              <a:t>To </a:t>
            </a:r>
            <a:r>
              <a:rPr lang="en-US" sz="2600" dirty="0">
                <a:solidFill>
                  <a:srgbClr val="7030A0"/>
                </a:solidFill>
              </a:rPr>
              <a:t>train students to write critical appreciation of poetry. </a:t>
            </a:r>
          </a:p>
          <a:p>
            <a:pPr algn="l">
              <a:lnSpc>
                <a:spcPct val="150000"/>
              </a:lnSpc>
            </a:pPr>
            <a:endParaRPr lang="en-US" sz="2600" dirty="0" smtClean="0">
              <a:solidFill>
                <a:srgbClr val="7030A0"/>
              </a:solidFill>
            </a:endParaRPr>
          </a:p>
          <a:p>
            <a:pPr algn="l">
              <a:lnSpc>
                <a:spcPct val="150000"/>
              </a:lnSpc>
            </a:pPr>
            <a:endParaRPr lang="en-US" sz="2600" dirty="0">
              <a:solidFill>
                <a:srgbClr val="7030A0"/>
              </a:solidFill>
            </a:endParaRPr>
          </a:p>
          <a:p>
            <a:pPr marL="457200" indent="-457200" algn="l">
              <a:lnSpc>
                <a:spcPct val="150000"/>
              </a:lnSpc>
              <a:buFont typeface="Wingdings" pitchFamily="2" charset="2"/>
              <a:buChar char="Ø"/>
            </a:pPr>
            <a:endParaRPr lang="en-US" sz="2600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152400"/>
            <a:ext cx="8991600" cy="6629400"/>
          </a:xfrm>
        </p:spPr>
        <p:txBody>
          <a:bodyPr>
            <a:normAutofit/>
          </a:bodyPr>
          <a:lstStyle/>
          <a:p>
            <a:pPr algn="l"/>
            <a:r>
              <a:rPr lang="en-US" sz="3000" b="1" dirty="0" smtClean="0">
                <a:solidFill>
                  <a:srgbClr val="00B050"/>
                </a:solidFill>
              </a:rPr>
              <a:t>Course </a:t>
            </a:r>
            <a:r>
              <a:rPr lang="en-US" sz="3000" b="1" dirty="0" smtClean="0">
                <a:solidFill>
                  <a:srgbClr val="00B050"/>
                </a:solidFill>
              </a:rPr>
              <a:t>Outcomes : </a:t>
            </a:r>
          </a:p>
          <a:p>
            <a:pPr marL="457200" indent="-457200" algn="l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smtClean="0">
                <a:solidFill>
                  <a:srgbClr val="7030A0"/>
                </a:solidFill>
              </a:rPr>
              <a:t>Students </a:t>
            </a:r>
            <a:r>
              <a:rPr lang="en-US" sz="2800" dirty="0">
                <a:solidFill>
                  <a:srgbClr val="7030A0"/>
                </a:solidFill>
              </a:rPr>
              <a:t>are able to </a:t>
            </a:r>
            <a:r>
              <a:rPr lang="en-US" sz="2800" b="1" dirty="0">
                <a:solidFill>
                  <a:srgbClr val="FF0000"/>
                </a:solidFill>
              </a:rPr>
              <a:t>understand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smtClean="0">
                <a:solidFill>
                  <a:srgbClr val="7030A0"/>
                </a:solidFill>
              </a:rPr>
              <a:t>major </a:t>
            </a:r>
            <a:r>
              <a:rPr lang="en-US" sz="2800" dirty="0">
                <a:solidFill>
                  <a:srgbClr val="7030A0"/>
                </a:solidFill>
              </a:rPr>
              <a:t>trends in </a:t>
            </a:r>
            <a:r>
              <a:rPr lang="en-US" sz="2800" dirty="0" smtClean="0">
                <a:solidFill>
                  <a:srgbClr val="7030A0"/>
                </a:solidFill>
              </a:rPr>
              <a:t>criticism.</a:t>
            </a:r>
          </a:p>
          <a:p>
            <a:pPr marL="457200" indent="-457200" algn="l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smtClean="0">
                <a:solidFill>
                  <a:srgbClr val="7030A0"/>
                </a:solidFill>
              </a:rPr>
              <a:t>Students </a:t>
            </a:r>
            <a:r>
              <a:rPr lang="en-US" sz="2800" dirty="0">
                <a:solidFill>
                  <a:srgbClr val="7030A0"/>
                </a:solidFill>
              </a:rPr>
              <a:t>are able to </a:t>
            </a:r>
            <a:r>
              <a:rPr lang="en-US" sz="2800" b="1" dirty="0">
                <a:solidFill>
                  <a:srgbClr val="C00000"/>
                </a:solidFill>
              </a:rPr>
              <a:t>interpret</a:t>
            </a:r>
            <a:r>
              <a:rPr lang="en-US" sz="2800" dirty="0">
                <a:solidFill>
                  <a:srgbClr val="7030A0"/>
                </a:solidFill>
              </a:rPr>
              <a:t> critical concepts. </a:t>
            </a:r>
            <a:endParaRPr lang="en-US" sz="2800" dirty="0" smtClean="0">
              <a:solidFill>
                <a:srgbClr val="7030A0"/>
              </a:solidFill>
            </a:endParaRPr>
          </a:p>
          <a:p>
            <a:pPr marL="457200" indent="-457200" algn="l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smtClean="0">
                <a:solidFill>
                  <a:srgbClr val="7030A0"/>
                </a:solidFill>
              </a:rPr>
              <a:t>Students </a:t>
            </a:r>
            <a:r>
              <a:rPr lang="en-US" sz="2800" dirty="0">
                <a:solidFill>
                  <a:srgbClr val="7030A0"/>
                </a:solidFill>
              </a:rPr>
              <a:t>are able to </a:t>
            </a:r>
            <a:r>
              <a:rPr lang="en-US" sz="2800" b="1" dirty="0">
                <a:solidFill>
                  <a:srgbClr val="00B050"/>
                </a:solidFill>
              </a:rPr>
              <a:t>study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smtClean="0">
                <a:solidFill>
                  <a:srgbClr val="7030A0"/>
                </a:solidFill>
              </a:rPr>
              <a:t>original </a:t>
            </a:r>
            <a:r>
              <a:rPr lang="en-US" sz="2800" dirty="0">
                <a:solidFill>
                  <a:srgbClr val="7030A0"/>
                </a:solidFill>
              </a:rPr>
              <a:t>contributions to literary criticism. </a:t>
            </a:r>
            <a:endParaRPr lang="en-US" sz="2800" dirty="0" smtClean="0">
              <a:solidFill>
                <a:srgbClr val="7030A0"/>
              </a:solidFill>
            </a:endParaRPr>
          </a:p>
          <a:p>
            <a:pPr marL="457200" indent="-457200" algn="l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smtClean="0">
                <a:solidFill>
                  <a:srgbClr val="7030A0"/>
                </a:solidFill>
              </a:rPr>
              <a:t>Students </a:t>
            </a:r>
            <a:r>
              <a:rPr lang="en-US" sz="2800" dirty="0">
                <a:solidFill>
                  <a:srgbClr val="7030A0"/>
                </a:solidFill>
              </a:rPr>
              <a:t>are </a:t>
            </a:r>
            <a:r>
              <a:rPr lang="en-US" sz="2800" b="1" dirty="0">
                <a:solidFill>
                  <a:schemeClr val="accent2"/>
                </a:solidFill>
              </a:rPr>
              <a:t>acquainted</a:t>
            </a:r>
            <a:r>
              <a:rPr lang="en-US" sz="2800" dirty="0">
                <a:solidFill>
                  <a:srgbClr val="7030A0"/>
                </a:solidFill>
              </a:rPr>
              <a:t> with literary </a:t>
            </a:r>
            <a:r>
              <a:rPr lang="en-US" sz="2800" dirty="0" smtClean="0">
                <a:solidFill>
                  <a:srgbClr val="7030A0"/>
                </a:solidFill>
              </a:rPr>
              <a:t>&amp; </a:t>
            </a:r>
            <a:r>
              <a:rPr lang="en-US" sz="2800" dirty="0">
                <a:solidFill>
                  <a:srgbClr val="7030A0"/>
                </a:solidFill>
              </a:rPr>
              <a:t>critical </a:t>
            </a:r>
            <a:r>
              <a:rPr lang="en-US" sz="2800" dirty="0" smtClean="0">
                <a:solidFill>
                  <a:srgbClr val="7030A0"/>
                </a:solidFill>
              </a:rPr>
              <a:t>movements.</a:t>
            </a:r>
          </a:p>
          <a:p>
            <a:pPr marL="457200" indent="-457200" algn="l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smtClean="0">
                <a:solidFill>
                  <a:srgbClr val="7030A0"/>
                </a:solidFill>
              </a:rPr>
              <a:t>Students </a:t>
            </a:r>
            <a:r>
              <a:rPr lang="en-US" sz="2800" dirty="0">
                <a:solidFill>
                  <a:srgbClr val="7030A0"/>
                </a:solidFill>
              </a:rPr>
              <a:t>are able to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understand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smtClean="0">
                <a:solidFill>
                  <a:srgbClr val="7030A0"/>
                </a:solidFill>
              </a:rPr>
              <a:t>meaning &amp;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appreciate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 smtClean="0">
                <a:solidFill>
                  <a:srgbClr val="7030A0"/>
                </a:solidFill>
              </a:rPr>
              <a:t>poems </a:t>
            </a:r>
            <a:r>
              <a:rPr lang="en-US" sz="2800" dirty="0">
                <a:solidFill>
                  <a:srgbClr val="7030A0"/>
                </a:solidFill>
              </a:rPr>
              <a:t>critically. </a:t>
            </a:r>
            <a:endParaRPr lang="en-US" sz="2800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98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152400"/>
            <a:ext cx="8991600" cy="66294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00B050"/>
                </a:solidFill>
              </a:rPr>
              <a:t>Semester V (</a:t>
            </a:r>
            <a:r>
              <a:rPr lang="en-US" sz="2400" b="1" dirty="0">
                <a:solidFill>
                  <a:srgbClr val="00B050"/>
                </a:solidFill>
              </a:rPr>
              <a:t>Paper VII) (DSE- E11) </a:t>
            </a:r>
            <a:endParaRPr lang="en-US" sz="2400" b="1" dirty="0" smtClean="0">
              <a:solidFill>
                <a:srgbClr val="00B05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600" b="1" dirty="0" smtClean="0">
                <a:solidFill>
                  <a:srgbClr val="7030A0"/>
                </a:solidFill>
              </a:rPr>
              <a:t>Module </a:t>
            </a:r>
            <a:r>
              <a:rPr lang="en-US" sz="2600" b="1" dirty="0">
                <a:solidFill>
                  <a:srgbClr val="7030A0"/>
                </a:solidFill>
              </a:rPr>
              <a:t>I </a:t>
            </a:r>
            <a:r>
              <a:rPr lang="en-US" sz="2600" b="1" dirty="0" smtClean="0">
                <a:solidFill>
                  <a:srgbClr val="7030A0"/>
                </a:solidFill>
              </a:rPr>
              <a:t>- </a:t>
            </a:r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</a:rPr>
              <a:t>Introduction </a:t>
            </a:r>
            <a:r>
              <a:rPr lang="en-US" sz="2600" b="1" dirty="0">
                <a:solidFill>
                  <a:schemeClr val="accent6">
                    <a:lumMod val="75000"/>
                  </a:schemeClr>
                </a:solidFill>
              </a:rPr>
              <a:t>to Literary </a:t>
            </a:r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</a:rPr>
              <a:t>Criticism</a:t>
            </a:r>
            <a:r>
              <a:rPr lang="en-US" sz="2600" b="1" dirty="0" smtClean="0"/>
              <a:t>  </a:t>
            </a:r>
          </a:p>
          <a:p>
            <a:pPr algn="just">
              <a:lnSpc>
                <a:spcPct val="150000"/>
              </a:lnSpc>
            </a:pPr>
            <a:r>
              <a:rPr lang="en-US" sz="2600" dirty="0" smtClean="0">
                <a:solidFill>
                  <a:srgbClr val="C00000"/>
                </a:solidFill>
              </a:rPr>
              <a:t>	</a:t>
            </a:r>
            <a:r>
              <a:rPr lang="en-US" sz="2600" dirty="0" smtClean="0">
                <a:solidFill>
                  <a:schemeClr val="accent4">
                    <a:lumMod val="50000"/>
                  </a:schemeClr>
                </a:solidFill>
              </a:rPr>
              <a:t>1) Nature </a:t>
            </a:r>
            <a:r>
              <a:rPr lang="en-US" sz="2600" dirty="0">
                <a:solidFill>
                  <a:schemeClr val="accent4">
                    <a:lumMod val="50000"/>
                  </a:schemeClr>
                </a:solidFill>
              </a:rPr>
              <a:t>of Criticism </a:t>
            </a:r>
            <a:r>
              <a:rPr lang="en-US" sz="2600" dirty="0" smtClean="0">
                <a:solidFill>
                  <a:schemeClr val="accent4">
                    <a:lumMod val="50000"/>
                  </a:schemeClr>
                </a:solidFill>
              </a:rPr>
              <a:t>   		2) Function </a:t>
            </a:r>
            <a:r>
              <a:rPr lang="en-US" sz="2600" dirty="0">
                <a:solidFill>
                  <a:schemeClr val="accent4">
                    <a:lumMod val="50000"/>
                  </a:schemeClr>
                </a:solidFill>
              </a:rPr>
              <a:t>of Criticism </a:t>
            </a:r>
            <a:endParaRPr lang="en-US" sz="26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600" b="1" dirty="0" smtClean="0">
                <a:solidFill>
                  <a:srgbClr val="7030A0"/>
                </a:solidFill>
              </a:rPr>
              <a:t>Module </a:t>
            </a:r>
            <a:r>
              <a:rPr lang="en-US" sz="2600" b="1" dirty="0">
                <a:solidFill>
                  <a:srgbClr val="7030A0"/>
                </a:solidFill>
              </a:rPr>
              <a:t>II </a:t>
            </a:r>
            <a:r>
              <a:rPr lang="en-US" sz="2600" b="1" dirty="0" smtClean="0">
                <a:solidFill>
                  <a:srgbClr val="7030A0"/>
                </a:solidFill>
              </a:rPr>
              <a:t>- </a:t>
            </a:r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</a:rPr>
              <a:t>Classical Criticism </a:t>
            </a:r>
            <a:endParaRPr lang="en-US" sz="2600" b="1" dirty="0" smtClean="0"/>
          </a:p>
          <a:p>
            <a:pPr algn="just"/>
            <a:r>
              <a:rPr lang="en-US" sz="2600" dirty="0" smtClean="0">
                <a:solidFill>
                  <a:srgbClr val="C00000"/>
                </a:solidFill>
              </a:rPr>
              <a:t>	</a:t>
            </a:r>
            <a:r>
              <a:rPr lang="en-US" sz="2600" dirty="0" smtClean="0">
                <a:solidFill>
                  <a:schemeClr val="accent4">
                    <a:lumMod val="50000"/>
                  </a:schemeClr>
                </a:solidFill>
              </a:rPr>
              <a:t>1) The </a:t>
            </a:r>
            <a:r>
              <a:rPr lang="en-US" sz="2600" dirty="0">
                <a:solidFill>
                  <a:schemeClr val="accent4">
                    <a:lumMod val="50000"/>
                  </a:schemeClr>
                </a:solidFill>
              </a:rPr>
              <a:t>Concept of Tragedy </a:t>
            </a:r>
            <a:r>
              <a:rPr lang="en-US" sz="2600" dirty="0" smtClean="0">
                <a:solidFill>
                  <a:schemeClr val="accent4">
                    <a:lumMod val="50000"/>
                  </a:schemeClr>
                </a:solidFill>
              </a:rPr>
              <a:t>		2) The </a:t>
            </a:r>
            <a:r>
              <a:rPr lang="en-US" sz="2600" dirty="0">
                <a:solidFill>
                  <a:schemeClr val="accent4">
                    <a:lumMod val="50000"/>
                  </a:schemeClr>
                </a:solidFill>
              </a:rPr>
              <a:t>Ideal Tragic Hero </a:t>
            </a:r>
            <a:endParaRPr lang="en-US" sz="26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r>
              <a:rPr lang="en-US" sz="2600" dirty="0">
                <a:solidFill>
                  <a:schemeClr val="accent4">
                    <a:lumMod val="50000"/>
                  </a:schemeClr>
                </a:solidFill>
              </a:rPr>
              <a:t>	</a:t>
            </a:r>
            <a:r>
              <a:rPr lang="en-US" sz="2600" dirty="0" smtClean="0">
                <a:solidFill>
                  <a:schemeClr val="accent4">
                    <a:lumMod val="50000"/>
                  </a:schemeClr>
                </a:solidFill>
              </a:rPr>
              <a:t>				                 </a:t>
            </a:r>
            <a:r>
              <a:rPr lang="en-US" sz="2000" dirty="0" smtClean="0">
                <a:solidFill>
                  <a:schemeClr val="accent2"/>
                </a:solidFill>
              </a:rPr>
              <a:t>(</a:t>
            </a:r>
            <a:r>
              <a:rPr lang="en-US" sz="2000" dirty="0">
                <a:solidFill>
                  <a:schemeClr val="accent2"/>
                </a:solidFill>
              </a:rPr>
              <a:t>From Aristotle’s Poetics) </a:t>
            </a:r>
            <a:endParaRPr lang="en-US" sz="2400" dirty="0" smtClean="0">
              <a:solidFill>
                <a:schemeClr val="accent2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600" b="1" dirty="0" smtClean="0">
                <a:solidFill>
                  <a:srgbClr val="7030A0"/>
                </a:solidFill>
              </a:rPr>
              <a:t>Module </a:t>
            </a:r>
            <a:r>
              <a:rPr lang="en-US" sz="2600" b="1" dirty="0">
                <a:solidFill>
                  <a:srgbClr val="7030A0"/>
                </a:solidFill>
              </a:rPr>
              <a:t>III </a:t>
            </a:r>
            <a:r>
              <a:rPr lang="en-US" sz="2600" b="1" dirty="0" smtClean="0">
                <a:solidFill>
                  <a:srgbClr val="7030A0"/>
                </a:solidFill>
              </a:rPr>
              <a:t>- </a:t>
            </a:r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</a:rPr>
              <a:t>Neo-classical Criticism </a:t>
            </a:r>
            <a:endParaRPr lang="en-US" sz="2600" b="1" dirty="0" smtClean="0"/>
          </a:p>
          <a:p>
            <a:pPr algn="just">
              <a:lnSpc>
                <a:spcPct val="150000"/>
              </a:lnSpc>
            </a:pPr>
            <a:r>
              <a:rPr lang="en-US" sz="2600" dirty="0" smtClean="0">
                <a:solidFill>
                  <a:schemeClr val="accent4">
                    <a:lumMod val="50000"/>
                  </a:schemeClr>
                </a:solidFill>
              </a:rPr>
              <a:t>Dr</a:t>
            </a:r>
            <a:r>
              <a:rPr lang="en-US" sz="2600" dirty="0">
                <a:solidFill>
                  <a:schemeClr val="accent4">
                    <a:lumMod val="50000"/>
                  </a:schemeClr>
                </a:solidFill>
              </a:rPr>
              <a:t>. Samuel Johnson’s </a:t>
            </a:r>
            <a:r>
              <a:rPr lang="en-US" sz="2600" dirty="0" smtClean="0">
                <a:solidFill>
                  <a:schemeClr val="accent4">
                    <a:lumMod val="50000"/>
                  </a:schemeClr>
                </a:solidFill>
              </a:rPr>
              <a:t>Preface to </a:t>
            </a:r>
            <a:r>
              <a:rPr lang="en-US" sz="2600" dirty="0">
                <a:solidFill>
                  <a:schemeClr val="accent4">
                    <a:lumMod val="50000"/>
                  </a:schemeClr>
                </a:solidFill>
              </a:rPr>
              <a:t>Shakespeare (1765) </a:t>
            </a:r>
            <a:endParaRPr lang="en-US" sz="26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800" b="1" dirty="0">
                <a:solidFill>
                  <a:srgbClr val="7030A0"/>
                </a:solidFill>
              </a:rPr>
              <a:t>Module IV -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Literary Terms </a:t>
            </a:r>
            <a:r>
              <a:rPr lang="en-US" sz="1800" dirty="0" smtClean="0">
                <a:solidFill>
                  <a:schemeClr val="accent4">
                    <a:lumMod val="50000"/>
                  </a:schemeClr>
                </a:solidFill>
              </a:rPr>
              <a:t>1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</a:rPr>
              <a:t>) Symbolism  </a:t>
            </a:r>
            <a:r>
              <a:rPr lang="en-US" sz="1800" dirty="0" smtClean="0">
                <a:solidFill>
                  <a:schemeClr val="accent4">
                    <a:lumMod val="50000"/>
                  </a:schemeClr>
                </a:solidFill>
              </a:rPr>
              <a:t>2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</a:rPr>
              <a:t>) Realism	3) Humour </a:t>
            </a:r>
            <a:r>
              <a:rPr lang="en-US" sz="1800" dirty="0" smtClean="0">
                <a:solidFill>
                  <a:schemeClr val="accent4">
                    <a:lumMod val="50000"/>
                  </a:schemeClr>
                </a:solidFill>
              </a:rPr>
              <a:t> 4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</a:rPr>
              <a:t>) Paradox </a:t>
            </a:r>
          </a:p>
          <a:p>
            <a:pPr algn="l">
              <a:lnSpc>
                <a:spcPct val="150000"/>
              </a:lnSpc>
            </a:pPr>
            <a:r>
              <a:rPr lang="en-US" sz="1800" b="1" i="1" dirty="0">
                <a:solidFill>
                  <a:schemeClr val="tx1"/>
                </a:solidFill>
              </a:rPr>
              <a:t>Note : </a:t>
            </a:r>
            <a:r>
              <a:rPr lang="en-US" sz="1800" i="1" dirty="0">
                <a:solidFill>
                  <a:schemeClr val="accent5">
                    <a:lumMod val="75000"/>
                  </a:schemeClr>
                </a:solidFill>
              </a:rPr>
              <a:t>10 Marks for Internal Evaluation</a:t>
            </a:r>
            <a:r>
              <a:rPr lang="en-US" sz="1800" b="1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b="1" i="1" dirty="0">
                <a:solidFill>
                  <a:schemeClr val="tx2"/>
                </a:solidFill>
              </a:rPr>
              <a:t>- </a:t>
            </a:r>
            <a:r>
              <a:rPr lang="en-US" sz="1800" b="1" dirty="0">
                <a:solidFill>
                  <a:srgbClr val="FF0000"/>
                </a:solidFill>
              </a:rPr>
              <a:t>STUDENTS’ SEMINAR</a:t>
            </a:r>
          </a:p>
          <a:p>
            <a:pPr algn="just"/>
            <a:endParaRPr lang="en-US" sz="2600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72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164</Words>
  <Application>Microsoft Office PowerPoint</Application>
  <PresentationFormat>On-screen Show (4:3)</PresentationFormat>
  <Paragraphs>28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Dr. Parag Sontakke</cp:lastModifiedBy>
  <cp:revision>39</cp:revision>
  <dcterms:created xsi:type="dcterms:W3CDTF">2006-08-16T00:00:00Z</dcterms:created>
  <dcterms:modified xsi:type="dcterms:W3CDTF">2024-07-28T13:46:39Z</dcterms:modified>
</cp:coreProperties>
</file>