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77" r:id="rId2"/>
    <p:sldId id="278" r:id="rId3"/>
    <p:sldId id="279" r:id="rId4"/>
    <p:sldId id="283" r:id="rId5"/>
    <p:sldId id="284" r:id="rId6"/>
    <p:sldId id="285" r:id="rId7"/>
    <p:sldId id="286" r:id="rId8"/>
    <p:sldId id="287" r:id="rId9"/>
    <p:sldId id="288" r:id="rId10"/>
    <p:sldId id="28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E80117-46F1-4484-9B66-B7767DA74592}" type="datetimeFigureOut">
              <a:rPr lang="en-US" smtClean="0"/>
              <a:t>2/3/2025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0D6390-8C39-4A20-9875-28E0AEF8ABFC}" type="slidenum">
              <a:rPr lang="en-US" smtClean="0"/>
              <a:t>‹#›</a:t>
            </a:fld>
            <a:endParaRPr lang="en-US"/>
          </a:p>
        </p:txBody>
      </p:sp>
    </p:spTree>
    <p:extLst>
      <p:ext uri="{BB962C8B-B14F-4D97-AF65-F5344CB8AC3E}">
        <p14:creationId xmlns:p14="http://schemas.microsoft.com/office/powerpoint/2010/main" val="1967120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 y="76200"/>
            <a:ext cx="8991600" cy="67056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 y="2286000"/>
            <a:ext cx="8991600" cy="2286000"/>
          </a:xfrm>
          <a:noFill/>
        </p:spPr>
        <p:txBody>
          <a:bodyPr>
            <a:normAutofit fontScale="90000"/>
          </a:bodyPr>
          <a:lstStyle/>
          <a:p>
            <a:pPr>
              <a:lnSpc>
                <a:spcPct val="150000"/>
              </a:lnSpc>
            </a:pPr>
            <a:r>
              <a:rPr lang="en-US" sz="1800" b="1" dirty="0" smtClean="0">
                <a:solidFill>
                  <a:schemeClr val="accent6">
                    <a:lumMod val="75000"/>
                  </a:schemeClr>
                </a:solidFill>
              </a:rPr>
              <a:t>Shivaji University, Kolhapur</a:t>
            </a:r>
            <a:r>
              <a:rPr lang="en-US" sz="2700" b="1" dirty="0" smtClean="0">
                <a:solidFill>
                  <a:srgbClr val="C00000"/>
                </a:solidFill>
              </a:rPr>
              <a:t/>
            </a:r>
            <a:br>
              <a:rPr lang="en-US" sz="2700" b="1" dirty="0" smtClean="0">
                <a:solidFill>
                  <a:srgbClr val="C00000"/>
                </a:solidFill>
              </a:rPr>
            </a:br>
            <a:r>
              <a:rPr lang="en-US" sz="3100" b="1" dirty="0" smtClean="0">
                <a:solidFill>
                  <a:schemeClr val="accent3">
                    <a:lumMod val="75000"/>
                  </a:schemeClr>
                </a:solidFill>
              </a:rPr>
              <a:t>Faculty of Humanities </a:t>
            </a:r>
            <a:r>
              <a:rPr lang="en-US" sz="2700" b="1" dirty="0" smtClean="0">
                <a:solidFill>
                  <a:srgbClr val="C00000"/>
                </a:solidFill>
              </a:rPr>
              <a:t/>
            </a:r>
            <a:br>
              <a:rPr lang="en-US" sz="2700" b="1" dirty="0" smtClean="0">
                <a:solidFill>
                  <a:srgbClr val="C00000"/>
                </a:solidFill>
              </a:rPr>
            </a:br>
            <a:r>
              <a:rPr lang="en-US" sz="2700" b="1" dirty="0" smtClean="0">
                <a:solidFill>
                  <a:srgbClr val="7030A0"/>
                </a:solidFill>
              </a:rPr>
              <a:t>Syllabus as per NEP-2020 (2.0)</a:t>
            </a:r>
            <a:r>
              <a:rPr lang="en-US" sz="2200" b="1" dirty="0" smtClean="0">
                <a:solidFill>
                  <a:srgbClr val="C00000"/>
                </a:solidFill>
              </a:rPr>
              <a:t/>
            </a:r>
            <a:br>
              <a:rPr lang="en-US" sz="2200" b="1" dirty="0" smtClean="0">
                <a:solidFill>
                  <a:srgbClr val="C00000"/>
                </a:solidFill>
              </a:rPr>
            </a:br>
            <a:r>
              <a:rPr lang="en-US" sz="2700" b="1" dirty="0">
                <a:solidFill>
                  <a:schemeClr val="tx2">
                    <a:lumMod val="50000"/>
                  </a:schemeClr>
                </a:solidFill>
              </a:rPr>
              <a:t>B. </a:t>
            </a:r>
            <a:r>
              <a:rPr lang="en-US" sz="2700" b="1" dirty="0" smtClean="0">
                <a:solidFill>
                  <a:schemeClr val="tx2">
                    <a:lumMod val="50000"/>
                  </a:schemeClr>
                </a:solidFill>
              </a:rPr>
              <a:t>A. I</a:t>
            </a:r>
            <a:r>
              <a:rPr lang="en-US" sz="2700" b="1" dirty="0">
                <a:solidFill>
                  <a:schemeClr val="tx2">
                    <a:lumMod val="50000"/>
                  </a:schemeClr>
                </a:solidFill>
              </a:rPr>
              <a:t>, SEMESTER – </a:t>
            </a:r>
            <a:r>
              <a:rPr lang="en-US" sz="2700" b="1" dirty="0" smtClean="0">
                <a:solidFill>
                  <a:schemeClr val="tx2">
                    <a:lumMod val="50000"/>
                  </a:schemeClr>
                </a:solidFill>
              </a:rPr>
              <a:t>I   </a:t>
            </a:r>
            <a:r>
              <a:rPr lang="en-US" sz="2700" b="1" dirty="0" smtClean="0">
                <a:solidFill>
                  <a:srgbClr val="FF0000"/>
                </a:solidFill>
              </a:rPr>
              <a:t>(Level </a:t>
            </a:r>
            <a:r>
              <a:rPr lang="en-US" sz="2700" b="1" dirty="0">
                <a:solidFill>
                  <a:srgbClr val="FF0000"/>
                </a:solidFill>
              </a:rPr>
              <a:t>4.5</a:t>
            </a:r>
            <a:r>
              <a:rPr lang="en-US" sz="2700" b="1" dirty="0" smtClean="0">
                <a:solidFill>
                  <a:srgbClr val="FF0000"/>
                </a:solidFill>
              </a:rPr>
              <a:t>) </a:t>
            </a:r>
            <a:r>
              <a:rPr lang="en-US" sz="2800" b="1" dirty="0" smtClean="0">
                <a:solidFill>
                  <a:srgbClr val="C00000"/>
                </a:solidFill>
              </a:rPr>
              <a:t/>
            </a:r>
            <a:br>
              <a:rPr lang="en-US" sz="2800" b="1" dirty="0" smtClean="0">
                <a:solidFill>
                  <a:srgbClr val="C00000"/>
                </a:solidFill>
              </a:rPr>
            </a:br>
            <a:r>
              <a:rPr lang="en-US" sz="3100" b="1" dirty="0" smtClean="0">
                <a:solidFill>
                  <a:srgbClr val="C00000"/>
                </a:solidFill>
              </a:rPr>
              <a:t>Ability Enhancement Course</a:t>
            </a:r>
            <a:r>
              <a:rPr lang="en-US" sz="3100" b="1" dirty="0" smtClean="0">
                <a:solidFill>
                  <a:srgbClr val="7030A0"/>
                </a:solidFill>
              </a:rPr>
              <a:t/>
            </a:r>
            <a:br>
              <a:rPr lang="en-US" sz="3100" b="1" dirty="0" smtClean="0">
                <a:solidFill>
                  <a:srgbClr val="7030A0"/>
                </a:solidFill>
              </a:rPr>
            </a:br>
            <a:r>
              <a:rPr lang="en-US" sz="3600" b="1" dirty="0" smtClean="0">
                <a:solidFill>
                  <a:srgbClr val="00B050"/>
                </a:solidFill>
              </a:rPr>
              <a:t>ENGLISH FOR COMMUNICATION - I </a:t>
            </a:r>
            <a:r>
              <a:rPr lang="en-US" sz="3600" b="1" dirty="0">
                <a:solidFill>
                  <a:srgbClr val="7030A0"/>
                </a:solidFill>
              </a:rPr>
              <a:t>(AEC) – I </a:t>
            </a:r>
            <a:r>
              <a:rPr lang="en-US" sz="2700" b="1" dirty="0" smtClean="0">
                <a:solidFill>
                  <a:srgbClr val="00B050"/>
                </a:solidFill>
              </a:rPr>
              <a:t/>
            </a:r>
            <a:br>
              <a:rPr lang="en-US" sz="2700" b="1" dirty="0" smtClean="0">
                <a:solidFill>
                  <a:srgbClr val="00B050"/>
                </a:solidFill>
              </a:rPr>
            </a:br>
            <a:r>
              <a:rPr lang="en-US" sz="2200" b="1" dirty="0" smtClean="0">
                <a:solidFill>
                  <a:schemeClr val="accent2">
                    <a:lumMod val="75000"/>
                  </a:schemeClr>
                </a:solidFill>
              </a:rPr>
              <a:t>(2 Credits = 30 </a:t>
            </a:r>
            <a:r>
              <a:rPr lang="en-US" sz="2200" b="1" dirty="0">
                <a:solidFill>
                  <a:schemeClr val="accent2">
                    <a:lumMod val="75000"/>
                  </a:schemeClr>
                </a:solidFill>
              </a:rPr>
              <a:t>hrs</a:t>
            </a:r>
            <a:r>
              <a:rPr lang="en-US" sz="2200" b="1" dirty="0" smtClean="0">
                <a:solidFill>
                  <a:schemeClr val="accent2">
                    <a:lumMod val="75000"/>
                  </a:schemeClr>
                </a:solidFill>
              </a:rPr>
              <a:t>.)</a:t>
            </a:r>
            <a:r>
              <a:rPr lang="en-US" sz="2700" b="1" dirty="0" smtClean="0">
                <a:solidFill>
                  <a:schemeClr val="accent2">
                    <a:lumMod val="75000"/>
                  </a:schemeClr>
                </a:solidFill>
              </a:rPr>
              <a:t> </a:t>
            </a:r>
            <a:r>
              <a:rPr lang="en-US" sz="2700" b="1" dirty="0" smtClean="0">
                <a:solidFill>
                  <a:srgbClr val="FF0000"/>
                </a:solidFill>
              </a:rPr>
              <a:t/>
            </a:r>
            <a:br>
              <a:rPr lang="en-US" sz="2700" b="1" dirty="0" smtClean="0">
                <a:solidFill>
                  <a:srgbClr val="FF0000"/>
                </a:solidFill>
              </a:rPr>
            </a:br>
            <a:r>
              <a:rPr lang="en-US" sz="2700" b="1" dirty="0" smtClean="0">
                <a:solidFill>
                  <a:srgbClr val="7030A0"/>
                </a:solidFill>
              </a:rPr>
              <a:t>Theory 40 Marks &amp; Internal Assessment 10 Marks </a:t>
            </a:r>
            <a:r>
              <a:rPr lang="en-US" sz="2700" b="1" dirty="0" smtClean="0">
                <a:solidFill>
                  <a:schemeClr val="tx2">
                    <a:lumMod val="50000"/>
                  </a:schemeClr>
                </a:solidFill>
              </a:rPr>
              <a:t>= 50 </a:t>
            </a:r>
            <a:r>
              <a:rPr lang="en-US" sz="2700" b="1" dirty="0">
                <a:solidFill>
                  <a:schemeClr val="tx2">
                    <a:lumMod val="50000"/>
                  </a:schemeClr>
                </a:solidFill>
              </a:rPr>
              <a:t>Marks)</a:t>
            </a:r>
            <a:r>
              <a:rPr lang="en-US" sz="2700" b="1" dirty="0">
                <a:solidFill>
                  <a:srgbClr val="00B050"/>
                </a:solidFill>
              </a:rPr>
              <a:t> </a:t>
            </a:r>
            <a:r>
              <a:rPr lang="en-US" sz="3100" b="1" dirty="0" smtClean="0">
                <a:solidFill>
                  <a:srgbClr val="FF0000"/>
                </a:solidFill>
              </a:rPr>
              <a:t/>
            </a:r>
            <a:br>
              <a:rPr lang="en-US" sz="3100" b="1" dirty="0" smtClean="0">
                <a:solidFill>
                  <a:srgbClr val="FF0000"/>
                </a:solidFill>
              </a:rPr>
            </a:br>
            <a:r>
              <a:rPr lang="en-US" sz="2200" b="1" dirty="0" smtClean="0">
                <a:solidFill>
                  <a:srgbClr val="C00000"/>
                </a:solidFill>
              </a:rPr>
              <a:t>(from June </a:t>
            </a:r>
            <a:r>
              <a:rPr lang="en-US" sz="2200" b="1" dirty="0">
                <a:solidFill>
                  <a:srgbClr val="C00000"/>
                </a:solidFill>
              </a:rPr>
              <a:t>2024 onwards</a:t>
            </a:r>
            <a:r>
              <a:rPr lang="en-US" sz="2200" b="1" dirty="0" smtClean="0">
                <a:solidFill>
                  <a:srgbClr val="C00000"/>
                </a:solidFill>
              </a:rPr>
              <a:t>)</a:t>
            </a:r>
            <a:r>
              <a:rPr lang="en-US" sz="2700" b="1" dirty="0" smtClean="0">
                <a:solidFill>
                  <a:srgbClr val="C00000"/>
                </a:solidFill>
              </a:rPr>
              <a:t/>
            </a:r>
            <a:br>
              <a:rPr lang="en-US" sz="2700" b="1" dirty="0" smtClean="0">
                <a:solidFill>
                  <a:srgbClr val="C00000"/>
                </a:solidFill>
              </a:rPr>
            </a:br>
            <a:r>
              <a:rPr lang="en-US" sz="2200" b="1" dirty="0" smtClean="0">
                <a:solidFill>
                  <a:schemeClr val="accent3">
                    <a:lumMod val="75000"/>
                  </a:schemeClr>
                </a:solidFill>
              </a:rPr>
              <a:t>Dr. P.S. Sontakke</a:t>
            </a:r>
            <a:br>
              <a:rPr lang="en-US" sz="2200" b="1" dirty="0" smtClean="0">
                <a:solidFill>
                  <a:schemeClr val="accent3">
                    <a:lumMod val="75000"/>
                  </a:schemeClr>
                </a:solidFill>
              </a:rPr>
            </a:br>
            <a:r>
              <a:rPr lang="en-US" sz="2000" b="1" dirty="0" smtClean="0">
                <a:solidFill>
                  <a:srgbClr val="C00000"/>
                </a:solidFill>
              </a:rPr>
              <a:t>(M.A., M.Phil., Ph.D.)</a:t>
            </a:r>
            <a:r>
              <a:rPr lang="en-US" sz="2200" b="1" dirty="0" smtClean="0">
                <a:solidFill>
                  <a:srgbClr val="C00000"/>
                </a:solidFill>
              </a:rPr>
              <a:t/>
            </a:r>
            <a:br>
              <a:rPr lang="en-US" sz="2200" b="1" dirty="0" smtClean="0">
                <a:solidFill>
                  <a:srgbClr val="C00000"/>
                </a:solidFill>
              </a:rPr>
            </a:br>
            <a:r>
              <a:rPr lang="en-US" sz="2000" b="1" dirty="0" smtClean="0">
                <a:solidFill>
                  <a:srgbClr val="00B050"/>
                </a:solidFill>
              </a:rPr>
              <a:t/>
            </a:r>
            <a:br>
              <a:rPr lang="en-US" sz="2000" b="1" dirty="0" smtClean="0">
                <a:solidFill>
                  <a:srgbClr val="00B050"/>
                </a:solidFill>
              </a:rPr>
            </a:br>
            <a:endParaRPr lang="en-US" sz="1800" dirty="0">
              <a:solidFill>
                <a:schemeClr val="accent6">
                  <a:lumMod val="75000"/>
                </a:schemeClr>
              </a:solidFill>
            </a:endParaRPr>
          </a:p>
        </p:txBody>
      </p:sp>
      <p:pic>
        <p:nvPicPr>
          <p:cNvPr id="1027" name="Picture 3" descr="C:\Users\Dr. Parag Sontakke\Pictures\PASSPORT - Cop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4800600"/>
            <a:ext cx="1676400" cy="182880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5529165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fontScale="92500" lnSpcReduction="10000"/>
          </a:bodyPr>
          <a:lstStyle/>
          <a:p>
            <a:pPr marL="0" indent="0" algn="just">
              <a:lnSpc>
                <a:spcPct val="150000"/>
              </a:lnSpc>
              <a:buNone/>
            </a:pPr>
            <a:r>
              <a:rPr lang="en-US" sz="2400" b="1" dirty="0" smtClean="0">
                <a:solidFill>
                  <a:schemeClr val="accent3">
                    <a:lumMod val="75000"/>
                  </a:schemeClr>
                </a:solidFill>
              </a:rPr>
              <a:t>Ex - 	He was </a:t>
            </a:r>
            <a:r>
              <a:rPr lang="en-US" sz="2400" b="1" dirty="0" smtClean="0">
                <a:solidFill>
                  <a:srgbClr val="FF0000"/>
                </a:solidFill>
              </a:rPr>
              <a:t>killed</a:t>
            </a:r>
            <a:r>
              <a:rPr lang="en-US" sz="2400" b="1" dirty="0" smtClean="0">
                <a:solidFill>
                  <a:schemeClr val="accent3">
                    <a:lumMod val="75000"/>
                  </a:schemeClr>
                </a:solidFill>
              </a:rPr>
              <a:t> in the train accident.</a:t>
            </a:r>
          </a:p>
          <a:p>
            <a:pPr marL="0" indent="0" algn="just">
              <a:lnSpc>
                <a:spcPct val="150000"/>
              </a:lnSpc>
              <a:buNone/>
            </a:pPr>
            <a:r>
              <a:rPr lang="en-US" sz="2400" b="1" dirty="0" smtClean="0">
                <a:solidFill>
                  <a:schemeClr val="accent3">
                    <a:lumMod val="75000"/>
                  </a:schemeClr>
                </a:solidFill>
              </a:rPr>
              <a:t>	The robbers </a:t>
            </a:r>
            <a:r>
              <a:rPr lang="en-US" sz="2400" b="1" dirty="0" smtClean="0">
                <a:solidFill>
                  <a:srgbClr val="FF0000"/>
                </a:solidFill>
              </a:rPr>
              <a:t>murdered</a:t>
            </a:r>
            <a:r>
              <a:rPr lang="en-US" sz="2400" b="1" dirty="0" smtClean="0">
                <a:solidFill>
                  <a:schemeClr val="accent3">
                    <a:lumMod val="75000"/>
                  </a:schemeClr>
                </a:solidFill>
              </a:rPr>
              <a:t> him &amp; taken away his property.</a:t>
            </a:r>
          </a:p>
          <a:p>
            <a:pPr marL="0" indent="0" algn="just">
              <a:lnSpc>
                <a:spcPct val="150000"/>
              </a:lnSpc>
              <a:buNone/>
            </a:pPr>
            <a:r>
              <a:rPr lang="en-US" sz="2400" b="1" dirty="0" smtClean="0">
                <a:solidFill>
                  <a:schemeClr val="accent3">
                    <a:lumMod val="75000"/>
                  </a:schemeClr>
                </a:solidFill>
              </a:rPr>
              <a:t>	The soldier was </a:t>
            </a:r>
            <a:r>
              <a:rPr lang="en-US" sz="2400" b="1" dirty="0" smtClean="0">
                <a:solidFill>
                  <a:srgbClr val="FF0000"/>
                </a:solidFill>
              </a:rPr>
              <a:t>slain</a:t>
            </a:r>
            <a:r>
              <a:rPr lang="en-US" sz="2400" b="1" dirty="0" smtClean="0">
                <a:solidFill>
                  <a:schemeClr val="accent3">
                    <a:lumMod val="75000"/>
                  </a:schemeClr>
                </a:solidFill>
              </a:rPr>
              <a:t> on the battlefield.</a:t>
            </a:r>
          </a:p>
          <a:p>
            <a:pPr marL="0" indent="0" algn="just">
              <a:lnSpc>
                <a:spcPct val="150000"/>
              </a:lnSpc>
              <a:buNone/>
            </a:pPr>
            <a:r>
              <a:rPr lang="en-US" sz="2400" b="1" dirty="0" smtClean="0">
                <a:solidFill>
                  <a:schemeClr val="accent3">
                    <a:lumMod val="75000"/>
                  </a:schemeClr>
                </a:solidFill>
              </a:rPr>
              <a:t>	The criminal was </a:t>
            </a:r>
            <a:r>
              <a:rPr lang="en-US" sz="2400" b="1" dirty="0" smtClean="0">
                <a:solidFill>
                  <a:srgbClr val="FF0000"/>
                </a:solidFill>
              </a:rPr>
              <a:t>executed</a:t>
            </a:r>
            <a:r>
              <a:rPr lang="en-US" sz="2400" b="1" dirty="0" smtClean="0">
                <a:solidFill>
                  <a:schemeClr val="accent3">
                    <a:lumMod val="75000"/>
                  </a:schemeClr>
                </a:solidFill>
              </a:rPr>
              <a:t>.</a:t>
            </a:r>
          </a:p>
          <a:p>
            <a:pPr marL="0" indent="0" algn="just">
              <a:lnSpc>
                <a:spcPct val="150000"/>
              </a:lnSpc>
              <a:buNone/>
            </a:pPr>
            <a:r>
              <a:rPr lang="en-US" sz="2400" b="1" dirty="0" smtClean="0">
                <a:solidFill>
                  <a:schemeClr val="accent3">
                    <a:lumMod val="75000"/>
                  </a:schemeClr>
                </a:solidFill>
              </a:rPr>
              <a:t>	All the sheep were </a:t>
            </a:r>
            <a:r>
              <a:rPr lang="en-US" sz="2400" b="1" dirty="0" smtClean="0">
                <a:solidFill>
                  <a:srgbClr val="FF0000"/>
                </a:solidFill>
              </a:rPr>
              <a:t>slaughtered</a:t>
            </a:r>
            <a:r>
              <a:rPr lang="en-US" sz="2400" b="1" dirty="0" smtClean="0">
                <a:solidFill>
                  <a:schemeClr val="accent3">
                    <a:lumMod val="75000"/>
                  </a:schemeClr>
                </a:solidFill>
              </a:rPr>
              <a:t>.</a:t>
            </a:r>
          </a:p>
          <a:p>
            <a:pPr marL="0" indent="0" algn="just">
              <a:lnSpc>
                <a:spcPct val="150000"/>
              </a:lnSpc>
              <a:buNone/>
            </a:pPr>
            <a:r>
              <a:rPr lang="en-US" sz="2400" b="1" dirty="0" smtClean="0">
                <a:solidFill>
                  <a:srgbClr val="FF0000"/>
                </a:solidFill>
              </a:rPr>
              <a:t>Antonyms </a:t>
            </a:r>
            <a:r>
              <a:rPr lang="en-US" sz="2400" b="1" dirty="0">
                <a:solidFill>
                  <a:srgbClr val="7030A0"/>
                </a:solidFill>
              </a:rPr>
              <a:t>are the words of same grammatical class but having opposite meaning. Ex – </a:t>
            </a:r>
            <a:r>
              <a:rPr lang="en-US" sz="2400" b="1" dirty="0">
                <a:solidFill>
                  <a:schemeClr val="accent3"/>
                </a:solidFill>
              </a:rPr>
              <a:t>Entry-exit</a:t>
            </a:r>
            <a:r>
              <a:rPr lang="en-US" sz="2400" b="1" dirty="0">
                <a:solidFill>
                  <a:srgbClr val="7030A0"/>
                </a:solidFill>
              </a:rPr>
              <a:t>, gain-loss, </a:t>
            </a:r>
            <a:r>
              <a:rPr lang="en-US" sz="2400" b="1" dirty="0">
                <a:solidFill>
                  <a:schemeClr val="accent3"/>
                </a:solidFill>
              </a:rPr>
              <a:t>urban-rural</a:t>
            </a:r>
            <a:r>
              <a:rPr lang="en-US" sz="2400" b="1" dirty="0">
                <a:solidFill>
                  <a:srgbClr val="7030A0"/>
                </a:solidFill>
              </a:rPr>
              <a:t>, tall-short, </a:t>
            </a:r>
            <a:r>
              <a:rPr lang="en-US" sz="2400" b="1" dirty="0">
                <a:solidFill>
                  <a:schemeClr val="accent3"/>
                </a:solidFill>
              </a:rPr>
              <a:t>kind-cruel</a:t>
            </a:r>
            <a:r>
              <a:rPr lang="en-US" sz="2400" b="1" dirty="0">
                <a:solidFill>
                  <a:srgbClr val="7030A0"/>
                </a:solidFill>
              </a:rPr>
              <a:t>, rise-fall, </a:t>
            </a:r>
            <a:r>
              <a:rPr lang="en-US" sz="2400" b="1" dirty="0">
                <a:solidFill>
                  <a:schemeClr val="accent3"/>
                </a:solidFill>
              </a:rPr>
              <a:t>ascend-descend</a:t>
            </a:r>
            <a:r>
              <a:rPr lang="en-US" sz="2400" b="1" dirty="0">
                <a:solidFill>
                  <a:srgbClr val="7030A0"/>
                </a:solidFill>
              </a:rPr>
              <a:t>, accept-reject, etc</a:t>
            </a:r>
            <a:r>
              <a:rPr lang="en-US" sz="2400" b="1" dirty="0" smtClean="0">
                <a:solidFill>
                  <a:srgbClr val="7030A0"/>
                </a:solidFill>
              </a:rPr>
              <a:t>.</a:t>
            </a:r>
          </a:p>
          <a:p>
            <a:pPr marL="0" indent="0" algn="just">
              <a:lnSpc>
                <a:spcPct val="150000"/>
              </a:lnSpc>
              <a:buNone/>
            </a:pPr>
            <a:r>
              <a:rPr lang="en-US" sz="2400" b="1" dirty="0">
                <a:solidFill>
                  <a:srgbClr val="FF0000"/>
                </a:solidFill>
              </a:rPr>
              <a:t>IV) Confusing words or Problem words - </a:t>
            </a:r>
            <a:r>
              <a:rPr lang="en-US" sz="2400" b="1" dirty="0">
                <a:solidFill>
                  <a:srgbClr val="7030A0"/>
                </a:solidFill>
              </a:rPr>
              <a:t>Some words in English look alike/sound alike. While using, they confuse for each other. To develop vocabulary, it’s necessary to learn them &amp; to know perfect use of them. Ex – story-storey, suit-suite, enquiry-inquiry.</a:t>
            </a:r>
          </a:p>
          <a:p>
            <a:pPr marL="0" indent="0" algn="ctr">
              <a:lnSpc>
                <a:spcPct val="150000"/>
              </a:lnSpc>
              <a:buNone/>
            </a:pPr>
            <a:r>
              <a:rPr lang="en-US" sz="2400" b="1" dirty="0" smtClean="0">
                <a:solidFill>
                  <a:srgbClr val="002060"/>
                </a:solidFill>
              </a:rPr>
              <a:t>X </a:t>
            </a:r>
            <a:r>
              <a:rPr lang="en-US" sz="2400" b="1" dirty="0" err="1" smtClean="0">
                <a:solidFill>
                  <a:srgbClr val="002060"/>
                </a:solidFill>
              </a:rPr>
              <a:t>X</a:t>
            </a:r>
            <a:r>
              <a:rPr lang="en-US" sz="2400" b="1" dirty="0" smtClean="0">
                <a:solidFill>
                  <a:srgbClr val="002060"/>
                </a:solidFill>
              </a:rPr>
              <a:t> </a:t>
            </a:r>
            <a:r>
              <a:rPr lang="en-US" sz="2400" b="1" dirty="0" err="1" smtClean="0">
                <a:solidFill>
                  <a:srgbClr val="002060"/>
                </a:solidFill>
              </a:rPr>
              <a:t>X</a:t>
            </a:r>
            <a:r>
              <a:rPr lang="en-US" sz="2400" b="1" dirty="0" smtClean="0">
                <a:solidFill>
                  <a:srgbClr val="002060"/>
                </a:solidFill>
              </a:rPr>
              <a:t> </a:t>
            </a:r>
            <a:r>
              <a:rPr lang="en-US" sz="2400" b="1" dirty="0" smtClean="0">
                <a:solidFill>
                  <a:srgbClr val="FF0000"/>
                </a:solidFill>
              </a:rPr>
              <a:t>0</a:t>
            </a:r>
            <a:r>
              <a:rPr lang="en-US" sz="2400" b="1" dirty="0" smtClean="0">
                <a:solidFill>
                  <a:srgbClr val="7030A0"/>
                </a:solidFill>
              </a:rPr>
              <a:t> </a:t>
            </a:r>
            <a:r>
              <a:rPr lang="en-US" sz="2400" b="1" dirty="0" smtClean="0">
                <a:solidFill>
                  <a:srgbClr val="002060"/>
                </a:solidFill>
              </a:rPr>
              <a:t>X </a:t>
            </a:r>
            <a:r>
              <a:rPr lang="en-US" sz="2400" b="1" dirty="0" err="1" smtClean="0">
                <a:solidFill>
                  <a:srgbClr val="002060"/>
                </a:solidFill>
              </a:rPr>
              <a:t>X</a:t>
            </a:r>
            <a:r>
              <a:rPr lang="en-US" sz="2400" b="1" dirty="0" smtClean="0">
                <a:solidFill>
                  <a:srgbClr val="002060"/>
                </a:solidFill>
              </a:rPr>
              <a:t> </a:t>
            </a:r>
            <a:r>
              <a:rPr lang="en-US" sz="2400" b="1" dirty="0" err="1" smtClean="0">
                <a:solidFill>
                  <a:srgbClr val="002060"/>
                </a:solidFill>
              </a:rPr>
              <a:t>X</a:t>
            </a:r>
            <a:endParaRPr lang="en-US" sz="2400" b="1" dirty="0">
              <a:solidFill>
                <a:srgbClr val="002060"/>
              </a:solidFill>
            </a:endParaRPr>
          </a:p>
          <a:p>
            <a:pPr marL="0" indent="0" algn="just">
              <a:lnSpc>
                <a:spcPct val="150000"/>
              </a:lnSpc>
              <a:buNone/>
            </a:pPr>
            <a:endParaRPr lang="en-US" sz="2400" dirty="0" smtClean="0">
              <a:solidFill>
                <a:srgbClr val="7030A0"/>
              </a:solidFill>
            </a:endParaRPr>
          </a:p>
          <a:p>
            <a:pPr marL="0" indent="0" algn="just">
              <a:lnSpc>
                <a:spcPct val="150000"/>
              </a:lnSpc>
              <a:buNone/>
            </a:pPr>
            <a:endParaRPr lang="en-US" sz="2400" b="1" dirty="0">
              <a:solidFill>
                <a:schemeClr val="accent3">
                  <a:lumMod val="75000"/>
                </a:schemeClr>
              </a:solidFill>
            </a:endParaRPr>
          </a:p>
          <a:p>
            <a:pPr>
              <a:lnSpc>
                <a:spcPct val="150000"/>
              </a:lnSpc>
              <a:buFont typeface="Wingdings" panose="05000000000000000000" pitchFamily="2" charset="2"/>
              <a:buChar char="q"/>
            </a:pPr>
            <a:endParaRPr lang="en-US" sz="2800"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117134125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algn="l">
              <a:lnSpc>
                <a:spcPct val="150000"/>
              </a:lnSpc>
            </a:pPr>
            <a:r>
              <a:rPr lang="en-US" sz="2100" b="1" dirty="0" smtClean="0">
                <a:solidFill>
                  <a:schemeClr val="accent2"/>
                </a:solidFill>
              </a:rPr>
              <a:t>Course Objectives </a:t>
            </a:r>
            <a:r>
              <a:rPr lang="en-US" sz="2100" b="1" dirty="0">
                <a:solidFill>
                  <a:schemeClr val="accent2"/>
                </a:solidFill>
              </a:rPr>
              <a:t>: </a:t>
            </a:r>
            <a:endParaRPr lang="en-US" sz="2100" b="1" dirty="0" smtClean="0">
              <a:solidFill>
                <a:schemeClr val="accent2"/>
              </a:solidFill>
            </a:endParaRPr>
          </a:p>
          <a:p>
            <a:pPr marL="457200" indent="-457200" algn="just">
              <a:lnSpc>
                <a:spcPct val="150000"/>
              </a:lnSpc>
              <a:buFont typeface="Wingdings" pitchFamily="2" charset="2"/>
              <a:buChar char="ü"/>
            </a:pPr>
            <a:r>
              <a:rPr lang="en-US" sz="2100" b="1" dirty="0" smtClean="0">
                <a:solidFill>
                  <a:srgbClr val="7030A0"/>
                </a:solidFill>
                <a:latin typeface="Bahnschrift Light" pitchFamily="34" charset="0"/>
              </a:rPr>
              <a:t>To enable students to learn &amp; enrich vocabulary </a:t>
            </a:r>
            <a:r>
              <a:rPr lang="en-US" sz="2000" b="1" dirty="0" smtClean="0">
                <a:solidFill>
                  <a:srgbClr val="FF0000"/>
                </a:solidFill>
                <a:latin typeface="Bahnschrift Light" pitchFamily="34" charset="0"/>
              </a:rPr>
              <a:t>(</a:t>
            </a:r>
            <a:r>
              <a:rPr lang="mr-IN" sz="2000" b="1" dirty="0" smtClean="0">
                <a:solidFill>
                  <a:srgbClr val="FF0000"/>
                </a:solidFill>
                <a:latin typeface="Bahnschrift Light" pitchFamily="34" charset="0"/>
              </a:rPr>
              <a:t>शब्द संग्रह</a:t>
            </a:r>
            <a:r>
              <a:rPr lang="en-US" sz="2000" b="1" dirty="0" smtClean="0">
                <a:solidFill>
                  <a:srgbClr val="FF0000"/>
                </a:solidFill>
                <a:latin typeface="Bahnschrift Light" pitchFamily="34" charset="0"/>
              </a:rPr>
              <a:t>)</a:t>
            </a:r>
            <a:r>
              <a:rPr lang="en-US" sz="2100" b="1" dirty="0" smtClean="0">
                <a:solidFill>
                  <a:srgbClr val="7030A0"/>
                </a:solidFill>
                <a:latin typeface="Bahnschrift Light" pitchFamily="34" charset="0"/>
              </a:rPr>
              <a:t> in English</a:t>
            </a:r>
          </a:p>
          <a:p>
            <a:pPr marL="457200" indent="-457200" algn="just">
              <a:lnSpc>
                <a:spcPct val="150000"/>
              </a:lnSpc>
              <a:buFont typeface="Wingdings" pitchFamily="2" charset="2"/>
              <a:buChar char="ü"/>
            </a:pPr>
            <a:r>
              <a:rPr lang="en-US" sz="2100" b="1" dirty="0" smtClean="0">
                <a:solidFill>
                  <a:srgbClr val="7030A0"/>
                </a:solidFill>
                <a:latin typeface="Bahnschrift Light" pitchFamily="34" charset="0"/>
              </a:rPr>
              <a:t>To assist students to learn &amp; use present &amp; past tenses </a:t>
            </a:r>
          </a:p>
          <a:p>
            <a:pPr marL="457200" indent="-457200" algn="just">
              <a:lnSpc>
                <a:spcPct val="150000"/>
              </a:lnSpc>
              <a:buFont typeface="Wingdings" pitchFamily="2" charset="2"/>
              <a:buChar char="ü"/>
            </a:pPr>
            <a:r>
              <a:rPr lang="en-US" sz="2100" b="1" dirty="0" smtClean="0">
                <a:solidFill>
                  <a:srgbClr val="7030A0"/>
                </a:solidFill>
                <a:latin typeface="Bahnschrift Light" pitchFamily="34" charset="0"/>
              </a:rPr>
              <a:t>To help students to use future aspect</a:t>
            </a:r>
          </a:p>
          <a:p>
            <a:pPr marL="457200" indent="-457200" algn="just">
              <a:lnSpc>
                <a:spcPct val="150000"/>
              </a:lnSpc>
              <a:buFont typeface="Wingdings" pitchFamily="2" charset="2"/>
              <a:buChar char="ü"/>
            </a:pPr>
            <a:r>
              <a:rPr lang="en-US" sz="2100" b="1" dirty="0" smtClean="0">
                <a:solidFill>
                  <a:srgbClr val="7030A0"/>
                </a:solidFill>
                <a:latin typeface="Bahnschrift Light" pitchFamily="34" charset="0"/>
              </a:rPr>
              <a:t>To introduce different types of sentence constructions in English </a:t>
            </a:r>
          </a:p>
          <a:p>
            <a:pPr marL="457200" indent="-457200" algn="just">
              <a:lnSpc>
                <a:spcPct val="150000"/>
              </a:lnSpc>
              <a:buFont typeface="Wingdings" pitchFamily="2" charset="2"/>
              <a:buChar char="ü"/>
            </a:pPr>
            <a:r>
              <a:rPr lang="en-US" sz="2100" b="1" dirty="0" smtClean="0">
                <a:solidFill>
                  <a:srgbClr val="7030A0"/>
                </a:solidFill>
                <a:latin typeface="Bahnschrift Light" pitchFamily="34" charset="0"/>
              </a:rPr>
              <a:t>To enable students to use new vocabulary with correct tenses</a:t>
            </a:r>
          </a:p>
          <a:p>
            <a:pPr algn="l">
              <a:lnSpc>
                <a:spcPct val="150000"/>
              </a:lnSpc>
            </a:pPr>
            <a:r>
              <a:rPr lang="en-US" sz="2100" b="1" dirty="0">
                <a:solidFill>
                  <a:srgbClr val="FF0000"/>
                </a:solidFill>
              </a:rPr>
              <a:t>Course Outcomes : </a:t>
            </a:r>
            <a:r>
              <a:rPr lang="en-US" sz="2100" b="1" dirty="0" smtClean="0">
                <a:solidFill>
                  <a:schemeClr val="accent3">
                    <a:lumMod val="75000"/>
                  </a:schemeClr>
                </a:solidFill>
              </a:rPr>
              <a:t>After learning this course, students will be able to :</a:t>
            </a:r>
          </a:p>
          <a:p>
            <a:pPr marL="457200" indent="-457200" algn="just">
              <a:lnSpc>
                <a:spcPct val="150000"/>
              </a:lnSpc>
              <a:buFont typeface="Wingdings" pitchFamily="2" charset="2"/>
              <a:buChar char="ü"/>
            </a:pPr>
            <a:r>
              <a:rPr lang="en-US" sz="2100" b="1" dirty="0" smtClean="0">
                <a:solidFill>
                  <a:srgbClr val="7030A0"/>
                </a:solidFill>
                <a:latin typeface="Bahnschrift Light" pitchFamily="34" charset="0"/>
              </a:rPr>
              <a:t>To </a:t>
            </a:r>
            <a:r>
              <a:rPr lang="en-US" sz="2100" b="1" dirty="0">
                <a:solidFill>
                  <a:srgbClr val="7030A0"/>
                </a:solidFill>
                <a:latin typeface="Bahnschrift Light" pitchFamily="34" charset="0"/>
              </a:rPr>
              <a:t>learn &amp; use new English vocabulary </a:t>
            </a:r>
          </a:p>
          <a:p>
            <a:pPr marL="457200" indent="-457200" algn="just">
              <a:lnSpc>
                <a:spcPct val="150000"/>
              </a:lnSpc>
              <a:buFont typeface="Wingdings" pitchFamily="2" charset="2"/>
              <a:buChar char="ü"/>
            </a:pPr>
            <a:r>
              <a:rPr lang="en-US" sz="2100" b="1" dirty="0">
                <a:solidFill>
                  <a:srgbClr val="7030A0"/>
                </a:solidFill>
                <a:latin typeface="Bahnschrift Light" pitchFamily="34" charset="0"/>
              </a:rPr>
              <a:t>To learn &amp; use present &amp; past tenses </a:t>
            </a:r>
          </a:p>
          <a:p>
            <a:pPr marL="457200" indent="-457200" algn="just">
              <a:lnSpc>
                <a:spcPct val="150000"/>
              </a:lnSpc>
              <a:buFont typeface="Wingdings" pitchFamily="2" charset="2"/>
              <a:buChar char="ü"/>
            </a:pPr>
            <a:r>
              <a:rPr lang="en-US" sz="2100" b="1" dirty="0">
                <a:solidFill>
                  <a:srgbClr val="7030A0"/>
                </a:solidFill>
                <a:latin typeface="Bahnschrift Light" pitchFamily="34" charset="0"/>
              </a:rPr>
              <a:t>To use future aspect</a:t>
            </a:r>
          </a:p>
          <a:p>
            <a:pPr marL="457200" indent="-457200" algn="just">
              <a:lnSpc>
                <a:spcPct val="150000"/>
              </a:lnSpc>
              <a:buFont typeface="Wingdings" pitchFamily="2" charset="2"/>
              <a:buChar char="ü"/>
            </a:pPr>
            <a:r>
              <a:rPr lang="en-US" sz="2100" b="1" dirty="0">
                <a:solidFill>
                  <a:srgbClr val="7030A0"/>
                </a:solidFill>
                <a:latin typeface="Bahnschrift Light" pitchFamily="34" charset="0"/>
              </a:rPr>
              <a:t>To use different types of sentence constructions</a:t>
            </a:r>
          </a:p>
          <a:p>
            <a:pPr algn="just">
              <a:lnSpc>
                <a:spcPct val="150000"/>
              </a:lnSpc>
            </a:pPr>
            <a:r>
              <a:rPr lang="en-US" sz="2100" b="1" dirty="0">
                <a:solidFill>
                  <a:schemeClr val="accent2"/>
                </a:solidFill>
              </a:rPr>
              <a:t>Teaching Hours Distribution : Total hours of teaching – 30  </a:t>
            </a:r>
          </a:p>
          <a:p>
            <a:pPr algn="just">
              <a:lnSpc>
                <a:spcPct val="150000"/>
              </a:lnSpc>
            </a:pPr>
            <a:r>
              <a:rPr lang="en-US" sz="2000" b="1" dirty="0">
                <a:solidFill>
                  <a:srgbClr val="7030A0"/>
                </a:solidFill>
                <a:latin typeface="Bahnschrift Light" pitchFamily="34" charset="0"/>
              </a:rPr>
              <a:t>  </a:t>
            </a:r>
          </a:p>
          <a:p>
            <a:pPr marL="457200" indent="-457200" algn="just">
              <a:lnSpc>
                <a:spcPct val="150000"/>
              </a:lnSpc>
              <a:buFont typeface="Wingdings" pitchFamily="2" charset="2"/>
              <a:buChar char="ü"/>
            </a:pPr>
            <a:endParaRPr lang="en-US" sz="2000" b="1" dirty="0">
              <a:latin typeface="Bahnschrift Light" pitchFamily="34" charset="0"/>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65767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629400"/>
          </a:xfrm>
        </p:spPr>
        <p:txBody>
          <a:bodyPr>
            <a:noAutofit/>
          </a:bodyPr>
          <a:lstStyle/>
          <a:p>
            <a:r>
              <a:rPr lang="en-US" sz="2400" b="1" dirty="0" smtClean="0">
                <a:solidFill>
                  <a:srgbClr val="FF0000"/>
                </a:solidFill>
              </a:rPr>
              <a:t>Syllabus </a:t>
            </a:r>
            <a:r>
              <a:rPr lang="en-US" sz="2400" b="1" dirty="0">
                <a:solidFill>
                  <a:srgbClr val="FF0000"/>
                </a:solidFill>
              </a:rPr>
              <a:t> </a:t>
            </a:r>
            <a:endParaRPr lang="en-US" sz="2400" b="1" dirty="0" smtClean="0">
              <a:solidFill>
                <a:srgbClr val="FF0000"/>
              </a:solidFill>
            </a:endParaRPr>
          </a:p>
          <a:p>
            <a:pPr algn="just">
              <a:lnSpc>
                <a:spcPct val="150000"/>
              </a:lnSpc>
            </a:pPr>
            <a:r>
              <a:rPr lang="en-US" sz="2200" b="1" dirty="0" smtClean="0">
                <a:solidFill>
                  <a:srgbClr val="00B050"/>
                </a:solidFill>
                <a:latin typeface="Bahnschrift Light" pitchFamily="34" charset="0"/>
              </a:rPr>
              <a:t>Module 1 : </a:t>
            </a:r>
            <a:r>
              <a:rPr lang="en-US" sz="2200" b="1" dirty="0" smtClean="0">
                <a:solidFill>
                  <a:srgbClr val="C00000"/>
                </a:solidFill>
                <a:latin typeface="Bahnschrift Light" pitchFamily="34" charset="0"/>
              </a:rPr>
              <a:t>English Vocabulary </a:t>
            </a:r>
            <a:r>
              <a:rPr lang="en-US" sz="2400" b="1" dirty="0" smtClean="0">
                <a:solidFill>
                  <a:srgbClr val="C00000"/>
                </a:solidFill>
                <a:latin typeface="Bahnschrift Light" pitchFamily="34" charset="0"/>
              </a:rPr>
              <a:t>	</a:t>
            </a:r>
            <a:r>
              <a:rPr lang="en-US" sz="2400" b="1" dirty="0">
                <a:solidFill>
                  <a:srgbClr val="7030A0"/>
                </a:solidFill>
                <a:latin typeface="Bahnschrift Light" pitchFamily="34" charset="0"/>
              </a:rPr>
              <a:t> </a:t>
            </a:r>
            <a:r>
              <a:rPr lang="en-US" sz="2400" b="1" dirty="0" smtClean="0">
                <a:solidFill>
                  <a:srgbClr val="7030A0"/>
                </a:solidFill>
                <a:latin typeface="Bahnschrift Light" pitchFamily="34" charset="0"/>
              </a:rPr>
              <a:t>                  </a:t>
            </a:r>
            <a:r>
              <a:rPr lang="en-US" sz="2000" b="1" dirty="0" smtClean="0">
                <a:solidFill>
                  <a:srgbClr val="7030A0"/>
                </a:solidFill>
                <a:latin typeface="Bahnschrift Light" pitchFamily="34" charset="0"/>
              </a:rPr>
              <a:t>(</a:t>
            </a:r>
            <a:r>
              <a:rPr lang="en-US" sz="2000" b="1" dirty="0">
                <a:solidFill>
                  <a:srgbClr val="7030A0"/>
                </a:solidFill>
                <a:latin typeface="Bahnschrift Light" pitchFamily="34" charset="0"/>
              </a:rPr>
              <a:t>Hours – 15, Credit – 1)</a:t>
            </a:r>
            <a:endParaRPr lang="en-US" sz="2400" b="1" dirty="0" smtClean="0">
              <a:solidFill>
                <a:srgbClr val="C00000"/>
              </a:solidFill>
              <a:latin typeface="Bahnschrift Light" pitchFamily="34" charset="0"/>
            </a:endParaRPr>
          </a:p>
          <a:p>
            <a:pPr algn="just">
              <a:lnSpc>
                <a:spcPct val="150000"/>
              </a:lnSpc>
            </a:pPr>
            <a:r>
              <a:rPr lang="en-US" sz="2200" b="1" dirty="0" smtClean="0">
                <a:solidFill>
                  <a:srgbClr val="00B050"/>
                </a:solidFill>
                <a:latin typeface="Bahnschrift Light" pitchFamily="34" charset="0"/>
              </a:rPr>
              <a:t>Module 2 </a:t>
            </a:r>
            <a:r>
              <a:rPr lang="en-US" sz="2200" b="1" dirty="0">
                <a:solidFill>
                  <a:srgbClr val="00B050"/>
                </a:solidFill>
                <a:latin typeface="Bahnschrift Light" pitchFamily="34" charset="0"/>
              </a:rPr>
              <a:t>: </a:t>
            </a:r>
            <a:r>
              <a:rPr lang="en-US" sz="2200" b="1" dirty="0" smtClean="0">
                <a:solidFill>
                  <a:srgbClr val="C00000"/>
                </a:solidFill>
                <a:latin typeface="Bahnschrift Light" pitchFamily="34" charset="0"/>
              </a:rPr>
              <a:t>Tenses &amp; Types of Sentences	</a:t>
            </a:r>
            <a:r>
              <a:rPr lang="en-US" sz="2400" b="1" dirty="0" smtClean="0">
                <a:solidFill>
                  <a:srgbClr val="C00000"/>
                </a:solidFill>
                <a:latin typeface="Bahnschrift Light" pitchFamily="34" charset="0"/>
              </a:rPr>
              <a:t>     </a:t>
            </a:r>
            <a:r>
              <a:rPr lang="en-US" sz="2400" b="1" dirty="0" smtClean="0">
                <a:solidFill>
                  <a:srgbClr val="7030A0"/>
                </a:solidFill>
                <a:latin typeface="Bahnschrift Light" pitchFamily="34" charset="0"/>
              </a:rPr>
              <a:t>   </a:t>
            </a:r>
            <a:r>
              <a:rPr lang="en-US" sz="2000" b="1" dirty="0" smtClean="0">
                <a:solidFill>
                  <a:srgbClr val="7030A0"/>
                </a:solidFill>
                <a:latin typeface="Bahnschrift Light" pitchFamily="34" charset="0"/>
              </a:rPr>
              <a:t>(Hours </a:t>
            </a:r>
            <a:r>
              <a:rPr lang="en-US" sz="2000" b="1" dirty="0">
                <a:solidFill>
                  <a:srgbClr val="7030A0"/>
                </a:solidFill>
                <a:latin typeface="Bahnschrift Light" pitchFamily="34" charset="0"/>
              </a:rPr>
              <a:t>– 15, Credit – 1</a:t>
            </a:r>
            <a:r>
              <a:rPr lang="en-US" sz="2000" b="1" dirty="0" smtClean="0">
                <a:solidFill>
                  <a:srgbClr val="7030A0"/>
                </a:solidFill>
                <a:latin typeface="Bahnschrift Light" pitchFamily="34" charset="0"/>
              </a:rPr>
              <a:t>)</a:t>
            </a:r>
            <a:endParaRPr lang="en-US" sz="2400" b="1" dirty="0" smtClean="0">
              <a:solidFill>
                <a:srgbClr val="7030A0"/>
              </a:solidFill>
              <a:latin typeface="Bahnschrift Light" pitchFamily="34" charset="0"/>
            </a:endParaRPr>
          </a:p>
          <a:p>
            <a:pPr>
              <a:lnSpc>
                <a:spcPct val="150000"/>
              </a:lnSpc>
            </a:pPr>
            <a:r>
              <a:rPr lang="en-US" sz="2200" b="1" dirty="0">
                <a:solidFill>
                  <a:srgbClr val="FF0000"/>
                </a:solidFill>
                <a:latin typeface="Bahnschrift Light" pitchFamily="34" charset="0"/>
              </a:rPr>
              <a:t>Pattern of Question Paper  </a:t>
            </a:r>
            <a:r>
              <a:rPr lang="en-US" sz="2200" b="1" dirty="0">
                <a:solidFill>
                  <a:schemeClr val="tx1"/>
                </a:solidFill>
                <a:latin typeface="Bahnschrift Light" pitchFamily="34" charset="0"/>
              </a:rPr>
              <a:t>(40 + 10 = 50 marks) </a:t>
            </a:r>
            <a:endParaRPr lang="en-US" sz="2200" b="1" dirty="0">
              <a:solidFill>
                <a:srgbClr val="FF0000"/>
              </a:solidFill>
              <a:latin typeface="Bahnschrift Light" pitchFamily="34" charset="0"/>
            </a:endParaRPr>
          </a:p>
          <a:p>
            <a:pPr algn="just">
              <a:lnSpc>
                <a:spcPct val="150000"/>
              </a:lnSpc>
            </a:pPr>
            <a:r>
              <a:rPr lang="en-US" sz="2200" b="1" dirty="0">
                <a:solidFill>
                  <a:srgbClr val="00B050"/>
                </a:solidFill>
                <a:latin typeface="Bahnschrift Light" pitchFamily="34" charset="0"/>
              </a:rPr>
              <a:t>Q 1 A) Multiple Choice Questions on all modules              </a:t>
            </a:r>
            <a:r>
              <a:rPr lang="en-US" sz="2200" b="1" dirty="0">
                <a:solidFill>
                  <a:srgbClr val="7030A0"/>
                </a:solidFill>
                <a:latin typeface="Bahnschrift Light" pitchFamily="34" charset="0"/>
              </a:rPr>
              <a:t>5 marks </a:t>
            </a:r>
          </a:p>
          <a:p>
            <a:pPr algn="just">
              <a:lnSpc>
                <a:spcPct val="150000"/>
              </a:lnSpc>
            </a:pPr>
            <a:r>
              <a:rPr lang="en-US" sz="2200" b="1" dirty="0">
                <a:solidFill>
                  <a:srgbClr val="C00000"/>
                </a:solidFill>
                <a:latin typeface="Bahnschrift Light" pitchFamily="34" charset="0"/>
              </a:rPr>
              <a:t>Q 1 B) Fill in the blanks with 4 options on all modules     </a:t>
            </a:r>
            <a:r>
              <a:rPr lang="en-US" sz="2200" b="1" dirty="0">
                <a:solidFill>
                  <a:srgbClr val="7030A0"/>
                </a:solidFill>
                <a:latin typeface="Bahnschrift Light" pitchFamily="34" charset="0"/>
              </a:rPr>
              <a:t>5 marks </a:t>
            </a:r>
            <a:endParaRPr lang="en-US" sz="2200" b="1" dirty="0">
              <a:solidFill>
                <a:srgbClr val="C00000"/>
              </a:solidFill>
              <a:latin typeface="Bahnschrift Light" pitchFamily="34" charset="0"/>
            </a:endParaRPr>
          </a:p>
          <a:p>
            <a:pPr algn="just">
              <a:lnSpc>
                <a:spcPct val="150000"/>
              </a:lnSpc>
            </a:pPr>
            <a:r>
              <a:rPr lang="en-US" sz="2200" b="1" dirty="0">
                <a:solidFill>
                  <a:srgbClr val="00B050"/>
                </a:solidFill>
                <a:latin typeface="Bahnschrift Light" pitchFamily="34" charset="0"/>
              </a:rPr>
              <a:t>Q 2 A) based on module 1  </a:t>
            </a:r>
            <a:r>
              <a:rPr lang="en-US" sz="2200" b="1" dirty="0">
                <a:solidFill>
                  <a:srgbClr val="7030A0"/>
                </a:solidFill>
                <a:latin typeface="Bahnschrift Light" pitchFamily="34" charset="0"/>
              </a:rPr>
              <a:t>                                                10 marks</a:t>
            </a:r>
          </a:p>
          <a:p>
            <a:pPr algn="just">
              <a:lnSpc>
                <a:spcPct val="150000"/>
              </a:lnSpc>
            </a:pPr>
            <a:r>
              <a:rPr lang="en-US" sz="2200" b="1" dirty="0">
                <a:solidFill>
                  <a:srgbClr val="C00000"/>
                </a:solidFill>
                <a:latin typeface="Bahnschrift Light" pitchFamily="34" charset="0"/>
              </a:rPr>
              <a:t>Q 2 B) based on module 2                                                 </a:t>
            </a:r>
            <a:r>
              <a:rPr lang="en-US" sz="2200" b="1" dirty="0">
                <a:solidFill>
                  <a:srgbClr val="7030A0"/>
                </a:solidFill>
                <a:latin typeface="Bahnschrift Light" pitchFamily="34" charset="0"/>
              </a:rPr>
              <a:t>10 marks</a:t>
            </a:r>
          </a:p>
          <a:p>
            <a:pPr algn="just">
              <a:lnSpc>
                <a:spcPct val="150000"/>
              </a:lnSpc>
            </a:pPr>
            <a:r>
              <a:rPr lang="en-US" sz="2200" b="1" dirty="0">
                <a:solidFill>
                  <a:srgbClr val="00B050"/>
                </a:solidFill>
                <a:latin typeface="Bahnschrift Light" pitchFamily="34" charset="0"/>
              </a:rPr>
              <a:t>Q 3 A) based on module 1 </a:t>
            </a:r>
            <a:r>
              <a:rPr lang="en-US" sz="2200" b="1" dirty="0">
                <a:solidFill>
                  <a:srgbClr val="7030A0"/>
                </a:solidFill>
                <a:latin typeface="Bahnschrift Light" pitchFamily="34" charset="0"/>
              </a:rPr>
              <a:t>                                                  5 marks</a:t>
            </a:r>
          </a:p>
          <a:p>
            <a:pPr algn="just">
              <a:lnSpc>
                <a:spcPct val="150000"/>
              </a:lnSpc>
            </a:pPr>
            <a:r>
              <a:rPr lang="en-US" sz="2200" b="1" dirty="0">
                <a:solidFill>
                  <a:srgbClr val="C00000"/>
                </a:solidFill>
                <a:latin typeface="Bahnschrift Light" pitchFamily="34" charset="0"/>
              </a:rPr>
              <a:t>Q 3 B) based on module 2                                                  </a:t>
            </a:r>
            <a:r>
              <a:rPr lang="en-US" sz="2200" b="1" dirty="0">
                <a:solidFill>
                  <a:srgbClr val="7030A0"/>
                </a:solidFill>
                <a:latin typeface="Bahnschrift Light" pitchFamily="34" charset="0"/>
              </a:rPr>
              <a:t>5 marks</a:t>
            </a:r>
          </a:p>
          <a:p>
            <a:r>
              <a:rPr lang="en-US" sz="2200" b="1" dirty="0">
                <a:solidFill>
                  <a:srgbClr val="7030A0"/>
                </a:solidFill>
                <a:latin typeface="Bahnschrift Light" pitchFamily="34" charset="0"/>
              </a:rPr>
              <a:t>Nature of Examination </a:t>
            </a:r>
          </a:p>
          <a:p>
            <a:pPr algn="just">
              <a:lnSpc>
                <a:spcPct val="150000"/>
              </a:lnSpc>
            </a:pPr>
            <a:r>
              <a:rPr lang="en-US" sz="2000" b="1" dirty="0">
                <a:solidFill>
                  <a:srgbClr val="C00000"/>
                </a:solidFill>
                <a:latin typeface="Bahnschrift Light" pitchFamily="34" charset="0"/>
              </a:rPr>
              <a:t>Theory </a:t>
            </a:r>
            <a:r>
              <a:rPr lang="en-US" sz="2000" b="1" dirty="0" smtClean="0">
                <a:solidFill>
                  <a:srgbClr val="C00000"/>
                </a:solidFill>
                <a:latin typeface="Bahnschrift Light" pitchFamily="34" charset="0"/>
              </a:rPr>
              <a:t>Exam   40 </a:t>
            </a:r>
            <a:r>
              <a:rPr lang="en-US" sz="2000" b="1" dirty="0">
                <a:solidFill>
                  <a:srgbClr val="C00000"/>
                </a:solidFill>
                <a:latin typeface="Bahnschrift Light" pitchFamily="34" charset="0"/>
              </a:rPr>
              <a:t>marks </a:t>
            </a:r>
            <a:r>
              <a:rPr lang="en-US" sz="2000" b="1" dirty="0" smtClean="0">
                <a:solidFill>
                  <a:srgbClr val="C00000"/>
                </a:solidFill>
                <a:latin typeface="Bahnschrift Light" pitchFamily="34" charset="0"/>
              </a:rPr>
              <a:t>	</a:t>
            </a:r>
            <a:r>
              <a:rPr lang="en-US" sz="2000" b="1" dirty="0" smtClean="0">
                <a:solidFill>
                  <a:schemeClr val="accent3">
                    <a:lumMod val="75000"/>
                  </a:schemeClr>
                </a:solidFill>
                <a:latin typeface="Bahnschrift Light" pitchFamily="34" charset="0"/>
              </a:rPr>
              <a:t>Internal/Practical Exam	      10 </a:t>
            </a:r>
            <a:r>
              <a:rPr lang="en-US" sz="2000" b="1" dirty="0">
                <a:solidFill>
                  <a:schemeClr val="accent3">
                    <a:lumMod val="75000"/>
                  </a:schemeClr>
                </a:solidFill>
                <a:latin typeface="Bahnschrift Light" pitchFamily="34" charset="0"/>
              </a:rPr>
              <a:t>marks </a:t>
            </a:r>
            <a:endParaRPr lang="en-US" sz="2000" b="1" dirty="0" smtClean="0">
              <a:solidFill>
                <a:srgbClr val="C00000"/>
              </a:solidFill>
              <a:latin typeface="Bahnschrift Light" pitchFamily="34" charset="0"/>
            </a:endParaRPr>
          </a:p>
          <a:p>
            <a:pPr algn="just">
              <a:lnSpc>
                <a:spcPct val="200000"/>
              </a:lnSpc>
            </a:pPr>
            <a:endParaRPr lang="en-US" sz="2000" b="1" dirty="0">
              <a:latin typeface="Bahnschrift Light" pitchFamily="34" charset="0"/>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20301889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r>
              <a:rPr lang="en-US" sz="2400" b="1" dirty="0">
                <a:solidFill>
                  <a:srgbClr val="00B050"/>
                </a:solidFill>
                <a:latin typeface="Bahnschrift Light" pitchFamily="34" charset="0"/>
              </a:rPr>
              <a:t>Module 1 : </a:t>
            </a:r>
            <a:r>
              <a:rPr lang="en-US" sz="2000" b="1" dirty="0">
                <a:solidFill>
                  <a:srgbClr val="7030A0"/>
                </a:solidFill>
                <a:latin typeface="Bahnschrift Light" pitchFamily="34" charset="0"/>
              </a:rPr>
              <a:t>(Hours – 15, Credit – 1)</a:t>
            </a:r>
          </a:p>
          <a:p>
            <a:pPr lvl="0"/>
            <a:r>
              <a:rPr lang="en-US" sz="2400" b="1" dirty="0">
                <a:solidFill>
                  <a:srgbClr val="C00000"/>
                </a:solidFill>
                <a:latin typeface="Bahnschrift Light" pitchFamily="34" charset="0"/>
              </a:rPr>
              <a:t>	English Vocabulary </a:t>
            </a:r>
            <a:r>
              <a:rPr lang="en-US" sz="2000" dirty="0">
                <a:solidFill>
                  <a:schemeClr val="tx2"/>
                </a:solidFill>
              </a:rPr>
              <a:t>(</a:t>
            </a:r>
            <a:r>
              <a:rPr lang="mr-IN" sz="2000" dirty="0">
                <a:solidFill>
                  <a:schemeClr val="tx2"/>
                </a:solidFill>
              </a:rPr>
              <a:t>शब्दसंग्रह</a:t>
            </a:r>
            <a:r>
              <a:rPr lang="en-US" sz="2000" dirty="0">
                <a:solidFill>
                  <a:schemeClr val="tx2"/>
                </a:solidFill>
              </a:rPr>
              <a:t>)</a:t>
            </a:r>
            <a:r>
              <a:rPr lang="en-US" sz="3600" dirty="0">
                <a:solidFill>
                  <a:srgbClr val="7030A0"/>
                </a:solidFill>
              </a:rPr>
              <a:t>	</a:t>
            </a:r>
          </a:p>
          <a:p>
            <a:pPr marL="342900" lvl="0" indent="-342900" algn="just">
              <a:lnSpc>
                <a:spcPct val="150000"/>
              </a:lnSpc>
              <a:buFont typeface="Wingdings" pitchFamily="2" charset="2"/>
              <a:buChar char="Ø"/>
            </a:pPr>
            <a:r>
              <a:rPr lang="en-US" sz="2400" b="1" dirty="0" smtClean="0">
                <a:solidFill>
                  <a:schemeClr val="tx2"/>
                </a:solidFill>
              </a:rPr>
              <a:t>English </a:t>
            </a:r>
            <a:r>
              <a:rPr lang="en-US" sz="2400" b="1" dirty="0">
                <a:solidFill>
                  <a:schemeClr val="tx2"/>
                </a:solidFill>
              </a:rPr>
              <a:t>has now become the language of </a:t>
            </a:r>
            <a:r>
              <a:rPr lang="en-US" sz="2400" b="1" dirty="0">
                <a:solidFill>
                  <a:srgbClr val="00B050"/>
                </a:solidFill>
              </a:rPr>
              <a:t>education</a:t>
            </a:r>
            <a:r>
              <a:rPr lang="en-US" sz="2400" b="1" dirty="0">
                <a:solidFill>
                  <a:schemeClr val="tx2"/>
                </a:solidFill>
              </a:rPr>
              <a:t>, </a:t>
            </a:r>
            <a:r>
              <a:rPr lang="en-US" sz="2400" b="1" dirty="0">
                <a:solidFill>
                  <a:srgbClr val="00B0F0"/>
                </a:solidFill>
              </a:rPr>
              <a:t>literature</a:t>
            </a:r>
            <a:r>
              <a:rPr lang="en-US" sz="2400" b="1" dirty="0">
                <a:solidFill>
                  <a:schemeClr val="tx2"/>
                </a:solidFill>
              </a:rPr>
              <a:t>, </a:t>
            </a:r>
            <a:r>
              <a:rPr lang="en-US" sz="2400" b="1" dirty="0">
                <a:solidFill>
                  <a:schemeClr val="accent6">
                    <a:lumMod val="75000"/>
                  </a:schemeClr>
                </a:solidFill>
              </a:rPr>
              <a:t>business</a:t>
            </a:r>
            <a:r>
              <a:rPr lang="en-US" sz="2400" b="1" dirty="0">
                <a:solidFill>
                  <a:schemeClr val="tx2"/>
                </a:solidFill>
              </a:rPr>
              <a:t> &amp; everything</a:t>
            </a:r>
            <a:r>
              <a:rPr lang="en-US" sz="2400" b="1" dirty="0" smtClean="0">
                <a:solidFill>
                  <a:schemeClr val="tx2"/>
                </a:solidFill>
              </a:rPr>
              <a:t>.</a:t>
            </a:r>
            <a:r>
              <a:rPr lang="mr-IN" sz="2400" b="1" dirty="0" smtClean="0">
                <a:solidFill>
                  <a:schemeClr val="tx2"/>
                </a:solidFill>
              </a:rPr>
              <a:t> </a:t>
            </a:r>
            <a:r>
              <a:rPr lang="en-US" sz="2400" b="1" dirty="0" smtClean="0">
                <a:solidFill>
                  <a:schemeClr val="tx2"/>
                </a:solidFill>
              </a:rPr>
              <a:t>Language </a:t>
            </a:r>
            <a:r>
              <a:rPr lang="en-US" sz="2400" b="1" dirty="0">
                <a:solidFill>
                  <a:schemeClr val="tx2"/>
                </a:solidFill>
              </a:rPr>
              <a:t>users all over the </a:t>
            </a:r>
            <a:r>
              <a:rPr lang="en-US" sz="2400" b="1" dirty="0" smtClean="0">
                <a:solidFill>
                  <a:schemeClr val="tx2"/>
                </a:solidFill>
              </a:rPr>
              <a:t>world Adapt English </a:t>
            </a:r>
            <a:r>
              <a:rPr lang="en-US" sz="2400" b="1" dirty="0">
                <a:solidFill>
                  <a:schemeClr val="tx2"/>
                </a:solidFill>
              </a:rPr>
              <a:t>as per their general &amp; </a:t>
            </a:r>
            <a:r>
              <a:rPr lang="en-US" sz="2400" b="1" dirty="0" smtClean="0">
                <a:solidFill>
                  <a:schemeClr val="tx2"/>
                </a:solidFill>
              </a:rPr>
              <a:t>scientific </a:t>
            </a:r>
            <a:r>
              <a:rPr lang="en-US" sz="2400" b="1" dirty="0">
                <a:solidFill>
                  <a:schemeClr val="tx2"/>
                </a:solidFill>
              </a:rPr>
              <a:t>needs</a:t>
            </a:r>
            <a:r>
              <a:rPr lang="en-US" sz="2400" b="1" dirty="0" smtClean="0">
                <a:solidFill>
                  <a:schemeClr val="tx2"/>
                </a:solidFill>
              </a:rPr>
              <a:t>. </a:t>
            </a:r>
          </a:p>
          <a:p>
            <a:pPr marL="457200" lvl="0" indent="-457200" algn="just">
              <a:lnSpc>
                <a:spcPct val="150000"/>
              </a:lnSpc>
              <a:buFont typeface="Wingdings" panose="05000000000000000000" pitchFamily="2" charset="2"/>
              <a:buChar char="Ø"/>
            </a:pPr>
            <a:r>
              <a:rPr lang="en-US" sz="2400" b="1" dirty="0" smtClean="0">
                <a:solidFill>
                  <a:schemeClr val="tx2"/>
                </a:solidFill>
              </a:rPr>
              <a:t>Developing communication </a:t>
            </a:r>
            <a:r>
              <a:rPr lang="en-US" sz="2400" b="1" dirty="0">
                <a:solidFill>
                  <a:schemeClr val="tx2"/>
                </a:solidFill>
              </a:rPr>
              <a:t>by </a:t>
            </a:r>
            <a:r>
              <a:rPr lang="en-US" sz="2400" b="1" dirty="0" smtClean="0">
                <a:solidFill>
                  <a:schemeClr val="tx2"/>
                </a:solidFill>
              </a:rPr>
              <a:t>using </a:t>
            </a:r>
            <a:r>
              <a:rPr lang="en-US" sz="2400" b="1" dirty="0">
                <a:solidFill>
                  <a:schemeClr val="tx2"/>
                </a:solidFill>
              </a:rPr>
              <a:t>different language skills is </a:t>
            </a:r>
            <a:r>
              <a:rPr lang="en-US" sz="2400" b="1" dirty="0" smtClean="0">
                <a:solidFill>
                  <a:schemeClr val="tx2"/>
                </a:solidFill>
              </a:rPr>
              <a:t>first goal </a:t>
            </a:r>
            <a:r>
              <a:rPr lang="en-US" sz="2400" b="1" dirty="0">
                <a:solidFill>
                  <a:schemeClr val="tx2"/>
                </a:solidFill>
              </a:rPr>
              <a:t>of </a:t>
            </a:r>
            <a:r>
              <a:rPr lang="en-US" sz="2400" b="1" dirty="0" smtClean="0">
                <a:solidFill>
                  <a:schemeClr val="tx2"/>
                </a:solidFill>
              </a:rPr>
              <a:t>learning English. Vocabulary plays a key role in this process. Without </a:t>
            </a:r>
            <a:r>
              <a:rPr lang="en-US" sz="2400" b="1" dirty="0">
                <a:solidFill>
                  <a:schemeClr val="tx2"/>
                </a:solidFill>
              </a:rPr>
              <a:t>sufficient vocabulary, </a:t>
            </a:r>
            <a:r>
              <a:rPr lang="en-US" sz="2400" b="1" dirty="0" smtClean="0">
                <a:solidFill>
                  <a:schemeClr val="tx2"/>
                </a:solidFill>
              </a:rPr>
              <a:t>students </a:t>
            </a:r>
            <a:r>
              <a:rPr lang="en-US" sz="2400" b="1" dirty="0">
                <a:solidFill>
                  <a:schemeClr val="tx2"/>
                </a:solidFill>
              </a:rPr>
              <a:t>can’t </a:t>
            </a:r>
            <a:r>
              <a:rPr lang="en-US" sz="2400" b="1" dirty="0" smtClean="0">
                <a:solidFill>
                  <a:schemeClr val="tx2"/>
                </a:solidFill>
              </a:rPr>
              <a:t>understand/express their </a:t>
            </a:r>
            <a:r>
              <a:rPr lang="en-US" sz="2400" b="1" dirty="0">
                <a:solidFill>
                  <a:schemeClr val="tx2"/>
                </a:solidFill>
              </a:rPr>
              <a:t>own ideas. </a:t>
            </a:r>
            <a:endParaRPr lang="en-US" sz="2400" b="1" dirty="0" smtClean="0">
              <a:solidFill>
                <a:schemeClr val="tx2"/>
              </a:solidFill>
            </a:endParaRPr>
          </a:p>
          <a:p>
            <a:pPr marL="457200" lvl="0" indent="-457200" algn="just">
              <a:lnSpc>
                <a:spcPct val="150000"/>
              </a:lnSpc>
              <a:buFont typeface="Wingdings" panose="05000000000000000000" pitchFamily="2" charset="2"/>
              <a:buChar char="Ø"/>
            </a:pPr>
            <a:r>
              <a:rPr lang="en-US" sz="2400" b="1" dirty="0" smtClean="0">
                <a:solidFill>
                  <a:schemeClr val="tx2"/>
                </a:solidFill>
              </a:rPr>
              <a:t>While </a:t>
            </a:r>
            <a:r>
              <a:rPr lang="en-US" sz="2400" b="1" dirty="0">
                <a:solidFill>
                  <a:schemeClr val="tx2"/>
                </a:solidFill>
              </a:rPr>
              <a:t>expressing emotions/feeling without </a:t>
            </a:r>
            <a:r>
              <a:rPr lang="en-US" sz="2400" b="1" dirty="0" smtClean="0">
                <a:solidFill>
                  <a:schemeClr val="tx2"/>
                </a:solidFill>
              </a:rPr>
              <a:t>grammar </a:t>
            </a:r>
            <a:r>
              <a:rPr lang="en-US" sz="2400" b="1" dirty="0">
                <a:solidFill>
                  <a:schemeClr val="tx2"/>
                </a:solidFill>
              </a:rPr>
              <a:t>very little can </a:t>
            </a:r>
            <a:r>
              <a:rPr lang="en-US" sz="2400" b="1" dirty="0" smtClean="0">
                <a:solidFill>
                  <a:schemeClr val="tx2"/>
                </a:solidFill>
              </a:rPr>
              <a:t>be </a:t>
            </a:r>
            <a:r>
              <a:rPr lang="en-US" sz="2400" b="1" dirty="0">
                <a:solidFill>
                  <a:schemeClr val="tx2"/>
                </a:solidFill>
              </a:rPr>
              <a:t>conveyed, without vocabulary </a:t>
            </a:r>
            <a:r>
              <a:rPr lang="en-US" sz="2400" b="1" dirty="0" smtClean="0">
                <a:solidFill>
                  <a:schemeClr val="tx2"/>
                </a:solidFill>
              </a:rPr>
              <a:t>nothing can be conveyed.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404345626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629400"/>
          </a:xfrm>
        </p:spPr>
        <p:txBody>
          <a:bodyPr>
            <a:noAutofit/>
          </a:bodyPr>
          <a:lstStyle/>
          <a:p>
            <a:pPr marL="457200" lvl="0" indent="-457200" algn="just">
              <a:lnSpc>
                <a:spcPct val="150000"/>
              </a:lnSpc>
              <a:buFont typeface="Wingdings" panose="05000000000000000000" pitchFamily="2" charset="2"/>
              <a:buChar char="Ø"/>
            </a:pPr>
            <a:r>
              <a:rPr lang="en-US" sz="2400" b="1" dirty="0">
                <a:solidFill>
                  <a:schemeClr val="tx2"/>
                </a:solidFill>
              </a:rPr>
              <a:t>To develop vocabulary, Active (productive) &amp; Passive</a:t>
            </a:r>
            <a:r>
              <a:rPr lang="mr-IN" sz="2400" b="1" dirty="0">
                <a:solidFill>
                  <a:schemeClr val="tx2"/>
                </a:solidFill>
              </a:rPr>
              <a:t> </a:t>
            </a:r>
            <a:r>
              <a:rPr lang="en-US" sz="2400" b="1" dirty="0">
                <a:solidFill>
                  <a:schemeClr val="tx2"/>
                </a:solidFill>
              </a:rPr>
              <a:t>(receptive) vocabulary are needed.</a:t>
            </a:r>
          </a:p>
          <a:p>
            <a:pPr marL="457200" lvl="0" indent="-457200" algn="just">
              <a:lnSpc>
                <a:spcPct val="150000"/>
              </a:lnSpc>
              <a:buFont typeface="Wingdings" panose="05000000000000000000" pitchFamily="2" charset="2"/>
              <a:buChar char="Ø"/>
            </a:pPr>
            <a:r>
              <a:rPr lang="en-US" sz="2400" b="1" dirty="0" smtClean="0">
                <a:solidFill>
                  <a:schemeClr val="tx2"/>
                </a:solidFill>
              </a:rPr>
              <a:t>There </a:t>
            </a:r>
            <a:r>
              <a:rPr lang="en-US" sz="2400" b="1" dirty="0">
                <a:solidFill>
                  <a:schemeClr val="tx2"/>
                </a:solidFill>
              </a:rPr>
              <a:t>are many language learning techniques that </a:t>
            </a:r>
            <a:r>
              <a:rPr lang="en-US" sz="2400" b="1" dirty="0" smtClean="0">
                <a:solidFill>
                  <a:schemeClr val="tx2"/>
                </a:solidFill>
              </a:rPr>
              <a:t>are used </a:t>
            </a:r>
            <a:r>
              <a:rPr lang="en-US" sz="2400" b="1" dirty="0">
                <a:solidFill>
                  <a:schemeClr val="tx2"/>
                </a:solidFill>
              </a:rPr>
              <a:t>to </a:t>
            </a:r>
            <a:r>
              <a:rPr lang="en-US" sz="2400" b="1" dirty="0" smtClean="0">
                <a:solidFill>
                  <a:schemeClr val="tx2"/>
                </a:solidFill>
              </a:rPr>
              <a:t>develop </a:t>
            </a:r>
            <a:r>
              <a:rPr lang="en-US" sz="2400" b="1" dirty="0">
                <a:solidFill>
                  <a:schemeClr val="tx2"/>
                </a:solidFill>
              </a:rPr>
              <a:t>vocabulary</a:t>
            </a:r>
            <a:r>
              <a:rPr lang="en-US" sz="2400" b="1" dirty="0" smtClean="0">
                <a:solidFill>
                  <a:schemeClr val="tx2"/>
                </a:solidFill>
              </a:rPr>
              <a:t>. Some </a:t>
            </a:r>
            <a:r>
              <a:rPr lang="en-US" sz="2400" b="1" dirty="0">
                <a:solidFill>
                  <a:schemeClr val="tx2"/>
                </a:solidFill>
              </a:rPr>
              <a:t>of them </a:t>
            </a:r>
            <a:r>
              <a:rPr lang="en-US" sz="2400" b="1" dirty="0" smtClean="0">
                <a:solidFill>
                  <a:schemeClr val="tx2"/>
                </a:solidFill>
              </a:rPr>
              <a:t>are discussed </a:t>
            </a:r>
            <a:r>
              <a:rPr lang="en-US" sz="2400" b="1" dirty="0">
                <a:solidFill>
                  <a:schemeClr val="tx2"/>
                </a:solidFill>
              </a:rPr>
              <a:t>here</a:t>
            </a:r>
            <a:r>
              <a:rPr lang="en-US" sz="2400" b="1" dirty="0" smtClean="0">
                <a:solidFill>
                  <a:schemeClr val="tx2"/>
                </a:solidFill>
              </a:rPr>
              <a:t>.</a:t>
            </a:r>
            <a:r>
              <a:rPr lang="mr-IN" sz="2400" b="1" dirty="0" smtClean="0">
                <a:solidFill>
                  <a:schemeClr val="tx2"/>
                </a:solidFill>
              </a:rPr>
              <a:t> </a:t>
            </a:r>
            <a:endParaRPr lang="en-US" sz="2400" b="1" dirty="0" smtClean="0">
              <a:solidFill>
                <a:schemeClr val="tx2"/>
              </a:solidFill>
            </a:endParaRPr>
          </a:p>
          <a:p>
            <a:pPr algn="just">
              <a:lnSpc>
                <a:spcPct val="150000"/>
              </a:lnSpc>
            </a:pPr>
            <a:r>
              <a:rPr lang="en-US" sz="2400" b="1" dirty="0" smtClean="0">
                <a:solidFill>
                  <a:srgbClr val="C00000"/>
                </a:solidFill>
              </a:rPr>
              <a:t>I</a:t>
            </a:r>
            <a:r>
              <a:rPr lang="en-US" sz="2400" b="1" dirty="0">
                <a:solidFill>
                  <a:srgbClr val="C00000"/>
                </a:solidFill>
              </a:rPr>
              <a:t>) Words Classes – </a:t>
            </a:r>
            <a:r>
              <a:rPr lang="en-US" sz="2400" b="1" dirty="0">
                <a:solidFill>
                  <a:srgbClr val="00B050"/>
                </a:solidFill>
              </a:rPr>
              <a:t>open &amp; </a:t>
            </a:r>
            <a:r>
              <a:rPr lang="en-US" sz="2400" b="1" dirty="0" smtClean="0">
                <a:solidFill>
                  <a:srgbClr val="00B050"/>
                </a:solidFill>
              </a:rPr>
              <a:t>closed	</a:t>
            </a:r>
            <a:r>
              <a:rPr lang="en-US" sz="2400" b="1" dirty="0" smtClean="0">
                <a:solidFill>
                  <a:srgbClr val="C00000"/>
                </a:solidFill>
              </a:rPr>
              <a:t>2</a:t>
            </a:r>
            <a:r>
              <a:rPr lang="en-US" sz="2400" b="1" dirty="0">
                <a:solidFill>
                  <a:srgbClr val="C00000"/>
                </a:solidFill>
              </a:rPr>
              <a:t>) Words Formation Processes – </a:t>
            </a:r>
            <a:r>
              <a:rPr lang="en-US" sz="2400" b="1" dirty="0">
                <a:solidFill>
                  <a:srgbClr val="00B050"/>
                </a:solidFill>
              </a:rPr>
              <a:t>affixation </a:t>
            </a:r>
            <a:r>
              <a:rPr lang="en-US" sz="2400" b="1" dirty="0">
                <a:solidFill>
                  <a:srgbClr val="0070C0"/>
                </a:solidFill>
              </a:rPr>
              <a:t>(prefixation &amp; suffixation)</a:t>
            </a:r>
            <a:r>
              <a:rPr lang="en-US" sz="2400" b="1" dirty="0">
                <a:solidFill>
                  <a:srgbClr val="00B050"/>
                </a:solidFill>
              </a:rPr>
              <a:t>, blending, compounding …. etc.</a:t>
            </a:r>
          </a:p>
          <a:p>
            <a:pPr algn="just">
              <a:lnSpc>
                <a:spcPct val="150000"/>
              </a:lnSpc>
            </a:pPr>
            <a:r>
              <a:rPr lang="en-US" sz="2400" b="1" dirty="0">
                <a:solidFill>
                  <a:srgbClr val="C00000"/>
                </a:solidFill>
              </a:rPr>
              <a:t>3) Synonyms &amp; </a:t>
            </a:r>
            <a:r>
              <a:rPr lang="en-US" sz="2400" b="1" dirty="0" smtClean="0">
                <a:solidFill>
                  <a:srgbClr val="C00000"/>
                </a:solidFill>
              </a:rPr>
              <a:t>Antonyms	4</a:t>
            </a:r>
            <a:r>
              <a:rPr lang="en-US" sz="2400" b="1" dirty="0">
                <a:solidFill>
                  <a:srgbClr val="C00000"/>
                </a:solidFill>
              </a:rPr>
              <a:t>) Confusing words </a:t>
            </a:r>
            <a:r>
              <a:rPr lang="en-US" sz="2400" b="1" dirty="0" smtClean="0">
                <a:solidFill>
                  <a:srgbClr val="C00000"/>
                </a:solidFill>
              </a:rPr>
              <a:t>	5</a:t>
            </a:r>
            <a:r>
              <a:rPr lang="en-US" sz="2400" b="1" dirty="0">
                <a:solidFill>
                  <a:srgbClr val="C00000"/>
                </a:solidFill>
              </a:rPr>
              <a:t>) Phrasal </a:t>
            </a:r>
            <a:r>
              <a:rPr lang="en-US" sz="2400" b="1" dirty="0" smtClean="0">
                <a:solidFill>
                  <a:srgbClr val="C00000"/>
                </a:solidFill>
              </a:rPr>
              <a:t>verbs</a:t>
            </a:r>
          </a:p>
          <a:p>
            <a:pPr marL="457200" lvl="0" indent="-457200" algn="just">
              <a:lnSpc>
                <a:spcPct val="150000"/>
              </a:lnSpc>
              <a:buFont typeface="Wingdings" panose="05000000000000000000" pitchFamily="2" charset="2"/>
              <a:buChar char="Ø"/>
            </a:pPr>
            <a:r>
              <a:rPr lang="en-US" sz="2400" b="1" dirty="0">
                <a:solidFill>
                  <a:schemeClr val="tx2"/>
                </a:solidFill>
              </a:rPr>
              <a:t>A good dictionary is an ideal device to develop </a:t>
            </a:r>
            <a:r>
              <a:rPr lang="en-US" sz="2400" b="1" dirty="0" smtClean="0">
                <a:solidFill>
                  <a:schemeClr val="tx2"/>
                </a:solidFill>
              </a:rPr>
              <a:t>vocabulary. It </a:t>
            </a:r>
            <a:r>
              <a:rPr lang="en-US" sz="2400" b="1" dirty="0">
                <a:solidFill>
                  <a:schemeClr val="tx2"/>
                </a:solidFill>
              </a:rPr>
              <a:t>helps </a:t>
            </a:r>
            <a:r>
              <a:rPr lang="en-US" sz="2400" b="1" dirty="0" smtClean="0">
                <a:solidFill>
                  <a:schemeClr val="tx2"/>
                </a:solidFill>
              </a:rPr>
              <a:t>us </a:t>
            </a:r>
            <a:r>
              <a:rPr lang="en-US" sz="2400" b="1" dirty="0">
                <a:solidFill>
                  <a:schemeClr val="tx2"/>
                </a:solidFill>
              </a:rPr>
              <a:t>for better understanding of the word with its </a:t>
            </a:r>
            <a:r>
              <a:rPr lang="en-US" sz="2400" b="1" dirty="0" smtClean="0">
                <a:solidFill>
                  <a:schemeClr val="tx2"/>
                </a:solidFill>
              </a:rPr>
              <a:t>form</a:t>
            </a:r>
            <a:r>
              <a:rPr lang="en-US" sz="2400" b="1" dirty="0">
                <a:solidFill>
                  <a:schemeClr val="tx2"/>
                </a:solidFill>
              </a:rPr>
              <a:t>, class, usage &amp; pronunciation</a:t>
            </a:r>
            <a:r>
              <a:rPr lang="en-US" sz="2400" b="1" dirty="0" smtClean="0">
                <a:solidFill>
                  <a:schemeClr val="tx2"/>
                </a:solidFill>
              </a:rPr>
              <a:t>. Word</a:t>
            </a:r>
            <a:r>
              <a:rPr lang="en-US" sz="2400" b="1" dirty="0">
                <a:solidFill>
                  <a:schemeClr val="tx2"/>
                </a:solidFill>
              </a:rPr>
              <a:t>, phrase, clause &amp; sentence are grammatical units</a:t>
            </a:r>
            <a:r>
              <a:rPr lang="en-US" sz="2400" b="1" dirty="0" smtClean="0">
                <a:solidFill>
                  <a:schemeClr val="tx2"/>
                </a:solidFill>
              </a:rPr>
              <a:t>.</a:t>
            </a:r>
            <a:endParaRPr lang="en-US" sz="2400" b="1" dirty="0">
              <a:solidFill>
                <a:schemeClr val="tx2"/>
              </a:solidFill>
            </a:endParaRPr>
          </a:p>
          <a:p>
            <a:pPr algn="just">
              <a:lnSpc>
                <a:spcPct val="150000"/>
              </a:lnSpc>
            </a:pPr>
            <a:endParaRPr lang="en-US" sz="2400" b="1" dirty="0">
              <a:solidFill>
                <a:srgbClr val="C00000"/>
              </a:solidFill>
            </a:endParaRPr>
          </a:p>
          <a:p>
            <a:pPr marL="457200" lvl="0" indent="-457200" algn="just">
              <a:lnSpc>
                <a:spcPct val="150000"/>
              </a:lnSpc>
              <a:buFont typeface="Wingdings" panose="05000000000000000000" pitchFamily="2" charset="2"/>
              <a:buChar char="Ø"/>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397639478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Autofit/>
          </a:bodyPr>
          <a:lstStyle/>
          <a:p>
            <a:pPr marL="457200" lvl="0" indent="-457200" algn="just">
              <a:lnSpc>
                <a:spcPct val="150000"/>
              </a:lnSpc>
              <a:buFont typeface="Wingdings" panose="05000000000000000000" pitchFamily="2" charset="2"/>
              <a:buChar char="Ø"/>
            </a:pPr>
            <a:r>
              <a:rPr lang="en-US" sz="2400" b="1" dirty="0" smtClean="0">
                <a:solidFill>
                  <a:schemeClr val="tx2"/>
                </a:solidFill>
              </a:rPr>
              <a:t>To </a:t>
            </a:r>
            <a:r>
              <a:rPr lang="en-US" sz="2400" b="1" dirty="0">
                <a:solidFill>
                  <a:schemeClr val="tx2"/>
                </a:solidFill>
              </a:rPr>
              <a:t>develop vocabulary, function role of the word is very important</a:t>
            </a:r>
            <a:r>
              <a:rPr lang="en-US" sz="2400" b="1" dirty="0" smtClean="0">
                <a:solidFill>
                  <a:schemeClr val="tx2"/>
                </a:solidFill>
              </a:rPr>
              <a:t>. Some </a:t>
            </a:r>
            <a:r>
              <a:rPr lang="en-US" sz="2400" b="1" dirty="0">
                <a:solidFill>
                  <a:schemeClr val="tx2"/>
                </a:solidFill>
              </a:rPr>
              <a:t>of the techniques to develop vocabulary are given below.</a:t>
            </a:r>
            <a:endParaRPr lang="en-US" sz="2400" b="1" dirty="0"/>
          </a:p>
          <a:p>
            <a:pPr marL="0" indent="0" algn="just">
              <a:lnSpc>
                <a:spcPct val="150000"/>
              </a:lnSpc>
              <a:buNone/>
            </a:pPr>
            <a:r>
              <a:rPr lang="en-US" sz="2400" b="1" dirty="0" smtClean="0">
                <a:solidFill>
                  <a:srgbClr val="FF0000"/>
                </a:solidFill>
              </a:rPr>
              <a:t>I) WORD </a:t>
            </a:r>
            <a:r>
              <a:rPr lang="en-US" sz="2400" b="1" dirty="0">
                <a:solidFill>
                  <a:srgbClr val="FF0000"/>
                </a:solidFill>
              </a:rPr>
              <a:t>CLASSES : </a:t>
            </a:r>
            <a:r>
              <a:rPr lang="en-US" sz="2400" b="1" dirty="0">
                <a:solidFill>
                  <a:srgbClr val="7030A0"/>
                </a:solidFill>
              </a:rPr>
              <a:t>Modern grammarians </a:t>
            </a:r>
            <a:r>
              <a:rPr lang="en-US" sz="2400" b="1" dirty="0" smtClean="0">
                <a:solidFill>
                  <a:srgbClr val="7030A0"/>
                </a:solidFill>
              </a:rPr>
              <a:t>classify </a:t>
            </a:r>
            <a:r>
              <a:rPr lang="en-US" sz="2400" b="1" dirty="0">
                <a:solidFill>
                  <a:srgbClr val="7030A0"/>
                </a:solidFill>
              </a:rPr>
              <a:t>words into two classes </a:t>
            </a:r>
            <a:r>
              <a:rPr lang="mr-IN" sz="2400" b="1" dirty="0" smtClean="0">
                <a:solidFill>
                  <a:srgbClr val="7030A0"/>
                </a:solidFill>
              </a:rPr>
              <a:t>- </a:t>
            </a:r>
            <a:r>
              <a:rPr lang="en-US" sz="2400" b="1" dirty="0" smtClean="0">
                <a:solidFill>
                  <a:srgbClr val="7030A0"/>
                </a:solidFill>
              </a:rPr>
              <a:t>open </a:t>
            </a:r>
            <a:r>
              <a:rPr lang="en-US" sz="2400" b="1" dirty="0">
                <a:solidFill>
                  <a:srgbClr val="7030A0"/>
                </a:solidFill>
              </a:rPr>
              <a:t>&amp; </a:t>
            </a:r>
            <a:r>
              <a:rPr lang="en-US" sz="2400" b="1" dirty="0" smtClean="0">
                <a:solidFill>
                  <a:srgbClr val="7030A0"/>
                </a:solidFill>
              </a:rPr>
              <a:t>closed</a:t>
            </a:r>
            <a:r>
              <a:rPr lang="mr-IN" sz="2400" b="1" dirty="0" smtClean="0">
                <a:solidFill>
                  <a:srgbClr val="7030A0"/>
                </a:solidFill>
              </a:rPr>
              <a:t> </a:t>
            </a:r>
            <a:r>
              <a:rPr lang="en-US" sz="2400" b="1" dirty="0" smtClean="0">
                <a:solidFill>
                  <a:srgbClr val="7030A0"/>
                </a:solidFill>
              </a:rPr>
              <a:t>word </a:t>
            </a:r>
            <a:r>
              <a:rPr lang="en-US" sz="2400" b="1" dirty="0">
                <a:solidFill>
                  <a:srgbClr val="7030A0"/>
                </a:solidFill>
              </a:rPr>
              <a:t>classes. </a:t>
            </a:r>
            <a:r>
              <a:rPr lang="en-US" sz="2400" b="1" dirty="0" smtClean="0">
                <a:solidFill>
                  <a:srgbClr val="00B050"/>
                </a:solidFill>
              </a:rPr>
              <a:t>Open </a:t>
            </a:r>
            <a:r>
              <a:rPr lang="en-US" sz="2400" b="1" dirty="0">
                <a:solidFill>
                  <a:srgbClr val="00B050"/>
                </a:solidFill>
              </a:rPr>
              <a:t>Word Classes </a:t>
            </a:r>
            <a:r>
              <a:rPr lang="en-US" sz="2400" b="1" dirty="0" smtClean="0">
                <a:solidFill>
                  <a:srgbClr val="00B050"/>
                </a:solidFill>
              </a:rPr>
              <a:t>-</a:t>
            </a:r>
            <a:endParaRPr lang="en-US" sz="2800" b="1" dirty="0">
              <a:solidFill>
                <a:schemeClr val="accent2"/>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20032305"/>
              </p:ext>
            </p:extLst>
          </p:nvPr>
        </p:nvGraphicFramePr>
        <p:xfrm>
          <a:off x="152400" y="2979449"/>
          <a:ext cx="8839200" cy="2042160"/>
        </p:xfrm>
        <a:graphic>
          <a:graphicData uri="http://schemas.openxmlformats.org/drawingml/2006/table">
            <a:tbl>
              <a:tblPr firstRow="1" bandRow="1">
                <a:tableStyleId>{5C22544A-7EE6-4342-B048-85BDC9FD1C3A}</a:tableStyleId>
              </a:tblPr>
              <a:tblGrid>
                <a:gridCol w="2493108">
                  <a:extLst>
                    <a:ext uri="{9D8B030D-6E8A-4147-A177-3AD203B41FA5}">
                      <a16:colId xmlns:a16="http://schemas.microsoft.com/office/drawing/2014/main" xmlns="" val="20000"/>
                    </a:ext>
                  </a:extLst>
                </a:gridCol>
                <a:gridCol w="1284328">
                  <a:extLst>
                    <a:ext uri="{9D8B030D-6E8A-4147-A177-3AD203B41FA5}">
                      <a16:colId xmlns:a16="http://schemas.microsoft.com/office/drawing/2014/main" xmlns="" val="20001"/>
                    </a:ext>
                  </a:extLst>
                </a:gridCol>
                <a:gridCol w="5061764">
                  <a:extLst>
                    <a:ext uri="{9D8B030D-6E8A-4147-A177-3AD203B41FA5}">
                      <a16:colId xmlns:a16="http://schemas.microsoft.com/office/drawing/2014/main" xmlns="" val="20002"/>
                    </a:ext>
                  </a:extLst>
                </a:gridCol>
              </a:tblGrid>
              <a:tr h="228600">
                <a:tc>
                  <a:txBody>
                    <a:bodyPr/>
                    <a:lstStyle/>
                    <a:p>
                      <a:pPr algn="ctr"/>
                      <a:r>
                        <a:rPr lang="en-US" sz="1600" dirty="0"/>
                        <a:t>Open Word Class </a:t>
                      </a:r>
                    </a:p>
                  </a:txBody>
                  <a:tcPr/>
                </a:tc>
                <a:tc>
                  <a:txBody>
                    <a:bodyPr/>
                    <a:lstStyle/>
                    <a:p>
                      <a:pPr algn="ctr"/>
                      <a:r>
                        <a:rPr lang="en-US" sz="1600" dirty="0"/>
                        <a:t>Symbol</a:t>
                      </a:r>
                    </a:p>
                  </a:txBody>
                  <a:tcPr/>
                </a:tc>
                <a:tc>
                  <a:txBody>
                    <a:bodyPr/>
                    <a:lstStyle/>
                    <a:p>
                      <a:pPr algn="ctr"/>
                      <a:r>
                        <a:rPr lang="en-US" sz="1600" dirty="0"/>
                        <a:t>Examples</a:t>
                      </a:r>
                    </a:p>
                  </a:txBody>
                  <a:tcPr/>
                </a:tc>
                <a:extLst>
                  <a:ext uri="{0D108BD9-81ED-4DB2-BD59-A6C34878D82A}">
                    <a16:rowId xmlns:a16="http://schemas.microsoft.com/office/drawing/2014/main" xmlns="" val="10000"/>
                  </a:ext>
                </a:extLst>
              </a:tr>
              <a:tr h="342871">
                <a:tc>
                  <a:txBody>
                    <a:bodyPr/>
                    <a:lstStyle/>
                    <a:p>
                      <a:r>
                        <a:rPr lang="en-US" sz="2200" b="1" dirty="0">
                          <a:solidFill>
                            <a:schemeClr val="accent2"/>
                          </a:solidFill>
                          <a:latin typeface="+mj-lt"/>
                        </a:rPr>
                        <a:t>   Noun</a:t>
                      </a:r>
                    </a:p>
                  </a:txBody>
                  <a:tcPr/>
                </a:tc>
                <a:tc>
                  <a:txBody>
                    <a:bodyPr/>
                    <a:lstStyle/>
                    <a:p>
                      <a:pPr algn="ctr"/>
                      <a:r>
                        <a:rPr lang="en-US" sz="2200" b="1" dirty="0">
                          <a:latin typeface="+mj-lt"/>
                        </a:rPr>
                        <a:t>N</a:t>
                      </a:r>
                    </a:p>
                  </a:txBody>
                  <a:tcPr/>
                </a:tc>
                <a:tc>
                  <a:txBody>
                    <a:bodyPr/>
                    <a:lstStyle/>
                    <a:p>
                      <a:r>
                        <a:rPr lang="en-US" sz="2200" dirty="0">
                          <a:latin typeface="+mj-lt"/>
                        </a:rPr>
                        <a:t>door, bat, tree, fruit …. etc.</a:t>
                      </a:r>
                    </a:p>
                  </a:txBody>
                  <a:tcPr/>
                </a:tc>
                <a:extLst>
                  <a:ext uri="{0D108BD9-81ED-4DB2-BD59-A6C34878D82A}">
                    <a16:rowId xmlns:a16="http://schemas.microsoft.com/office/drawing/2014/main" xmlns="" val="10001"/>
                  </a:ext>
                </a:extLst>
              </a:tr>
              <a:tr h="373409">
                <a:tc>
                  <a:txBody>
                    <a:bodyPr/>
                    <a:lstStyle/>
                    <a:p>
                      <a:r>
                        <a:rPr lang="en-US" sz="2200" b="1" dirty="0">
                          <a:solidFill>
                            <a:schemeClr val="accent3"/>
                          </a:solidFill>
                          <a:latin typeface="+mj-lt"/>
                        </a:rPr>
                        <a:t>   Verb </a:t>
                      </a:r>
                    </a:p>
                  </a:txBody>
                  <a:tcPr/>
                </a:tc>
                <a:tc>
                  <a:txBody>
                    <a:bodyPr/>
                    <a:lstStyle/>
                    <a:p>
                      <a:pPr algn="ctr"/>
                      <a:r>
                        <a:rPr lang="en-US" sz="2200" b="1" dirty="0">
                          <a:latin typeface="+mj-lt"/>
                        </a:rPr>
                        <a:t>V</a:t>
                      </a:r>
                    </a:p>
                  </a:txBody>
                  <a:tcPr/>
                </a:tc>
                <a:tc>
                  <a:txBody>
                    <a:bodyPr/>
                    <a:lstStyle/>
                    <a:p>
                      <a:r>
                        <a:rPr lang="en-US" sz="2200" dirty="0">
                          <a:latin typeface="+mj-lt"/>
                        </a:rPr>
                        <a:t>play, cut, eat, write …. etc. </a:t>
                      </a:r>
                    </a:p>
                  </a:txBody>
                  <a:tcPr/>
                </a:tc>
                <a:extLst>
                  <a:ext uri="{0D108BD9-81ED-4DB2-BD59-A6C34878D82A}">
                    <a16:rowId xmlns:a16="http://schemas.microsoft.com/office/drawing/2014/main" xmlns="" val="10002"/>
                  </a:ext>
                </a:extLst>
              </a:tr>
              <a:tr h="325748">
                <a:tc>
                  <a:txBody>
                    <a:bodyPr/>
                    <a:lstStyle/>
                    <a:p>
                      <a:r>
                        <a:rPr lang="en-US" sz="2200" b="1" dirty="0">
                          <a:solidFill>
                            <a:schemeClr val="accent2"/>
                          </a:solidFill>
                          <a:latin typeface="+mj-lt"/>
                        </a:rPr>
                        <a:t>   Adjective </a:t>
                      </a:r>
                    </a:p>
                  </a:txBody>
                  <a:tcPr/>
                </a:tc>
                <a:tc>
                  <a:txBody>
                    <a:bodyPr/>
                    <a:lstStyle/>
                    <a:p>
                      <a:pPr algn="ctr"/>
                      <a:r>
                        <a:rPr lang="en-US" sz="2200" b="1" dirty="0">
                          <a:latin typeface="+mj-lt"/>
                        </a:rPr>
                        <a:t>Adj</a:t>
                      </a:r>
                    </a:p>
                  </a:txBody>
                  <a:tcPr/>
                </a:tc>
                <a:tc>
                  <a:txBody>
                    <a:bodyPr/>
                    <a:lstStyle/>
                    <a:p>
                      <a:r>
                        <a:rPr lang="en-US" sz="2200" dirty="0">
                          <a:latin typeface="+mj-lt"/>
                        </a:rPr>
                        <a:t>clean, big, good, sweet .… etc.</a:t>
                      </a:r>
                    </a:p>
                  </a:txBody>
                  <a:tcPr/>
                </a:tc>
                <a:extLst>
                  <a:ext uri="{0D108BD9-81ED-4DB2-BD59-A6C34878D82A}">
                    <a16:rowId xmlns:a16="http://schemas.microsoft.com/office/drawing/2014/main" xmlns="" val="10003"/>
                  </a:ext>
                </a:extLst>
              </a:tr>
              <a:tr h="358169">
                <a:tc>
                  <a:txBody>
                    <a:bodyPr/>
                    <a:lstStyle/>
                    <a:p>
                      <a:r>
                        <a:rPr lang="en-US" sz="2200" b="1" dirty="0">
                          <a:solidFill>
                            <a:schemeClr val="accent3"/>
                          </a:solidFill>
                          <a:latin typeface="+mj-lt"/>
                        </a:rPr>
                        <a:t>   Adverb</a:t>
                      </a:r>
                    </a:p>
                  </a:txBody>
                  <a:tcPr/>
                </a:tc>
                <a:tc>
                  <a:txBody>
                    <a:bodyPr/>
                    <a:lstStyle/>
                    <a:p>
                      <a:pPr algn="ctr"/>
                      <a:r>
                        <a:rPr lang="en-US" sz="2200" b="1" dirty="0">
                          <a:latin typeface="+mj-lt"/>
                        </a:rPr>
                        <a:t>Av</a:t>
                      </a:r>
                    </a:p>
                  </a:txBody>
                  <a:tcPr/>
                </a:tc>
                <a:tc>
                  <a:txBody>
                    <a:bodyPr/>
                    <a:lstStyle/>
                    <a:p>
                      <a:r>
                        <a:rPr lang="en-US" sz="2200" dirty="0">
                          <a:latin typeface="+mj-lt"/>
                        </a:rPr>
                        <a:t>quickly, frankly, now, yesterday .. etc. </a:t>
                      </a:r>
                    </a:p>
                  </a:txBody>
                  <a:tcPr/>
                </a:tc>
                <a:extLst>
                  <a:ext uri="{0D108BD9-81ED-4DB2-BD59-A6C34878D82A}">
                    <a16:rowId xmlns:a16="http://schemas.microsoft.com/office/drawing/2014/main" xmlns="" val="10004"/>
                  </a:ext>
                </a:extLst>
              </a:tr>
            </a:tbl>
          </a:graphicData>
        </a:graphic>
      </p:graphicFrame>
      <p:sp>
        <p:nvSpPr>
          <p:cNvPr id="2" name="Rectangle 1"/>
          <p:cNvSpPr/>
          <p:nvPr/>
        </p:nvSpPr>
        <p:spPr>
          <a:xfrm>
            <a:off x="76200" y="5075410"/>
            <a:ext cx="8991600" cy="1630190"/>
          </a:xfrm>
          <a:prstGeom prst="rect">
            <a:avLst/>
          </a:prstGeom>
        </p:spPr>
        <p:txBody>
          <a:bodyPr wrap="square">
            <a:spAutoFit/>
          </a:bodyPr>
          <a:lstStyle/>
          <a:p>
            <a:pPr algn="just">
              <a:lnSpc>
                <a:spcPct val="150000"/>
              </a:lnSpc>
            </a:pPr>
            <a:r>
              <a:rPr lang="en-US" sz="2300" b="1" dirty="0" smtClean="0">
                <a:solidFill>
                  <a:srgbClr val="7030A0"/>
                </a:solidFill>
              </a:rPr>
              <a:t>They </a:t>
            </a:r>
            <a:r>
              <a:rPr lang="en-US" sz="2300" b="1" dirty="0">
                <a:solidFill>
                  <a:srgbClr val="7030A0"/>
                </a:solidFill>
              </a:rPr>
              <a:t>are called as open word classes because by adding some particles, we make new words from them. It means that they are infected. They are open ended &amp; called as content words because they carry meaning. </a:t>
            </a:r>
            <a:endParaRPr lang="en-US" sz="2300" b="1" dirty="0"/>
          </a:p>
        </p:txBody>
      </p:sp>
    </p:spTree>
    <p:extLst>
      <p:ext uri="{BB962C8B-B14F-4D97-AF65-F5344CB8AC3E}">
        <p14:creationId xmlns:p14="http://schemas.microsoft.com/office/powerpoint/2010/main" val="74720516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629400"/>
          </a:xfrm>
        </p:spPr>
        <p:txBody>
          <a:bodyPr>
            <a:noAutofit/>
          </a:bodyPr>
          <a:lstStyle/>
          <a:p>
            <a:pPr marL="0" indent="0" algn="just">
              <a:lnSpc>
                <a:spcPct val="150000"/>
              </a:lnSpc>
              <a:buNone/>
            </a:pPr>
            <a:r>
              <a:rPr lang="en-US" sz="2200" b="1" dirty="0" smtClean="0">
                <a:solidFill>
                  <a:srgbClr val="FF0000"/>
                </a:solidFill>
              </a:rPr>
              <a:t>Closed </a:t>
            </a:r>
            <a:r>
              <a:rPr lang="en-US" sz="2200" b="1" dirty="0">
                <a:solidFill>
                  <a:srgbClr val="FF0000"/>
                </a:solidFill>
              </a:rPr>
              <a:t>Word Classes :</a:t>
            </a:r>
          </a:p>
          <a:p>
            <a:pPr lvl="0" algn="just">
              <a:lnSpc>
                <a:spcPct val="150000"/>
              </a:lnSpc>
              <a:buFont typeface="Wingdings" pitchFamily="2" charset="2"/>
              <a:buChar char="Ø"/>
            </a:pPr>
            <a:endParaRPr lang="en-US" sz="2400" dirty="0">
              <a:solidFill>
                <a:srgbClr val="7030A0"/>
              </a:solidFill>
            </a:endParaRPr>
          </a:p>
          <a:p>
            <a:pPr>
              <a:lnSpc>
                <a:spcPct val="150000"/>
              </a:lnSpc>
              <a:buNone/>
            </a:pPr>
            <a:endParaRPr lang="en-US" sz="2400" dirty="0">
              <a:solidFill>
                <a:schemeClr val="accent2"/>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graphicFrame>
        <p:nvGraphicFramePr>
          <p:cNvPr id="2" name="Table 1">
            <a:extLst>
              <a:ext uri="{FF2B5EF4-FFF2-40B4-BE49-F238E27FC236}">
                <a16:creationId xmlns:a16="http://schemas.microsoft.com/office/drawing/2014/main" xmlns="" id="{FEDAD4AA-D8FA-4AE1-91A5-2D39C5618705}"/>
              </a:ext>
            </a:extLst>
          </p:cNvPr>
          <p:cNvGraphicFramePr>
            <a:graphicFrameLocks noGrp="1"/>
          </p:cNvGraphicFramePr>
          <p:nvPr>
            <p:extLst>
              <p:ext uri="{D42A27DB-BD31-4B8C-83A1-F6EECF244321}">
                <p14:modId xmlns:p14="http://schemas.microsoft.com/office/powerpoint/2010/main" val="2046663211"/>
              </p:ext>
            </p:extLst>
          </p:nvPr>
        </p:nvGraphicFramePr>
        <p:xfrm>
          <a:off x="76200" y="762000"/>
          <a:ext cx="8915400" cy="3276600"/>
        </p:xfrm>
        <a:graphic>
          <a:graphicData uri="http://schemas.openxmlformats.org/drawingml/2006/table">
            <a:tbl>
              <a:tblPr firstRow="1" bandRow="1">
                <a:tableStyleId>{21E4AEA4-8DFA-4A89-87EB-49C32662AFE0}</a:tableStyleId>
              </a:tblPr>
              <a:tblGrid>
                <a:gridCol w="2743200">
                  <a:extLst>
                    <a:ext uri="{9D8B030D-6E8A-4147-A177-3AD203B41FA5}">
                      <a16:colId xmlns:a16="http://schemas.microsoft.com/office/drawing/2014/main" xmlns="" val="1620816585"/>
                    </a:ext>
                  </a:extLst>
                </a:gridCol>
                <a:gridCol w="1219200">
                  <a:extLst>
                    <a:ext uri="{9D8B030D-6E8A-4147-A177-3AD203B41FA5}">
                      <a16:colId xmlns:a16="http://schemas.microsoft.com/office/drawing/2014/main" xmlns="" val="4193555064"/>
                    </a:ext>
                  </a:extLst>
                </a:gridCol>
                <a:gridCol w="4953000">
                  <a:extLst>
                    <a:ext uri="{9D8B030D-6E8A-4147-A177-3AD203B41FA5}">
                      <a16:colId xmlns:a16="http://schemas.microsoft.com/office/drawing/2014/main" xmlns="" val="1283379927"/>
                    </a:ext>
                  </a:extLst>
                </a:gridCol>
              </a:tblGrid>
              <a:tr h="304800">
                <a:tc>
                  <a:txBody>
                    <a:bodyPr/>
                    <a:lstStyle/>
                    <a:p>
                      <a:pPr algn="ctr">
                        <a:lnSpc>
                          <a:spcPct val="100000"/>
                        </a:lnSpc>
                      </a:pPr>
                      <a:r>
                        <a:rPr lang="en-US" sz="1800" dirty="0"/>
                        <a:t>Closed Word Class</a:t>
                      </a:r>
                    </a:p>
                  </a:txBody>
                  <a:tcPr/>
                </a:tc>
                <a:tc>
                  <a:txBody>
                    <a:bodyPr/>
                    <a:lstStyle/>
                    <a:p>
                      <a:pPr algn="ctr">
                        <a:lnSpc>
                          <a:spcPct val="100000"/>
                        </a:lnSpc>
                      </a:pPr>
                      <a:r>
                        <a:rPr lang="en-US" sz="1800" dirty="0"/>
                        <a:t>Symbol</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Examples</a:t>
                      </a:r>
                    </a:p>
                  </a:txBody>
                  <a:tcPr/>
                </a:tc>
                <a:extLst>
                  <a:ext uri="{0D108BD9-81ED-4DB2-BD59-A6C34878D82A}">
                    <a16:rowId xmlns:a16="http://schemas.microsoft.com/office/drawing/2014/main" xmlns="" val="2465381336"/>
                  </a:ext>
                </a:extLst>
              </a:tr>
              <a:tr h="396240">
                <a:tc>
                  <a:txBody>
                    <a:bodyPr/>
                    <a:lstStyle/>
                    <a:p>
                      <a:pPr>
                        <a:lnSpc>
                          <a:spcPct val="100000"/>
                        </a:lnSpc>
                      </a:pPr>
                      <a:r>
                        <a:rPr lang="en-US" sz="2100" b="1" dirty="0"/>
                        <a:t>Determiners </a:t>
                      </a:r>
                    </a:p>
                  </a:txBody>
                  <a:tcPr/>
                </a:tc>
                <a:tc>
                  <a:txBody>
                    <a:bodyPr/>
                    <a:lstStyle/>
                    <a:p>
                      <a:pPr algn="ctr">
                        <a:lnSpc>
                          <a:spcPct val="100000"/>
                        </a:lnSpc>
                      </a:pPr>
                      <a:r>
                        <a:rPr lang="en-US" sz="2100" b="1" dirty="0"/>
                        <a:t>d</a:t>
                      </a:r>
                    </a:p>
                  </a:txBody>
                  <a:tcPr/>
                </a:tc>
                <a:tc>
                  <a:txBody>
                    <a:bodyPr/>
                    <a:lstStyle/>
                    <a:p>
                      <a:pPr>
                        <a:lnSpc>
                          <a:spcPct val="100000"/>
                        </a:lnSpc>
                      </a:pPr>
                      <a:r>
                        <a:rPr lang="en-US" sz="2100" b="1" dirty="0"/>
                        <a:t>a, an, the, some, any, all</a:t>
                      </a:r>
                    </a:p>
                  </a:txBody>
                  <a:tcPr/>
                </a:tc>
                <a:extLst>
                  <a:ext uri="{0D108BD9-81ED-4DB2-BD59-A6C34878D82A}">
                    <a16:rowId xmlns:a16="http://schemas.microsoft.com/office/drawing/2014/main" xmlns="" val="1278955889"/>
                  </a:ext>
                </a:extLst>
              </a:tr>
              <a:tr h="365760">
                <a:tc>
                  <a:txBody>
                    <a:bodyPr/>
                    <a:lstStyle/>
                    <a:p>
                      <a:pPr>
                        <a:lnSpc>
                          <a:spcPct val="100000"/>
                        </a:lnSpc>
                      </a:pPr>
                      <a:r>
                        <a:rPr lang="en-US" sz="2100" b="1" dirty="0">
                          <a:solidFill>
                            <a:schemeClr val="tx2"/>
                          </a:solidFill>
                        </a:rPr>
                        <a:t>Pronoun</a:t>
                      </a:r>
                    </a:p>
                  </a:txBody>
                  <a:tcPr/>
                </a:tc>
                <a:tc>
                  <a:txBody>
                    <a:bodyPr/>
                    <a:lstStyle/>
                    <a:p>
                      <a:pPr algn="ctr">
                        <a:lnSpc>
                          <a:spcPct val="100000"/>
                        </a:lnSpc>
                      </a:pPr>
                      <a:r>
                        <a:rPr lang="en-US" sz="2100" b="1" dirty="0" err="1">
                          <a:solidFill>
                            <a:schemeClr val="tx2"/>
                          </a:solidFill>
                        </a:rPr>
                        <a:t>pn</a:t>
                      </a:r>
                      <a:endParaRPr lang="en-US" sz="2100" b="1" dirty="0">
                        <a:solidFill>
                          <a:schemeClr val="tx2"/>
                        </a:solidFill>
                      </a:endParaRPr>
                    </a:p>
                  </a:txBody>
                  <a:tcPr/>
                </a:tc>
                <a:tc>
                  <a:txBody>
                    <a:bodyPr/>
                    <a:lstStyle/>
                    <a:p>
                      <a:pPr>
                        <a:lnSpc>
                          <a:spcPct val="100000"/>
                        </a:lnSpc>
                      </a:pPr>
                      <a:r>
                        <a:rPr lang="en-US" sz="2100" b="1" dirty="0">
                          <a:solidFill>
                            <a:schemeClr val="tx2"/>
                          </a:solidFill>
                        </a:rPr>
                        <a:t>I, we, you, he, she, it, they, one</a:t>
                      </a:r>
                    </a:p>
                  </a:txBody>
                  <a:tcPr/>
                </a:tc>
                <a:extLst>
                  <a:ext uri="{0D108BD9-81ED-4DB2-BD59-A6C34878D82A}">
                    <a16:rowId xmlns:a16="http://schemas.microsoft.com/office/drawing/2014/main" xmlns="" val="1655720773"/>
                  </a:ext>
                </a:extLst>
              </a:tr>
              <a:tr h="411480">
                <a:tc>
                  <a:txBody>
                    <a:bodyPr/>
                    <a:lstStyle/>
                    <a:p>
                      <a:pPr>
                        <a:lnSpc>
                          <a:spcPct val="100000"/>
                        </a:lnSpc>
                      </a:pPr>
                      <a:r>
                        <a:rPr lang="en-US" sz="2100" b="1" dirty="0"/>
                        <a:t>Preposition</a:t>
                      </a:r>
                    </a:p>
                  </a:txBody>
                  <a:tcPr/>
                </a:tc>
                <a:tc>
                  <a:txBody>
                    <a:bodyPr/>
                    <a:lstStyle/>
                    <a:p>
                      <a:pPr algn="ctr">
                        <a:lnSpc>
                          <a:spcPct val="100000"/>
                        </a:lnSpc>
                      </a:pPr>
                      <a:r>
                        <a:rPr lang="en-US" sz="2100" b="1" dirty="0"/>
                        <a:t>p</a:t>
                      </a:r>
                    </a:p>
                  </a:txBody>
                  <a:tcPr/>
                </a:tc>
                <a:tc>
                  <a:txBody>
                    <a:bodyPr/>
                    <a:lstStyle/>
                    <a:p>
                      <a:pPr>
                        <a:lnSpc>
                          <a:spcPct val="100000"/>
                        </a:lnSpc>
                      </a:pPr>
                      <a:r>
                        <a:rPr lang="en-US" sz="2100" b="1" dirty="0"/>
                        <a:t>at, in, of, to, above, up, on …. etc. </a:t>
                      </a:r>
                    </a:p>
                  </a:txBody>
                  <a:tcPr/>
                </a:tc>
                <a:extLst>
                  <a:ext uri="{0D108BD9-81ED-4DB2-BD59-A6C34878D82A}">
                    <a16:rowId xmlns:a16="http://schemas.microsoft.com/office/drawing/2014/main" xmlns="" val="2883736442"/>
                  </a:ext>
                </a:extLst>
              </a:tr>
              <a:tr h="381000">
                <a:tc>
                  <a:txBody>
                    <a:bodyPr/>
                    <a:lstStyle/>
                    <a:p>
                      <a:pPr>
                        <a:lnSpc>
                          <a:spcPct val="100000"/>
                        </a:lnSpc>
                      </a:pPr>
                      <a:r>
                        <a:rPr lang="en-US" sz="2100" b="1" dirty="0">
                          <a:solidFill>
                            <a:schemeClr val="tx2"/>
                          </a:solidFill>
                        </a:rPr>
                        <a:t>Conjunction</a:t>
                      </a:r>
                    </a:p>
                  </a:txBody>
                  <a:tcPr/>
                </a:tc>
                <a:tc>
                  <a:txBody>
                    <a:bodyPr/>
                    <a:lstStyle/>
                    <a:p>
                      <a:pPr algn="ctr">
                        <a:lnSpc>
                          <a:spcPct val="100000"/>
                        </a:lnSpc>
                      </a:pPr>
                      <a:r>
                        <a:rPr lang="en-US" sz="2100" b="1" dirty="0" err="1">
                          <a:solidFill>
                            <a:schemeClr val="tx2"/>
                          </a:solidFill>
                        </a:rPr>
                        <a:t>cj</a:t>
                      </a:r>
                      <a:endParaRPr lang="en-US" sz="2100" b="1" dirty="0">
                        <a:solidFill>
                          <a:schemeClr val="tx2"/>
                        </a:solidFill>
                      </a:endParaRPr>
                    </a:p>
                  </a:txBody>
                  <a:tcPr/>
                </a:tc>
                <a:tc>
                  <a:txBody>
                    <a:bodyPr/>
                    <a:lstStyle/>
                    <a:p>
                      <a:pPr>
                        <a:lnSpc>
                          <a:spcPct val="100000"/>
                        </a:lnSpc>
                      </a:pPr>
                      <a:r>
                        <a:rPr lang="en-US" sz="2100" b="1" dirty="0">
                          <a:solidFill>
                            <a:schemeClr val="tx2"/>
                          </a:solidFill>
                        </a:rPr>
                        <a:t>but, and, or, if, so …. etc.</a:t>
                      </a:r>
                    </a:p>
                  </a:txBody>
                  <a:tcPr/>
                </a:tc>
                <a:extLst>
                  <a:ext uri="{0D108BD9-81ED-4DB2-BD59-A6C34878D82A}">
                    <a16:rowId xmlns:a16="http://schemas.microsoft.com/office/drawing/2014/main" xmlns="" val="3476462251"/>
                  </a:ext>
                </a:extLst>
              </a:tr>
              <a:tr h="426720">
                <a:tc>
                  <a:txBody>
                    <a:bodyPr/>
                    <a:lstStyle/>
                    <a:p>
                      <a:pPr>
                        <a:lnSpc>
                          <a:spcPct val="100000"/>
                        </a:lnSpc>
                      </a:pPr>
                      <a:r>
                        <a:rPr lang="en-US" sz="2100" b="1" dirty="0"/>
                        <a:t>Operator/helping verb</a:t>
                      </a:r>
                      <a:endParaRPr lang="en-IN" sz="2100" b="1" dirty="0"/>
                    </a:p>
                  </a:txBody>
                  <a:tcPr/>
                </a:tc>
                <a:tc>
                  <a:txBody>
                    <a:bodyPr/>
                    <a:lstStyle/>
                    <a:p>
                      <a:pPr algn="ctr">
                        <a:lnSpc>
                          <a:spcPct val="100000"/>
                        </a:lnSpc>
                      </a:pPr>
                      <a:r>
                        <a:rPr lang="en-US" sz="2100" b="1" dirty="0"/>
                        <a:t>aux</a:t>
                      </a:r>
                      <a:endParaRPr lang="en-IN" sz="2100" b="1" dirty="0"/>
                    </a:p>
                  </a:txBody>
                  <a:tcPr/>
                </a:tc>
                <a:tc>
                  <a:txBody>
                    <a:bodyPr/>
                    <a:lstStyle/>
                    <a:p>
                      <a:pPr>
                        <a:lnSpc>
                          <a:spcPct val="100000"/>
                        </a:lnSpc>
                      </a:pPr>
                      <a:r>
                        <a:rPr lang="en-US" sz="2100" b="1" dirty="0"/>
                        <a:t>Can, shall, will, have, may, do, am … etc.</a:t>
                      </a:r>
                      <a:endParaRPr lang="en-IN" sz="2100" b="1" dirty="0"/>
                    </a:p>
                  </a:txBody>
                  <a:tcPr/>
                </a:tc>
                <a:extLst>
                  <a:ext uri="{0D108BD9-81ED-4DB2-BD59-A6C34878D82A}">
                    <a16:rowId xmlns:a16="http://schemas.microsoft.com/office/drawing/2014/main" xmlns="" val="144691130"/>
                  </a:ext>
                </a:extLst>
              </a:tr>
              <a:tr h="381000">
                <a:tc>
                  <a:txBody>
                    <a:bodyPr/>
                    <a:lstStyle/>
                    <a:p>
                      <a:pPr>
                        <a:lnSpc>
                          <a:spcPct val="100000"/>
                        </a:lnSpc>
                      </a:pPr>
                      <a:r>
                        <a:rPr lang="en-US" sz="2100" b="1" dirty="0">
                          <a:solidFill>
                            <a:schemeClr val="tx2"/>
                          </a:solidFill>
                        </a:rPr>
                        <a:t>Interjection</a:t>
                      </a:r>
                      <a:endParaRPr lang="en-IN" sz="2100" b="1" dirty="0">
                        <a:solidFill>
                          <a:schemeClr val="tx2"/>
                        </a:solidFill>
                      </a:endParaRPr>
                    </a:p>
                  </a:txBody>
                  <a:tcPr/>
                </a:tc>
                <a:tc>
                  <a:txBody>
                    <a:bodyPr/>
                    <a:lstStyle/>
                    <a:p>
                      <a:pPr algn="ctr">
                        <a:lnSpc>
                          <a:spcPct val="100000"/>
                        </a:lnSpc>
                      </a:pPr>
                      <a:r>
                        <a:rPr lang="en-US" sz="2100" b="1" dirty="0" err="1">
                          <a:solidFill>
                            <a:schemeClr val="tx2"/>
                          </a:solidFill>
                        </a:rPr>
                        <a:t>ij</a:t>
                      </a:r>
                      <a:endParaRPr lang="en-IN" sz="2100" b="1" dirty="0">
                        <a:solidFill>
                          <a:schemeClr val="tx2"/>
                        </a:solidFill>
                      </a:endParaRPr>
                    </a:p>
                  </a:txBody>
                  <a:tcPr/>
                </a:tc>
                <a:tc>
                  <a:txBody>
                    <a:bodyPr/>
                    <a:lstStyle/>
                    <a:p>
                      <a:pPr>
                        <a:lnSpc>
                          <a:spcPct val="100000"/>
                        </a:lnSpc>
                      </a:pPr>
                      <a:r>
                        <a:rPr lang="en-US" sz="2100" b="1" dirty="0">
                          <a:solidFill>
                            <a:schemeClr val="tx2"/>
                          </a:solidFill>
                        </a:rPr>
                        <a:t>Oh, ooh, ugh, hay …. etc.</a:t>
                      </a:r>
                      <a:endParaRPr lang="en-IN" sz="2100" b="1" dirty="0">
                        <a:solidFill>
                          <a:schemeClr val="tx2"/>
                        </a:solidFill>
                      </a:endParaRPr>
                    </a:p>
                  </a:txBody>
                  <a:tcPr/>
                </a:tc>
                <a:extLst>
                  <a:ext uri="{0D108BD9-81ED-4DB2-BD59-A6C34878D82A}">
                    <a16:rowId xmlns:a16="http://schemas.microsoft.com/office/drawing/2014/main" xmlns="" val="2121792846"/>
                  </a:ext>
                </a:extLst>
              </a:tr>
              <a:tr h="426720">
                <a:tc>
                  <a:txBody>
                    <a:bodyPr/>
                    <a:lstStyle/>
                    <a:p>
                      <a:pPr>
                        <a:lnSpc>
                          <a:spcPct val="100000"/>
                        </a:lnSpc>
                      </a:pPr>
                      <a:r>
                        <a:rPr lang="en-US" sz="2100" b="1" dirty="0"/>
                        <a:t>Enumerator</a:t>
                      </a:r>
                      <a:endParaRPr lang="en-IN" sz="2100" b="1" dirty="0"/>
                    </a:p>
                  </a:txBody>
                  <a:tcPr/>
                </a:tc>
                <a:tc>
                  <a:txBody>
                    <a:bodyPr/>
                    <a:lstStyle/>
                    <a:p>
                      <a:pPr algn="ctr">
                        <a:lnSpc>
                          <a:spcPct val="100000"/>
                        </a:lnSpc>
                      </a:pPr>
                      <a:r>
                        <a:rPr lang="en-US" sz="2100" b="1" dirty="0"/>
                        <a:t>e</a:t>
                      </a:r>
                      <a:endParaRPr lang="en-IN" sz="2100" b="1" dirty="0"/>
                    </a:p>
                  </a:txBody>
                  <a:tcPr/>
                </a:tc>
                <a:tc>
                  <a:txBody>
                    <a:bodyPr/>
                    <a:lstStyle/>
                    <a:p>
                      <a:pPr>
                        <a:lnSpc>
                          <a:spcPct val="100000"/>
                        </a:lnSpc>
                      </a:pPr>
                      <a:r>
                        <a:rPr lang="en-US" sz="2100" b="1" dirty="0"/>
                        <a:t>One, two, first, last ….. etc. </a:t>
                      </a:r>
                      <a:endParaRPr lang="en-IN" sz="2100" b="1" dirty="0"/>
                    </a:p>
                  </a:txBody>
                  <a:tcPr/>
                </a:tc>
                <a:extLst>
                  <a:ext uri="{0D108BD9-81ED-4DB2-BD59-A6C34878D82A}">
                    <a16:rowId xmlns:a16="http://schemas.microsoft.com/office/drawing/2014/main" xmlns="" val="2838428983"/>
                  </a:ext>
                </a:extLst>
              </a:tr>
            </a:tbl>
          </a:graphicData>
        </a:graphic>
      </p:graphicFrame>
      <p:sp>
        <p:nvSpPr>
          <p:cNvPr id="5" name="Rectangle 4"/>
          <p:cNvSpPr/>
          <p:nvPr/>
        </p:nvSpPr>
        <p:spPr>
          <a:xfrm>
            <a:off x="76200" y="4114800"/>
            <a:ext cx="8991600" cy="2631490"/>
          </a:xfrm>
          <a:prstGeom prst="rect">
            <a:avLst/>
          </a:prstGeom>
        </p:spPr>
        <p:txBody>
          <a:bodyPr wrap="square">
            <a:spAutoFit/>
          </a:bodyPr>
          <a:lstStyle/>
          <a:p>
            <a:pPr algn="just">
              <a:lnSpc>
                <a:spcPct val="150000"/>
              </a:lnSpc>
            </a:pPr>
            <a:r>
              <a:rPr lang="en-US" sz="2200" b="1" dirty="0" smtClean="0">
                <a:solidFill>
                  <a:schemeClr val="tx2"/>
                </a:solidFill>
              </a:rPr>
              <a:t>They </a:t>
            </a:r>
            <a:r>
              <a:rPr lang="en-US" sz="2200" b="1" dirty="0">
                <a:solidFill>
                  <a:schemeClr val="tx2"/>
                </a:solidFill>
              </a:rPr>
              <a:t>are called as closed word classes because the members in these classes are fixed in no. We </a:t>
            </a:r>
            <a:r>
              <a:rPr lang="en-US" sz="2200" b="1" dirty="0" smtClean="0">
                <a:solidFill>
                  <a:schemeClr val="tx2"/>
                </a:solidFill>
              </a:rPr>
              <a:t>can’t </a:t>
            </a:r>
            <a:r>
              <a:rPr lang="en-US" sz="2200" b="1" dirty="0">
                <a:solidFill>
                  <a:schemeClr val="tx2"/>
                </a:solidFill>
              </a:rPr>
              <a:t>make new words from them. It means that they </a:t>
            </a:r>
            <a:r>
              <a:rPr lang="en-US" sz="2200" b="1" dirty="0" smtClean="0">
                <a:solidFill>
                  <a:schemeClr val="tx2"/>
                </a:solidFill>
              </a:rPr>
              <a:t>can’t </a:t>
            </a:r>
            <a:r>
              <a:rPr lang="en-US" sz="2200" b="1" dirty="0">
                <a:solidFill>
                  <a:schemeClr val="tx2"/>
                </a:solidFill>
              </a:rPr>
              <a:t>be infected. They are not open ended. They are called as structure words because they are used to build structures. They don’t have definable meaning. </a:t>
            </a:r>
            <a:endParaRPr lang="en-US" sz="2200" b="1" dirty="0"/>
          </a:p>
        </p:txBody>
      </p:sp>
    </p:spTree>
    <p:extLst>
      <p:ext uri="{BB962C8B-B14F-4D97-AF65-F5344CB8AC3E}">
        <p14:creationId xmlns:p14="http://schemas.microsoft.com/office/powerpoint/2010/main" val="301323016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graphicFrame>
        <p:nvGraphicFramePr>
          <p:cNvPr id="6" name="Content Placeholder 5">
            <a:extLst>
              <a:ext uri="{FF2B5EF4-FFF2-40B4-BE49-F238E27FC236}">
                <a16:creationId xmlns:a16="http://schemas.microsoft.com/office/drawing/2014/main" xmlns="" id="{56612775-1956-4B1C-9F00-8C4B3F27FA42}"/>
              </a:ext>
            </a:extLst>
          </p:cNvPr>
          <p:cNvGraphicFramePr>
            <a:graphicFrameLocks noGrp="1"/>
          </p:cNvGraphicFramePr>
          <p:nvPr>
            <p:ph idx="1"/>
            <p:extLst>
              <p:ext uri="{D42A27DB-BD31-4B8C-83A1-F6EECF244321}">
                <p14:modId xmlns:p14="http://schemas.microsoft.com/office/powerpoint/2010/main" val="1069344582"/>
              </p:ext>
            </p:extLst>
          </p:nvPr>
        </p:nvGraphicFramePr>
        <p:xfrm>
          <a:off x="152400" y="3657600"/>
          <a:ext cx="8839200" cy="3002280"/>
        </p:xfrm>
        <a:graphic>
          <a:graphicData uri="http://schemas.openxmlformats.org/drawingml/2006/table">
            <a:tbl>
              <a:tblPr firstRow="1" bandRow="1">
                <a:tableStyleId>{93296810-A885-4BE3-A3E7-6D5BEEA58F35}</a:tableStyleId>
              </a:tblPr>
              <a:tblGrid>
                <a:gridCol w="2946400">
                  <a:extLst>
                    <a:ext uri="{9D8B030D-6E8A-4147-A177-3AD203B41FA5}">
                      <a16:colId xmlns:a16="http://schemas.microsoft.com/office/drawing/2014/main" xmlns="" val="2049649595"/>
                    </a:ext>
                  </a:extLst>
                </a:gridCol>
                <a:gridCol w="2946400">
                  <a:extLst>
                    <a:ext uri="{9D8B030D-6E8A-4147-A177-3AD203B41FA5}">
                      <a16:colId xmlns:a16="http://schemas.microsoft.com/office/drawing/2014/main" xmlns="" val="1939642927"/>
                    </a:ext>
                  </a:extLst>
                </a:gridCol>
                <a:gridCol w="2946400">
                  <a:extLst>
                    <a:ext uri="{9D8B030D-6E8A-4147-A177-3AD203B41FA5}">
                      <a16:colId xmlns:a16="http://schemas.microsoft.com/office/drawing/2014/main" xmlns="" val="1616477570"/>
                    </a:ext>
                  </a:extLst>
                </a:gridCol>
              </a:tblGrid>
              <a:tr h="381000">
                <a:tc>
                  <a:txBody>
                    <a:bodyPr/>
                    <a:lstStyle/>
                    <a:p>
                      <a:pPr algn="ctr"/>
                      <a:r>
                        <a:rPr lang="en-US" sz="1800" dirty="0"/>
                        <a:t>Prefix</a:t>
                      </a:r>
                    </a:p>
                  </a:txBody>
                  <a:tcPr/>
                </a:tc>
                <a:tc>
                  <a:txBody>
                    <a:bodyPr/>
                    <a:lstStyle/>
                    <a:p>
                      <a:pPr algn="ctr"/>
                      <a:r>
                        <a:rPr lang="en-US" sz="1800" dirty="0"/>
                        <a:t>Root/Base</a:t>
                      </a:r>
                    </a:p>
                  </a:txBody>
                  <a:tcPr/>
                </a:tc>
                <a:tc>
                  <a:txBody>
                    <a:bodyPr/>
                    <a:lstStyle/>
                    <a:p>
                      <a:pPr algn="ctr"/>
                      <a:r>
                        <a:rPr lang="en-US" sz="1800" dirty="0"/>
                        <a:t>New Word</a:t>
                      </a:r>
                    </a:p>
                  </a:txBody>
                  <a:tcPr/>
                </a:tc>
                <a:extLst>
                  <a:ext uri="{0D108BD9-81ED-4DB2-BD59-A6C34878D82A}">
                    <a16:rowId xmlns:a16="http://schemas.microsoft.com/office/drawing/2014/main" xmlns="" val="3387887676"/>
                  </a:ext>
                </a:extLst>
              </a:tr>
              <a:tr h="457200">
                <a:tc>
                  <a:txBody>
                    <a:bodyPr/>
                    <a:lstStyle/>
                    <a:p>
                      <a:pPr algn="ctr">
                        <a:lnSpc>
                          <a:spcPct val="100000"/>
                        </a:lnSpc>
                      </a:pPr>
                      <a:r>
                        <a:rPr lang="en-US" sz="2000" b="1" dirty="0"/>
                        <a:t>semi -</a:t>
                      </a:r>
                    </a:p>
                  </a:txBody>
                  <a:tcPr/>
                </a:tc>
                <a:tc>
                  <a:txBody>
                    <a:bodyPr/>
                    <a:lstStyle/>
                    <a:p>
                      <a:pPr>
                        <a:lnSpc>
                          <a:spcPct val="100000"/>
                        </a:lnSpc>
                      </a:pPr>
                      <a:r>
                        <a:rPr lang="en-US" sz="2000" b="1" dirty="0"/>
                        <a:t>Final</a:t>
                      </a:r>
                    </a:p>
                  </a:txBody>
                  <a:tcPr/>
                </a:tc>
                <a:tc>
                  <a:txBody>
                    <a:bodyPr/>
                    <a:lstStyle/>
                    <a:p>
                      <a:pPr>
                        <a:lnSpc>
                          <a:spcPct val="100000"/>
                        </a:lnSpc>
                      </a:pPr>
                      <a:r>
                        <a:rPr lang="en-US" sz="2000" b="1" dirty="0"/>
                        <a:t>Semifinal</a:t>
                      </a:r>
                    </a:p>
                  </a:txBody>
                  <a:tcPr/>
                </a:tc>
                <a:extLst>
                  <a:ext uri="{0D108BD9-81ED-4DB2-BD59-A6C34878D82A}">
                    <a16:rowId xmlns:a16="http://schemas.microsoft.com/office/drawing/2014/main" xmlns="" val="1754718758"/>
                  </a:ext>
                </a:extLst>
              </a:tr>
              <a:tr h="457200">
                <a:tc>
                  <a:txBody>
                    <a:bodyPr/>
                    <a:lstStyle/>
                    <a:p>
                      <a:pPr algn="ctr">
                        <a:lnSpc>
                          <a:spcPct val="100000"/>
                        </a:lnSpc>
                      </a:pPr>
                      <a:r>
                        <a:rPr lang="en-US" sz="2000" b="1" dirty="0"/>
                        <a:t>re -</a:t>
                      </a:r>
                    </a:p>
                  </a:txBody>
                  <a:tcPr/>
                </a:tc>
                <a:tc>
                  <a:txBody>
                    <a:bodyPr/>
                    <a:lstStyle/>
                    <a:p>
                      <a:pPr>
                        <a:lnSpc>
                          <a:spcPct val="100000"/>
                        </a:lnSpc>
                      </a:pPr>
                      <a:r>
                        <a:rPr lang="en-US" sz="2000" b="1" dirty="0"/>
                        <a:t>Collect</a:t>
                      </a:r>
                    </a:p>
                  </a:txBody>
                  <a:tcPr/>
                </a:tc>
                <a:tc>
                  <a:txBody>
                    <a:bodyPr/>
                    <a:lstStyle/>
                    <a:p>
                      <a:pPr>
                        <a:lnSpc>
                          <a:spcPct val="100000"/>
                        </a:lnSpc>
                      </a:pPr>
                      <a:r>
                        <a:rPr lang="en-US" sz="2000" b="1" dirty="0"/>
                        <a:t>Recollect</a:t>
                      </a:r>
                    </a:p>
                  </a:txBody>
                  <a:tcPr/>
                </a:tc>
                <a:extLst>
                  <a:ext uri="{0D108BD9-81ED-4DB2-BD59-A6C34878D82A}">
                    <a16:rowId xmlns:a16="http://schemas.microsoft.com/office/drawing/2014/main" xmlns="" val="2002183678"/>
                  </a:ext>
                </a:extLst>
              </a:tr>
              <a:tr h="457200">
                <a:tc>
                  <a:txBody>
                    <a:bodyPr/>
                    <a:lstStyle/>
                    <a:p>
                      <a:pPr algn="ctr">
                        <a:lnSpc>
                          <a:spcPct val="100000"/>
                        </a:lnSpc>
                      </a:pPr>
                      <a:r>
                        <a:rPr lang="en-US" sz="2000" b="1" dirty="0"/>
                        <a:t>un -</a:t>
                      </a:r>
                    </a:p>
                  </a:txBody>
                  <a:tcPr/>
                </a:tc>
                <a:tc>
                  <a:txBody>
                    <a:bodyPr/>
                    <a:lstStyle/>
                    <a:p>
                      <a:pPr>
                        <a:lnSpc>
                          <a:spcPct val="100000"/>
                        </a:lnSpc>
                      </a:pPr>
                      <a:r>
                        <a:rPr lang="en-US" sz="2000" b="1" dirty="0"/>
                        <a:t>Happy</a:t>
                      </a:r>
                    </a:p>
                  </a:txBody>
                  <a:tcPr/>
                </a:tc>
                <a:tc>
                  <a:txBody>
                    <a:bodyPr/>
                    <a:lstStyle/>
                    <a:p>
                      <a:pPr>
                        <a:lnSpc>
                          <a:spcPct val="100000"/>
                        </a:lnSpc>
                      </a:pPr>
                      <a:r>
                        <a:rPr lang="en-US" sz="2000" b="1" dirty="0"/>
                        <a:t>Unhappy</a:t>
                      </a:r>
                    </a:p>
                  </a:txBody>
                  <a:tcPr/>
                </a:tc>
                <a:extLst>
                  <a:ext uri="{0D108BD9-81ED-4DB2-BD59-A6C34878D82A}">
                    <a16:rowId xmlns:a16="http://schemas.microsoft.com/office/drawing/2014/main" xmlns="" val="3846541674"/>
                  </a:ext>
                </a:extLst>
              </a:tr>
              <a:tr h="457200">
                <a:tc>
                  <a:txBody>
                    <a:bodyPr/>
                    <a:lstStyle/>
                    <a:p>
                      <a:pPr algn="ctr">
                        <a:lnSpc>
                          <a:spcPct val="100000"/>
                        </a:lnSpc>
                      </a:pPr>
                      <a:r>
                        <a:rPr lang="en-US" sz="2000" b="1" dirty="0"/>
                        <a:t>auto -</a:t>
                      </a:r>
                    </a:p>
                  </a:txBody>
                  <a:tcPr/>
                </a:tc>
                <a:tc>
                  <a:txBody>
                    <a:bodyPr/>
                    <a:lstStyle/>
                    <a:p>
                      <a:pPr>
                        <a:lnSpc>
                          <a:spcPct val="100000"/>
                        </a:lnSpc>
                      </a:pPr>
                      <a:r>
                        <a:rPr lang="en-US" sz="2000" b="1" dirty="0"/>
                        <a:t>Biography</a:t>
                      </a:r>
                    </a:p>
                  </a:txBody>
                  <a:tcPr/>
                </a:tc>
                <a:tc>
                  <a:txBody>
                    <a:bodyPr/>
                    <a:lstStyle/>
                    <a:p>
                      <a:pPr>
                        <a:lnSpc>
                          <a:spcPct val="100000"/>
                        </a:lnSpc>
                      </a:pPr>
                      <a:r>
                        <a:rPr lang="en-US" sz="2000" b="1" dirty="0"/>
                        <a:t>Autobiography</a:t>
                      </a:r>
                    </a:p>
                  </a:txBody>
                  <a:tcPr/>
                </a:tc>
                <a:extLst>
                  <a:ext uri="{0D108BD9-81ED-4DB2-BD59-A6C34878D82A}">
                    <a16:rowId xmlns:a16="http://schemas.microsoft.com/office/drawing/2014/main" xmlns="" val="1726749264"/>
                  </a:ext>
                </a:extLst>
              </a:tr>
              <a:tr h="381000">
                <a:tc>
                  <a:txBody>
                    <a:bodyPr/>
                    <a:lstStyle/>
                    <a:p>
                      <a:pPr algn="ctr">
                        <a:lnSpc>
                          <a:spcPct val="100000"/>
                        </a:lnSpc>
                      </a:pPr>
                      <a:r>
                        <a:rPr lang="en-US" sz="2000" b="1" dirty="0"/>
                        <a:t>de -</a:t>
                      </a:r>
                    </a:p>
                  </a:txBody>
                  <a:tcPr/>
                </a:tc>
                <a:tc>
                  <a:txBody>
                    <a:bodyPr/>
                    <a:lstStyle/>
                    <a:p>
                      <a:pPr>
                        <a:lnSpc>
                          <a:spcPct val="100000"/>
                        </a:lnSpc>
                      </a:pPr>
                      <a:r>
                        <a:rPr lang="en-US" sz="2000" b="1" dirty="0"/>
                        <a:t>Forest</a:t>
                      </a:r>
                    </a:p>
                  </a:txBody>
                  <a:tcPr/>
                </a:tc>
                <a:tc>
                  <a:txBody>
                    <a:bodyPr/>
                    <a:lstStyle/>
                    <a:p>
                      <a:pPr>
                        <a:lnSpc>
                          <a:spcPct val="100000"/>
                        </a:lnSpc>
                      </a:pPr>
                      <a:r>
                        <a:rPr lang="en-US" sz="2000" b="1" dirty="0"/>
                        <a:t>Deforest</a:t>
                      </a:r>
                    </a:p>
                  </a:txBody>
                  <a:tcPr/>
                </a:tc>
                <a:extLst>
                  <a:ext uri="{0D108BD9-81ED-4DB2-BD59-A6C34878D82A}">
                    <a16:rowId xmlns:a16="http://schemas.microsoft.com/office/drawing/2014/main" xmlns="" val="943199609"/>
                  </a:ext>
                </a:extLst>
              </a:tr>
              <a:tr h="335280">
                <a:tc>
                  <a:txBody>
                    <a:bodyPr/>
                    <a:lstStyle/>
                    <a:p>
                      <a:pPr algn="ctr">
                        <a:lnSpc>
                          <a:spcPct val="100000"/>
                        </a:lnSpc>
                      </a:pPr>
                      <a:r>
                        <a:rPr lang="en-US" sz="2000" b="1" dirty="0"/>
                        <a:t>multi -</a:t>
                      </a:r>
                    </a:p>
                  </a:txBody>
                  <a:tcPr/>
                </a:tc>
                <a:tc>
                  <a:txBody>
                    <a:bodyPr/>
                    <a:lstStyle/>
                    <a:p>
                      <a:pPr>
                        <a:lnSpc>
                          <a:spcPct val="100000"/>
                        </a:lnSpc>
                      </a:pPr>
                      <a:r>
                        <a:rPr lang="en-US" sz="2000" b="1" dirty="0"/>
                        <a:t>National</a:t>
                      </a:r>
                    </a:p>
                  </a:txBody>
                  <a:tcPr/>
                </a:tc>
                <a:tc>
                  <a:txBody>
                    <a:bodyPr/>
                    <a:lstStyle/>
                    <a:p>
                      <a:pPr>
                        <a:lnSpc>
                          <a:spcPct val="100000"/>
                        </a:lnSpc>
                      </a:pPr>
                      <a:r>
                        <a:rPr lang="en-US" sz="2000" b="1" dirty="0"/>
                        <a:t>Multinational</a:t>
                      </a:r>
                    </a:p>
                  </a:txBody>
                  <a:tcPr/>
                </a:tc>
                <a:extLst>
                  <a:ext uri="{0D108BD9-81ED-4DB2-BD59-A6C34878D82A}">
                    <a16:rowId xmlns:a16="http://schemas.microsoft.com/office/drawing/2014/main" xmlns="" val="408528345"/>
                  </a:ext>
                </a:extLst>
              </a:tr>
            </a:tbl>
          </a:graphicData>
        </a:graphic>
      </p:graphicFrame>
      <p:sp>
        <p:nvSpPr>
          <p:cNvPr id="5" name="Rectangle 4"/>
          <p:cNvSpPr/>
          <p:nvPr/>
        </p:nvSpPr>
        <p:spPr>
          <a:xfrm>
            <a:off x="76200" y="76200"/>
            <a:ext cx="8991600" cy="4062651"/>
          </a:xfrm>
          <a:prstGeom prst="rect">
            <a:avLst/>
          </a:prstGeom>
        </p:spPr>
        <p:txBody>
          <a:bodyPr wrap="square">
            <a:spAutoFit/>
          </a:bodyPr>
          <a:lstStyle/>
          <a:p>
            <a:pPr algn="just">
              <a:lnSpc>
                <a:spcPct val="150000"/>
              </a:lnSpc>
            </a:pPr>
            <a:r>
              <a:rPr lang="en-US" sz="2200" b="1" dirty="0">
                <a:solidFill>
                  <a:srgbClr val="FF0000"/>
                </a:solidFill>
              </a:rPr>
              <a:t>II) WORD FORMATION PROCESSES : </a:t>
            </a:r>
            <a:r>
              <a:rPr lang="en-US" sz="2200" b="1" dirty="0">
                <a:solidFill>
                  <a:srgbClr val="7030A0"/>
                </a:solidFill>
              </a:rPr>
              <a:t> </a:t>
            </a:r>
            <a:r>
              <a:rPr lang="en-US" sz="2200" b="1" dirty="0" smtClean="0">
                <a:solidFill>
                  <a:srgbClr val="7030A0"/>
                </a:solidFill>
              </a:rPr>
              <a:t>This </a:t>
            </a:r>
            <a:r>
              <a:rPr lang="en-US" sz="2200" b="1" dirty="0">
                <a:solidFill>
                  <a:srgbClr val="7030A0"/>
                </a:solidFill>
              </a:rPr>
              <a:t>process is </a:t>
            </a:r>
            <a:r>
              <a:rPr lang="en-US" sz="2200" b="1" dirty="0" smtClean="0">
                <a:solidFill>
                  <a:srgbClr val="7030A0"/>
                </a:solidFill>
              </a:rPr>
              <a:t>the main </a:t>
            </a:r>
            <a:r>
              <a:rPr lang="en-US" sz="2200" b="1" dirty="0">
                <a:solidFill>
                  <a:srgbClr val="7030A0"/>
                </a:solidFill>
              </a:rPr>
              <a:t>technique to develop vocabulary. It enriches </a:t>
            </a:r>
            <a:r>
              <a:rPr lang="mr-IN" sz="2000" b="1" dirty="0" smtClean="0">
                <a:solidFill>
                  <a:srgbClr val="00B050"/>
                </a:solidFill>
              </a:rPr>
              <a:t>(समृद्ध)</a:t>
            </a:r>
            <a:r>
              <a:rPr lang="mr-IN" sz="2000" b="1" dirty="0" smtClean="0">
                <a:solidFill>
                  <a:srgbClr val="7030A0"/>
                </a:solidFill>
              </a:rPr>
              <a:t> </a:t>
            </a:r>
            <a:r>
              <a:rPr lang="en-US" sz="2200" b="1" dirty="0" smtClean="0">
                <a:solidFill>
                  <a:srgbClr val="7030A0"/>
                </a:solidFill>
              </a:rPr>
              <a:t>one’s </a:t>
            </a:r>
            <a:r>
              <a:rPr lang="en-US" sz="2200" b="1" dirty="0">
                <a:solidFill>
                  <a:srgbClr val="7030A0"/>
                </a:solidFill>
              </a:rPr>
              <a:t>vocabulary. Various processes are used for word formation. One of them is discussed here</a:t>
            </a:r>
            <a:r>
              <a:rPr lang="en-US" sz="2200" b="1" dirty="0" smtClean="0">
                <a:solidFill>
                  <a:srgbClr val="7030A0"/>
                </a:solidFill>
              </a:rPr>
              <a:t>. </a:t>
            </a:r>
            <a:r>
              <a:rPr lang="en-US" sz="2200" b="1" dirty="0" smtClean="0">
                <a:solidFill>
                  <a:srgbClr val="00B0F0"/>
                </a:solidFill>
              </a:rPr>
              <a:t>Affixation </a:t>
            </a:r>
            <a:r>
              <a:rPr lang="en-US" sz="2200" b="1" dirty="0">
                <a:solidFill>
                  <a:srgbClr val="00B0F0"/>
                </a:solidFill>
              </a:rPr>
              <a:t>: </a:t>
            </a:r>
            <a:r>
              <a:rPr lang="en-US" sz="2200" b="1" dirty="0">
                <a:solidFill>
                  <a:schemeClr val="accent2"/>
                </a:solidFill>
              </a:rPr>
              <a:t>It is attachment to the root/base of the word. We can form new words by using this process. </a:t>
            </a:r>
            <a:r>
              <a:rPr lang="en-US" sz="2200" b="1" dirty="0" smtClean="0">
                <a:solidFill>
                  <a:schemeClr val="accent2"/>
                </a:solidFill>
              </a:rPr>
              <a:t>There </a:t>
            </a:r>
            <a:r>
              <a:rPr lang="en-US" sz="2200" b="1" dirty="0">
                <a:solidFill>
                  <a:schemeClr val="accent2"/>
                </a:solidFill>
              </a:rPr>
              <a:t>are two types of affixation – </a:t>
            </a:r>
            <a:r>
              <a:rPr lang="en-US" sz="2200" b="1" dirty="0">
                <a:solidFill>
                  <a:srgbClr val="00B050"/>
                </a:solidFill>
              </a:rPr>
              <a:t>Prefixation</a:t>
            </a:r>
            <a:r>
              <a:rPr lang="en-US" sz="2200" b="1" dirty="0">
                <a:solidFill>
                  <a:schemeClr val="accent2"/>
                </a:solidFill>
              </a:rPr>
              <a:t> &amp; </a:t>
            </a:r>
            <a:r>
              <a:rPr lang="en-US" sz="2200" b="1" dirty="0">
                <a:solidFill>
                  <a:schemeClr val="accent6">
                    <a:lumMod val="75000"/>
                  </a:schemeClr>
                </a:solidFill>
              </a:rPr>
              <a:t>Suffixation. </a:t>
            </a:r>
            <a:r>
              <a:rPr lang="en-US" sz="2200" b="1" dirty="0" smtClean="0">
                <a:solidFill>
                  <a:srgbClr val="00B0F0"/>
                </a:solidFill>
              </a:rPr>
              <a:t>Prefixation </a:t>
            </a:r>
            <a:r>
              <a:rPr lang="en-US" sz="2200" b="1" dirty="0">
                <a:solidFill>
                  <a:srgbClr val="00B0F0"/>
                </a:solidFill>
              </a:rPr>
              <a:t>: </a:t>
            </a:r>
            <a:r>
              <a:rPr lang="en-US" sz="2200" b="1" dirty="0">
                <a:solidFill>
                  <a:schemeClr val="accent2"/>
                </a:solidFill>
              </a:rPr>
              <a:t>In this process, an affix is attached before the root/base of the word &amp; new word is formed. There are many prefixes in English. </a:t>
            </a:r>
          </a:p>
          <a:p>
            <a:pPr lvl="0" algn="just">
              <a:lnSpc>
                <a:spcPct val="150000"/>
              </a:lnSpc>
            </a:pPr>
            <a:endParaRPr lang="en-US" b="1" dirty="0">
              <a:solidFill>
                <a:schemeClr val="accent6">
                  <a:lumMod val="75000"/>
                </a:schemeClr>
              </a:solidFill>
            </a:endParaRPr>
          </a:p>
        </p:txBody>
      </p:sp>
    </p:spTree>
    <p:extLst>
      <p:ext uri="{BB962C8B-B14F-4D97-AF65-F5344CB8AC3E}">
        <p14:creationId xmlns:p14="http://schemas.microsoft.com/office/powerpoint/2010/main" val="134172086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graphicFrame>
        <p:nvGraphicFramePr>
          <p:cNvPr id="6" name="Content Placeholder 5">
            <a:extLst>
              <a:ext uri="{FF2B5EF4-FFF2-40B4-BE49-F238E27FC236}">
                <a16:creationId xmlns:a16="http://schemas.microsoft.com/office/drawing/2014/main" xmlns="" id="{56612775-1956-4B1C-9F00-8C4B3F27FA42}"/>
              </a:ext>
            </a:extLst>
          </p:cNvPr>
          <p:cNvGraphicFramePr>
            <a:graphicFrameLocks noGrp="1"/>
          </p:cNvGraphicFramePr>
          <p:nvPr>
            <p:ph idx="1"/>
            <p:extLst>
              <p:ext uri="{D42A27DB-BD31-4B8C-83A1-F6EECF244321}">
                <p14:modId xmlns:p14="http://schemas.microsoft.com/office/powerpoint/2010/main" val="4013485739"/>
              </p:ext>
            </p:extLst>
          </p:nvPr>
        </p:nvGraphicFramePr>
        <p:xfrm>
          <a:off x="124691" y="1295400"/>
          <a:ext cx="8866908" cy="2780259"/>
        </p:xfrm>
        <a:graphic>
          <a:graphicData uri="http://schemas.openxmlformats.org/drawingml/2006/table">
            <a:tbl>
              <a:tblPr firstRow="1" bandRow="1">
                <a:tableStyleId>{93296810-A885-4BE3-A3E7-6D5BEEA58F35}</a:tableStyleId>
              </a:tblPr>
              <a:tblGrid>
                <a:gridCol w="2955636">
                  <a:extLst>
                    <a:ext uri="{9D8B030D-6E8A-4147-A177-3AD203B41FA5}">
                      <a16:colId xmlns:a16="http://schemas.microsoft.com/office/drawing/2014/main" xmlns="" val="2049649595"/>
                    </a:ext>
                  </a:extLst>
                </a:gridCol>
                <a:gridCol w="2955636">
                  <a:extLst>
                    <a:ext uri="{9D8B030D-6E8A-4147-A177-3AD203B41FA5}">
                      <a16:colId xmlns:a16="http://schemas.microsoft.com/office/drawing/2014/main" xmlns="" val="1939642927"/>
                    </a:ext>
                  </a:extLst>
                </a:gridCol>
                <a:gridCol w="2955636">
                  <a:extLst>
                    <a:ext uri="{9D8B030D-6E8A-4147-A177-3AD203B41FA5}">
                      <a16:colId xmlns:a16="http://schemas.microsoft.com/office/drawing/2014/main" xmlns="" val="1616477570"/>
                    </a:ext>
                  </a:extLst>
                </a:gridCol>
              </a:tblGrid>
              <a:tr h="378997">
                <a:tc>
                  <a:txBody>
                    <a:bodyPr/>
                    <a:lstStyle/>
                    <a:p>
                      <a:pPr algn="ctr"/>
                      <a:r>
                        <a:rPr lang="en-US" sz="1600" dirty="0"/>
                        <a:t>Suffix</a:t>
                      </a:r>
                    </a:p>
                  </a:txBody>
                  <a:tcPr/>
                </a:tc>
                <a:tc>
                  <a:txBody>
                    <a:bodyPr/>
                    <a:lstStyle/>
                    <a:p>
                      <a:pPr algn="ctr"/>
                      <a:r>
                        <a:rPr lang="en-US" sz="1600" dirty="0"/>
                        <a:t>Root/Base</a:t>
                      </a:r>
                    </a:p>
                  </a:txBody>
                  <a:tcPr/>
                </a:tc>
                <a:tc>
                  <a:txBody>
                    <a:bodyPr/>
                    <a:lstStyle/>
                    <a:p>
                      <a:pPr algn="ctr"/>
                      <a:r>
                        <a:rPr lang="en-US" sz="1600" dirty="0"/>
                        <a:t>New Word</a:t>
                      </a:r>
                    </a:p>
                  </a:txBody>
                  <a:tcPr/>
                </a:tc>
                <a:extLst>
                  <a:ext uri="{0D108BD9-81ED-4DB2-BD59-A6C34878D82A}">
                    <a16:rowId xmlns:a16="http://schemas.microsoft.com/office/drawing/2014/main" xmlns="" val="3387887676"/>
                  </a:ext>
                </a:extLst>
              </a:tr>
              <a:tr h="386976">
                <a:tc>
                  <a:txBody>
                    <a:bodyPr/>
                    <a:lstStyle/>
                    <a:p>
                      <a:pPr algn="ctr">
                        <a:lnSpc>
                          <a:spcPct val="100000"/>
                        </a:lnSpc>
                      </a:pPr>
                      <a:r>
                        <a:rPr lang="en-US" sz="2000" dirty="0"/>
                        <a:t>- al</a:t>
                      </a:r>
                    </a:p>
                  </a:txBody>
                  <a:tcPr/>
                </a:tc>
                <a:tc>
                  <a:txBody>
                    <a:bodyPr/>
                    <a:lstStyle/>
                    <a:p>
                      <a:pPr algn="ctr">
                        <a:lnSpc>
                          <a:spcPct val="100000"/>
                        </a:lnSpc>
                      </a:pPr>
                      <a:r>
                        <a:rPr lang="en-US" sz="2000" dirty="0"/>
                        <a:t>Arrive </a:t>
                      </a:r>
                    </a:p>
                  </a:txBody>
                  <a:tcPr/>
                </a:tc>
                <a:tc>
                  <a:txBody>
                    <a:bodyPr/>
                    <a:lstStyle/>
                    <a:p>
                      <a:pPr algn="ctr">
                        <a:lnSpc>
                          <a:spcPct val="100000"/>
                        </a:lnSpc>
                      </a:pPr>
                      <a:r>
                        <a:rPr lang="en-US" sz="2000" dirty="0"/>
                        <a:t>Arrival </a:t>
                      </a:r>
                    </a:p>
                  </a:txBody>
                  <a:tcPr/>
                </a:tc>
                <a:extLst>
                  <a:ext uri="{0D108BD9-81ED-4DB2-BD59-A6C34878D82A}">
                    <a16:rowId xmlns:a16="http://schemas.microsoft.com/office/drawing/2014/main" xmlns="" val="1754718758"/>
                  </a:ext>
                </a:extLst>
              </a:tr>
              <a:tr h="386976">
                <a:tc>
                  <a:txBody>
                    <a:bodyPr/>
                    <a:lstStyle/>
                    <a:p>
                      <a:pPr marL="0" indent="0" algn="ctr">
                        <a:lnSpc>
                          <a:spcPct val="100000"/>
                        </a:lnSpc>
                        <a:buFontTx/>
                        <a:buNone/>
                      </a:pPr>
                      <a:r>
                        <a:rPr lang="en-US" sz="2000" dirty="0"/>
                        <a:t>- less</a:t>
                      </a:r>
                    </a:p>
                  </a:txBody>
                  <a:tcPr/>
                </a:tc>
                <a:tc>
                  <a:txBody>
                    <a:bodyPr/>
                    <a:lstStyle/>
                    <a:p>
                      <a:pPr algn="ctr">
                        <a:lnSpc>
                          <a:spcPct val="100000"/>
                        </a:lnSpc>
                      </a:pPr>
                      <a:r>
                        <a:rPr lang="en-US" sz="2000" dirty="0"/>
                        <a:t>Mercy </a:t>
                      </a:r>
                    </a:p>
                  </a:txBody>
                  <a:tcPr/>
                </a:tc>
                <a:tc>
                  <a:txBody>
                    <a:bodyPr/>
                    <a:lstStyle/>
                    <a:p>
                      <a:pPr algn="ctr">
                        <a:lnSpc>
                          <a:spcPct val="100000"/>
                        </a:lnSpc>
                      </a:pPr>
                      <a:r>
                        <a:rPr lang="en-US" sz="2000" dirty="0"/>
                        <a:t>Merciless</a:t>
                      </a:r>
                    </a:p>
                  </a:txBody>
                  <a:tcPr/>
                </a:tc>
                <a:extLst>
                  <a:ext uri="{0D108BD9-81ED-4DB2-BD59-A6C34878D82A}">
                    <a16:rowId xmlns:a16="http://schemas.microsoft.com/office/drawing/2014/main" xmlns="" val="2002183678"/>
                  </a:ext>
                </a:extLst>
              </a:tr>
              <a:tr h="408151">
                <a:tc>
                  <a:txBody>
                    <a:bodyPr/>
                    <a:lstStyle/>
                    <a:p>
                      <a:pPr algn="ctr">
                        <a:lnSpc>
                          <a:spcPct val="100000"/>
                        </a:lnSpc>
                      </a:pPr>
                      <a:r>
                        <a:rPr lang="en-US" sz="2000" dirty="0"/>
                        <a:t>- ness </a:t>
                      </a:r>
                    </a:p>
                  </a:txBody>
                  <a:tcPr/>
                </a:tc>
                <a:tc>
                  <a:txBody>
                    <a:bodyPr/>
                    <a:lstStyle/>
                    <a:p>
                      <a:pPr algn="ctr">
                        <a:lnSpc>
                          <a:spcPct val="100000"/>
                        </a:lnSpc>
                      </a:pPr>
                      <a:r>
                        <a:rPr lang="en-US" sz="2000" dirty="0"/>
                        <a:t>Happy</a:t>
                      </a:r>
                    </a:p>
                  </a:txBody>
                  <a:tcPr/>
                </a:tc>
                <a:tc>
                  <a:txBody>
                    <a:bodyPr/>
                    <a:lstStyle/>
                    <a:p>
                      <a:pPr algn="ctr">
                        <a:lnSpc>
                          <a:spcPct val="100000"/>
                        </a:lnSpc>
                      </a:pPr>
                      <a:r>
                        <a:rPr lang="en-US" sz="2000" dirty="0"/>
                        <a:t>Happiness</a:t>
                      </a:r>
                    </a:p>
                  </a:txBody>
                  <a:tcPr/>
                </a:tc>
                <a:extLst>
                  <a:ext uri="{0D108BD9-81ED-4DB2-BD59-A6C34878D82A}">
                    <a16:rowId xmlns:a16="http://schemas.microsoft.com/office/drawing/2014/main" xmlns="" val="3846541674"/>
                  </a:ext>
                </a:extLst>
              </a:tr>
              <a:tr h="386976">
                <a:tc>
                  <a:txBody>
                    <a:bodyPr/>
                    <a:lstStyle/>
                    <a:p>
                      <a:pPr marL="0" indent="0" algn="ctr">
                        <a:lnSpc>
                          <a:spcPct val="100000"/>
                        </a:lnSpc>
                        <a:buFontTx/>
                        <a:buNone/>
                      </a:pPr>
                      <a:r>
                        <a:rPr lang="en-US" sz="2000" dirty="0"/>
                        <a:t> - </a:t>
                      </a:r>
                      <a:r>
                        <a:rPr lang="en-US" sz="2000" dirty="0" err="1"/>
                        <a:t>ish</a:t>
                      </a:r>
                      <a:endParaRPr lang="en-US" sz="2000" dirty="0"/>
                    </a:p>
                  </a:txBody>
                  <a:tcPr/>
                </a:tc>
                <a:tc>
                  <a:txBody>
                    <a:bodyPr/>
                    <a:lstStyle/>
                    <a:p>
                      <a:pPr algn="ctr">
                        <a:lnSpc>
                          <a:spcPct val="100000"/>
                        </a:lnSpc>
                      </a:pPr>
                      <a:r>
                        <a:rPr lang="en-US" sz="2000" dirty="0"/>
                        <a:t>Book</a:t>
                      </a:r>
                    </a:p>
                  </a:txBody>
                  <a:tcPr/>
                </a:tc>
                <a:tc>
                  <a:txBody>
                    <a:bodyPr/>
                    <a:lstStyle/>
                    <a:p>
                      <a:pPr algn="ctr">
                        <a:lnSpc>
                          <a:spcPct val="100000"/>
                        </a:lnSpc>
                      </a:pPr>
                      <a:r>
                        <a:rPr lang="en-US" sz="2000" dirty="0"/>
                        <a:t>Bookish</a:t>
                      </a:r>
                    </a:p>
                  </a:txBody>
                  <a:tcPr/>
                </a:tc>
                <a:extLst>
                  <a:ext uri="{0D108BD9-81ED-4DB2-BD59-A6C34878D82A}">
                    <a16:rowId xmlns:a16="http://schemas.microsoft.com/office/drawing/2014/main" xmlns="" val="1726749264"/>
                  </a:ext>
                </a:extLst>
              </a:tr>
              <a:tr h="408151">
                <a:tc>
                  <a:txBody>
                    <a:bodyPr/>
                    <a:lstStyle/>
                    <a:p>
                      <a:pPr algn="ctr">
                        <a:lnSpc>
                          <a:spcPct val="100000"/>
                        </a:lnSpc>
                      </a:pPr>
                      <a:r>
                        <a:rPr lang="en-US" sz="2000" dirty="0"/>
                        <a:t>- </a:t>
                      </a:r>
                      <a:r>
                        <a:rPr lang="en-US" sz="2000" dirty="0" err="1"/>
                        <a:t>ful</a:t>
                      </a:r>
                      <a:r>
                        <a:rPr lang="en-US" sz="2000" dirty="0"/>
                        <a:t> </a:t>
                      </a:r>
                    </a:p>
                  </a:txBody>
                  <a:tcPr/>
                </a:tc>
                <a:tc>
                  <a:txBody>
                    <a:bodyPr/>
                    <a:lstStyle/>
                    <a:p>
                      <a:pPr algn="ctr">
                        <a:lnSpc>
                          <a:spcPct val="100000"/>
                        </a:lnSpc>
                      </a:pPr>
                      <a:r>
                        <a:rPr lang="en-US" sz="2000" dirty="0"/>
                        <a:t>Faith</a:t>
                      </a:r>
                    </a:p>
                  </a:txBody>
                  <a:tcPr/>
                </a:tc>
                <a:tc>
                  <a:txBody>
                    <a:bodyPr/>
                    <a:lstStyle/>
                    <a:p>
                      <a:pPr algn="ctr">
                        <a:lnSpc>
                          <a:spcPct val="100000"/>
                        </a:lnSpc>
                      </a:pPr>
                      <a:r>
                        <a:rPr lang="en-US" sz="2000" dirty="0"/>
                        <a:t>Faithful</a:t>
                      </a:r>
                    </a:p>
                  </a:txBody>
                  <a:tcPr/>
                </a:tc>
                <a:extLst>
                  <a:ext uri="{0D108BD9-81ED-4DB2-BD59-A6C34878D82A}">
                    <a16:rowId xmlns:a16="http://schemas.microsoft.com/office/drawing/2014/main" xmlns="" val="943199609"/>
                  </a:ext>
                </a:extLst>
              </a:tr>
              <a:tr h="386976">
                <a:tc>
                  <a:txBody>
                    <a:bodyPr/>
                    <a:lstStyle/>
                    <a:p>
                      <a:pPr algn="ctr">
                        <a:lnSpc>
                          <a:spcPct val="100000"/>
                        </a:lnSpc>
                      </a:pPr>
                      <a:r>
                        <a:rPr lang="en-US" sz="2000" dirty="0"/>
                        <a:t>- </a:t>
                      </a:r>
                      <a:r>
                        <a:rPr lang="en-US" sz="2000" dirty="0" err="1"/>
                        <a:t>ee</a:t>
                      </a:r>
                      <a:endParaRPr lang="en-US" sz="2000" dirty="0"/>
                    </a:p>
                  </a:txBody>
                  <a:tcPr/>
                </a:tc>
                <a:tc>
                  <a:txBody>
                    <a:bodyPr/>
                    <a:lstStyle/>
                    <a:p>
                      <a:pPr algn="ctr">
                        <a:lnSpc>
                          <a:spcPct val="100000"/>
                        </a:lnSpc>
                      </a:pPr>
                      <a:r>
                        <a:rPr lang="en-US" sz="2000" dirty="0"/>
                        <a:t>Employ</a:t>
                      </a:r>
                    </a:p>
                  </a:txBody>
                  <a:tcPr/>
                </a:tc>
                <a:tc>
                  <a:txBody>
                    <a:bodyPr/>
                    <a:lstStyle/>
                    <a:p>
                      <a:pPr algn="ctr">
                        <a:lnSpc>
                          <a:spcPct val="100000"/>
                        </a:lnSpc>
                      </a:pPr>
                      <a:r>
                        <a:rPr lang="en-US" sz="2000" dirty="0"/>
                        <a:t>Employee</a:t>
                      </a:r>
                    </a:p>
                  </a:txBody>
                  <a:tcPr/>
                </a:tc>
                <a:extLst>
                  <a:ext uri="{0D108BD9-81ED-4DB2-BD59-A6C34878D82A}">
                    <a16:rowId xmlns:a16="http://schemas.microsoft.com/office/drawing/2014/main" xmlns="" val="408528345"/>
                  </a:ext>
                </a:extLst>
              </a:tr>
            </a:tbl>
          </a:graphicData>
        </a:graphic>
      </p:graphicFrame>
      <p:sp>
        <p:nvSpPr>
          <p:cNvPr id="3" name="Rectangle 2"/>
          <p:cNvSpPr/>
          <p:nvPr/>
        </p:nvSpPr>
        <p:spPr>
          <a:xfrm>
            <a:off x="76200" y="76200"/>
            <a:ext cx="8991600" cy="1200329"/>
          </a:xfrm>
          <a:prstGeom prst="rect">
            <a:avLst/>
          </a:prstGeom>
        </p:spPr>
        <p:txBody>
          <a:bodyPr wrap="square">
            <a:spAutoFit/>
          </a:bodyPr>
          <a:lstStyle/>
          <a:p>
            <a:pPr lvl="0" algn="just">
              <a:lnSpc>
                <a:spcPct val="150000"/>
              </a:lnSpc>
            </a:pPr>
            <a:r>
              <a:rPr lang="en-US" sz="2400" b="1" dirty="0">
                <a:solidFill>
                  <a:srgbClr val="00B0F0"/>
                </a:solidFill>
              </a:rPr>
              <a:t>Suffixation : </a:t>
            </a:r>
            <a:r>
              <a:rPr lang="en-US" sz="2400" dirty="0">
                <a:solidFill>
                  <a:schemeClr val="accent2"/>
                </a:solidFill>
              </a:rPr>
              <a:t>In this process, an affix is attached after the root/base of the word &amp; new word is formed. There are many suffixes in </a:t>
            </a:r>
            <a:r>
              <a:rPr lang="en-US" sz="2400" dirty="0" smtClean="0">
                <a:solidFill>
                  <a:schemeClr val="accent2"/>
                </a:solidFill>
              </a:rPr>
              <a:t>English </a:t>
            </a:r>
            <a:r>
              <a:rPr lang="en-US" sz="2400" dirty="0">
                <a:solidFill>
                  <a:schemeClr val="accent2"/>
                </a:solidFill>
              </a:rPr>
              <a:t>– </a:t>
            </a:r>
          </a:p>
        </p:txBody>
      </p:sp>
      <p:sp>
        <p:nvSpPr>
          <p:cNvPr id="5" name="Rectangle 4"/>
          <p:cNvSpPr/>
          <p:nvPr/>
        </p:nvSpPr>
        <p:spPr>
          <a:xfrm>
            <a:off x="76200" y="4089781"/>
            <a:ext cx="8991600" cy="2692019"/>
          </a:xfrm>
          <a:prstGeom prst="rect">
            <a:avLst/>
          </a:prstGeom>
        </p:spPr>
        <p:txBody>
          <a:bodyPr wrap="square">
            <a:spAutoFit/>
          </a:bodyPr>
          <a:lstStyle/>
          <a:p>
            <a:pPr algn="just">
              <a:lnSpc>
                <a:spcPct val="150000"/>
              </a:lnSpc>
            </a:pPr>
            <a:r>
              <a:rPr lang="en-US" sz="2300" b="1" dirty="0">
                <a:solidFill>
                  <a:srgbClr val="FF0000"/>
                </a:solidFill>
              </a:rPr>
              <a:t>III) Synonyms &amp; Antonyms </a:t>
            </a:r>
            <a:r>
              <a:rPr lang="en-US" sz="2000" dirty="0" smtClean="0">
                <a:solidFill>
                  <a:srgbClr val="00B050"/>
                </a:solidFill>
              </a:rPr>
              <a:t>(</a:t>
            </a:r>
            <a:r>
              <a:rPr lang="mr-IN" sz="2000" dirty="0" smtClean="0">
                <a:solidFill>
                  <a:srgbClr val="00B050"/>
                </a:solidFill>
              </a:rPr>
              <a:t>समानार्थी व विरुद्धार्थी शब्द</a:t>
            </a:r>
            <a:r>
              <a:rPr lang="en-US" sz="2000" dirty="0" smtClean="0">
                <a:solidFill>
                  <a:srgbClr val="00B050"/>
                </a:solidFill>
              </a:rPr>
              <a:t>)</a:t>
            </a:r>
            <a:r>
              <a:rPr lang="en-US" sz="2300" b="1" dirty="0" smtClean="0">
                <a:solidFill>
                  <a:srgbClr val="FF0000"/>
                </a:solidFill>
              </a:rPr>
              <a:t> : </a:t>
            </a:r>
            <a:r>
              <a:rPr lang="en-US" sz="2300" dirty="0">
                <a:solidFill>
                  <a:srgbClr val="7030A0"/>
                </a:solidFill>
              </a:rPr>
              <a:t>Synonyms are words of same grammatical class having similar meaning. No other word means exactly as any other word. So, synonyms are words having slightly different shades of meaning. Synonyms are words that convey same general idea. </a:t>
            </a:r>
            <a:r>
              <a:rPr lang="en-US" sz="2300" dirty="0" smtClean="0">
                <a:solidFill>
                  <a:srgbClr val="7030A0"/>
                </a:solidFill>
              </a:rPr>
              <a:t>Ex </a:t>
            </a:r>
            <a:r>
              <a:rPr lang="en-US" sz="2300" dirty="0">
                <a:solidFill>
                  <a:srgbClr val="7030A0"/>
                </a:solidFill>
              </a:rPr>
              <a:t>– </a:t>
            </a:r>
            <a:r>
              <a:rPr lang="en-US" sz="2300" b="1" dirty="0">
                <a:solidFill>
                  <a:schemeClr val="accent6">
                    <a:lumMod val="75000"/>
                  </a:schemeClr>
                </a:solidFill>
              </a:rPr>
              <a:t>kill</a:t>
            </a:r>
            <a:r>
              <a:rPr lang="en-US" sz="2300" b="1" dirty="0">
                <a:solidFill>
                  <a:srgbClr val="7030A0"/>
                </a:solidFill>
              </a:rPr>
              <a:t>, </a:t>
            </a:r>
            <a:r>
              <a:rPr lang="en-US" sz="2300" b="1" dirty="0">
                <a:solidFill>
                  <a:schemeClr val="tx2">
                    <a:lumMod val="60000"/>
                    <a:lumOff val="40000"/>
                  </a:schemeClr>
                </a:solidFill>
              </a:rPr>
              <a:t>murder</a:t>
            </a:r>
            <a:r>
              <a:rPr lang="en-US" sz="2300" b="1" dirty="0">
                <a:solidFill>
                  <a:srgbClr val="7030A0"/>
                </a:solidFill>
              </a:rPr>
              <a:t>, </a:t>
            </a:r>
            <a:r>
              <a:rPr lang="en-US" sz="2300" b="1" dirty="0">
                <a:solidFill>
                  <a:schemeClr val="accent6">
                    <a:lumMod val="75000"/>
                  </a:schemeClr>
                </a:solidFill>
              </a:rPr>
              <a:t>slay</a:t>
            </a:r>
            <a:r>
              <a:rPr lang="en-US" sz="2300" b="1" dirty="0">
                <a:solidFill>
                  <a:srgbClr val="7030A0"/>
                </a:solidFill>
              </a:rPr>
              <a:t>, </a:t>
            </a:r>
            <a:r>
              <a:rPr lang="en-US" sz="2300" b="1" dirty="0">
                <a:solidFill>
                  <a:schemeClr val="tx2">
                    <a:lumMod val="60000"/>
                    <a:lumOff val="40000"/>
                  </a:schemeClr>
                </a:solidFill>
              </a:rPr>
              <a:t>executive</a:t>
            </a:r>
            <a:r>
              <a:rPr lang="en-US" sz="2300" b="1" dirty="0">
                <a:solidFill>
                  <a:srgbClr val="7030A0"/>
                </a:solidFill>
              </a:rPr>
              <a:t>, </a:t>
            </a:r>
            <a:r>
              <a:rPr lang="en-US" sz="2300" b="1" dirty="0">
                <a:solidFill>
                  <a:schemeClr val="accent6">
                    <a:lumMod val="75000"/>
                  </a:schemeClr>
                </a:solidFill>
              </a:rPr>
              <a:t>slaughter</a:t>
            </a:r>
            <a:r>
              <a:rPr lang="en-US" sz="2300" b="1" dirty="0" smtClean="0">
                <a:solidFill>
                  <a:srgbClr val="7030A0"/>
                </a:solidFill>
              </a:rPr>
              <a:t>.</a:t>
            </a:r>
            <a:endParaRPr lang="en-US" sz="2300" b="1" dirty="0">
              <a:solidFill>
                <a:srgbClr val="7030A0"/>
              </a:solidFill>
            </a:endParaRPr>
          </a:p>
        </p:txBody>
      </p:sp>
    </p:spTree>
    <p:extLst>
      <p:ext uri="{BB962C8B-B14F-4D97-AF65-F5344CB8AC3E}">
        <p14:creationId xmlns:p14="http://schemas.microsoft.com/office/powerpoint/2010/main" val="190366243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649</Words>
  <Application>Microsoft Office PowerPoint</Application>
  <PresentationFormat>On-screen Show (4:3)</PresentationFormat>
  <Paragraphs>144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Shivaji University, Kolhapur Faculty of Humanities  Syllabus as per NEP-2020 (2.0) B. A. I, SEMESTER – I   (Level 4.5)  Ability Enhancement Course ENGLISH FOR COMMUNICATION - I (AEC) – I  (2 Credits = 30 hrs.)  Theory 40 Marks &amp; Internal Assessment 10 Marks = 50 Marks)  (from June 2024 onwards) Dr. P.S. Sontakke (M.A., M.Phil., Ph.D.)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 A. I, SEMESTER – I  SYLLABUS  (June 2024 onwards)</dc:title>
  <dc:creator>Dr. Parag Sontakke</dc:creator>
  <cp:lastModifiedBy>Dr. Parag Sontakke</cp:lastModifiedBy>
  <cp:revision>134</cp:revision>
  <dcterms:created xsi:type="dcterms:W3CDTF">2006-08-16T00:00:00Z</dcterms:created>
  <dcterms:modified xsi:type="dcterms:W3CDTF">2025-02-03T02:34:51Z</dcterms:modified>
</cp:coreProperties>
</file>