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7" r:id="rId2"/>
    <p:sldId id="281" r:id="rId3"/>
    <p:sldId id="282" r:id="rId4"/>
    <p:sldId id="260" r:id="rId5"/>
    <p:sldId id="257"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E80117-46F1-4484-9B66-B7767DA74592}" type="datetimeFigureOut">
              <a:rPr lang="en-US" smtClean="0"/>
              <a:t>8/1/2024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D6390-8C39-4A20-9875-28E0AEF8ABFC}" type="slidenum">
              <a:rPr lang="en-US" smtClean="0"/>
              <a:t>‹#›</a:t>
            </a:fld>
            <a:endParaRPr lang="en-US"/>
          </a:p>
        </p:txBody>
      </p:sp>
    </p:spTree>
    <p:extLst>
      <p:ext uri="{BB962C8B-B14F-4D97-AF65-F5344CB8AC3E}">
        <p14:creationId xmlns:p14="http://schemas.microsoft.com/office/powerpoint/2010/main" val="196712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7F97FE-1DC6-4B3B-8359-48391C2A3EF0}" type="datetime1">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FF2E26-1C6A-49D7-B062-2B182283FCF2}" type="datetime1">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DA5342-2FCC-4E86-94AB-E8B9F6EE48FE}" type="datetime1">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E10850-886A-4FAA-83EA-78C40D804108}" type="datetime1">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4C0647-79B6-44AA-BC7C-806CEE80EC86}" type="datetime1">
              <a:rPr lang="en-US" smtClean="0"/>
              <a:t>8/1/2024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461449-87D0-4208-95FA-3DD548C6D696}" type="datetime1">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CA7910E-DC56-46E1-834A-16F5FD290797}" type="datetime1">
              <a:rPr lang="en-US" smtClean="0"/>
              <a:t>8/1/2024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7EE160-BD34-43B1-8FEA-7505241CA69B}" type="datetime1">
              <a:rPr lang="en-US" smtClean="0"/>
              <a:t>8/1/2024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F4FA7-1DE2-4CC7-9EDB-2EB8BAEE141D}" type="datetime1">
              <a:rPr lang="en-US" smtClean="0"/>
              <a:t>8/1/2024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B3534D-D529-414A-870D-C4E295658069}" type="datetime1">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A902CF-3261-408D-B313-00F02765A7AA}" type="datetime1">
              <a:rPr lang="en-US" smtClean="0"/>
              <a:t>8/1/2024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F5E3D-FA40-46F2-A75E-9AFAD3E2F768}" type="datetime1">
              <a:rPr lang="en-US" smtClean="0"/>
              <a:t>8/1/2024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76200"/>
            <a:ext cx="8991600" cy="6629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 y="2514600"/>
            <a:ext cx="8991600" cy="2286000"/>
          </a:xfrm>
          <a:noFill/>
        </p:spPr>
        <p:txBody>
          <a:bodyPr>
            <a:normAutofit fontScale="90000"/>
          </a:bodyPr>
          <a:lstStyle/>
          <a:p>
            <a:pPr>
              <a:lnSpc>
                <a:spcPct val="150000"/>
              </a:lnSpc>
            </a:pPr>
            <a:r>
              <a:rPr lang="en-US" sz="1800" b="1" dirty="0" smtClean="0">
                <a:solidFill>
                  <a:schemeClr val="accent6">
                    <a:lumMod val="75000"/>
                  </a:schemeClr>
                </a:solidFill>
              </a:rPr>
              <a:t>Shivaji University, Kolhapur</a:t>
            </a:r>
            <a:r>
              <a:rPr lang="en-US" sz="2700" b="1" dirty="0" smtClean="0">
                <a:solidFill>
                  <a:srgbClr val="C00000"/>
                </a:solidFill>
              </a:rPr>
              <a:t/>
            </a:r>
            <a:br>
              <a:rPr lang="en-US" sz="2700" b="1" dirty="0" smtClean="0">
                <a:solidFill>
                  <a:srgbClr val="C00000"/>
                </a:solidFill>
              </a:rPr>
            </a:br>
            <a:r>
              <a:rPr lang="en-US" sz="3100" b="1" dirty="0" smtClean="0">
                <a:solidFill>
                  <a:schemeClr val="accent3">
                    <a:lumMod val="75000"/>
                  </a:schemeClr>
                </a:solidFill>
              </a:rPr>
              <a:t>Faculty of Humanities </a:t>
            </a:r>
            <a:r>
              <a:rPr lang="en-US" sz="2700" b="1" dirty="0" smtClean="0">
                <a:solidFill>
                  <a:srgbClr val="C00000"/>
                </a:solidFill>
              </a:rPr>
              <a:t/>
            </a:r>
            <a:br>
              <a:rPr lang="en-US" sz="2700" b="1" dirty="0" smtClean="0">
                <a:solidFill>
                  <a:srgbClr val="C00000"/>
                </a:solidFill>
              </a:rPr>
            </a:br>
            <a:r>
              <a:rPr lang="en-US" sz="3100" b="1" dirty="0" smtClean="0">
                <a:solidFill>
                  <a:srgbClr val="7030A0"/>
                </a:solidFill>
              </a:rPr>
              <a:t>Syllabus as per NEP-2020 (2.0)</a:t>
            </a:r>
            <a:r>
              <a:rPr lang="en-US" sz="2700" b="1" dirty="0" smtClean="0">
                <a:solidFill>
                  <a:srgbClr val="C00000"/>
                </a:solidFill>
              </a:rPr>
              <a:t/>
            </a:r>
            <a:br>
              <a:rPr lang="en-US" sz="2700" b="1" dirty="0" smtClean="0">
                <a:solidFill>
                  <a:srgbClr val="C00000"/>
                </a:solidFill>
              </a:rPr>
            </a:br>
            <a:r>
              <a:rPr lang="en-US" sz="2700" b="1" dirty="0">
                <a:solidFill>
                  <a:schemeClr val="tx2">
                    <a:lumMod val="50000"/>
                  </a:schemeClr>
                </a:solidFill>
              </a:rPr>
              <a:t>B. </a:t>
            </a:r>
            <a:r>
              <a:rPr lang="en-US" sz="2700" b="1" dirty="0" smtClean="0">
                <a:solidFill>
                  <a:schemeClr val="tx2">
                    <a:lumMod val="50000"/>
                  </a:schemeClr>
                </a:solidFill>
              </a:rPr>
              <a:t>A. I</a:t>
            </a:r>
            <a:r>
              <a:rPr lang="en-US" sz="2700" b="1" dirty="0">
                <a:solidFill>
                  <a:schemeClr val="tx2">
                    <a:lumMod val="50000"/>
                  </a:schemeClr>
                </a:solidFill>
              </a:rPr>
              <a:t>, SEMESTER – </a:t>
            </a:r>
            <a:r>
              <a:rPr lang="en-US" sz="2700" b="1" dirty="0" smtClean="0">
                <a:solidFill>
                  <a:schemeClr val="tx2">
                    <a:lumMod val="50000"/>
                  </a:schemeClr>
                </a:solidFill>
              </a:rPr>
              <a:t>I   </a:t>
            </a:r>
            <a:r>
              <a:rPr lang="en-US" sz="2700" b="1" dirty="0" smtClean="0">
                <a:solidFill>
                  <a:srgbClr val="FF0000"/>
                </a:solidFill>
              </a:rPr>
              <a:t>(Level </a:t>
            </a:r>
            <a:r>
              <a:rPr lang="en-US" sz="2700" b="1" dirty="0">
                <a:solidFill>
                  <a:srgbClr val="FF0000"/>
                </a:solidFill>
              </a:rPr>
              <a:t>4.5</a:t>
            </a:r>
            <a:r>
              <a:rPr lang="en-US" sz="2700" b="1" dirty="0" smtClean="0">
                <a:solidFill>
                  <a:srgbClr val="FF0000"/>
                </a:solidFill>
              </a:rPr>
              <a:t>)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Indian Knowledge System</a:t>
            </a:r>
            <a:r>
              <a:rPr lang="en-US" sz="3100" b="1" dirty="0" smtClean="0">
                <a:solidFill>
                  <a:srgbClr val="C00000"/>
                </a:solidFill>
              </a:rPr>
              <a:t> </a:t>
            </a:r>
            <a:r>
              <a:rPr lang="en-US" sz="3100" b="1" dirty="0" smtClean="0">
                <a:solidFill>
                  <a:srgbClr val="7030A0"/>
                </a:solidFill>
              </a:rPr>
              <a:t>(IKS) </a:t>
            </a:r>
            <a:br>
              <a:rPr lang="en-US" sz="3100" b="1" dirty="0" smtClean="0">
                <a:solidFill>
                  <a:srgbClr val="7030A0"/>
                </a:solidFill>
              </a:rPr>
            </a:br>
            <a:r>
              <a:rPr lang="en-US" sz="3100" b="1" dirty="0" smtClean="0">
                <a:solidFill>
                  <a:srgbClr val="00B050"/>
                </a:solidFill>
              </a:rPr>
              <a:t>Introduction to Indian Knowledge System </a:t>
            </a:r>
            <a:r>
              <a:rPr lang="en-US" sz="2700" b="1" dirty="0" smtClean="0">
                <a:solidFill>
                  <a:srgbClr val="C00000"/>
                </a:solidFill>
              </a:rPr>
              <a:t>(Generic) </a:t>
            </a:r>
            <a:r>
              <a:rPr lang="en-US" sz="2700" b="1" dirty="0" smtClean="0">
                <a:solidFill>
                  <a:srgbClr val="00B050"/>
                </a:solidFill>
              </a:rPr>
              <a:t/>
            </a:r>
            <a:br>
              <a:rPr lang="en-US" sz="2700" b="1" dirty="0" smtClean="0">
                <a:solidFill>
                  <a:srgbClr val="00B050"/>
                </a:solidFill>
              </a:rPr>
            </a:br>
            <a:r>
              <a:rPr lang="en-US" sz="2200" b="1" dirty="0" smtClean="0">
                <a:solidFill>
                  <a:schemeClr val="accent2">
                    <a:lumMod val="75000"/>
                  </a:schemeClr>
                </a:solidFill>
              </a:rPr>
              <a:t>(2 Credits = 30 </a:t>
            </a:r>
            <a:r>
              <a:rPr lang="en-US" sz="2200" b="1" dirty="0">
                <a:solidFill>
                  <a:schemeClr val="accent2">
                    <a:lumMod val="75000"/>
                  </a:schemeClr>
                </a:solidFill>
              </a:rPr>
              <a:t>hrs</a:t>
            </a:r>
            <a:r>
              <a:rPr lang="en-US" sz="2200" b="1" dirty="0" smtClean="0">
                <a:solidFill>
                  <a:schemeClr val="accent2">
                    <a:lumMod val="75000"/>
                  </a:schemeClr>
                </a:solidFill>
              </a:rPr>
              <a:t>.)</a:t>
            </a:r>
            <a:r>
              <a:rPr lang="en-US" sz="2700" b="1" dirty="0" smtClean="0">
                <a:solidFill>
                  <a:schemeClr val="accent2">
                    <a:lumMod val="75000"/>
                  </a:schemeClr>
                </a:solidFill>
              </a:rPr>
              <a:t> </a:t>
            </a:r>
            <a:r>
              <a:rPr lang="en-US" sz="2200" b="1" dirty="0" smtClean="0">
                <a:solidFill>
                  <a:srgbClr val="FF0000"/>
                </a:solidFill>
              </a:rPr>
              <a:t/>
            </a:r>
            <a:br>
              <a:rPr lang="en-US" sz="2200" b="1" dirty="0" smtClean="0">
                <a:solidFill>
                  <a:srgbClr val="FF0000"/>
                </a:solidFill>
              </a:rPr>
            </a:br>
            <a:r>
              <a:rPr lang="en-US" sz="2400" b="1" dirty="0" smtClean="0">
                <a:solidFill>
                  <a:srgbClr val="7030A0"/>
                </a:solidFill>
              </a:rPr>
              <a:t>Theory 40 Marks &amp; Internal Assessment 10 Marks </a:t>
            </a:r>
            <a:r>
              <a:rPr lang="en-US" sz="2400" b="1" dirty="0" smtClean="0">
                <a:solidFill>
                  <a:schemeClr val="tx2">
                    <a:lumMod val="50000"/>
                  </a:schemeClr>
                </a:solidFill>
              </a:rPr>
              <a:t>= 50 </a:t>
            </a:r>
            <a:r>
              <a:rPr lang="en-US" sz="2400" b="1" dirty="0">
                <a:solidFill>
                  <a:schemeClr val="tx2">
                    <a:lumMod val="50000"/>
                  </a:schemeClr>
                </a:solidFill>
              </a:rPr>
              <a:t>Marks)</a:t>
            </a:r>
            <a:r>
              <a:rPr lang="en-US" sz="2400" b="1" dirty="0">
                <a:solidFill>
                  <a:srgbClr val="00B050"/>
                </a:solidFill>
              </a:rPr>
              <a:t> </a:t>
            </a:r>
            <a:r>
              <a:rPr lang="en-US" sz="3100" b="1" dirty="0" smtClean="0">
                <a:solidFill>
                  <a:srgbClr val="FF0000"/>
                </a:solidFill>
              </a:rPr>
              <a:t/>
            </a:r>
            <a:br>
              <a:rPr lang="en-US" sz="3100" b="1" dirty="0" smtClean="0">
                <a:solidFill>
                  <a:srgbClr val="FF0000"/>
                </a:solidFill>
              </a:rPr>
            </a:br>
            <a:r>
              <a:rPr lang="en-US" sz="2200" b="1" dirty="0" smtClean="0">
                <a:solidFill>
                  <a:srgbClr val="C00000"/>
                </a:solidFill>
              </a:rPr>
              <a:t>(from June </a:t>
            </a:r>
            <a:r>
              <a:rPr lang="en-US" sz="2200" b="1" dirty="0">
                <a:solidFill>
                  <a:srgbClr val="C00000"/>
                </a:solidFill>
              </a:rPr>
              <a:t>2024 onwards</a:t>
            </a:r>
            <a:r>
              <a:rPr lang="en-US" sz="2200" b="1" dirty="0" smtClean="0">
                <a:solidFill>
                  <a:srgbClr val="C00000"/>
                </a:solidFill>
              </a:rPr>
              <a:t>)</a:t>
            </a:r>
            <a:r>
              <a:rPr lang="en-US" sz="2700" b="1" dirty="0" smtClean="0">
                <a:solidFill>
                  <a:srgbClr val="C00000"/>
                </a:solidFill>
              </a:rPr>
              <a:t/>
            </a:r>
            <a:br>
              <a:rPr lang="en-US" sz="2700" b="1" dirty="0" smtClean="0">
                <a:solidFill>
                  <a:srgbClr val="C00000"/>
                </a:solidFill>
              </a:rPr>
            </a:br>
            <a:r>
              <a:rPr lang="en-US" sz="2700" b="1" dirty="0" smtClean="0">
                <a:solidFill>
                  <a:schemeClr val="accent3">
                    <a:lumMod val="75000"/>
                  </a:schemeClr>
                </a:solidFill>
              </a:rPr>
              <a:t>Dr. P.S. Sontakke</a:t>
            </a:r>
            <a:br>
              <a:rPr lang="en-US" sz="2700" b="1" dirty="0" smtClean="0">
                <a:solidFill>
                  <a:schemeClr val="accent3">
                    <a:lumMod val="75000"/>
                  </a:schemeClr>
                </a:solidFill>
              </a:rPr>
            </a:br>
            <a:r>
              <a:rPr lang="en-US" sz="2200" b="1" dirty="0" smtClean="0">
                <a:solidFill>
                  <a:srgbClr val="C00000"/>
                </a:solidFill>
              </a:rPr>
              <a:t>(M.A., M.Phil., Ph.D.)</a:t>
            </a:r>
            <a:br>
              <a:rPr lang="en-US" sz="2200" b="1" dirty="0" smtClean="0">
                <a:solidFill>
                  <a:srgbClr val="C00000"/>
                </a:solidFill>
              </a:rPr>
            </a:br>
            <a:r>
              <a:rPr lang="en-US" sz="2000" b="1" dirty="0" smtClean="0">
                <a:solidFill>
                  <a:srgbClr val="00B050"/>
                </a:solidFill>
              </a:rPr>
              <a:t/>
            </a:r>
            <a:br>
              <a:rPr lang="en-US" sz="2000" b="1" dirty="0" smtClean="0">
                <a:solidFill>
                  <a:srgbClr val="00B050"/>
                </a:solidFill>
              </a:rPr>
            </a:br>
            <a:endParaRPr lang="en-US" sz="1800" dirty="0">
              <a:solidFill>
                <a:schemeClr val="accent6">
                  <a:lumMod val="75000"/>
                </a:schemeClr>
              </a:solidFill>
            </a:endParaRPr>
          </a:p>
        </p:txBody>
      </p:sp>
      <p:pic>
        <p:nvPicPr>
          <p:cNvPr id="1027" name="Picture 3" descr="C:\Users\Dr. Parag Sontakke\Pictures\PASSPORT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953000"/>
            <a:ext cx="1676400" cy="16764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1818614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smtClean="0">
                <a:solidFill>
                  <a:srgbClr val="7030A0"/>
                </a:solidFill>
              </a:rPr>
              <a:t>भारत </a:t>
            </a:r>
            <a:r>
              <a:rPr lang="mr-IN" sz="2200" b="1" dirty="0">
                <a:solidFill>
                  <a:srgbClr val="7030A0"/>
                </a:solidFill>
              </a:rPr>
              <a:t>या काळात व्यापारीदृष्ट्या अतिशय पुढारलेला देश होता. दक्षिण भारतात अनेक साम्राज्ये उदयास आली. तमिळनाडूतील चोल साम्राज्य, विजयनगरचे साम्राज्य, महाराष्ट्रातील सातवाहन, या काळातील कला, स्थापत्यशास्त्रातील प्रगती आजही खूणावते.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a:solidFill>
                  <a:srgbClr val="7030A0"/>
                </a:solidFill>
              </a:rPr>
              <a:t>अजिंठा-वेरूळची लेणी, वेरुळ, हंपीचे प्राचीन नगर, दक्षिणेतील प्राचीन मंदीरे ही याच काळात बांधली गेली चोल साम्राज्याचा विस्तार आग्नेय आशियातील इंडोनेशिया या देशापर्यंत पोहोचला होता.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a:solidFill>
                  <a:srgbClr val="7030A0"/>
                </a:solidFill>
              </a:rPr>
              <a:t>११ व्या शतकात इराणमधील मोहम्मद बिन कासीम ने सिंध प्रांतात आक्रमण केले व ते काबीज केले. यानंतर अनेक इस्लामी आक्रमणे आली व भारताच्या मोठ्या भूभागावर इस्लामी राजवट लागू झाली.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a:solidFill>
                  <a:srgbClr val="7030A0"/>
                </a:solidFill>
              </a:rPr>
              <a:t>भारताच्या अनेक राज्ये आर्थिक दृष्ट्या अतिशय पुढारलेली होती. इस्लामी आक्रमणात, सत्ता काबीज करणे तसेच लूट करणे हे मुख्य उद्देश्य असत.</a:t>
            </a:r>
            <a:endParaRPr lang="en-US" sz="2200" b="1" dirty="0">
              <a:solidFill>
                <a:srgbClr val="7030A0"/>
              </a:solidFill>
            </a:endParaRPr>
          </a:p>
          <a:p>
            <a:pPr marL="342900" indent="-342900" algn="just">
              <a:lnSpc>
                <a:spcPct val="150000"/>
              </a:lnSpc>
              <a:buFont typeface="Wingdings" pitchFamily="2" charset="2"/>
              <a:buChar char="ü"/>
            </a:pPr>
            <a:endParaRPr lang="en-US" sz="2200" dirty="0">
              <a:solidFill>
                <a:srgbClr val="7030A0"/>
              </a:solidFill>
            </a:endParaRPr>
          </a:p>
          <a:p>
            <a:pPr algn="just">
              <a:lnSpc>
                <a:spcPct val="150000"/>
              </a:lnSpc>
            </a:pPr>
            <a:endParaRPr lang="en-US" sz="2200" dirty="0" smtClean="0">
              <a:solidFill>
                <a:srgbClr val="7030A0"/>
              </a:solidFill>
            </a:endParaRPr>
          </a:p>
          <a:p>
            <a:pPr marL="342900" indent="-342900" algn="just">
              <a:lnSpc>
                <a:spcPct val="150000"/>
              </a:lnSpc>
              <a:buFont typeface="Wingdings" pitchFamily="2" charset="2"/>
              <a:buChar char="ü"/>
            </a:pPr>
            <a:endParaRPr lang="mr-IN" sz="2200"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3569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smtClean="0">
                <a:solidFill>
                  <a:srgbClr val="7030A0"/>
                </a:solidFill>
              </a:rPr>
              <a:t>गझनी</a:t>
            </a:r>
            <a:r>
              <a:rPr lang="mr-IN" sz="2200" b="1" dirty="0">
                <a:solidFill>
                  <a:srgbClr val="7030A0"/>
                </a:solidFill>
              </a:rPr>
              <a:t> येथील एका राज्यकर्त्याने भारतात लूटीच्या १७ मोहिमा </a:t>
            </a:r>
            <a:r>
              <a:rPr lang="mr-IN" sz="2200" b="1" dirty="0" smtClean="0">
                <a:solidFill>
                  <a:srgbClr val="7030A0"/>
                </a:solidFill>
              </a:rPr>
              <a:t>आखल्या.</a:t>
            </a:r>
            <a:r>
              <a:rPr lang="mr-IN" sz="2200" b="1" dirty="0">
                <a:solidFill>
                  <a:srgbClr val="7030A0"/>
                </a:solidFill>
              </a:rPr>
              <a:t> तैमूरलंगने केलेले दिल्लीतील शिरकाण मानवी इतिहासातील सर्वाधिक क्रूर घटना होती असे इतिहासकार नमूद </a:t>
            </a:r>
            <a:r>
              <a:rPr lang="mr-IN" sz="2200" b="1" dirty="0" smtClean="0">
                <a:solidFill>
                  <a:srgbClr val="7030A0"/>
                </a:solidFill>
              </a:rPr>
              <a:t>करतात</a:t>
            </a:r>
            <a:r>
              <a:rPr lang="en-US" sz="2200" b="1" dirty="0" smtClean="0">
                <a:solidFill>
                  <a:srgbClr val="7030A0"/>
                </a:solidFill>
              </a:rPr>
              <a:t>.</a:t>
            </a:r>
          </a:p>
          <a:p>
            <a:pPr marL="342900" indent="-342900" algn="just">
              <a:lnSpc>
                <a:spcPct val="150000"/>
              </a:lnSpc>
              <a:buFont typeface="Wingdings" pitchFamily="2" charset="2"/>
              <a:buChar char="ü"/>
            </a:pPr>
            <a:r>
              <a:rPr lang="mr-IN" sz="2200" b="1" dirty="0" smtClean="0">
                <a:solidFill>
                  <a:srgbClr val="7030A0"/>
                </a:solidFill>
              </a:rPr>
              <a:t>दिल्ली </a:t>
            </a:r>
            <a:r>
              <a:rPr lang="mr-IN" sz="2200" b="1" dirty="0">
                <a:solidFill>
                  <a:srgbClr val="7030A0"/>
                </a:solidFill>
              </a:rPr>
              <a:t>सल्तनत ते मोगलांपर्यंत अनेक </a:t>
            </a:r>
            <a:r>
              <a:rPr lang="mr-IN" sz="2200" b="1" dirty="0" smtClean="0">
                <a:solidFill>
                  <a:srgbClr val="7030A0"/>
                </a:solidFill>
              </a:rPr>
              <a:t>राज्ये </a:t>
            </a:r>
            <a:r>
              <a:rPr lang="mr-IN" sz="2200" b="1" dirty="0">
                <a:solidFill>
                  <a:srgbClr val="7030A0"/>
                </a:solidFill>
              </a:rPr>
              <a:t>उदयास आली. यातील मुघल राजवट सर्वाधिक विस्ताराचे होते. मुघल राजवटीत </a:t>
            </a:r>
            <a:r>
              <a:rPr lang="mr-IN" sz="2200" b="1" dirty="0" smtClean="0">
                <a:solidFill>
                  <a:srgbClr val="7030A0"/>
                </a:solidFill>
              </a:rPr>
              <a:t>छ. शिवाजी </a:t>
            </a:r>
            <a:r>
              <a:rPr lang="mr-IN" sz="2200" b="1" dirty="0">
                <a:solidFill>
                  <a:srgbClr val="7030A0"/>
                </a:solidFill>
              </a:rPr>
              <a:t>महाराजांनी </a:t>
            </a:r>
            <a:r>
              <a:rPr lang="mr-IN" sz="2200" b="1" dirty="0">
                <a:solidFill>
                  <a:srgbClr val="FF0000"/>
                </a:solidFill>
              </a:rPr>
              <a:t>स्वराज्य</a:t>
            </a:r>
            <a:r>
              <a:rPr lang="mr-IN" sz="2200" b="1" dirty="0">
                <a:solidFill>
                  <a:srgbClr val="7030A0"/>
                </a:solidFill>
              </a:rPr>
              <a:t> </a:t>
            </a:r>
            <a:r>
              <a:rPr lang="mr-IN" sz="2200" b="1" dirty="0" smtClean="0">
                <a:solidFill>
                  <a:srgbClr val="7030A0"/>
                </a:solidFill>
              </a:rPr>
              <a:t>या मराठा </a:t>
            </a:r>
            <a:r>
              <a:rPr lang="mr-IN" sz="2200" b="1" dirty="0">
                <a:solidFill>
                  <a:srgbClr val="7030A0"/>
                </a:solidFill>
              </a:rPr>
              <a:t>साम्राज्याची स्थापना </a:t>
            </a:r>
            <a:r>
              <a:rPr lang="mr-IN" sz="2200" b="1" dirty="0" smtClean="0">
                <a:solidFill>
                  <a:srgbClr val="7030A0"/>
                </a:solidFill>
              </a:rPr>
              <a:t>केली. ज्याचा मुख्य </a:t>
            </a:r>
            <a:r>
              <a:rPr lang="mr-IN" sz="2200" b="1" dirty="0">
                <a:solidFill>
                  <a:srgbClr val="7030A0"/>
                </a:solidFill>
              </a:rPr>
              <a:t>उदेश्य भारतात एतद्देशीयांचे राज्य पुर्न‍‍स्थापन करणे हा </a:t>
            </a:r>
            <a:r>
              <a:rPr lang="mr-IN" sz="2200" b="1" dirty="0" smtClean="0">
                <a:solidFill>
                  <a:srgbClr val="7030A0"/>
                </a:solidFill>
              </a:rPr>
              <a:t>होता.</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a:solidFill>
                  <a:srgbClr val="7030A0"/>
                </a:solidFill>
              </a:rPr>
              <a:t>मराठा साम्राज्याच्या विस्ताराबरोबरच मुघल साम्राज्य क्षीण होत गेले. पानिपतच्या युद्धात दारुण पराभवानंतर मराठ्याचे पतन सुरू झाले ज्याचा सर्वाधिक फायदा युरोपीयन साम्राज्यवाद्यांना झाला. </a:t>
            </a:r>
            <a:endParaRPr lang="mr-IN"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१६व्या शतकापासून </a:t>
            </a:r>
            <a:r>
              <a:rPr lang="mr-IN" sz="2200" b="1" dirty="0">
                <a:solidFill>
                  <a:srgbClr val="7030A0"/>
                </a:solidFill>
              </a:rPr>
              <a:t>अनेक युरोपीय देशांनी व्यापाराचे निमित्त करून भारतात वसाहती स्थापल्या </a:t>
            </a:r>
            <a:r>
              <a:rPr lang="mr-IN" sz="2200" b="1" dirty="0" smtClean="0">
                <a:solidFill>
                  <a:srgbClr val="7030A0"/>
                </a:solidFill>
              </a:rPr>
              <a:t>व </a:t>
            </a:r>
            <a:r>
              <a:rPr lang="mr-IN" sz="2200" b="1" dirty="0">
                <a:solidFill>
                  <a:srgbClr val="7030A0"/>
                </a:solidFill>
              </a:rPr>
              <a:t>आपले साम्राज्यवादी </a:t>
            </a:r>
            <a:r>
              <a:rPr lang="mr-IN" sz="2200" b="1">
                <a:solidFill>
                  <a:srgbClr val="7030A0"/>
                </a:solidFill>
              </a:rPr>
              <a:t>धोरण </a:t>
            </a:r>
            <a:r>
              <a:rPr lang="mr-IN" sz="2200" b="1" smtClean="0">
                <a:solidFill>
                  <a:srgbClr val="7030A0"/>
                </a:solidFill>
              </a:rPr>
              <a:t>त्यांनी पुढे रेटले.</a:t>
            </a:r>
            <a:r>
              <a:rPr lang="mr-IN" sz="2200" b="1" dirty="0">
                <a:solidFill>
                  <a:srgbClr val="7030A0"/>
                </a:solidFill>
              </a:rPr>
              <a:t> </a:t>
            </a:r>
            <a:endParaRPr lang="en-US" sz="2200" b="1" dirty="0">
              <a:solidFill>
                <a:srgbClr val="7030A0"/>
              </a:solidFill>
            </a:endParaRPr>
          </a:p>
          <a:p>
            <a:pPr marL="342900" indent="-342900" algn="just">
              <a:lnSpc>
                <a:spcPct val="150000"/>
              </a:lnSpc>
              <a:buFont typeface="Wingdings" pitchFamily="2" charset="2"/>
              <a:buChar char="ü"/>
            </a:pPr>
            <a:endParaRPr lang="mr-IN" sz="2200"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2589800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smtClean="0">
                <a:solidFill>
                  <a:srgbClr val="7030A0"/>
                </a:solidFill>
              </a:rPr>
              <a:t>इंग्लिश</a:t>
            </a:r>
            <a:r>
              <a:rPr lang="mr-IN" sz="2200" b="1" dirty="0">
                <a:solidFill>
                  <a:srgbClr val="7030A0"/>
                </a:solidFill>
              </a:rPr>
              <a:t> लोक, पोर्तुगीज, फ्रेंच, डच हे भारतात आपले वर्चस्व गाजवण्यास धडपडत होते. इंग्रजांनी साहजिकच आपल्या विकसित शस्त्रास्त्रे व युद्धकौशल्य तसेच मुत्सदेगीरी, फुटीचे राजकारण करून हळूहळू भारताच्या सर्व राज्ये आपल्या अधिपत्याखाली आणली.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बंगालपासून</a:t>
            </a:r>
            <a:r>
              <a:rPr lang="mr-IN" sz="2200" b="1" dirty="0">
                <a:solidFill>
                  <a:srgbClr val="7030A0"/>
                </a:solidFill>
              </a:rPr>
              <a:t> सुरुवात करत, म्हैसूरचा टिपू सुलतान, १८१८ मध्ये मराठा साम्राज्य, १८५० च्या सुमारास पंजाबमधील शिख व जाट असे हस्तगत करत जवळपास संपूर्ण भारताला इंग्रजांनी ब्रिटिश ईस्ट इंडिया कंपनीच्या कारभाराखाली </a:t>
            </a:r>
            <a:r>
              <a:rPr lang="mr-IN" sz="2200" b="1" dirty="0" smtClean="0">
                <a:solidFill>
                  <a:srgbClr val="7030A0"/>
                </a:solidFill>
              </a:rPr>
              <a:t>घेतले</a:t>
            </a:r>
            <a:r>
              <a:rPr lang="en-US" sz="2200" b="1" dirty="0" smtClean="0">
                <a:solidFill>
                  <a:srgbClr val="7030A0"/>
                </a:solidFill>
              </a:rPr>
              <a:t>.</a:t>
            </a:r>
            <a:r>
              <a:rPr lang="mr-IN" sz="2200" b="1" dirty="0">
                <a:solidFill>
                  <a:srgbClr val="7030A0"/>
                </a:solidFill>
              </a:rPr>
              <a:t>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१८५७ </a:t>
            </a:r>
            <a:r>
              <a:rPr lang="mr-IN" sz="2200" b="1" dirty="0">
                <a:solidFill>
                  <a:srgbClr val="7030A0"/>
                </a:solidFill>
              </a:rPr>
              <a:t>मध्ये ब्रिटिश सेनेमधील भारतीय सैनिकांनी उठाव केला व पहाता पहाता संपूर्ण भारतभर त्याचे पडसाद उमटले. ब्रिटिशांविरुद्धचा उठाव अयशस्वी झाला तरी ब्रिटिशांविरुद्ध स्वातंत्र मिळवण्याची उर्मी भारतीयांच्यात जागृत </a:t>
            </a:r>
            <a:r>
              <a:rPr lang="mr-IN" sz="2200" b="1" dirty="0" smtClean="0">
                <a:solidFill>
                  <a:srgbClr val="7030A0"/>
                </a:solidFill>
              </a:rPr>
              <a:t>झाली.</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उठावानंतर </a:t>
            </a:r>
            <a:r>
              <a:rPr lang="mr-IN" sz="2200" b="1" dirty="0">
                <a:solidFill>
                  <a:srgbClr val="7030A0"/>
                </a:solidFill>
              </a:rPr>
              <a:t>ईस्ट इंडिया कंपनीकडून कारभार ब्रिटिश सरकारकडे </a:t>
            </a:r>
            <a:r>
              <a:rPr lang="mr-IN" sz="2200" b="1" dirty="0" smtClean="0">
                <a:solidFill>
                  <a:srgbClr val="7030A0"/>
                </a:solidFill>
              </a:rPr>
              <a:t>गेला.</a:t>
            </a:r>
            <a:endParaRPr lang="mr-IN"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19487489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pPr>
            <a:r>
              <a:rPr lang="en-US" sz="2200" b="1" dirty="0">
                <a:solidFill>
                  <a:srgbClr val="FF0000"/>
                </a:solidFill>
                <a:latin typeface="Bookman Old Style" pitchFamily="18" charset="0"/>
                <a:ea typeface="Verdana" pitchFamily="34" charset="0"/>
              </a:rPr>
              <a:t>1.2   </a:t>
            </a:r>
            <a:r>
              <a:rPr lang="mr-IN" sz="2200" b="1" dirty="0" smtClean="0">
                <a:solidFill>
                  <a:srgbClr val="FF0000"/>
                </a:solidFill>
                <a:latin typeface="Bookman Old Style" pitchFamily="18" charset="0"/>
                <a:ea typeface="Verdana" pitchFamily="34" charset="0"/>
              </a:rPr>
              <a:t>चार वेदांची ओळख आणि वैदिक जीवनाची वैशिष्ठे :</a:t>
            </a:r>
          </a:p>
          <a:p>
            <a:pPr marL="342900" indent="-342900" algn="just">
              <a:lnSpc>
                <a:spcPct val="150000"/>
              </a:lnSpc>
              <a:buFont typeface="Wingdings" pitchFamily="2" charset="2"/>
              <a:buChar char="v"/>
            </a:pPr>
            <a:r>
              <a:rPr lang="mr-IN" sz="2200" b="1" dirty="0">
                <a:solidFill>
                  <a:srgbClr val="00B050"/>
                </a:solidFill>
              </a:rPr>
              <a:t>जे जगात नाही ते वेदांत आहे असे म्हणतात. वेद हे भारतीय धर्माचे व संस्कृतीचे मूलाधार ग्रंथ</a:t>
            </a:r>
            <a:r>
              <a:rPr lang="mr-IN" sz="2200" b="1" dirty="0" smtClean="0">
                <a:solidFill>
                  <a:srgbClr val="00B050"/>
                </a:solidFill>
              </a:rPr>
              <a:t>. वेद</a:t>
            </a:r>
            <a:r>
              <a:rPr lang="mr-IN" sz="2200" b="1" dirty="0">
                <a:solidFill>
                  <a:srgbClr val="00B050"/>
                </a:solidFill>
              </a:rPr>
              <a:t> या शब्दाचा अर्थ 'ज्ञान' असा सुद्धा घेतला जातो. वेदभक्तांच्या दृष्टीने हे ज्ञान पवित्र आणि दैवी ज्ञान आहे. परंतु मूळ रूपामध्ये हा शब्द साहित्य ग्रंथामध्ये एक विशाल राशी-विशेषाचा बोधक आहे. प्राचीन काळी ऋषींना वेद 'दिसले' म्हणून त्यांना वेद </a:t>
            </a:r>
            <a:r>
              <a:rPr lang="mr-IN" sz="2200" b="1" dirty="0" smtClean="0">
                <a:solidFill>
                  <a:srgbClr val="00B050"/>
                </a:solidFill>
              </a:rPr>
              <a:t>नाव </a:t>
            </a:r>
            <a:r>
              <a:rPr lang="mr-IN" sz="2200" b="1" dirty="0">
                <a:solidFill>
                  <a:srgbClr val="00B050"/>
                </a:solidFill>
              </a:rPr>
              <a:t>मिळाले </a:t>
            </a:r>
            <a:r>
              <a:rPr lang="mr-IN" sz="2200" b="1" dirty="0" smtClean="0">
                <a:solidFill>
                  <a:srgbClr val="00B050"/>
                </a:solidFill>
              </a:rPr>
              <a:t>असे मानतात. </a:t>
            </a:r>
          </a:p>
          <a:p>
            <a:pPr marL="342900" indent="-342900" algn="just">
              <a:lnSpc>
                <a:spcPct val="150000"/>
              </a:lnSpc>
              <a:buFont typeface="Wingdings" pitchFamily="2" charset="2"/>
              <a:buChar char="v"/>
            </a:pPr>
            <a:r>
              <a:rPr lang="mr-IN" sz="2200" b="1" dirty="0">
                <a:solidFill>
                  <a:srgbClr val="00B050"/>
                </a:solidFill>
              </a:rPr>
              <a:t>वेद, म्हणजे "ज्ञान" हे हिंदू धर्मातील सर्वात जुने ग्रंथ आहेत. ते भारतीय उपखंडातील प्राचीन इंडो-आर्यन संस्कृतीतून घेतलेले आहेत आणि मौखिक परंपरा म्हणून सुरू झाले जे शेवटी 1500 ते 500 </a:t>
            </a:r>
            <a:r>
              <a:rPr lang="en-US" sz="2200" b="1" dirty="0">
                <a:solidFill>
                  <a:srgbClr val="00B050"/>
                </a:solidFill>
              </a:rPr>
              <a:t>BCE (</a:t>
            </a:r>
            <a:r>
              <a:rPr lang="mr-IN" sz="2200" b="1" dirty="0">
                <a:solidFill>
                  <a:srgbClr val="00B050"/>
                </a:solidFill>
              </a:rPr>
              <a:t>सामान्य युगापूर्वी) दरम्यान वैदिक संस्कृतमध्ये लिहिले जाण्यापूर्वी पिढ्यानपिढ्या पार केले गेले</a:t>
            </a:r>
            <a:r>
              <a:rPr lang="mr-IN" sz="2200" b="1" dirty="0" smtClean="0">
                <a:solidFill>
                  <a:srgbClr val="00B050"/>
                </a:solidFill>
              </a:rPr>
              <a:t>. </a:t>
            </a:r>
            <a:r>
              <a:rPr lang="mr-IN" sz="2200" b="1" dirty="0">
                <a:solidFill>
                  <a:srgbClr val="00B050"/>
                </a:solidFill>
              </a:rPr>
              <a:t>वेद हे या काळातील माहितीचे मुख्य स्त्रोत आहेत</a:t>
            </a:r>
            <a:r>
              <a:rPr lang="mr-IN" sz="2200" b="1" dirty="0" smtClean="0">
                <a:solidFill>
                  <a:srgbClr val="00B050"/>
                </a:solidFill>
              </a:rPr>
              <a:t>. वेद संस्कृत भाषेत आहेत. </a:t>
            </a:r>
            <a:r>
              <a:rPr lang="mr-IN" sz="2200" b="1" dirty="0">
                <a:solidFill>
                  <a:srgbClr val="00B050"/>
                </a:solidFill>
              </a:rPr>
              <a:t>कारण संस्कृत ही भारताची प्राचीन व अभिजात भाषा होती. </a:t>
            </a:r>
            <a:endParaRPr lang="mr-IN" sz="2200" b="1" dirty="0" smtClean="0">
              <a:solidFill>
                <a:srgbClr val="00B050"/>
              </a:solidFill>
            </a:endParaRPr>
          </a:p>
          <a:p>
            <a:pPr marL="342900" indent="-342900" algn="just">
              <a:lnSpc>
                <a:spcPct val="150000"/>
              </a:lnSpc>
              <a:buFont typeface="Wingdings" pitchFamily="2" charset="2"/>
              <a:buChar char="v"/>
            </a:pPr>
            <a:r>
              <a:rPr lang="mr-IN" sz="2200" b="1" dirty="0" smtClean="0">
                <a:solidFill>
                  <a:srgbClr val="C00000"/>
                </a:solidFill>
              </a:rPr>
              <a:t>चार</a:t>
            </a:r>
            <a:r>
              <a:rPr lang="mr-IN" sz="2200" b="1" dirty="0">
                <a:solidFill>
                  <a:srgbClr val="C00000"/>
                </a:solidFill>
              </a:rPr>
              <a:t> </a:t>
            </a:r>
            <a:r>
              <a:rPr lang="mr-IN" sz="2200" b="1" dirty="0" smtClean="0">
                <a:solidFill>
                  <a:srgbClr val="C00000"/>
                </a:solidFill>
              </a:rPr>
              <a:t>वेद- </a:t>
            </a:r>
            <a:r>
              <a:rPr lang="mr-IN" sz="2200" b="1" dirty="0" smtClean="0">
                <a:solidFill>
                  <a:srgbClr val="FF0000"/>
                </a:solidFill>
              </a:rPr>
              <a:t>	१) ऋग्वेद 	२) सामवेद 	३) यजुर्वेद 	४) अथर्ववेद</a:t>
            </a:r>
            <a:endParaRPr lang="mr-IN" sz="2200" b="1" dirty="0">
              <a:solidFill>
                <a:srgbClr val="FF0000"/>
              </a:solidFill>
            </a:endParaRPr>
          </a:p>
          <a:p>
            <a:pPr marL="342900" indent="-342900" algn="just">
              <a:lnSpc>
                <a:spcPct val="150000"/>
              </a:lnSpc>
              <a:buFont typeface="Wingdings" pitchFamily="2" charset="2"/>
              <a:buChar char="v"/>
            </a:pPr>
            <a:endParaRPr lang="mr-IN" sz="2400" dirty="0" smtClean="0"/>
          </a:p>
          <a:p>
            <a:pPr algn="just">
              <a:lnSpc>
                <a:spcPct val="150000"/>
              </a:lnSpc>
            </a:pPr>
            <a:r>
              <a:rPr lang="en-US" sz="2400" dirty="0">
                <a:solidFill>
                  <a:srgbClr val="7030A0"/>
                </a:solidFill>
              </a:rPr>
              <a:t> </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539481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v"/>
            </a:pPr>
            <a:r>
              <a:rPr lang="mr-IN" sz="2200" b="1" dirty="0">
                <a:solidFill>
                  <a:srgbClr val="C00000"/>
                </a:solidFill>
              </a:rPr>
              <a:t>ऋग्वेद</a:t>
            </a:r>
            <a:r>
              <a:rPr lang="mr-IN" sz="2200" b="1" dirty="0">
                <a:solidFill>
                  <a:srgbClr val="00B050"/>
                </a:solidFill>
              </a:rPr>
              <a:t> </a:t>
            </a:r>
            <a:r>
              <a:rPr lang="mr-IN" sz="2200" b="1" dirty="0" smtClean="0">
                <a:solidFill>
                  <a:srgbClr val="00B050"/>
                </a:solidFill>
              </a:rPr>
              <a:t>हा </a:t>
            </a:r>
            <a:r>
              <a:rPr lang="mr-IN" sz="2200" b="1" dirty="0">
                <a:solidFill>
                  <a:srgbClr val="00B050"/>
                </a:solidFill>
              </a:rPr>
              <a:t>हिंदू धर्मातील सर्वात पवित्र ग्रंथ मानला जातो. ऋग्वेद हा सर्वात जुना ज्ञात वैदिक संस्कृत ग्रंथ आहे. त्याचे सुरुवातीचे स्तर कोणत्याही इंडो-युरोपियन भाषेतील सर्वात जुने विद्यमान ग्रंथ आहेत. ऋग्वेदातील ध्वनी आणि ग्रंथ 2रा सहस्राब्दी ईसापूर्व पासून तोंडी प्रसारित केले गेले आहेत.</a:t>
            </a:r>
          </a:p>
          <a:p>
            <a:pPr marL="342900" indent="-342900" algn="just">
              <a:lnSpc>
                <a:spcPct val="150000"/>
              </a:lnSpc>
              <a:buFont typeface="Wingdings" pitchFamily="2" charset="2"/>
              <a:buChar char="v"/>
            </a:pPr>
            <a:r>
              <a:rPr lang="mr-IN" sz="2200" b="1" dirty="0">
                <a:solidFill>
                  <a:srgbClr val="C00000"/>
                </a:solidFill>
              </a:rPr>
              <a:t>यजुर्वेद</a:t>
            </a:r>
            <a:r>
              <a:rPr lang="mr-IN" sz="2200" b="1" dirty="0">
                <a:solidFill>
                  <a:srgbClr val="00B050"/>
                </a:solidFill>
              </a:rPr>
              <a:t> </a:t>
            </a:r>
            <a:r>
              <a:rPr lang="mr-IN" sz="2200" b="1" dirty="0" smtClean="0">
                <a:solidFill>
                  <a:srgbClr val="00B050"/>
                </a:solidFill>
              </a:rPr>
              <a:t>हा </a:t>
            </a:r>
            <a:r>
              <a:rPr lang="mr-IN" sz="2200" b="1" dirty="0">
                <a:solidFill>
                  <a:srgbClr val="00B050"/>
                </a:solidFill>
              </a:rPr>
              <a:t>मुख्यतः उपासना कर्मकांडासाठी गद्य मंत्रांचा वेद आहे</a:t>
            </a:r>
            <a:r>
              <a:rPr lang="mr-IN" sz="2200" b="1" dirty="0" smtClean="0">
                <a:solidFill>
                  <a:srgbClr val="00B050"/>
                </a:solidFill>
              </a:rPr>
              <a:t>. </a:t>
            </a:r>
            <a:r>
              <a:rPr lang="mr-IN" sz="2200" b="1" dirty="0">
                <a:solidFill>
                  <a:srgbClr val="00B050"/>
                </a:solidFill>
              </a:rPr>
              <a:t>यजुर्वेद संहितेत वैदिक काळातील यज्ञात आहुती देण्यासाठी वापरण्यात येणाऱ्या मंत्रांचा समावेश आहे. त्यांच्या प्रस्तुतीकरण व वापराच्या पद्धतीत ब्राह्मणग्रंथ व श्रौतसूत्रे यांनी मोलाची भर घातली. यज्ञसंस्थेचा तपशीलवार विचार या संहितेने मांडला आहे. धनुर्वेद हा यजुर्वेदाचा उपवेद मानला जातो.</a:t>
            </a:r>
          </a:p>
          <a:p>
            <a:pPr marL="342900" indent="-342900" algn="just">
              <a:lnSpc>
                <a:spcPct val="150000"/>
              </a:lnSpc>
              <a:buFont typeface="Wingdings" pitchFamily="2" charset="2"/>
              <a:buChar char="v"/>
            </a:pPr>
            <a:r>
              <a:rPr lang="mr-IN" sz="2200" b="1" dirty="0">
                <a:solidFill>
                  <a:srgbClr val="C00000"/>
                </a:solidFill>
              </a:rPr>
              <a:t>अथर्ववेद</a:t>
            </a:r>
            <a:r>
              <a:rPr lang="mr-IN" sz="2200" b="1" dirty="0">
                <a:solidFill>
                  <a:srgbClr val="00B050"/>
                </a:solidFill>
              </a:rPr>
              <a:t> </a:t>
            </a:r>
            <a:r>
              <a:rPr lang="mr-IN" sz="2200" b="1" dirty="0" smtClean="0">
                <a:solidFill>
                  <a:srgbClr val="00B050"/>
                </a:solidFill>
              </a:rPr>
              <a:t>हे </a:t>
            </a:r>
            <a:r>
              <a:rPr lang="mr-IN" sz="2200" b="1" dirty="0">
                <a:solidFill>
                  <a:srgbClr val="00B050"/>
                </a:solidFill>
              </a:rPr>
              <a:t>"अथर्वांचे ज्ञानाचे भांडार, दैनंदिन जीवनातील कार्यपद्धती" आहे. वैदिक समाजाच्या दैनंदिन जीवनातील व्यावहारिक समस्यांना संबोधित करणाऱ्या श्रद्धा आणि विधींचा ऐतिहासिक </a:t>
            </a:r>
            <a:r>
              <a:rPr lang="mr-IN" sz="2200" b="1" dirty="0" smtClean="0">
                <a:solidFill>
                  <a:srgbClr val="00B050"/>
                </a:solidFill>
              </a:rPr>
              <a:t>संग्रह हा वेद आहे. </a:t>
            </a:r>
            <a:endParaRPr lang="mr-IN" sz="2400" dirty="0" smtClean="0"/>
          </a:p>
          <a:p>
            <a:pPr algn="just">
              <a:lnSpc>
                <a:spcPct val="150000"/>
              </a:lnSpc>
            </a:pPr>
            <a:r>
              <a:rPr lang="en-US" sz="2400" dirty="0">
                <a:solidFill>
                  <a:srgbClr val="7030A0"/>
                </a:solidFill>
              </a:rPr>
              <a:t> </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390389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v"/>
            </a:pPr>
            <a:r>
              <a:rPr lang="mr-IN" sz="2200" b="1" dirty="0" smtClean="0">
                <a:solidFill>
                  <a:srgbClr val="C00000"/>
                </a:solidFill>
              </a:rPr>
              <a:t>सामवेद</a:t>
            </a:r>
            <a:r>
              <a:rPr lang="mr-IN" sz="2200" b="1" dirty="0" smtClean="0">
                <a:solidFill>
                  <a:srgbClr val="00B050"/>
                </a:solidFill>
              </a:rPr>
              <a:t> म्हणजे </a:t>
            </a:r>
            <a:r>
              <a:rPr lang="mr-IN" sz="2200" b="1" dirty="0">
                <a:solidFill>
                  <a:srgbClr val="00B050"/>
                </a:solidFill>
              </a:rPr>
              <a:t>केवळ गायिलेल्या गानांचा </a:t>
            </a:r>
            <a:r>
              <a:rPr lang="mr-IN" sz="2200" b="1" dirty="0" smtClean="0">
                <a:solidFill>
                  <a:srgbClr val="00B050"/>
                </a:solidFill>
              </a:rPr>
              <a:t>संग्रह </a:t>
            </a:r>
            <a:r>
              <a:rPr lang="mr-IN" sz="2200" b="1" dirty="0">
                <a:solidFill>
                  <a:srgbClr val="00B050"/>
                </a:solidFill>
              </a:rPr>
              <a:t>नव्हे, तर ज्यावर गायनाची आलापी अभिप्रेत आहे, ज्यांत उदात्तादी स्वर आहेत, अशा </a:t>
            </a:r>
            <a:r>
              <a:rPr lang="mr-IN" sz="2200" b="1" dirty="0" smtClean="0">
                <a:solidFill>
                  <a:srgbClr val="00B050"/>
                </a:solidFill>
              </a:rPr>
              <a:t>मंत्रांचा संग्रह </a:t>
            </a:r>
            <a:r>
              <a:rPr lang="mr-IN" sz="2200" b="1" dirty="0">
                <a:solidFill>
                  <a:srgbClr val="00B050"/>
                </a:solidFill>
              </a:rPr>
              <a:t>होय. </a:t>
            </a:r>
            <a:endParaRPr lang="mr-IN" sz="2200" b="1" dirty="0" smtClean="0">
              <a:solidFill>
                <a:srgbClr val="00B050"/>
              </a:solidFill>
            </a:endParaRPr>
          </a:p>
          <a:p>
            <a:pPr algn="just">
              <a:lnSpc>
                <a:spcPct val="150000"/>
              </a:lnSpc>
            </a:pPr>
            <a:r>
              <a:rPr lang="mr-IN" sz="2000" b="1" dirty="0" smtClean="0">
                <a:solidFill>
                  <a:srgbClr val="FF0000"/>
                </a:solidFill>
                <a:latin typeface="Bookman Old Style" pitchFamily="18" charset="0"/>
                <a:ea typeface="Verdana" pitchFamily="34" charset="0"/>
              </a:rPr>
              <a:t>वैदिक </a:t>
            </a:r>
            <a:r>
              <a:rPr lang="mr-IN" sz="2000" b="1" dirty="0">
                <a:solidFill>
                  <a:srgbClr val="FF0000"/>
                </a:solidFill>
                <a:latin typeface="Bookman Old Style" pitchFamily="18" charset="0"/>
                <a:ea typeface="Verdana" pitchFamily="34" charset="0"/>
              </a:rPr>
              <a:t>जीवनाची वैशिष्ठे </a:t>
            </a:r>
            <a:r>
              <a:rPr lang="mr-IN" sz="2000" b="1" dirty="0" smtClean="0">
                <a:solidFill>
                  <a:srgbClr val="FF0000"/>
                </a:solidFill>
                <a:latin typeface="Bookman Old Style" pitchFamily="18" charset="0"/>
                <a:ea typeface="Verdana" pitchFamily="34" charset="0"/>
              </a:rPr>
              <a:t>: </a:t>
            </a:r>
          </a:p>
          <a:p>
            <a:pPr marL="342900" indent="-342900" algn="just" fontAlgn="base">
              <a:lnSpc>
                <a:spcPct val="150000"/>
              </a:lnSpc>
              <a:buFont typeface="Courier New" pitchFamily="49" charset="0"/>
              <a:buChar char="o"/>
            </a:pPr>
            <a:r>
              <a:rPr lang="mr-IN" sz="2100" b="1" dirty="0">
                <a:solidFill>
                  <a:srgbClr val="7030A0"/>
                </a:solidFill>
              </a:rPr>
              <a:t>वेद हे मानवसृष्टीच्या आधी परमेश्वराने मानवाच्या कल्याणासाठी निर्माण केले </a:t>
            </a:r>
            <a:r>
              <a:rPr lang="mr-IN" sz="2100" b="1" dirty="0" smtClean="0">
                <a:solidFill>
                  <a:srgbClr val="7030A0"/>
                </a:solidFill>
              </a:rPr>
              <a:t>असून ते </a:t>
            </a:r>
            <a:r>
              <a:rPr lang="mr-IN" sz="2100" b="1" dirty="0">
                <a:solidFill>
                  <a:srgbClr val="7030A0"/>
                </a:solidFill>
              </a:rPr>
              <a:t>अनादी आहेत अशी वैदिकांची धारणा </a:t>
            </a:r>
            <a:r>
              <a:rPr lang="mr-IN" sz="2100" b="1" dirty="0" smtClean="0">
                <a:solidFill>
                  <a:srgbClr val="7030A0"/>
                </a:solidFill>
              </a:rPr>
              <a:t>आहे. वेद हे जगातील सर्वात जुने साहित्य आहे असेही मानले जाते. </a:t>
            </a:r>
            <a:r>
              <a:rPr lang="mr-IN" sz="2200" b="1" dirty="0">
                <a:solidFill>
                  <a:srgbClr val="7030A0"/>
                </a:solidFill>
              </a:rPr>
              <a:t>वेद एका पिढीकडून दुसऱ्या पिढीकडे मौखिक प्रसारणाद्वारे </a:t>
            </a:r>
            <a:r>
              <a:rPr lang="mr-IN" sz="2200" b="1" dirty="0" smtClean="0">
                <a:solidFill>
                  <a:srgbClr val="7030A0"/>
                </a:solidFill>
              </a:rPr>
              <a:t>गेले.</a:t>
            </a:r>
          </a:p>
          <a:p>
            <a:pPr marL="342900" indent="-342900" algn="just" fontAlgn="base">
              <a:lnSpc>
                <a:spcPct val="150000"/>
              </a:lnSpc>
              <a:buFont typeface="Courier New" pitchFamily="49" charset="0"/>
              <a:buChar char="o"/>
            </a:pPr>
            <a:r>
              <a:rPr lang="mr-IN" sz="2100" b="1" dirty="0" smtClean="0">
                <a:solidFill>
                  <a:srgbClr val="7030A0"/>
                </a:solidFill>
              </a:rPr>
              <a:t>'वैदिक</a:t>
            </a:r>
            <a:r>
              <a:rPr lang="mr-IN" sz="2100" b="1" dirty="0">
                <a:solidFill>
                  <a:srgbClr val="7030A0"/>
                </a:solidFill>
              </a:rPr>
              <a:t>' हे हिंदू धर्माचे प्राचीन धर्मग्रंथ वेदांमधून आले आहे, ज्यामध्ये विविध साधू, योगी आणि गुरुंच्या शिकवणी </a:t>
            </a:r>
            <a:r>
              <a:rPr lang="mr-IN" sz="2100" b="1" dirty="0" smtClean="0">
                <a:solidFill>
                  <a:srgbClr val="7030A0"/>
                </a:solidFill>
              </a:rPr>
              <a:t>आहेत. वैदिक </a:t>
            </a:r>
            <a:r>
              <a:rPr lang="mr-IN" sz="2100" b="1" dirty="0">
                <a:solidFill>
                  <a:srgbClr val="7030A0"/>
                </a:solidFill>
              </a:rPr>
              <a:t>जीवनशैली </a:t>
            </a:r>
            <a:r>
              <a:rPr lang="mr-IN" sz="2100" b="1" dirty="0" smtClean="0">
                <a:solidFill>
                  <a:srgbClr val="7030A0"/>
                </a:solidFill>
              </a:rPr>
              <a:t>व्यक्तींना संतुलन, सजगता, मानवता, करुणा</a:t>
            </a:r>
            <a:r>
              <a:rPr lang="mr-IN" sz="2100" b="1" dirty="0">
                <a:solidFill>
                  <a:srgbClr val="7030A0"/>
                </a:solidFill>
              </a:rPr>
              <a:t>, आत्म-प्रेम आणि शिस्त </a:t>
            </a:r>
            <a:r>
              <a:rPr lang="mr-IN" sz="2100" b="1" dirty="0" smtClean="0">
                <a:solidFill>
                  <a:srgbClr val="7030A0"/>
                </a:solidFill>
              </a:rPr>
              <a:t>शिकविते.</a:t>
            </a:r>
          </a:p>
          <a:p>
            <a:pPr marL="342900" indent="-342900" algn="just" fontAlgn="base">
              <a:lnSpc>
                <a:spcPct val="150000"/>
              </a:lnSpc>
              <a:buFont typeface="Courier New" pitchFamily="49" charset="0"/>
              <a:buChar char="o"/>
            </a:pPr>
            <a:r>
              <a:rPr lang="mr-IN" sz="2100" b="1" dirty="0">
                <a:solidFill>
                  <a:srgbClr val="7030A0"/>
                </a:solidFill>
              </a:rPr>
              <a:t>वैदिक काळातील कुटुंब व्यवस्था, लोकजीवन, संस्कृती, आश्रम व्यवस्था, शिक्षण पद्धती, राष्ट्र दर्शन, तत्त्वज्ञान विषयक संकल्पना अशा विविध मुद्द्यांची माहिती आपल्याला वेदांमध्ये अभ्यासायला मिळते.</a:t>
            </a:r>
          </a:p>
          <a:p>
            <a:pPr marL="342900" indent="-342900" algn="just" fontAlgn="base">
              <a:lnSpc>
                <a:spcPct val="150000"/>
              </a:lnSpc>
              <a:buFont typeface="Courier New" pitchFamily="49" charset="0"/>
              <a:buChar char="o"/>
            </a:pPr>
            <a:endParaRPr lang="mr-IN" sz="2200" b="1" dirty="0">
              <a:solidFill>
                <a:srgbClr val="7030A0"/>
              </a:solidFill>
            </a:endParaRPr>
          </a:p>
          <a:p>
            <a:pPr algn="just">
              <a:lnSpc>
                <a:spcPct val="150000"/>
              </a:lnSpc>
            </a:pPr>
            <a:endParaRPr lang="mr-IN" sz="2200" b="1" dirty="0">
              <a:solidFill>
                <a:srgbClr val="FF0000"/>
              </a:solidFill>
              <a:latin typeface="Bookman Old Style" pitchFamily="18" charset="0"/>
              <a:ea typeface="Verdana" pitchFamily="34" charset="0"/>
            </a:endParaRPr>
          </a:p>
          <a:p>
            <a:pPr algn="just">
              <a:lnSpc>
                <a:spcPct val="150000"/>
              </a:lnSpc>
            </a:pPr>
            <a:endParaRPr lang="mr-IN" sz="2200" b="1" dirty="0">
              <a:solidFill>
                <a:srgbClr val="00B050"/>
              </a:solidFill>
            </a:endParaRPr>
          </a:p>
          <a:p>
            <a:pPr marL="342900" indent="-342900" algn="just">
              <a:lnSpc>
                <a:spcPct val="150000"/>
              </a:lnSpc>
              <a:buFont typeface="Wingdings" pitchFamily="2" charset="2"/>
              <a:buChar char="v"/>
            </a:pPr>
            <a:endParaRPr lang="mr-IN" sz="2400" dirty="0" smtClean="0"/>
          </a:p>
          <a:p>
            <a:pPr algn="just">
              <a:lnSpc>
                <a:spcPct val="150000"/>
              </a:lnSpc>
            </a:pPr>
            <a:r>
              <a:rPr lang="en-US" sz="2400" dirty="0">
                <a:solidFill>
                  <a:srgbClr val="7030A0"/>
                </a:solidFill>
              </a:rPr>
              <a:t> </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3728088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fontAlgn="base">
              <a:lnSpc>
                <a:spcPct val="150000"/>
              </a:lnSpc>
              <a:buFont typeface="Courier New" pitchFamily="49" charset="0"/>
              <a:buChar char="o"/>
            </a:pPr>
            <a:r>
              <a:rPr lang="mr-IN" sz="2200" b="1" dirty="0" smtClean="0">
                <a:solidFill>
                  <a:srgbClr val="7030A0"/>
                </a:solidFill>
              </a:rPr>
              <a:t>वेद </a:t>
            </a:r>
            <a:r>
              <a:rPr lang="mr-IN" sz="2200" b="1" dirty="0">
                <a:solidFill>
                  <a:srgbClr val="7030A0"/>
                </a:solidFill>
              </a:rPr>
              <a:t>वाड्.मयावर </a:t>
            </a:r>
            <a:r>
              <a:rPr lang="mr-IN" sz="2200" b="1" dirty="0" smtClean="0">
                <a:solidFill>
                  <a:srgbClr val="7030A0"/>
                </a:solidFill>
              </a:rPr>
              <a:t>आधारलेली </a:t>
            </a:r>
            <a:r>
              <a:rPr lang="mr-IN" sz="2200" b="1" dirty="0">
                <a:solidFill>
                  <a:srgbClr val="7030A0"/>
                </a:solidFill>
              </a:rPr>
              <a:t>संस्कृती म्हणजे वैदिक संस्कृती </a:t>
            </a:r>
            <a:r>
              <a:rPr lang="mr-IN" sz="2200" b="1" dirty="0" smtClean="0">
                <a:solidFill>
                  <a:srgbClr val="7030A0"/>
                </a:solidFill>
              </a:rPr>
              <a:t>होय. </a:t>
            </a:r>
          </a:p>
          <a:p>
            <a:pPr marL="342900" indent="-342900" algn="just" fontAlgn="base">
              <a:lnSpc>
                <a:spcPct val="150000"/>
              </a:lnSpc>
              <a:buFont typeface="Courier New" pitchFamily="49" charset="0"/>
              <a:buChar char="o"/>
            </a:pPr>
            <a:r>
              <a:rPr lang="mr-IN" sz="2200" b="1" dirty="0" smtClean="0">
                <a:solidFill>
                  <a:srgbClr val="7030A0"/>
                </a:solidFill>
              </a:rPr>
              <a:t>वेदांची </a:t>
            </a:r>
            <a:r>
              <a:rPr lang="mr-IN" sz="2200" b="1" dirty="0">
                <a:solidFill>
                  <a:srgbClr val="7030A0"/>
                </a:solidFill>
              </a:rPr>
              <a:t>निर्मिती अनेक ऋषींनी </a:t>
            </a:r>
            <a:r>
              <a:rPr lang="mr-IN" sz="2200" b="1" dirty="0" smtClean="0">
                <a:solidFill>
                  <a:srgbClr val="7030A0"/>
                </a:solidFill>
              </a:rPr>
              <a:t>केली. अग्नि </a:t>
            </a:r>
            <a:r>
              <a:rPr lang="mr-IN" sz="2200" b="1" dirty="0">
                <a:solidFill>
                  <a:srgbClr val="7030A0"/>
                </a:solidFill>
              </a:rPr>
              <a:t>ऋषींनी पहिला वेद (ऋग्वेद), दुसरा वायु ऋषी (यजुर्वेद), तिसरा आदित्य ऋषी (सामवेद) आणि अंतिम वेद अंगिरा ऋषींनी (अथर्ववेद) दिला. सृष्टीच्या प्रारंभी, वेद वेगवेगळ्या वेळी वेगवेगळ्या ऋषींना ध्यानाद्वारे प्रकट </a:t>
            </a:r>
            <a:r>
              <a:rPr lang="mr-IN" sz="2200" b="1" dirty="0" smtClean="0">
                <a:solidFill>
                  <a:srgbClr val="7030A0"/>
                </a:solidFill>
              </a:rPr>
              <a:t>झाले, अशी मान्यता आहे. </a:t>
            </a:r>
          </a:p>
          <a:p>
            <a:pPr marL="342900" indent="-342900" algn="just" fontAlgn="base">
              <a:lnSpc>
                <a:spcPct val="150000"/>
              </a:lnSpc>
              <a:buFont typeface="Courier New" pitchFamily="49" charset="0"/>
              <a:buChar char="o"/>
            </a:pPr>
            <a:r>
              <a:rPr lang="mr-IN" sz="2200" b="1" dirty="0">
                <a:solidFill>
                  <a:srgbClr val="7030A0"/>
                </a:solidFill>
              </a:rPr>
              <a:t>वैदिक </a:t>
            </a:r>
            <a:r>
              <a:rPr lang="mr-IN" sz="2200" b="1" dirty="0" smtClean="0">
                <a:solidFill>
                  <a:srgbClr val="7030A0"/>
                </a:solidFill>
              </a:rPr>
              <a:t>ज्ञान हा</a:t>
            </a:r>
            <a:r>
              <a:rPr lang="mr-IN" sz="2200" b="1" dirty="0">
                <a:solidFill>
                  <a:srgbClr val="7030A0"/>
                </a:solidFill>
              </a:rPr>
              <a:t> हिंदू धर्म आणि भारतीय संस्कृतीचा आधार असलेल्या प्राचीन ग्रंथ आणि शिकवणींचा संग्रह आहे. या ग्रंथांमध्ये तत्त्वज्ञान, अध्यात्म, विज्ञान आणि बरेच काही यासह विविध विषयांवरील ज्ञानाचा खजिना आहे</a:t>
            </a:r>
            <a:r>
              <a:rPr lang="mr-IN" sz="2200" b="1" dirty="0" smtClean="0">
                <a:solidFill>
                  <a:srgbClr val="7030A0"/>
                </a:solidFill>
              </a:rPr>
              <a:t>.</a:t>
            </a:r>
          </a:p>
          <a:p>
            <a:pPr marL="342900" indent="-342900" algn="just" fontAlgn="base">
              <a:lnSpc>
                <a:spcPct val="150000"/>
              </a:lnSpc>
              <a:buFont typeface="Courier New" pitchFamily="49" charset="0"/>
              <a:buChar char="o"/>
            </a:pPr>
            <a:r>
              <a:rPr lang="mr-IN" sz="2200" b="1" dirty="0">
                <a:solidFill>
                  <a:srgbClr val="7030A0"/>
                </a:solidFill>
              </a:rPr>
              <a:t>वैदिक समाज पितृसत्ताक आणि पितृसत्ताक होता. सुरुवातीचे इंडो-आर्य हे पंजाबमध्ये केंद्रीत असलेला कांस्ययुगाच्या उत्तरार्धात समाज होता, जो राज्यांच्या ऐवजी जमातींमध्ये संघटित होता आणि मुख्यत्वे खेडूतांच्या जीवनपद्धतीने टिकून होता. सुमारे इ.स. 1200-1000 </a:t>
            </a:r>
            <a:r>
              <a:rPr lang="en-US" sz="2200" b="1" dirty="0">
                <a:solidFill>
                  <a:srgbClr val="7030A0"/>
                </a:solidFill>
              </a:rPr>
              <a:t>BCE </a:t>
            </a:r>
            <a:r>
              <a:rPr lang="mr-IN" sz="2200" b="1" dirty="0">
                <a:solidFill>
                  <a:srgbClr val="7030A0"/>
                </a:solidFill>
              </a:rPr>
              <a:t>आर्य संस्कृती पूर्वेकडे सुपीक पश्चिम गंगेच्या मैदानापर्यंत पसरली</a:t>
            </a:r>
            <a:r>
              <a:rPr lang="mr-IN" sz="2200" b="1" dirty="0" smtClean="0">
                <a:solidFill>
                  <a:srgbClr val="7030A0"/>
                </a:solidFill>
              </a:rPr>
              <a:t>.</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38095459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fontAlgn="base">
              <a:lnSpc>
                <a:spcPct val="150000"/>
              </a:lnSpc>
              <a:buFont typeface="Courier New" pitchFamily="49" charset="0"/>
              <a:buChar char="o"/>
            </a:pPr>
            <a:r>
              <a:rPr lang="mr-IN" sz="2200" b="1" dirty="0">
                <a:solidFill>
                  <a:srgbClr val="7030A0"/>
                </a:solidFill>
              </a:rPr>
              <a:t>नंतरचा वैदिक काळ 1000 </a:t>
            </a:r>
            <a:r>
              <a:rPr lang="en-US" sz="2200" b="1" dirty="0">
                <a:solidFill>
                  <a:srgbClr val="7030A0"/>
                </a:solidFill>
              </a:rPr>
              <a:t>BC </a:t>
            </a:r>
            <a:r>
              <a:rPr lang="mr-IN" sz="2200" b="1" dirty="0">
                <a:solidFill>
                  <a:srgbClr val="7030A0"/>
                </a:solidFill>
              </a:rPr>
              <a:t>पासून सुरू झाला आणि 500 ​​</a:t>
            </a:r>
            <a:r>
              <a:rPr lang="en-US" sz="2200" b="1" dirty="0">
                <a:solidFill>
                  <a:srgbClr val="7030A0"/>
                </a:solidFill>
              </a:rPr>
              <a:t>BC </a:t>
            </a:r>
            <a:r>
              <a:rPr lang="mr-IN" sz="2200" b="1" dirty="0">
                <a:solidFill>
                  <a:srgbClr val="7030A0"/>
                </a:solidFill>
              </a:rPr>
              <a:t>पर्यंत चालू </a:t>
            </a:r>
            <a:r>
              <a:rPr lang="mr-IN" sz="2200" b="1" dirty="0" smtClean="0">
                <a:solidFill>
                  <a:srgbClr val="7030A0"/>
                </a:solidFill>
              </a:rPr>
              <a:t>राहिला. </a:t>
            </a:r>
            <a:r>
              <a:rPr lang="mr-IN" sz="2200" b="1" dirty="0">
                <a:solidFill>
                  <a:srgbClr val="7030A0"/>
                </a:solidFill>
              </a:rPr>
              <a:t>या काळात वैदिक लोकांनी आपल्या भूभागाचा विस्तार करण्यास सुरुवात केली. नंतरच्या वैदिक युगाच्या अखेरीस, आर्यांनी दक्षिणेतील विंध्यांपासून उत्तरेकडील गंगेच्या </a:t>
            </a:r>
            <a:r>
              <a:rPr lang="mr-IN" sz="2200" b="1" dirty="0" smtClean="0">
                <a:solidFill>
                  <a:srgbClr val="7030A0"/>
                </a:solidFill>
              </a:rPr>
              <a:t>खोऱ्यापर्यंत आपला </a:t>
            </a:r>
            <a:r>
              <a:rPr lang="mr-IN" sz="2200" b="1" dirty="0">
                <a:solidFill>
                  <a:srgbClr val="7030A0"/>
                </a:solidFill>
              </a:rPr>
              <a:t>प्रदेश </a:t>
            </a:r>
            <a:r>
              <a:rPr lang="mr-IN" sz="2200" b="1" dirty="0" smtClean="0">
                <a:solidFill>
                  <a:srgbClr val="7030A0"/>
                </a:solidFill>
              </a:rPr>
              <a:t>विस्तारला.</a:t>
            </a:r>
          </a:p>
          <a:p>
            <a:pPr marL="342900" indent="-342900" algn="just" fontAlgn="base">
              <a:lnSpc>
                <a:spcPct val="150000"/>
              </a:lnSpc>
              <a:buFont typeface="Courier New" pitchFamily="49" charset="0"/>
              <a:buChar char="o"/>
            </a:pPr>
            <a:r>
              <a:rPr lang="mr-IN" sz="2200" b="1" dirty="0">
                <a:solidFill>
                  <a:srgbClr val="7030A0"/>
                </a:solidFill>
              </a:rPr>
              <a:t>पूर्व वैदिक धर्म हा प्रामुख्याने सिंधू खोऱ्यातील लोकसंख्या आणि भारतीय उपखंडातील आदिवासी लोकसंख्येद्वारे पाळल्या जाणाऱ्या धर्माचे मिश्रण होते. आर्यांच्या आगमनानंतर </a:t>
            </a:r>
            <a:r>
              <a:rPr lang="mr-IN" sz="2200" b="1" dirty="0" smtClean="0">
                <a:solidFill>
                  <a:srgbClr val="7030A0"/>
                </a:solidFill>
              </a:rPr>
              <a:t>त्यांनी </a:t>
            </a:r>
            <a:r>
              <a:rPr lang="mr-IN" sz="2200" b="1" dirty="0">
                <a:solidFill>
                  <a:srgbClr val="7030A0"/>
                </a:solidFill>
              </a:rPr>
              <a:t>उपखंडात वैदिक संस्कृती आणली आणि दोन संस्कृतींचे मिश्रण होऊन </a:t>
            </a:r>
            <a:r>
              <a:rPr lang="mr-IN" sz="2200" b="1" dirty="0" smtClean="0">
                <a:solidFill>
                  <a:srgbClr val="7030A0"/>
                </a:solidFill>
              </a:rPr>
              <a:t>हिंदू </a:t>
            </a:r>
            <a:r>
              <a:rPr lang="mr-IN" sz="2200" b="1" dirty="0">
                <a:solidFill>
                  <a:srgbClr val="7030A0"/>
                </a:solidFill>
              </a:rPr>
              <a:t>धर्म </a:t>
            </a:r>
            <a:r>
              <a:rPr lang="mr-IN" sz="2200" b="1" dirty="0" smtClean="0">
                <a:solidFill>
                  <a:srgbClr val="7030A0"/>
                </a:solidFill>
              </a:rPr>
              <a:t>निर्माण झाला.</a:t>
            </a:r>
          </a:p>
          <a:p>
            <a:pPr marL="342900" indent="-342900" algn="just" fontAlgn="base">
              <a:lnSpc>
                <a:spcPct val="150000"/>
              </a:lnSpc>
              <a:buFont typeface="Courier New" pitchFamily="49" charset="0"/>
              <a:buChar char="o"/>
            </a:pPr>
            <a:r>
              <a:rPr lang="mr-IN" sz="2200" b="1" dirty="0">
                <a:solidFill>
                  <a:srgbClr val="7030A0"/>
                </a:solidFill>
              </a:rPr>
              <a:t>गुरुकुल शिक्षण पद्धती वैदिक काळात प्रचलित होती. शेती </a:t>
            </a:r>
            <a:r>
              <a:rPr lang="mr-IN" sz="2200" b="1" dirty="0" smtClean="0">
                <a:solidFill>
                  <a:srgbClr val="7030A0"/>
                </a:solidFill>
              </a:rPr>
              <a:t>व पशुपालन हा </a:t>
            </a:r>
            <a:r>
              <a:rPr lang="mr-IN" sz="2200" b="1" dirty="0">
                <a:solidFill>
                  <a:srgbClr val="7030A0"/>
                </a:solidFill>
              </a:rPr>
              <a:t>आर्यांचा प्रमुख व्यवसाय होता</a:t>
            </a:r>
            <a:r>
              <a:rPr lang="mr-IN" sz="2200" b="1" dirty="0" smtClean="0">
                <a:solidFill>
                  <a:srgbClr val="7030A0"/>
                </a:solidFill>
              </a:rPr>
              <a:t>.</a:t>
            </a:r>
          </a:p>
          <a:p>
            <a:pPr marL="342900" indent="-342900" algn="just" fontAlgn="base">
              <a:lnSpc>
                <a:spcPct val="150000"/>
              </a:lnSpc>
              <a:buFont typeface="Courier New" pitchFamily="49" charset="0"/>
              <a:buChar char="o"/>
            </a:pPr>
            <a:r>
              <a:rPr lang="mr-IN" sz="2200" b="1" dirty="0">
                <a:solidFill>
                  <a:srgbClr val="7030A0"/>
                </a:solidFill>
              </a:rPr>
              <a:t>ब्राह्मण (पुरोहित), क्षत्रिय (योद्धा किंवा शासक), वैश्य (व्यापारी) आणि शूद्र (सेवक) या चार वर्णांमध्ये वैदिक समाजाचे मूलभूत स्तरीकरण नंतरच्या हिंदू धर्मात मोठ्या प्रमाणात टिकून राहिले</a:t>
            </a:r>
            <a:r>
              <a:rPr lang="mr-IN" sz="2200" dirty="0" smtClean="0"/>
              <a:t>.</a:t>
            </a:r>
            <a:endParaRPr lang="mr-IN" sz="2200" b="1" dirty="0" smtClean="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1471172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fontAlgn="base">
              <a:lnSpc>
                <a:spcPct val="150000"/>
              </a:lnSpc>
              <a:buFont typeface="Courier New" pitchFamily="49" charset="0"/>
              <a:buChar char="o"/>
            </a:pPr>
            <a:r>
              <a:rPr lang="mr-IN" sz="2200" b="1" dirty="0">
                <a:solidFill>
                  <a:srgbClr val="7030A0"/>
                </a:solidFill>
              </a:rPr>
              <a:t>संबंधित संस्कृतीला वैदिक सभ्यता असे संबोधले जात असे. संपूर्ण पृथ्वीला भारतवर्ष म्हटले जात असे परंतु विशेषतः हिमालय पर्वताच्या दक्षिणेला असलेल्या भागाला भारतवर्ष असे म्हणतात. भारतवर्षाला आर्यवर्त म्हणजे आर्यांची भूमी म्हणूनही ओळखले जात असे</a:t>
            </a:r>
            <a:r>
              <a:rPr lang="mr-IN" sz="2200" b="1" dirty="0" smtClean="0">
                <a:solidFill>
                  <a:srgbClr val="7030A0"/>
                </a:solidFill>
              </a:rPr>
              <a:t>.</a:t>
            </a:r>
          </a:p>
          <a:p>
            <a:pPr fontAlgn="base">
              <a:lnSpc>
                <a:spcPct val="150000"/>
              </a:lnSpc>
            </a:pPr>
            <a:r>
              <a:rPr lang="mr-IN" sz="2200" b="1" dirty="0">
                <a:solidFill>
                  <a:srgbClr val="FF0000"/>
                </a:solidFill>
              </a:rPr>
              <a:t>– </a:t>
            </a:r>
            <a:r>
              <a:rPr lang="mr-IN" sz="2200" b="1" dirty="0" smtClean="0">
                <a:solidFill>
                  <a:srgbClr val="FF0000"/>
                </a:solidFill>
              </a:rPr>
              <a:t>वैदिक</a:t>
            </a:r>
            <a:r>
              <a:rPr lang="mr-IN" sz="2200" b="1" dirty="0">
                <a:solidFill>
                  <a:srgbClr val="FF0000"/>
                </a:solidFill>
              </a:rPr>
              <a:t> जीवनशैलीचे 4 टप्पे – </a:t>
            </a:r>
          </a:p>
          <a:p>
            <a:pPr marL="342900" indent="-342900" algn="just" fontAlgn="base">
              <a:lnSpc>
                <a:spcPct val="150000"/>
              </a:lnSpc>
              <a:buFont typeface="Courier New" pitchFamily="49" charset="0"/>
              <a:buChar char="o"/>
            </a:pPr>
            <a:r>
              <a:rPr lang="mr-IN" sz="2200" b="1" dirty="0">
                <a:solidFill>
                  <a:schemeClr val="accent3">
                    <a:lumMod val="75000"/>
                  </a:schemeClr>
                </a:solidFill>
              </a:rPr>
              <a:t>प्रथम वैदिक जीवन टप्पा, </a:t>
            </a:r>
            <a:r>
              <a:rPr lang="mr-IN" sz="2200" b="1" dirty="0">
                <a:solidFill>
                  <a:srgbClr val="7030A0"/>
                </a:solidFill>
              </a:rPr>
              <a:t>ब्रह्मचर्य</a:t>
            </a:r>
            <a:r>
              <a:rPr lang="mr-IN" sz="2200" b="1" dirty="0">
                <a:solidFill>
                  <a:schemeClr val="accent3">
                    <a:lumMod val="75000"/>
                  </a:schemeClr>
                </a:solidFill>
              </a:rPr>
              <a:t>, ज्ञानाच्या तहानवर लक्ष केंद्रित करते. </a:t>
            </a:r>
          </a:p>
          <a:p>
            <a:pPr marL="342900" indent="-342900" algn="just" fontAlgn="base">
              <a:lnSpc>
                <a:spcPct val="150000"/>
              </a:lnSpc>
              <a:buFont typeface="Courier New" pitchFamily="49" charset="0"/>
              <a:buChar char="o"/>
            </a:pPr>
            <a:r>
              <a:rPr lang="mr-IN" sz="2200" b="1" dirty="0">
                <a:solidFill>
                  <a:schemeClr val="accent3">
                    <a:lumMod val="75000"/>
                  </a:schemeClr>
                </a:solidFill>
              </a:rPr>
              <a:t>दुसरा वैदिक जीवन टप्पा, </a:t>
            </a:r>
            <a:r>
              <a:rPr lang="mr-IN" sz="2200" b="1" dirty="0">
                <a:solidFill>
                  <a:srgbClr val="7030A0"/>
                </a:solidFill>
              </a:rPr>
              <a:t>गृहस्थ</a:t>
            </a:r>
            <a:r>
              <a:rPr lang="mr-IN" sz="2200" b="1" dirty="0">
                <a:solidFill>
                  <a:schemeClr val="accent3">
                    <a:lumMod val="75000"/>
                  </a:schemeClr>
                </a:solidFill>
              </a:rPr>
              <a:t>, कुटुंबाभोवती केंद्रित आहे आणि समाजाचा एक भाग आहे. </a:t>
            </a:r>
          </a:p>
          <a:p>
            <a:pPr marL="342900" indent="-342900" algn="just" fontAlgn="base">
              <a:lnSpc>
                <a:spcPct val="150000"/>
              </a:lnSpc>
              <a:buFont typeface="Courier New" pitchFamily="49" charset="0"/>
              <a:buChar char="o"/>
            </a:pPr>
            <a:r>
              <a:rPr lang="mr-IN" sz="2200" b="1" dirty="0">
                <a:solidFill>
                  <a:schemeClr val="accent3">
                    <a:lumMod val="75000"/>
                  </a:schemeClr>
                </a:solidFill>
              </a:rPr>
              <a:t>तिसरा वैदिक जीवन टप्पा, </a:t>
            </a:r>
            <a:r>
              <a:rPr lang="mr-IN" sz="2200" b="1" dirty="0">
                <a:solidFill>
                  <a:srgbClr val="7030A0"/>
                </a:solidFill>
              </a:rPr>
              <a:t>वानप्रस्थ</a:t>
            </a:r>
            <a:r>
              <a:rPr lang="mr-IN" sz="2200" b="1" dirty="0">
                <a:solidFill>
                  <a:schemeClr val="accent3">
                    <a:lumMod val="75000"/>
                  </a:schemeClr>
                </a:solidFill>
              </a:rPr>
              <a:t>, किंवा आध्यात्मिक साधना, आतून ज्ञान मिळवण्यासाठी आहे. </a:t>
            </a:r>
          </a:p>
          <a:p>
            <a:pPr marL="342900" indent="-342900" algn="just" fontAlgn="base">
              <a:lnSpc>
                <a:spcPct val="150000"/>
              </a:lnSpc>
              <a:buFont typeface="Courier New" pitchFamily="49" charset="0"/>
              <a:buChar char="o"/>
            </a:pPr>
            <a:r>
              <a:rPr lang="mr-IN" sz="2200" b="1" dirty="0">
                <a:solidFill>
                  <a:schemeClr val="accent3">
                    <a:lumMod val="75000"/>
                  </a:schemeClr>
                </a:solidFill>
              </a:rPr>
              <a:t>चौथा वैदिक जीवन टप्पा, </a:t>
            </a:r>
            <a:r>
              <a:rPr lang="mr-IN" sz="2200" b="1" dirty="0">
                <a:solidFill>
                  <a:srgbClr val="7030A0"/>
                </a:solidFill>
              </a:rPr>
              <a:t>संन्यास</a:t>
            </a:r>
            <a:r>
              <a:rPr lang="mr-IN" sz="2200" b="1" dirty="0">
                <a:solidFill>
                  <a:schemeClr val="accent3">
                    <a:lumMod val="75000"/>
                  </a:schemeClr>
                </a:solidFill>
              </a:rPr>
              <a:t>, पूर्णपणे अध्यात्मात जीवन जगण्यावर लक्ष केंद्रित करतो.</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20593748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fontAlgn="base">
              <a:lnSpc>
                <a:spcPct val="150000"/>
              </a:lnSpc>
            </a:pPr>
            <a:r>
              <a:rPr lang="mr-IN" sz="2200" b="1" dirty="0" smtClean="0">
                <a:solidFill>
                  <a:srgbClr val="FF0000"/>
                </a:solidFill>
              </a:rPr>
              <a:t>– भारतीय तत्वज्ञान प्रणाली – </a:t>
            </a:r>
          </a:p>
          <a:p>
            <a:pPr marL="342900" indent="-342900" algn="just" fontAlgn="base">
              <a:lnSpc>
                <a:spcPct val="150000"/>
              </a:lnSpc>
              <a:buFont typeface="Wingdings" pitchFamily="2" charset="2"/>
              <a:buChar char="§"/>
            </a:pPr>
            <a:r>
              <a:rPr lang="mr-IN" sz="2200" b="1" dirty="0">
                <a:solidFill>
                  <a:srgbClr val="C00000"/>
                </a:solidFill>
              </a:rPr>
              <a:t>भारतीय तत्त्वज्ञान, भारतीय उपखंडात विकसित झालेल्या असंख्य तात्विक प्रणालींपैकी </a:t>
            </a:r>
            <a:r>
              <a:rPr lang="mr-IN" sz="2200" b="1" dirty="0" smtClean="0">
                <a:solidFill>
                  <a:srgbClr val="C00000"/>
                </a:solidFill>
              </a:rPr>
              <a:t>कोणतीही, </a:t>
            </a:r>
            <a:r>
              <a:rPr lang="mr-IN" sz="2200" b="1" dirty="0">
                <a:solidFill>
                  <a:srgbClr val="C00000"/>
                </a:solidFill>
              </a:rPr>
              <a:t>ज्यामध्ये दोन्ही ऑर्थोडॉक्स (</a:t>
            </a:r>
            <a:r>
              <a:rPr lang="mr-IN" sz="2200" b="1" dirty="0" smtClean="0">
                <a:solidFill>
                  <a:srgbClr val="C00000"/>
                </a:solidFill>
              </a:rPr>
              <a:t>अस्तिक) </a:t>
            </a:r>
            <a:r>
              <a:rPr lang="mr-IN" sz="2200" b="1" dirty="0">
                <a:solidFill>
                  <a:srgbClr val="C00000"/>
                </a:solidFill>
              </a:rPr>
              <a:t>प्रणालींचा समावेश आहे, जसे की न्याय, वैशेषिक, सांख्य, योग, मीमांसा आणि वेदांत तत्त्वज्ञानाच्या </a:t>
            </a:r>
            <a:r>
              <a:rPr lang="mr-IN" sz="2200" b="1" dirty="0" smtClean="0">
                <a:solidFill>
                  <a:srgbClr val="C00000"/>
                </a:solidFill>
              </a:rPr>
              <a:t>शाळा </a:t>
            </a:r>
            <a:r>
              <a:rPr lang="mr-IN" sz="2200" b="1" dirty="0">
                <a:solidFill>
                  <a:srgbClr val="C00000"/>
                </a:solidFill>
              </a:rPr>
              <a:t>आणि अपारंपरिक (नास्तिक) प्रणाली, जसे की बौद्ध आणि जैन धर्म</a:t>
            </a:r>
            <a:r>
              <a:rPr lang="mr-IN" sz="2200" b="1" dirty="0" smtClean="0">
                <a:solidFill>
                  <a:srgbClr val="C00000"/>
                </a:solidFill>
              </a:rPr>
              <a:t>.</a:t>
            </a:r>
          </a:p>
          <a:p>
            <a:pPr marL="342900" indent="-342900" algn="just" fontAlgn="base">
              <a:lnSpc>
                <a:spcPct val="150000"/>
              </a:lnSpc>
              <a:buFont typeface="Wingdings" pitchFamily="2" charset="2"/>
              <a:buChar char="§"/>
            </a:pPr>
            <a:r>
              <a:rPr lang="mr-IN" sz="2200" b="1" dirty="0">
                <a:solidFill>
                  <a:srgbClr val="C00000"/>
                </a:solidFill>
              </a:rPr>
              <a:t>भारतीय तत्त्वज्ञानाचा इतिहास तीन कालखंडात विभागला </a:t>
            </a:r>
            <a:r>
              <a:rPr lang="mr-IN" sz="2200" b="1" dirty="0" smtClean="0">
                <a:solidFill>
                  <a:srgbClr val="C00000"/>
                </a:solidFill>
              </a:rPr>
              <a:t>जातो</a:t>
            </a:r>
            <a:r>
              <a:rPr lang="mr-IN" sz="2200" b="1" dirty="0">
                <a:solidFill>
                  <a:srgbClr val="C00000"/>
                </a:solidFill>
              </a:rPr>
              <a:t>: पूर्वतार्किक (सामान्य युगाच्या सुरुवातीपर्यंत), तार्किक (1ले-11वे शतक), आणि अल्ट्रालॉजिकल (11वे-18वे शतक). </a:t>
            </a:r>
            <a:endParaRPr lang="mr-IN" sz="2200" b="1" dirty="0" smtClean="0">
              <a:solidFill>
                <a:srgbClr val="C00000"/>
              </a:solidFill>
            </a:endParaRPr>
          </a:p>
          <a:p>
            <a:pPr marL="342900" indent="-342900" algn="just" fontAlgn="base">
              <a:lnSpc>
                <a:spcPct val="150000"/>
              </a:lnSpc>
              <a:buFont typeface="Wingdings" pitchFamily="2" charset="2"/>
              <a:buChar char="§"/>
            </a:pPr>
            <a:r>
              <a:rPr lang="mr-IN" sz="2200" b="1" dirty="0" smtClean="0">
                <a:solidFill>
                  <a:srgbClr val="C00000"/>
                </a:solidFill>
              </a:rPr>
              <a:t>दासगुप्ता </a:t>
            </a:r>
            <a:r>
              <a:rPr lang="mr-IN" sz="2200" b="1" dirty="0">
                <a:solidFill>
                  <a:srgbClr val="C00000"/>
                </a:solidFill>
              </a:rPr>
              <a:t>ज्याला पूर्वतार्किक अवस्था म्हणतात त्यामध्ये भारतीय इतिहासातील मौर्यपूर्व आणि मौर्य कालखंड </a:t>
            </a:r>
            <a:r>
              <a:rPr lang="mr-IN" sz="2200" b="1" dirty="0" smtClean="0">
                <a:solidFill>
                  <a:srgbClr val="C00000"/>
                </a:solidFill>
              </a:rPr>
              <a:t>(</a:t>
            </a:r>
            <a:r>
              <a:rPr lang="mr-IN" sz="2200" b="1" cap="all" dirty="0" smtClean="0">
                <a:solidFill>
                  <a:srgbClr val="C00000"/>
                </a:solidFill>
              </a:rPr>
              <a:t>सी</a:t>
            </a:r>
            <a:r>
              <a:rPr lang="mr-IN" sz="2200" b="1" i="1" dirty="0" smtClean="0">
                <a:solidFill>
                  <a:srgbClr val="C00000"/>
                </a:solidFill>
              </a:rPr>
              <a:t>.</a:t>
            </a:r>
            <a:r>
              <a:rPr lang="mr-IN" sz="2200" b="1" dirty="0">
                <a:solidFill>
                  <a:srgbClr val="C00000"/>
                </a:solidFill>
              </a:rPr>
              <a:t> </a:t>
            </a:r>
            <a:r>
              <a:rPr lang="mr-IN" sz="2200" b="1" dirty="0" smtClean="0">
                <a:solidFill>
                  <a:srgbClr val="C00000"/>
                </a:solidFill>
              </a:rPr>
              <a:t>३२१-१८५) </a:t>
            </a:r>
            <a:r>
              <a:rPr lang="mr-IN" sz="2200" b="1" dirty="0">
                <a:solidFill>
                  <a:srgbClr val="C00000"/>
                </a:solidFill>
              </a:rPr>
              <a:t>समाविष्ट आहेत. </a:t>
            </a:r>
            <a:endParaRPr lang="mr-IN" sz="2200" b="1" dirty="0">
              <a:solidFill>
                <a:srgbClr val="FF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241927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Autofit/>
          </a:bodyPr>
          <a:lstStyle/>
          <a:p>
            <a:pPr algn="l">
              <a:lnSpc>
                <a:spcPct val="150000"/>
              </a:lnSpc>
            </a:pPr>
            <a:r>
              <a:rPr lang="en-US" sz="2400" b="1" dirty="0" smtClean="0">
                <a:solidFill>
                  <a:schemeClr val="accent2"/>
                </a:solidFill>
              </a:rPr>
              <a:t>Course Objectives </a:t>
            </a:r>
            <a:r>
              <a:rPr lang="en-US" sz="2400" b="1" dirty="0">
                <a:solidFill>
                  <a:schemeClr val="accent2"/>
                </a:solidFill>
              </a:rPr>
              <a:t>: </a:t>
            </a:r>
            <a:endParaRPr lang="en-US" sz="2400" b="1" dirty="0" smtClean="0">
              <a:solidFill>
                <a:schemeClr val="accent2"/>
              </a:solidFill>
            </a:endParaRPr>
          </a:p>
          <a:p>
            <a:pPr marL="457200" indent="-457200" algn="just">
              <a:lnSpc>
                <a:spcPct val="200000"/>
              </a:lnSpc>
              <a:buFont typeface="Wingdings" pitchFamily="2" charset="2"/>
              <a:buChar char="ü"/>
            </a:pPr>
            <a:r>
              <a:rPr lang="en-US" sz="2400" b="1" dirty="0" smtClean="0">
                <a:solidFill>
                  <a:srgbClr val="7030A0"/>
                </a:solidFill>
                <a:latin typeface="Bahnschrift Light" pitchFamily="34" charset="0"/>
              </a:rPr>
              <a:t>To understand the concept rooted in ancient texts, philosophical traditions &amp; cultural practices,</a:t>
            </a:r>
          </a:p>
          <a:p>
            <a:pPr marL="457200" indent="-457200" algn="just">
              <a:lnSpc>
                <a:spcPct val="200000"/>
              </a:lnSpc>
              <a:buFont typeface="Wingdings" pitchFamily="2" charset="2"/>
              <a:buChar char="ü"/>
            </a:pPr>
            <a:r>
              <a:rPr lang="en-US" sz="2400" b="1" dirty="0" smtClean="0">
                <a:solidFill>
                  <a:srgbClr val="7030A0"/>
                </a:solidFill>
                <a:latin typeface="Bahnschrift Light" pitchFamily="34" charset="0"/>
              </a:rPr>
              <a:t>To understand different types of Indian Knowledge System.</a:t>
            </a:r>
          </a:p>
          <a:p>
            <a:pPr algn="just">
              <a:lnSpc>
                <a:spcPct val="200000"/>
              </a:lnSpc>
            </a:pPr>
            <a:r>
              <a:rPr lang="en-US" sz="2400" b="1" dirty="0">
                <a:solidFill>
                  <a:schemeClr val="accent2"/>
                </a:solidFill>
              </a:rPr>
              <a:t>Course Objectives : </a:t>
            </a:r>
          </a:p>
          <a:p>
            <a:pPr marL="457200" indent="-457200" algn="just">
              <a:lnSpc>
                <a:spcPct val="200000"/>
              </a:lnSpc>
              <a:buFont typeface="Wingdings" pitchFamily="2" charset="2"/>
              <a:buChar char="ü"/>
            </a:pPr>
            <a:r>
              <a:rPr lang="en-US" sz="2400" b="1" dirty="0" smtClean="0">
                <a:solidFill>
                  <a:srgbClr val="7030A0"/>
                </a:solidFill>
                <a:latin typeface="Bahnschrift Light" pitchFamily="34" charset="0"/>
              </a:rPr>
              <a:t>Students will get knowledge about </a:t>
            </a:r>
            <a:r>
              <a:rPr lang="en-US" sz="2400" b="1" dirty="0">
                <a:solidFill>
                  <a:srgbClr val="7030A0"/>
                </a:solidFill>
                <a:latin typeface="Bahnschrift Light" pitchFamily="34" charset="0"/>
              </a:rPr>
              <a:t>Indian Knowledge </a:t>
            </a:r>
            <a:r>
              <a:rPr lang="en-US" sz="2400" b="1" dirty="0" smtClean="0">
                <a:solidFill>
                  <a:srgbClr val="7030A0"/>
                </a:solidFill>
                <a:latin typeface="Bahnschrift Light" pitchFamily="34" charset="0"/>
              </a:rPr>
              <a:t>System</a:t>
            </a:r>
          </a:p>
          <a:p>
            <a:pPr marL="457200" indent="-457200" algn="just">
              <a:lnSpc>
                <a:spcPct val="200000"/>
              </a:lnSpc>
              <a:buFont typeface="Wingdings" pitchFamily="2" charset="2"/>
              <a:buChar char="ü"/>
            </a:pPr>
            <a:r>
              <a:rPr lang="en-US" sz="2400" b="1" dirty="0">
                <a:solidFill>
                  <a:srgbClr val="7030A0"/>
                </a:solidFill>
                <a:latin typeface="Bahnschrift Light" pitchFamily="34" charset="0"/>
              </a:rPr>
              <a:t>Students will </a:t>
            </a:r>
            <a:r>
              <a:rPr lang="en-US" sz="2400" b="1" dirty="0" smtClean="0">
                <a:solidFill>
                  <a:srgbClr val="7030A0"/>
                </a:solidFill>
                <a:latin typeface="Bahnschrift Light" pitchFamily="34" charset="0"/>
              </a:rPr>
              <a:t>know ancient knowledge about Ayurveda, Yoga</a:t>
            </a:r>
          </a:p>
          <a:p>
            <a:pPr marL="457200" indent="-457200" algn="just">
              <a:lnSpc>
                <a:spcPct val="200000"/>
              </a:lnSpc>
              <a:buFont typeface="Wingdings" pitchFamily="2" charset="2"/>
              <a:buChar char="ü"/>
            </a:pPr>
            <a:r>
              <a:rPr lang="en-US" sz="2400" b="1" dirty="0">
                <a:solidFill>
                  <a:srgbClr val="7030A0"/>
                </a:solidFill>
                <a:latin typeface="Bahnschrift Light" pitchFamily="34" charset="0"/>
              </a:rPr>
              <a:t>Students will </a:t>
            </a:r>
            <a:r>
              <a:rPr lang="en-US" sz="2400" b="1" dirty="0" smtClean="0">
                <a:solidFill>
                  <a:srgbClr val="7030A0"/>
                </a:solidFill>
                <a:latin typeface="Bahnschrift Light" pitchFamily="34" charset="0"/>
              </a:rPr>
              <a:t>understand the ideology of Varkari Sampraday</a:t>
            </a:r>
            <a:endParaRPr lang="en-US" sz="2800" b="1" dirty="0">
              <a:latin typeface="Bahnschrift Light"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482035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fontAlgn="base">
              <a:lnSpc>
                <a:spcPct val="150000"/>
              </a:lnSpc>
              <a:buFont typeface="Wingdings" pitchFamily="2" charset="2"/>
              <a:buChar char="§"/>
            </a:pPr>
            <a:r>
              <a:rPr lang="mr-IN" sz="2200" b="1" dirty="0">
                <a:solidFill>
                  <a:srgbClr val="C00000"/>
                </a:solidFill>
              </a:rPr>
              <a:t>तार्किक काळ साधारणपणे कुसान (पहिले-दुसरे शतक </a:t>
            </a:r>
            <a:r>
              <a:rPr lang="mr-IN" sz="2200" b="1" cap="all" dirty="0">
                <a:solidFill>
                  <a:srgbClr val="C00000"/>
                </a:solidFill>
              </a:rPr>
              <a:t>इ.स</a:t>
            </a:r>
            <a:r>
              <a:rPr lang="mr-IN" sz="2200" b="1" cap="all" dirty="0" smtClean="0">
                <a:solidFill>
                  <a:srgbClr val="C00000"/>
                </a:solidFill>
              </a:rPr>
              <a:t>.</a:t>
            </a:r>
            <a:r>
              <a:rPr lang="mr-IN" sz="2200" b="1" dirty="0" smtClean="0">
                <a:solidFill>
                  <a:srgbClr val="C00000"/>
                </a:solidFill>
              </a:rPr>
              <a:t>) </a:t>
            </a:r>
            <a:r>
              <a:rPr lang="mr-IN" sz="2200" b="1" dirty="0">
                <a:solidFill>
                  <a:srgbClr val="C00000"/>
                </a:solidFill>
              </a:rPr>
              <a:t>पासून सुरू होतो आणि गुप्त युगात (3रे-5वे शतक) आणि शाही कनौज (7वे शतक) युगात पूर्णपणे विकसित झाला होता. </a:t>
            </a:r>
            <a:endParaRPr lang="mr-IN" sz="2200" b="1" dirty="0" smtClean="0">
              <a:solidFill>
                <a:srgbClr val="C00000"/>
              </a:solidFill>
            </a:endParaRPr>
          </a:p>
          <a:p>
            <a:pPr marL="342900" indent="-342900" algn="just" fontAlgn="base">
              <a:lnSpc>
                <a:spcPct val="150000"/>
              </a:lnSpc>
              <a:buFont typeface="Wingdings" pitchFamily="2" charset="2"/>
              <a:buChar char="§"/>
            </a:pPr>
            <a:r>
              <a:rPr lang="mr-IN" sz="2200" b="1" dirty="0" smtClean="0">
                <a:solidFill>
                  <a:srgbClr val="C00000"/>
                </a:solidFill>
              </a:rPr>
              <a:t>19व्या </a:t>
            </a:r>
            <a:r>
              <a:rPr lang="mr-IN" sz="2200" b="1" dirty="0">
                <a:solidFill>
                  <a:srgbClr val="C00000"/>
                </a:solidFill>
              </a:rPr>
              <a:t>शतकात </a:t>
            </a:r>
            <a:r>
              <a:rPr lang="mr-IN" sz="2200" b="1" dirty="0" smtClean="0">
                <a:solidFill>
                  <a:srgbClr val="C00000"/>
                </a:solidFill>
              </a:rPr>
              <a:t>नव्या विद्यापीठांनी </a:t>
            </a:r>
            <a:r>
              <a:rPr lang="mr-IN" sz="2200" b="1" dirty="0">
                <a:solidFill>
                  <a:srgbClr val="C00000"/>
                </a:solidFill>
              </a:rPr>
              <a:t>भारतीय विचारवंतांना पाश्चात्य विचारांची, </a:t>
            </a:r>
            <a:r>
              <a:rPr lang="mr-IN" sz="2200" b="1" dirty="0" smtClean="0">
                <a:solidFill>
                  <a:srgbClr val="C00000"/>
                </a:solidFill>
              </a:rPr>
              <a:t>विशेषतः ब्रिटिश</a:t>
            </a:r>
            <a:r>
              <a:rPr lang="mr-IN" sz="2200" b="1" dirty="0">
                <a:solidFill>
                  <a:srgbClr val="C00000"/>
                </a:solidFill>
              </a:rPr>
              <a:t> अनुभववाद आणि उपयोगितावादाची ओळख करून </a:t>
            </a:r>
            <a:r>
              <a:rPr lang="mr-IN" sz="2200" b="1" dirty="0" smtClean="0">
                <a:solidFill>
                  <a:srgbClr val="C00000"/>
                </a:solidFill>
              </a:rPr>
              <a:t>दिली.</a:t>
            </a:r>
          </a:p>
          <a:p>
            <a:pPr marL="342900" indent="-342900" algn="just" fontAlgn="base">
              <a:lnSpc>
                <a:spcPct val="150000"/>
              </a:lnSpc>
              <a:buFont typeface="Wingdings" pitchFamily="2" charset="2"/>
              <a:buChar char="§"/>
            </a:pPr>
            <a:r>
              <a:rPr lang="mr-IN" sz="2200" b="1" dirty="0" smtClean="0">
                <a:solidFill>
                  <a:srgbClr val="C00000"/>
                </a:solidFill>
              </a:rPr>
              <a:t>20व्या </a:t>
            </a:r>
            <a:r>
              <a:rPr lang="mr-IN" sz="2200" b="1" dirty="0">
                <a:solidFill>
                  <a:srgbClr val="C00000"/>
                </a:solidFill>
              </a:rPr>
              <a:t>शतकाच्या सुरुवातीला भारतीय तत्त्वज्ञान जर्मन आदर्शवादाने प्रभावित </a:t>
            </a:r>
            <a:r>
              <a:rPr lang="mr-IN" sz="2200" b="1" dirty="0" smtClean="0">
                <a:solidFill>
                  <a:srgbClr val="C00000"/>
                </a:solidFill>
              </a:rPr>
              <a:t>होते. </a:t>
            </a:r>
            <a:r>
              <a:rPr lang="mr-IN" sz="2200" b="1" dirty="0">
                <a:solidFill>
                  <a:srgbClr val="C00000"/>
                </a:solidFill>
              </a:rPr>
              <a:t>नंतरच्या काळात भारतीय तत्त्वज्ञांनी विश्लेषणात्मक तत्त्वज्ञानात महत्त्वपूर्ण योगदान </a:t>
            </a:r>
            <a:r>
              <a:rPr lang="mr-IN" sz="2200" b="1" dirty="0" smtClean="0">
                <a:solidFill>
                  <a:srgbClr val="C00000"/>
                </a:solidFill>
              </a:rPr>
              <a:t>दिले.</a:t>
            </a:r>
          </a:p>
          <a:p>
            <a:pPr marL="342900" indent="-342900" algn="just" fontAlgn="base">
              <a:lnSpc>
                <a:spcPct val="150000"/>
              </a:lnSpc>
              <a:buFont typeface="Wingdings" pitchFamily="2" charset="2"/>
              <a:buChar char="§"/>
            </a:pPr>
            <a:r>
              <a:rPr lang="mr-IN" sz="2200" b="1" dirty="0">
                <a:solidFill>
                  <a:srgbClr val="C00000"/>
                </a:solidFill>
              </a:rPr>
              <a:t>वैदिक तत्त्वज्ञान सर्व अनुत्तरीत प्रश्नांची उत्तरे देते, म्हणजे </a:t>
            </a:r>
            <a:r>
              <a:rPr lang="mr-IN" sz="2200" b="1" dirty="0" smtClean="0">
                <a:solidFill>
                  <a:srgbClr val="C00000"/>
                </a:solidFill>
              </a:rPr>
              <a:t>सुख-दुःख श्रीमंत-गरीब</a:t>
            </a:r>
            <a:r>
              <a:rPr lang="mr-IN" sz="2200" b="1" dirty="0">
                <a:solidFill>
                  <a:srgbClr val="C00000"/>
                </a:solidFill>
              </a:rPr>
              <a:t>, </a:t>
            </a:r>
            <a:r>
              <a:rPr lang="mr-IN" sz="2200" b="1" dirty="0" smtClean="0">
                <a:solidFill>
                  <a:srgbClr val="C00000"/>
                </a:solidFill>
              </a:rPr>
              <a:t>निरोगी-आजारी</a:t>
            </a:r>
            <a:r>
              <a:rPr lang="mr-IN" sz="2200" b="1" dirty="0">
                <a:solidFill>
                  <a:srgbClr val="C00000"/>
                </a:solidFill>
              </a:rPr>
              <a:t>; </a:t>
            </a:r>
            <a:r>
              <a:rPr lang="mr-IN" sz="2200" b="1" dirty="0" smtClean="0">
                <a:solidFill>
                  <a:srgbClr val="C00000"/>
                </a:solidFill>
              </a:rPr>
              <a:t>देव-त्याचे </a:t>
            </a:r>
            <a:r>
              <a:rPr lang="mr-IN" sz="2200" b="1" dirty="0">
                <a:solidFill>
                  <a:srgbClr val="C00000"/>
                </a:solidFill>
              </a:rPr>
              <a:t>गुण, स्वभाव आणि कार्ये. </a:t>
            </a:r>
            <a:r>
              <a:rPr lang="mr-IN" sz="2200" b="1" dirty="0" smtClean="0">
                <a:solidFill>
                  <a:srgbClr val="C00000"/>
                </a:solidFill>
              </a:rPr>
              <a:t>आत्मा-त्याचा </a:t>
            </a:r>
            <a:r>
              <a:rPr lang="mr-IN" sz="2200" b="1" dirty="0">
                <a:solidFill>
                  <a:srgbClr val="C00000"/>
                </a:solidFill>
              </a:rPr>
              <a:t>स्वभाव आणि गुण, मानव आणि प्राणी यांचे आत्मा; </a:t>
            </a:r>
            <a:r>
              <a:rPr lang="mr-IN" sz="2200" b="1" dirty="0" smtClean="0">
                <a:solidFill>
                  <a:srgbClr val="C00000"/>
                </a:solidFill>
              </a:rPr>
              <a:t>पुनर्जन्म-हे </a:t>
            </a:r>
            <a:r>
              <a:rPr lang="mr-IN" sz="2200" b="1" dirty="0">
                <a:solidFill>
                  <a:srgbClr val="C00000"/>
                </a:solidFill>
              </a:rPr>
              <a:t>कसे घडते, एखादी व्यक्ती तो किंवा ती आहे तसा का जन्माला येतो.</a:t>
            </a:r>
            <a:endParaRPr lang="en-US" sz="2200" b="1" dirty="0">
              <a:solidFill>
                <a:srgbClr val="C00000"/>
              </a:solidFill>
            </a:endParaRPr>
          </a:p>
          <a:p>
            <a:pPr fontAlgn="base">
              <a:lnSpc>
                <a:spcPct val="150000"/>
              </a:lnSpc>
            </a:pPr>
            <a:endParaRPr lang="mr-IN" sz="2200" b="1" dirty="0">
              <a:solidFill>
                <a:srgbClr val="C0000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37546912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200" b="1" dirty="0">
                <a:solidFill>
                  <a:srgbClr val="FF0000"/>
                </a:solidFill>
              </a:rPr>
              <a:t>पुराणे</a:t>
            </a:r>
            <a:r>
              <a:rPr lang="mr-IN" sz="2200" b="1" dirty="0">
                <a:solidFill>
                  <a:srgbClr val="7030A0"/>
                </a:solidFill>
              </a:rPr>
              <a:t> हे संस्कृत भाषेतील प्राचीन भारतीय ग्रंथ होत. </a:t>
            </a:r>
            <a:r>
              <a:rPr lang="mr-IN" sz="2200" b="1" dirty="0" smtClean="0">
                <a:solidFill>
                  <a:srgbClr val="7030A0"/>
                </a:solidFill>
              </a:rPr>
              <a:t>मुख्य </a:t>
            </a:r>
            <a:r>
              <a:rPr lang="mr-IN" sz="2200" b="1" dirty="0">
                <a:solidFill>
                  <a:srgbClr val="7030A0"/>
                </a:solidFill>
              </a:rPr>
              <a:t>पुराणे </a:t>
            </a:r>
            <a:r>
              <a:rPr lang="mr-IN" sz="2200" b="1" dirty="0" smtClean="0">
                <a:solidFill>
                  <a:srgbClr val="7030A0"/>
                </a:solidFill>
              </a:rPr>
              <a:t>एकूण </a:t>
            </a:r>
            <a:r>
              <a:rPr lang="mr-IN" sz="2200" b="1" dirty="0">
                <a:solidFill>
                  <a:srgbClr val="7030A0"/>
                </a:solidFill>
              </a:rPr>
              <a:t>१८ असून ती मह‍र्षी व्यास मुनी यांनी </a:t>
            </a:r>
            <a:r>
              <a:rPr lang="mr-IN" sz="2200" b="1" dirty="0" smtClean="0">
                <a:solidFill>
                  <a:srgbClr val="7030A0"/>
                </a:solidFill>
              </a:rPr>
              <a:t>लिहिली. </a:t>
            </a:r>
          </a:p>
          <a:p>
            <a:pPr marL="342900" indent="-342900" algn="just">
              <a:lnSpc>
                <a:spcPct val="150000"/>
              </a:lnSpc>
              <a:buFont typeface="Courier New" pitchFamily="49" charset="0"/>
              <a:buChar char="o"/>
            </a:pPr>
            <a:r>
              <a:rPr lang="mr-IN" sz="2200" b="1" dirty="0" smtClean="0">
                <a:solidFill>
                  <a:srgbClr val="7030A0"/>
                </a:solidFill>
              </a:rPr>
              <a:t>भक्तीबरोबरच</a:t>
            </a:r>
            <a:r>
              <a:rPr lang="mr-IN" sz="2200" b="1" dirty="0">
                <a:solidFill>
                  <a:srgbClr val="7030A0"/>
                </a:solidFill>
              </a:rPr>
              <a:t> ज्ञान, कर्मकांड, योगविषयक तसेच भौतिक विषयांचे स्पष्टीकरण यांत आढळते. पुराणे </a:t>
            </a:r>
            <a:r>
              <a:rPr lang="mr-IN" sz="2200" b="1" dirty="0" smtClean="0">
                <a:solidFill>
                  <a:srgbClr val="7030A0"/>
                </a:solidFill>
              </a:rPr>
              <a:t>वेदांच्या</a:t>
            </a:r>
            <a:r>
              <a:rPr lang="mr-IN" sz="2200" b="1" dirty="0">
                <a:solidFill>
                  <a:srgbClr val="7030A0"/>
                </a:solidFill>
              </a:rPr>
              <a:t> </a:t>
            </a:r>
            <a:r>
              <a:rPr lang="mr-IN" sz="2200" b="1" dirty="0" smtClean="0">
                <a:solidFill>
                  <a:srgbClr val="7030A0"/>
                </a:solidFill>
              </a:rPr>
              <a:t>नंतरच्या काळात लिहिली गेली.</a:t>
            </a:r>
          </a:p>
          <a:p>
            <a:pPr marL="342900" indent="-342900" algn="just">
              <a:lnSpc>
                <a:spcPct val="150000"/>
              </a:lnSpc>
              <a:buFont typeface="Courier New" pitchFamily="49" charset="0"/>
              <a:buChar char="o"/>
            </a:pPr>
            <a:r>
              <a:rPr lang="mr-IN" sz="2200" b="1" dirty="0" smtClean="0">
                <a:solidFill>
                  <a:srgbClr val="7030A0"/>
                </a:solidFill>
              </a:rPr>
              <a:t>जे </a:t>
            </a:r>
            <a:r>
              <a:rPr lang="mr-IN" sz="2200" b="1" dirty="0">
                <a:solidFill>
                  <a:srgbClr val="7030A0"/>
                </a:solidFill>
              </a:rPr>
              <a:t>प्राचीन असूनही नित्यनूतन भासते ते </a:t>
            </a:r>
            <a:r>
              <a:rPr lang="mr-IN" sz="2200" b="1" dirty="0" smtClean="0">
                <a:solidFill>
                  <a:srgbClr val="7030A0"/>
                </a:solidFill>
              </a:rPr>
              <a:t>पुराण, </a:t>
            </a:r>
            <a:r>
              <a:rPr lang="mr-IN" sz="2200" b="1" dirty="0">
                <a:solidFill>
                  <a:srgbClr val="7030A0"/>
                </a:solidFill>
              </a:rPr>
              <a:t>अशी </a:t>
            </a:r>
            <a:r>
              <a:rPr lang="mr-IN" sz="2200" b="1" dirty="0" smtClean="0">
                <a:solidFill>
                  <a:srgbClr val="7030A0"/>
                </a:solidFill>
              </a:rPr>
              <a:t>व्याख्या </a:t>
            </a:r>
            <a:r>
              <a:rPr lang="mr-IN" sz="2200" b="1" dirty="0">
                <a:solidFill>
                  <a:srgbClr val="7030A0"/>
                </a:solidFill>
              </a:rPr>
              <a:t>केली </a:t>
            </a:r>
            <a:r>
              <a:rPr lang="mr-IN" sz="2200" b="1" dirty="0" smtClean="0">
                <a:solidFill>
                  <a:srgbClr val="7030A0"/>
                </a:solidFill>
              </a:rPr>
              <a:t>जाते.</a:t>
            </a:r>
          </a:p>
          <a:p>
            <a:pPr marL="342900" indent="-342900" algn="just">
              <a:lnSpc>
                <a:spcPct val="150000"/>
              </a:lnSpc>
              <a:buFont typeface="Courier New" pitchFamily="49" charset="0"/>
              <a:buChar char="o"/>
            </a:pPr>
            <a:r>
              <a:rPr lang="mr-IN" sz="2200" b="1" dirty="0" smtClean="0">
                <a:solidFill>
                  <a:srgbClr val="7030A0"/>
                </a:solidFill>
              </a:rPr>
              <a:t>पुराणांमध्ये </a:t>
            </a:r>
            <a:r>
              <a:rPr lang="mr-IN" sz="2200" b="1" dirty="0">
                <a:solidFill>
                  <a:srgbClr val="7030A0"/>
                </a:solidFill>
              </a:rPr>
              <a:t>वेद प्रतिष्ठित आहेत म्हणजेच वेदोक्त बाबींच्या आधारावरच पुराणांची रचना </a:t>
            </a:r>
            <a:r>
              <a:rPr lang="mr-IN" sz="2200" b="1" dirty="0" smtClean="0">
                <a:solidFill>
                  <a:srgbClr val="7030A0"/>
                </a:solidFill>
              </a:rPr>
              <a:t>होते. </a:t>
            </a:r>
            <a:r>
              <a:rPr lang="mr-IN" sz="2200" b="1" dirty="0">
                <a:solidFill>
                  <a:srgbClr val="7030A0"/>
                </a:solidFill>
              </a:rPr>
              <a:t>त्यामुळे सर्व पुराणे ही वेदमूलकच </a:t>
            </a:r>
            <a:r>
              <a:rPr lang="mr-IN" sz="2200" b="1" dirty="0" smtClean="0">
                <a:solidFill>
                  <a:srgbClr val="7030A0"/>
                </a:solidFill>
              </a:rPr>
              <a:t>आहेत.</a:t>
            </a:r>
          </a:p>
          <a:p>
            <a:pPr marL="342900" indent="-342900" algn="just">
              <a:lnSpc>
                <a:spcPct val="150000"/>
              </a:lnSpc>
              <a:buFont typeface="Courier New" pitchFamily="49" charset="0"/>
              <a:buChar char="o"/>
            </a:pPr>
            <a:r>
              <a:rPr lang="mr-IN" sz="2200" b="1" dirty="0">
                <a:solidFill>
                  <a:srgbClr val="7030A0"/>
                </a:solidFill>
              </a:rPr>
              <a:t>महाभारताचे कथाकार व्यास </a:t>
            </a:r>
            <a:r>
              <a:rPr lang="mr-IN" sz="2200" b="1" dirty="0" smtClean="0">
                <a:solidFill>
                  <a:srgbClr val="7030A0"/>
                </a:solidFill>
              </a:rPr>
              <a:t>यांनी पुराणांचे संकलन केले. प्राचीन </a:t>
            </a:r>
            <a:r>
              <a:rPr lang="mr-IN" sz="2200" b="1" dirty="0">
                <a:solidFill>
                  <a:srgbClr val="7030A0"/>
                </a:solidFill>
              </a:rPr>
              <a:t>परंपरेवरून असे </a:t>
            </a:r>
            <a:r>
              <a:rPr lang="mr-IN" sz="2200" b="1" dirty="0" smtClean="0">
                <a:solidFill>
                  <a:srgbClr val="7030A0"/>
                </a:solidFill>
              </a:rPr>
              <a:t>समजते </a:t>
            </a:r>
            <a:r>
              <a:rPr lang="mr-IN" sz="2200" b="1" dirty="0">
                <a:solidFill>
                  <a:srgbClr val="7030A0"/>
                </a:solidFill>
              </a:rPr>
              <a:t>की मुळात एकच पुराण होते. विष्णू पुराणात </a:t>
            </a:r>
            <a:r>
              <a:rPr lang="mr-IN" sz="2200" b="1" dirty="0" smtClean="0">
                <a:solidFill>
                  <a:srgbClr val="7030A0"/>
                </a:solidFill>
              </a:rPr>
              <a:t>उल्लेख </a:t>
            </a:r>
            <a:r>
              <a:rPr lang="mr-IN" sz="2200" b="1" dirty="0">
                <a:solidFill>
                  <a:srgbClr val="7030A0"/>
                </a:solidFill>
              </a:rPr>
              <a:t>आहे </a:t>
            </a:r>
            <a:r>
              <a:rPr lang="mr-IN" sz="2200" b="1" dirty="0" smtClean="0">
                <a:solidFill>
                  <a:srgbClr val="7030A0"/>
                </a:solidFill>
              </a:rPr>
              <a:t>की, </a:t>
            </a:r>
            <a:r>
              <a:rPr lang="mr-IN" sz="2200" b="1" dirty="0">
                <a:solidFill>
                  <a:srgbClr val="7030A0"/>
                </a:solidFill>
              </a:rPr>
              <a:t>व्यासांनी आपली पुराणसंहिता </a:t>
            </a:r>
            <a:r>
              <a:rPr lang="mr-IN" sz="2200" b="1" dirty="0" smtClean="0">
                <a:solidFill>
                  <a:srgbClr val="7030A0"/>
                </a:solidFill>
              </a:rPr>
              <a:t>आपला </a:t>
            </a:r>
            <a:r>
              <a:rPr lang="mr-IN" sz="2200" b="1" dirty="0">
                <a:solidFill>
                  <a:srgbClr val="7030A0"/>
                </a:solidFill>
              </a:rPr>
              <a:t>शिष्य लोमहर्षनाकडे सोपवली, ज्याने ती आपल्या शिष्यांना दिली, </a:t>
            </a:r>
            <a:r>
              <a:rPr lang="mr-IN" sz="2200" b="1" dirty="0" smtClean="0">
                <a:solidFill>
                  <a:srgbClr val="7030A0"/>
                </a:solidFill>
              </a:rPr>
              <a:t>त्यांपैकी </a:t>
            </a:r>
            <a:r>
              <a:rPr lang="mr-IN" sz="2200" b="1" dirty="0">
                <a:solidFill>
                  <a:srgbClr val="7030A0"/>
                </a:solidFill>
              </a:rPr>
              <a:t>तिघांनी स्वतःच्या संहिता संकलित </a:t>
            </a:r>
            <a:r>
              <a:rPr lang="mr-IN" sz="2200" b="1" dirty="0" smtClean="0">
                <a:solidFill>
                  <a:srgbClr val="7030A0"/>
                </a:solidFill>
              </a:rPr>
              <a:t>केल्या, ज्यापासून </a:t>
            </a:r>
            <a:r>
              <a:rPr lang="mr-IN" sz="2200" b="1" dirty="0">
                <a:solidFill>
                  <a:srgbClr val="7030A0"/>
                </a:solidFill>
              </a:rPr>
              <a:t>नंतरची </a:t>
            </a:r>
            <a:r>
              <a:rPr lang="mr-IN" sz="2200" b="1" dirty="0" smtClean="0">
                <a:solidFill>
                  <a:srgbClr val="7030A0"/>
                </a:solidFill>
              </a:rPr>
              <a:t>१८ </a:t>
            </a:r>
            <a:r>
              <a:rPr lang="mr-IN" sz="2200" b="1" dirty="0">
                <a:solidFill>
                  <a:srgbClr val="7030A0"/>
                </a:solidFill>
              </a:rPr>
              <a:t>पुराणे तयार </a:t>
            </a:r>
            <a:r>
              <a:rPr lang="mr-IN" sz="2200" b="1" dirty="0" smtClean="0">
                <a:solidFill>
                  <a:srgbClr val="7030A0"/>
                </a:solidFill>
              </a:rPr>
              <a:t>झाली. </a:t>
            </a:r>
            <a:endParaRPr lang="mr-IN"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13224856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200" b="1" dirty="0">
                <a:solidFill>
                  <a:srgbClr val="FF0000"/>
                </a:solidFill>
              </a:rPr>
              <a:t>पुराण</a:t>
            </a:r>
            <a:r>
              <a:rPr lang="mr-IN" sz="2200" b="1" dirty="0">
                <a:solidFill>
                  <a:srgbClr val="7030A0"/>
                </a:solidFill>
              </a:rPr>
              <a:t> ही संज्ञा वैदिक ग्रंथात आढळते. </a:t>
            </a:r>
            <a:r>
              <a:rPr lang="mr-IN" sz="2200" b="1" dirty="0" smtClean="0">
                <a:solidFill>
                  <a:srgbClr val="7030A0"/>
                </a:solidFill>
              </a:rPr>
              <a:t>पुराणे</a:t>
            </a:r>
            <a:r>
              <a:rPr lang="mr-IN" sz="2200" b="1" dirty="0">
                <a:solidFill>
                  <a:srgbClr val="7030A0"/>
                </a:solidFill>
              </a:rPr>
              <a:t> हे संस्कृत भाषेतील प्राचीन भारतीय ग्रंथ होत. </a:t>
            </a:r>
            <a:r>
              <a:rPr lang="mr-IN" sz="2200" b="1" dirty="0" smtClean="0">
                <a:solidFill>
                  <a:srgbClr val="7030A0"/>
                </a:solidFill>
              </a:rPr>
              <a:t>मुख्य </a:t>
            </a:r>
            <a:r>
              <a:rPr lang="mr-IN" sz="2200" b="1" dirty="0">
                <a:solidFill>
                  <a:srgbClr val="7030A0"/>
                </a:solidFill>
              </a:rPr>
              <a:t>पुराणे </a:t>
            </a:r>
            <a:r>
              <a:rPr lang="mr-IN" sz="2200" b="1" dirty="0" smtClean="0">
                <a:solidFill>
                  <a:srgbClr val="7030A0"/>
                </a:solidFill>
              </a:rPr>
              <a:t>१८ </a:t>
            </a:r>
            <a:r>
              <a:rPr lang="mr-IN" sz="2200" b="1" dirty="0">
                <a:solidFill>
                  <a:srgbClr val="7030A0"/>
                </a:solidFill>
              </a:rPr>
              <a:t>असून ती मह‍र्षी व्यास मुनी यांनी </a:t>
            </a:r>
            <a:r>
              <a:rPr lang="mr-IN" sz="2200" b="1" dirty="0" smtClean="0">
                <a:solidFill>
                  <a:srgbClr val="7030A0"/>
                </a:solidFill>
              </a:rPr>
              <a:t>लिहिली. </a:t>
            </a:r>
          </a:p>
          <a:p>
            <a:pPr marL="342900" indent="-342900" algn="just">
              <a:lnSpc>
                <a:spcPct val="150000"/>
              </a:lnSpc>
              <a:buFont typeface="Courier New" pitchFamily="49" charset="0"/>
              <a:buChar char="o"/>
            </a:pPr>
            <a:r>
              <a:rPr lang="mr-IN" sz="2200" b="1" dirty="0" smtClean="0">
                <a:solidFill>
                  <a:srgbClr val="7030A0"/>
                </a:solidFill>
              </a:rPr>
              <a:t>भक्तीबरोबरच</a:t>
            </a:r>
            <a:r>
              <a:rPr lang="mr-IN" sz="2200" b="1" dirty="0">
                <a:solidFill>
                  <a:srgbClr val="7030A0"/>
                </a:solidFill>
              </a:rPr>
              <a:t> ज्ञान, कर्मकांड, योगविषयक तसेच भौतिक विषयांचे स्पष्टीकरण यांत आढळते. पुराणे </a:t>
            </a:r>
            <a:r>
              <a:rPr lang="mr-IN" sz="2200" b="1" dirty="0" smtClean="0">
                <a:solidFill>
                  <a:srgbClr val="7030A0"/>
                </a:solidFill>
              </a:rPr>
              <a:t>वेदांच्या</a:t>
            </a:r>
            <a:r>
              <a:rPr lang="mr-IN" sz="2200" b="1" dirty="0">
                <a:solidFill>
                  <a:srgbClr val="7030A0"/>
                </a:solidFill>
              </a:rPr>
              <a:t> </a:t>
            </a:r>
            <a:r>
              <a:rPr lang="mr-IN" sz="2200" b="1" dirty="0" smtClean="0">
                <a:solidFill>
                  <a:srgbClr val="7030A0"/>
                </a:solidFill>
              </a:rPr>
              <a:t>नंतरच्या काळात लिहिली गेली.</a:t>
            </a:r>
          </a:p>
          <a:p>
            <a:pPr marL="342900" indent="-342900" algn="just">
              <a:lnSpc>
                <a:spcPct val="150000"/>
              </a:lnSpc>
              <a:buFont typeface="Courier New" pitchFamily="49" charset="0"/>
              <a:buChar char="o"/>
            </a:pPr>
            <a:r>
              <a:rPr lang="mr-IN" sz="2200" b="1" dirty="0" smtClean="0">
                <a:solidFill>
                  <a:srgbClr val="7030A0"/>
                </a:solidFill>
              </a:rPr>
              <a:t>जे </a:t>
            </a:r>
            <a:r>
              <a:rPr lang="mr-IN" sz="2200" b="1" dirty="0">
                <a:solidFill>
                  <a:srgbClr val="7030A0"/>
                </a:solidFill>
              </a:rPr>
              <a:t>प्राचीन असूनही नित्यनूतन भासते ते </a:t>
            </a:r>
            <a:r>
              <a:rPr lang="mr-IN" sz="2200" b="1" dirty="0" smtClean="0">
                <a:solidFill>
                  <a:srgbClr val="7030A0"/>
                </a:solidFill>
              </a:rPr>
              <a:t>पुराण, </a:t>
            </a:r>
            <a:r>
              <a:rPr lang="mr-IN" sz="2200" b="1" dirty="0">
                <a:solidFill>
                  <a:srgbClr val="7030A0"/>
                </a:solidFill>
              </a:rPr>
              <a:t>अशी </a:t>
            </a:r>
            <a:r>
              <a:rPr lang="mr-IN" sz="2200" b="1" dirty="0" smtClean="0">
                <a:solidFill>
                  <a:srgbClr val="7030A0"/>
                </a:solidFill>
              </a:rPr>
              <a:t>व्याख्या </a:t>
            </a:r>
            <a:r>
              <a:rPr lang="mr-IN" sz="2200" b="1" dirty="0">
                <a:solidFill>
                  <a:srgbClr val="7030A0"/>
                </a:solidFill>
              </a:rPr>
              <a:t>केली </a:t>
            </a:r>
            <a:r>
              <a:rPr lang="mr-IN" sz="2200" b="1" dirty="0" smtClean="0">
                <a:solidFill>
                  <a:srgbClr val="7030A0"/>
                </a:solidFill>
              </a:rPr>
              <a:t>जाते.</a:t>
            </a:r>
          </a:p>
          <a:p>
            <a:pPr marL="342900" indent="-342900" algn="just">
              <a:lnSpc>
                <a:spcPct val="150000"/>
              </a:lnSpc>
              <a:buFont typeface="Courier New" pitchFamily="49" charset="0"/>
              <a:buChar char="o"/>
            </a:pPr>
            <a:r>
              <a:rPr lang="mr-IN" sz="2200" b="1" dirty="0" smtClean="0">
                <a:solidFill>
                  <a:srgbClr val="7030A0"/>
                </a:solidFill>
              </a:rPr>
              <a:t>पुराणांमध्ये </a:t>
            </a:r>
            <a:r>
              <a:rPr lang="mr-IN" sz="2200" b="1" dirty="0">
                <a:solidFill>
                  <a:srgbClr val="7030A0"/>
                </a:solidFill>
              </a:rPr>
              <a:t>वेद प्रतिष्ठित आहेत म्हणजेच वेदोक्त बाबींच्या आधारावरच पुराणांची रचना </a:t>
            </a:r>
            <a:r>
              <a:rPr lang="mr-IN" sz="2200" b="1" dirty="0" smtClean="0">
                <a:solidFill>
                  <a:srgbClr val="7030A0"/>
                </a:solidFill>
              </a:rPr>
              <a:t>होते. </a:t>
            </a:r>
            <a:r>
              <a:rPr lang="mr-IN" sz="2200" b="1" dirty="0">
                <a:solidFill>
                  <a:srgbClr val="7030A0"/>
                </a:solidFill>
              </a:rPr>
              <a:t>त्यामुळे सर्व पुराणे ही वेदमूलकच </a:t>
            </a:r>
            <a:r>
              <a:rPr lang="mr-IN" sz="2200" b="1" dirty="0" smtClean="0">
                <a:solidFill>
                  <a:srgbClr val="7030A0"/>
                </a:solidFill>
              </a:rPr>
              <a:t>आहेत.</a:t>
            </a:r>
          </a:p>
          <a:p>
            <a:pPr marL="342900" indent="-342900" algn="just">
              <a:lnSpc>
                <a:spcPct val="150000"/>
              </a:lnSpc>
              <a:buFont typeface="Courier New" pitchFamily="49" charset="0"/>
              <a:buChar char="o"/>
            </a:pPr>
            <a:r>
              <a:rPr lang="mr-IN" sz="2200" b="1" dirty="0">
                <a:solidFill>
                  <a:srgbClr val="7030A0"/>
                </a:solidFill>
              </a:rPr>
              <a:t>महाभारताचे कथाकार व्यास </a:t>
            </a:r>
            <a:r>
              <a:rPr lang="mr-IN" sz="2200" b="1" dirty="0" smtClean="0">
                <a:solidFill>
                  <a:srgbClr val="7030A0"/>
                </a:solidFill>
              </a:rPr>
              <a:t>यांनी पुराणांचे संकलन केले. मुळात </a:t>
            </a:r>
            <a:r>
              <a:rPr lang="mr-IN" sz="2200" b="1" dirty="0">
                <a:solidFill>
                  <a:srgbClr val="7030A0"/>
                </a:solidFill>
              </a:rPr>
              <a:t>एकच पुराण होते. विष्णू पुराणात </a:t>
            </a:r>
            <a:r>
              <a:rPr lang="mr-IN" sz="2200" b="1" dirty="0" smtClean="0">
                <a:solidFill>
                  <a:srgbClr val="7030A0"/>
                </a:solidFill>
              </a:rPr>
              <a:t>उल्लेख </a:t>
            </a:r>
            <a:r>
              <a:rPr lang="mr-IN" sz="2200" b="1" dirty="0">
                <a:solidFill>
                  <a:srgbClr val="7030A0"/>
                </a:solidFill>
              </a:rPr>
              <a:t>आहे </a:t>
            </a:r>
            <a:r>
              <a:rPr lang="mr-IN" sz="2200" b="1" dirty="0" smtClean="0">
                <a:solidFill>
                  <a:srgbClr val="7030A0"/>
                </a:solidFill>
              </a:rPr>
              <a:t>की, </a:t>
            </a:r>
            <a:r>
              <a:rPr lang="mr-IN" sz="2200" b="1" dirty="0">
                <a:solidFill>
                  <a:srgbClr val="7030A0"/>
                </a:solidFill>
              </a:rPr>
              <a:t>व्यासांनी आपली पुराणसंहिता </a:t>
            </a:r>
            <a:r>
              <a:rPr lang="mr-IN" sz="2200" b="1" dirty="0" smtClean="0">
                <a:solidFill>
                  <a:srgbClr val="7030A0"/>
                </a:solidFill>
              </a:rPr>
              <a:t>आपला </a:t>
            </a:r>
            <a:r>
              <a:rPr lang="mr-IN" sz="2200" b="1" dirty="0">
                <a:solidFill>
                  <a:srgbClr val="7030A0"/>
                </a:solidFill>
              </a:rPr>
              <a:t>शिष्य लोमहर्षनाकडे सोपवली, ज्याने ती आपल्या शिष्यांना दिली, </a:t>
            </a:r>
            <a:r>
              <a:rPr lang="mr-IN" sz="2200" b="1" dirty="0" smtClean="0">
                <a:solidFill>
                  <a:srgbClr val="7030A0"/>
                </a:solidFill>
              </a:rPr>
              <a:t>त्यांपैकी </a:t>
            </a:r>
            <a:r>
              <a:rPr lang="mr-IN" sz="2200" b="1" dirty="0">
                <a:solidFill>
                  <a:srgbClr val="7030A0"/>
                </a:solidFill>
              </a:rPr>
              <a:t>तिघांनी स्वतःच्या संहिता संकलित </a:t>
            </a:r>
            <a:r>
              <a:rPr lang="mr-IN" sz="2200" b="1" dirty="0" smtClean="0">
                <a:solidFill>
                  <a:srgbClr val="7030A0"/>
                </a:solidFill>
              </a:rPr>
              <a:t>केल्या, ज्यापासून </a:t>
            </a:r>
            <a:r>
              <a:rPr lang="mr-IN" sz="2200" b="1" dirty="0">
                <a:solidFill>
                  <a:srgbClr val="7030A0"/>
                </a:solidFill>
              </a:rPr>
              <a:t>नंतरची </a:t>
            </a:r>
            <a:r>
              <a:rPr lang="mr-IN" sz="2200" b="1" dirty="0" smtClean="0">
                <a:solidFill>
                  <a:srgbClr val="7030A0"/>
                </a:solidFill>
              </a:rPr>
              <a:t>१८ </a:t>
            </a:r>
            <a:r>
              <a:rPr lang="mr-IN" sz="2200" b="1" dirty="0">
                <a:solidFill>
                  <a:srgbClr val="7030A0"/>
                </a:solidFill>
              </a:rPr>
              <a:t>पुराणे तयार </a:t>
            </a:r>
            <a:r>
              <a:rPr lang="mr-IN" sz="2200" b="1" dirty="0" smtClean="0">
                <a:solidFill>
                  <a:srgbClr val="7030A0"/>
                </a:solidFill>
              </a:rPr>
              <a:t>झाली. </a:t>
            </a:r>
            <a:r>
              <a:rPr lang="mr-IN" sz="2200" b="1" dirty="0">
                <a:solidFill>
                  <a:srgbClr val="7030A0"/>
                </a:solidFill>
              </a:rPr>
              <a:t>‘पुराण’ या शब्दाचा </a:t>
            </a:r>
            <a:r>
              <a:rPr lang="mr-IN" sz="2200" b="1" dirty="0" smtClean="0">
                <a:solidFill>
                  <a:srgbClr val="7030A0"/>
                </a:solidFill>
              </a:rPr>
              <a:t>अर्थ </a:t>
            </a:r>
            <a:r>
              <a:rPr lang="mr-IN" sz="2200" b="1" dirty="0">
                <a:solidFill>
                  <a:srgbClr val="7030A0"/>
                </a:solidFill>
              </a:rPr>
              <a:t>‘प्राचीन’ असा आहे.</a:t>
            </a:r>
          </a:p>
        </p:txBody>
      </p:sp>
      <p:sp>
        <p:nvSpPr>
          <p:cNvPr id="2" name="Slide Number Placeholder 1"/>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2827038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200" b="1" dirty="0" smtClean="0">
                <a:solidFill>
                  <a:srgbClr val="7030A0"/>
                </a:solidFill>
              </a:rPr>
              <a:t>१८ पुराणे पुढीलप्रमाणे </a:t>
            </a:r>
            <a:r>
              <a:rPr lang="mr-IN" sz="2200" b="1" dirty="0">
                <a:solidFill>
                  <a:srgbClr val="7030A0"/>
                </a:solidFill>
              </a:rPr>
              <a:t>: ब्रह्म, पद्म, विष्णू, वायु, भागवत, नारदीय, मार्कंडेय, अग्नि, भविष्य, ब्रह्मवैवर्त, वराह, लिंग, स्कंद, वामन, कूर्म, मत्स्य, गरुड व ब्रह्मांड</a:t>
            </a:r>
            <a:r>
              <a:rPr lang="mr-IN" sz="2200" b="1" dirty="0" smtClean="0">
                <a:solidFill>
                  <a:srgbClr val="7030A0"/>
                </a:solidFill>
              </a:rPr>
              <a:t>. </a:t>
            </a:r>
            <a:r>
              <a:rPr lang="mr-IN" sz="2200" b="1" dirty="0">
                <a:solidFill>
                  <a:srgbClr val="7030A0"/>
                </a:solidFill>
              </a:rPr>
              <a:t>या पुराणांमध्ये अनेक विषयांशी संबंधित ज्ञानकोशीय माहिती आहे.</a:t>
            </a:r>
            <a:r>
              <a:rPr lang="mr-IN" sz="2200" b="1" dirty="0" smtClean="0">
                <a:solidFill>
                  <a:srgbClr val="7030A0"/>
                </a:solidFill>
              </a:rPr>
              <a:t> </a:t>
            </a:r>
          </a:p>
          <a:p>
            <a:pPr marL="342900" indent="-342900" algn="just">
              <a:lnSpc>
                <a:spcPct val="150000"/>
              </a:lnSpc>
              <a:buFont typeface="Courier New" pitchFamily="49" charset="0"/>
              <a:buChar char="o"/>
            </a:pPr>
            <a:r>
              <a:rPr lang="mr-IN" sz="2200" b="1" dirty="0" smtClean="0">
                <a:solidFill>
                  <a:srgbClr val="7030A0"/>
                </a:solidFill>
              </a:rPr>
              <a:t>पूर्वी </a:t>
            </a:r>
            <a:r>
              <a:rPr lang="mr-IN" sz="2200" b="1" dirty="0">
                <a:solidFill>
                  <a:srgbClr val="7030A0"/>
                </a:solidFill>
              </a:rPr>
              <a:t>शंभर कोटी श्लोकांचे एकच पुराण होते आणि व्यासांनी त्याची ४ लाख श्लोकांच्या १८ पुराणांत विभागणी </a:t>
            </a:r>
            <a:r>
              <a:rPr lang="mr-IN" sz="2200" b="1" dirty="0" smtClean="0">
                <a:solidFill>
                  <a:srgbClr val="7030A0"/>
                </a:solidFill>
              </a:rPr>
              <a:t>केली.</a:t>
            </a:r>
          </a:p>
          <a:p>
            <a:pPr marL="342900" indent="-342900" algn="just">
              <a:lnSpc>
                <a:spcPct val="150000"/>
              </a:lnSpc>
              <a:buFont typeface="Courier New" pitchFamily="49" charset="0"/>
              <a:buChar char="o"/>
            </a:pPr>
            <a:r>
              <a:rPr lang="mr-IN" sz="2200" b="1" dirty="0">
                <a:solidFill>
                  <a:srgbClr val="7030A0"/>
                </a:solidFill>
              </a:rPr>
              <a:t>बदलत्या काळानुसार आणि स्थानिक, सांप्रदायिक व धार्मिक गरजेनुसार पुराणांच्या स्वरूपात बदल </a:t>
            </a:r>
            <a:r>
              <a:rPr lang="mr-IN" sz="2200" b="1" dirty="0" smtClean="0">
                <a:solidFill>
                  <a:srgbClr val="7030A0"/>
                </a:solidFill>
              </a:rPr>
              <a:t>झाले. </a:t>
            </a:r>
          </a:p>
          <a:p>
            <a:pPr marL="342900" indent="-342900" algn="just">
              <a:lnSpc>
                <a:spcPct val="150000"/>
              </a:lnSpc>
              <a:buFont typeface="Courier New" pitchFamily="49" charset="0"/>
              <a:buChar char="o"/>
            </a:pPr>
            <a:r>
              <a:rPr lang="mr-IN" sz="2200" b="1" dirty="0">
                <a:solidFill>
                  <a:srgbClr val="7030A0"/>
                </a:solidFill>
              </a:rPr>
              <a:t>पुराणे पाच लक्षणांनी युक्त </a:t>
            </a:r>
            <a:r>
              <a:rPr lang="mr-IN" sz="2200" b="1" dirty="0" smtClean="0">
                <a:solidFill>
                  <a:srgbClr val="7030A0"/>
                </a:solidFill>
              </a:rPr>
              <a:t>आहेत. सर्ग </a:t>
            </a:r>
            <a:r>
              <a:rPr lang="mr-IN" sz="2200" b="1" dirty="0">
                <a:solidFill>
                  <a:srgbClr val="7030A0"/>
                </a:solidFill>
              </a:rPr>
              <a:t>(निर्मिती), प्रतिसर्ग </a:t>
            </a:r>
            <a:r>
              <a:rPr lang="mr-IN" sz="2200" b="1" dirty="0" smtClean="0">
                <a:solidFill>
                  <a:srgbClr val="7030A0"/>
                </a:solidFill>
              </a:rPr>
              <a:t>(प्रलयानंतर </a:t>
            </a:r>
            <a:r>
              <a:rPr lang="mr-IN" sz="2200" b="1" dirty="0">
                <a:solidFill>
                  <a:srgbClr val="7030A0"/>
                </a:solidFill>
              </a:rPr>
              <a:t>पुननिर्मिती), वंश (देवता, चंद्र-सूर्य इत्यादींच्या वंशाची माहिती), मन्वंतरे (मनूचे विशिष्ट कालखंड) आणि वंशानुचरित वा वंश्यानुचरित (सूर्य, सोम इ. क्षत्रिय वंशांतील व्यक्तींचे इतिहास</a:t>
            </a:r>
            <a:r>
              <a:rPr lang="mr-IN" sz="2200" b="1" dirty="0" smtClean="0">
                <a:solidFill>
                  <a:srgbClr val="7030A0"/>
                </a:solidFill>
              </a:rPr>
              <a:t>).</a:t>
            </a:r>
          </a:p>
          <a:p>
            <a:pPr marL="342900" indent="-342900" algn="just">
              <a:lnSpc>
                <a:spcPct val="150000"/>
              </a:lnSpc>
              <a:buFont typeface="Courier New" pitchFamily="49" charset="0"/>
              <a:buChar char="o"/>
            </a:pPr>
            <a:r>
              <a:rPr lang="mr-IN" sz="2200" b="1" dirty="0" smtClean="0">
                <a:solidFill>
                  <a:srgbClr val="7030A0"/>
                </a:solidFill>
              </a:rPr>
              <a:t>हिंदूंच्या धार्मिक ग्रंथाचे </a:t>
            </a:r>
            <a:r>
              <a:rPr lang="mr-IN" sz="2200" b="1" dirty="0">
                <a:solidFill>
                  <a:srgbClr val="7030A0"/>
                </a:solidFill>
              </a:rPr>
              <a:t>‘महापुराणे’ व ‘उपपुराणे’ असे दोन प्रकार आहेत. </a:t>
            </a:r>
          </a:p>
          <a:p>
            <a:pPr marL="342900" indent="-342900" algn="just">
              <a:lnSpc>
                <a:spcPct val="150000"/>
              </a:lnSpc>
              <a:buFont typeface="Courier New" pitchFamily="49" charset="0"/>
              <a:buChar char="o"/>
            </a:pPr>
            <a:endParaRPr lang="mr-IN"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3319788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100" b="1" dirty="0" smtClean="0">
                <a:solidFill>
                  <a:srgbClr val="7030A0"/>
                </a:solidFill>
              </a:rPr>
              <a:t>अनेकदा महापुराणांचा </a:t>
            </a:r>
            <a:r>
              <a:rPr lang="mr-IN" sz="2100" b="1" dirty="0">
                <a:solidFill>
                  <a:srgbClr val="7030A0"/>
                </a:solidFill>
              </a:rPr>
              <a:t>निर्देश करताना ‘महापुराणे’ </a:t>
            </a:r>
            <a:r>
              <a:rPr lang="mr-IN" sz="2100" b="1" dirty="0" smtClean="0">
                <a:solidFill>
                  <a:srgbClr val="7030A0"/>
                </a:solidFill>
              </a:rPr>
              <a:t>न </a:t>
            </a:r>
            <a:r>
              <a:rPr lang="mr-IN" sz="2100" b="1" dirty="0">
                <a:solidFill>
                  <a:srgbClr val="7030A0"/>
                </a:solidFill>
              </a:rPr>
              <a:t>म्हणता ‘पुराणे’ ही संज्ञा </a:t>
            </a:r>
            <a:r>
              <a:rPr lang="mr-IN" sz="2100" b="1" dirty="0" smtClean="0">
                <a:solidFill>
                  <a:srgbClr val="7030A0"/>
                </a:solidFill>
              </a:rPr>
              <a:t>वापरतात. मात्र, </a:t>
            </a:r>
            <a:r>
              <a:rPr lang="mr-IN" sz="2100" b="1" dirty="0">
                <a:solidFill>
                  <a:srgbClr val="7030A0"/>
                </a:solidFill>
              </a:rPr>
              <a:t>पुराणे हेच त्यांचे </a:t>
            </a:r>
            <a:r>
              <a:rPr lang="mr-IN" sz="2100" b="1" dirty="0" smtClean="0">
                <a:solidFill>
                  <a:srgbClr val="7030A0"/>
                </a:solidFill>
              </a:rPr>
              <a:t>मूळ </a:t>
            </a:r>
            <a:r>
              <a:rPr lang="mr-IN" sz="2100" b="1" dirty="0">
                <a:solidFill>
                  <a:srgbClr val="7030A0"/>
                </a:solidFill>
              </a:rPr>
              <a:t>नाव असून नंतर निर्माण झालेल्या उपपुराणांहून त्यांचे वेगळेपण दाखविण्यासाठी त्यांना ‘महापुराणे’ </a:t>
            </a:r>
            <a:r>
              <a:rPr lang="mr-IN" sz="2100" b="1" dirty="0" smtClean="0">
                <a:solidFill>
                  <a:srgbClr val="7030A0"/>
                </a:solidFill>
              </a:rPr>
              <a:t>म्हणतात. </a:t>
            </a:r>
          </a:p>
          <a:p>
            <a:pPr marL="342900" indent="-342900" algn="just">
              <a:lnSpc>
                <a:spcPct val="150000"/>
              </a:lnSpc>
              <a:buFont typeface="Courier New" pitchFamily="49" charset="0"/>
              <a:buChar char="o"/>
            </a:pPr>
            <a:r>
              <a:rPr lang="mr-IN" sz="2100" b="1" dirty="0" smtClean="0">
                <a:solidFill>
                  <a:srgbClr val="7030A0"/>
                </a:solidFill>
              </a:rPr>
              <a:t>पुराणे </a:t>
            </a:r>
            <a:r>
              <a:rPr lang="mr-IN" sz="2100" b="1" dirty="0">
                <a:solidFill>
                  <a:srgbClr val="7030A0"/>
                </a:solidFill>
              </a:rPr>
              <a:t>या संज्ञेने महापुराणे व उपपुराणे या दोहोंचा निर्देश </a:t>
            </a:r>
            <a:r>
              <a:rPr lang="mr-IN" sz="2100" b="1" dirty="0" smtClean="0">
                <a:solidFill>
                  <a:srgbClr val="7030A0"/>
                </a:solidFill>
              </a:rPr>
              <a:t>होतो. </a:t>
            </a:r>
          </a:p>
          <a:p>
            <a:pPr marL="342900" indent="-342900" algn="just">
              <a:lnSpc>
                <a:spcPct val="150000"/>
              </a:lnSpc>
              <a:buFont typeface="Courier New" pitchFamily="49" charset="0"/>
              <a:buChar char="o"/>
            </a:pPr>
            <a:r>
              <a:rPr lang="mr-IN" sz="2100" b="1" dirty="0" smtClean="0">
                <a:solidFill>
                  <a:srgbClr val="7030A0"/>
                </a:solidFill>
              </a:rPr>
              <a:t>विशिष्ट </a:t>
            </a:r>
            <a:r>
              <a:rPr lang="mr-IN" sz="2100" b="1" dirty="0">
                <a:solidFill>
                  <a:srgbClr val="7030A0"/>
                </a:solidFill>
              </a:rPr>
              <a:t>पुराणाने कोणत्या देवतला प्राधान्य दिले आहे, ते पाहून पुराणांचे वैष्णव, शैव, ब्राह्म इ. वर्ग </a:t>
            </a:r>
            <a:r>
              <a:rPr lang="mr-IN" sz="2100" b="1" dirty="0" smtClean="0">
                <a:solidFill>
                  <a:srgbClr val="7030A0"/>
                </a:solidFill>
              </a:rPr>
              <a:t>पाडले. </a:t>
            </a:r>
            <a:r>
              <a:rPr lang="mr-IN" sz="2100" b="1" dirty="0">
                <a:solidFill>
                  <a:srgbClr val="7030A0"/>
                </a:solidFill>
              </a:rPr>
              <a:t>तमिळ ग्रंथांत व स्कंदपुराणात पुराणांचे शैव, वैष्णव,ब्राह्म, आग्नेय आणि सावित्र(सूर्याची) असे वर्गीकरण आढळते. </a:t>
            </a:r>
            <a:endParaRPr lang="mr-IN" sz="2100" b="1" dirty="0" smtClean="0">
              <a:solidFill>
                <a:srgbClr val="7030A0"/>
              </a:solidFill>
            </a:endParaRPr>
          </a:p>
          <a:p>
            <a:pPr marL="342900" indent="-342900" algn="just">
              <a:lnSpc>
                <a:spcPct val="150000"/>
              </a:lnSpc>
              <a:buFont typeface="Courier New" pitchFamily="49" charset="0"/>
              <a:buChar char="o"/>
            </a:pPr>
            <a:r>
              <a:rPr lang="mr-IN" sz="2100" b="1" dirty="0">
                <a:solidFill>
                  <a:srgbClr val="7030A0"/>
                </a:solidFill>
              </a:rPr>
              <a:t>मत्स्यपुराणानुसार वैष्णव पुराणे ही सात्त्विकब्रह्मदेव आणि अग्नी यांचे वर्णन </a:t>
            </a:r>
            <a:r>
              <a:rPr lang="mr-IN" sz="2100" b="1" dirty="0" smtClean="0">
                <a:solidFill>
                  <a:srgbClr val="7030A0"/>
                </a:solidFill>
              </a:rPr>
              <a:t>करणारी, </a:t>
            </a:r>
            <a:r>
              <a:rPr lang="mr-IN" sz="2100" b="1" dirty="0">
                <a:solidFill>
                  <a:srgbClr val="7030A0"/>
                </a:solidFill>
              </a:rPr>
              <a:t>राजस शिवाचे वर्णन </a:t>
            </a:r>
            <a:r>
              <a:rPr lang="mr-IN" sz="2100" b="1" dirty="0" smtClean="0">
                <a:solidFill>
                  <a:srgbClr val="7030A0"/>
                </a:solidFill>
              </a:rPr>
              <a:t>करणारी, </a:t>
            </a:r>
            <a:r>
              <a:rPr lang="mr-IN" sz="2100" b="1" dirty="0">
                <a:solidFill>
                  <a:srgbClr val="7030A0"/>
                </a:solidFill>
              </a:rPr>
              <a:t>तामस आणि सरस्वती व पितर यांचे वर्णन करणारी पुराणे ही संकीर्ण होत. </a:t>
            </a:r>
            <a:endParaRPr lang="mr-IN" sz="2100" b="1" dirty="0" smtClean="0">
              <a:solidFill>
                <a:srgbClr val="7030A0"/>
              </a:solidFill>
            </a:endParaRPr>
          </a:p>
          <a:p>
            <a:pPr marL="342900" indent="-342900" algn="just">
              <a:lnSpc>
                <a:spcPct val="150000"/>
              </a:lnSpc>
              <a:buFont typeface="Courier New" pitchFamily="49" charset="0"/>
              <a:buChar char="o"/>
            </a:pPr>
            <a:r>
              <a:rPr lang="mr-IN" sz="2100" b="1" dirty="0" smtClean="0">
                <a:solidFill>
                  <a:srgbClr val="7030A0"/>
                </a:solidFill>
              </a:rPr>
              <a:t>गरुडपुराणाने </a:t>
            </a:r>
            <a:r>
              <a:rPr lang="mr-IN" sz="2100" b="1" dirty="0">
                <a:solidFill>
                  <a:srgbClr val="7030A0"/>
                </a:solidFill>
              </a:rPr>
              <a:t>सात्त्विक पुराणांचे आणखी </a:t>
            </a:r>
            <a:r>
              <a:rPr lang="mr-IN" sz="2100" b="1" dirty="0" smtClean="0">
                <a:solidFill>
                  <a:srgbClr val="7030A0"/>
                </a:solidFill>
              </a:rPr>
              <a:t>३ </a:t>
            </a:r>
            <a:r>
              <a:rPr lang="mr-IN" sz="2100" b="1" dirty="0">
                <a:solidFill>
                  <a:srgbClr val="7030A0"/>
                </a:solidFill>
              </a:rPr>
              <a:t>प्रकार पाडले असून मत्स्य व कुर्म यांना सत्त्वाधम वायूपुराणाला सात्त्विकमध्यम </a:t>
            </a:r>
            <a:r>
              <a:rPr lang="mr-IN" sz="2100" b="1" dirty="0" smtClean="0">
                <a:solidFill>
                  <a:srgbClr val="7030A0"/>
                </a:solidFill>
              </a:rPr>
              <a:t>आणि भागवत</a:t>
            </a:r>
            <a:r>
              <a:rPr lang="mr-IN" sz="2100" b="1" dirty="0">
                <a:solidFill>
                  <a:srgbClr val="7030A0"/>
                </a:solidFill>
              </a:rPr>
              <a:t>, गरुड व विष्णूपुराण यांना सात्त्विक-उत्तम म्हटले आहे. </a:t>
            </a:r>
          </a:p>
          <a:p>
            <a:pPr marL="342900" indent="-342900" algn="just">
              <a:lnSpc>
                <a:spcPct val="150000"/>
              </a:lnSpc>
              <a:buFont typeface="Courier New" pitchFamily="49" charset="0"/>
              <a:buChar char="o"/>
            </a:pPr>
            <a:endParaRPr lang="mr-IN"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737463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200" b="1" dirty="0" smtClean="0">
                <a:solidFill>
                  <a:srgbClr val="7030A0"/>
                </a:solidFill>
              </a:rPr>
              <a:t>परंतु </a:t>
            </a:r>
            <a:r>
              <a:rPr lang="mr-IN" sz="2200" b="1" dirty="0">
                <a:solidFill>
                  <a:srgbClr val="7030A0"/>
                </a:solidFill>
              </a:rPr>
              <a:t>प्रत्यक्षात कूर्म व वायु ही पुराणे शैव असल्यामुळे ही विभागणी शास्त्रशुद्ध म्हणता येत नाही. पद्मपुराणाने वर्गीकरण पुढीलप्रमाणे </a:t>
            </a:r>
            <a:r>
              <a:rPr lang="mr-IN" sz="2200" b="1" dirty="0" smtClean="0">
                <a:solidFill>
                  <a:srgbClr val="7030A0"/>
                </a:solidFill>
              </a:rPr>
              <a:t>दिले आहे :</a:t>
            </a:r>
            <a:endParaRPr lang="mr-IN" sz="2200" b="1" dirty="0">
              <a:solidFill>
                <a:srgbClr val="7030A0"/>
              </a:solidFill>
            </a:endParaRPr>
          </a:p>
          <a:p>
            <a:pPr algn="just" fontAlgn="base">
              <a:lnSpc>
                <a:spcPct val="150000"/>
              </a:lnSpc>
            </a:pPr>
            <a:r>
              <a:rPr lang="mr-IN" sz="2200" b="1" dirty="0" smtClean="0">
                <a:solidFill>
                  <a:srgbClr val="00B050"/>
                </a:solidFill>
              </a:rPr>
              <a:t>	सात्तविक </a:t>
            </a:r>
            <a:r>
              <a:rPr lang="mr-IN" sz="2200" b="1" dirty="0">
                <a:solidFill>
                  <a:srgbClr val="00B050"/>
                </a:solidFill>
              </a:rPr>
              <a:t>पुराणे :</a:t>
            </a:r>
            <a:r>
              <a:rPr lang="mr-IN" sz="2200" b="1" dirty="0">
                <a:solidFill>
                  <a:srgbClr val="7030A0"/>
                </a:solidFill>
              </a:rPr>
              <a:t> विष्णु, नारदीय,भागवत,गरुड, पद्म, वराह. </a:t>
            </a:r>
          </a:p>
          <a:p>
            <a:pPr algn="just" fontAlgn="base">
              <a:lnSpc>
                <a:spcPct val="150000"/>
              </a:lnSpc>
            </a:pPr>
            <a:r>
              <a:rPr lang="mr-IN" sz="2200" b="1" dirty="0" smtClean="0">
                <a:solidFill>
                  <a:srgbClr val="C00000"/>
                </a:solidFill>
              </a:rPr>
              <a:t>	राजस </a:t>
            </a:r>
            <a:r>
              <a:rPr lang="mr-IN" sz="2200" b="1" dirty="0">
                <a:solidFill>
                  <a:srgbClr val="C00000"/>
                </a:solidFill>
              </a:rPr>
              <a:t>पुराणे :</a:t>
            </a:r>
            <a:r>
              <a:rPr lang="mr-IN" sz="2200" b="1" dirty="0">
                <a:solidFill>
                  <a:srgbClr val="7030A0"/>
                </a:solidFill>
              </a:rPr>
              <a:t> ब्रह्मांड, ब्रह्मवैवर्त, मार्कंडेय, ब्रह्म, वामन, भविष्य. </a:t>
            </a:r>
          </a:p>
          <a:p>
            <a:pPr algn="just" fontAlgn="base">
              <a:lnSpc>
                <a:spcPct val="150000"/>
              </a:lnSpc>
            </a:pPr>
            <a:r>
              <a:rPr lang="mr-IN" sz="2200" b="1" dirty="0" smtClean="0">
                <a:solidFill>
                  <a:srgbClr val="FF0000"/>
                </a:solidFill>
              </a:rPr>
              <a:t>	तामस </a:t>
            </a:r>
            <a:r>
              <a:rPr lang="mr-IN" sz="2200" b="1" dirty="0">
                <a:solidFill>
                  <a:srgbClr val="FF0000"/>
                </a:solidFill>
              </a:rPr>
              <a:t>पुराणे :</a:t>
            </a:r>
            <a:r>
              <a:rPr lang="mr-IN" sz="2200" b="1" dirty="0">
                <a:solidFill>
                  <a:srgbClr val="7030A0"/>
                </a:solidFill>
              </a:rPr>
              <a:t> मत्स्य, कुर्म, लिंग, शिव, अग्नि, स्कंद</a:t>
            </a:r>
            <a:r>
              <a:rPr lang="mr-IN" sz="2200" b="1" dirty="0" smtClean="0">
                <a:solidFill>
                  <a:srgbClr val="7030A0"/>
                </a:solidFill>
              </a:rPr>
              <a:t>.</a:t>
            </a:r>
          </a:p>
          <a:p>
            <a:pPr algn="just" fontAlgn="base">
              <a:lnSpc>
                <a:spcPct val="150000"/>
              </a:lnSpc>
            </a:pPr>
            <a:r>
              <a:rPr lang="mr-IN" sz="2400" b="1" dirty="0" smtClean="0">
                <a:solidFill>
                  <a:srgbClr val="00B050"/>
                </a:solidFill>
              </a:rPr>
              <a:t>सुभाषित: </a:t>
            </a:r>
            <a:r>
              <a:rPr lang="mr-IN" sz="2200" b="1" dirty="0" smtClean="0">
                <a:solidFill>
                  <a:schemeClr val="accent2"/>
                </a:solidFill>
              </a:rPr>
              <a:t>सुभाषिता </a:t>
            </a:r>
            <a:r>
              <a:rPr lang="mr-IN" sz="2200" b="1" dirty="0">
                <a:solidFill>
                  <a:schemeClr val="accent2"/>
                </a:solidFill>
              </a:rPr>
              <a:t>(संस्कृत: सुभाषित, सुभाषिता) हा संस्कृत शब्दलेखन कवितांचा एक साहित्यिक प्रकार आहे आणि त्यांचा संदेश एक सूत्र, म्हण, सल्ला, तथ्य, सत्य, धडा किंवा कोडे </a:t>
            </a:r>
            <a:r>
              <a:rPr lang="mr-IN" sz="2200" b="1" dirty="0" smtClean="0">
                <a:solidFill>
                  <a:schemeClr val="accent2"/>
                </a:solidFill>
              </a:rPr>
              <a:t>आहे. </a:t>
            </a:r>
            <a:r>
              <a:rPr lang="mr-IN" sz="2200" b="1" dirty="0">
                <a:solidFill>
                  <a:schemeClr val="accent2"/>
                </a:solidFill>
              </a:rPr>
              <a:t>संस्कृतमध्ये सु म्हणजे </a:t>
            </a:r>
            <a:r>
              <a:rPr lang="mr-IN" sz="2200" b="1" dirty="0" smtClean="0">
                <a:solidFill>
                  <a:schemeClr val="accent2"/>
                </a:solidFill>
              </a:rPr>
              <a:t>चांगले, </a:t>
            </a:r>
            <a:r>
              <a:rPr lang="mr-IN" sz="2200" b="1" dirty="0">
                <a:solidFill>
                  <a:schemeClr val="accent2"/>
                </a:solidFill>
              </a:rPr>
              <a:t>भाशिता म्हणजे </a:t>
            </a:r>
            <a:r>
              <a:rPr lang="mr-IN" sz="2200" b="1" dirty="0" smtClean="0">
                <a:solidFill>
                  <a:schemeClr val="accent2"/>
                </a:solidFill>
              </a:rPr>
              <a:t>बोलणे, </a:t>
            </a:r>
            <a:r>
              <a:rPr lang="mr-IN" sz="2200" b="1" dirty="0">
                <a:solidFill>
                  <a:schemeClr val="accent2"/>
                </a:solidFill>
              </a:rPr>
              <a:t>ज्याचा एकत्रित शब्दशः अर्थ आहे चांगले बोललेले किंवा वाक्प्रचार म्हणणे</a:t>
            </a:r>
            <a:r>
              <a:rPr lang="mr-IN" sz="2200" b="1" dirty="0" smtClean="0">
                <a:solidFill>
                  <a:schemeClr val="accent2"/>
                </a:solidFill>
              </a:rPr>
              <a:t>.</a:t>
            </a:r>
          </a:p>
          <a:p>
            <a:pPr marL="342900" indent="-342900" algn="just" fontAlgn="base">
              <a:lnSpc>
                <a:spcPct val="150000"/>
              </a:lnSpc>
              <a:buFont typeface="Courier New" pitchFamily="49" charset="0"/>
              <a:buChar char="o"/>
            </a:pPr>
            <a:r>
              <a:rPr lang="mr-IN" sz="2200" b="1" dirty="0">
                <a:solidFill>
                  <a:schemeClr val="accent2"/>
                </a:solidFill>
              </a:rPr>
              <a:t>सुभाषिते त्यांच्या जन्मजात नैतिक आणि नैतिक सल्ला, सांसारिक ज्ञानातील सूचना आणि धार्मिक कृत्ये करण्यासाठी मार्गदर्शनासाठी ओळखली जातात.</a:t>
            </a:r>
          </a:p>
        </p:txBody>
      </p:sp>
      <p:sp>
        <p:nvSpPr>
          <p:cNvPr id="2" name="Slide Number Placeholder 1"/>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35686799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200" b="1" dirty="0" smtClean="0">
                <a:solidFill>
                  <a:schemeClr val="accent2"/>
                </a:solidFill>
              </a:rPr>
              <a:t>सुभाषिते </a:t>
            </a:r>
            <a:r>
              <a:rPr lang="mr-IN" sz="2200" b="1" dirty="0">
                <a:solidFill>
                  <a:schemeClr val="accent2"/>
                </a:solidFill>
              </a:rPr>
              <a:t>एक अपील निर्माण करतात कारण अंतर्निहित संदेश कवितांद्वारे दिला जातो ज्यामध्ये व्यावहारिक उदाहरणे </a:t>
            </a:r>
            <a:r>
              <a:rPr lang="mr-IN" sz="2200" b="1" dirty="0" smtClean="0">
                <a:solidFill>
                  <a:schemeClr val="accent2"/>
                </a:solidFill>
              </a:rPr>
              <a:t>लयबद्धपने उद्धृत केली जातात.</a:t>
            </a:r>
          </a:p>
          <a:p>
            <a:pPr marL="342900" indent="-342900" algn="just">
              <a:lnSpc>
                <a:spcPct val="150000"/>
              </a:lnSpc>
              <a:buFont typeface="Courier New" pitchFamily="49" charset="0"/>
              <a:buChar char="o"/>
            </a:pPr>
            <a:r>
              <a:rPr lang="mr-IN" sz="2200" b="1" dirty="0">
                <a:solidFill>
                  <a:schemeClr val="accent2"/>
                </a:solidFill>
              </a:rPr>
              <a:t>बहुतेक सुभाषितांचे लेखक अज्ञात आहेत.  </a:t>
            </a:r>
            <a:endParaRPr lang="mr-IN" sz="2200" b="1" dirty="0" smtClean="0">
              <a:solidFill>
                <a:schemeClr val="accent2"/>
              </a:solidFill>
            </a:endParaRPr>
          </a:p>
          <a:p>
            <a:pPr marL="342900" indent="-342900" algn="just">
              <a:lnSpc>
                <a:spcPct val="150000"/>
              </a:lnSpc>
              <a:buFont typeface="Courier New" pitchFamily="49" charset="0"/>
              <a:buChar char="o"/>
            </a:pPr>
            <a:r>
              <a:rPr lang="mr-IN" sz="2200" b="1" dirty="0" smtClean="0">
                <a:solidFill>
                  <a:schemeClr val="accent2"/>
                </a:solidFill>
              </a:rPr>
              <a:t>काही </a:t>
            </a:r>
            <a:r>
              <a:rPr lang="mr-IN" sz="2200" b="1" dirty="0">
                <a:solidFill>
                  <a:schemeClr val="accent2"/>
                </a:solidFill>
              </a:rPr>
              <a:t>लेखक सुभाषितांचा संबंध शुगर लेपित कडू औषधांशी देखील जोडतात. </a:t>
            </a:r>
            <a:r>
              <a:rPr lang="mr-IN" sz="2200" b="1" dirty="0" smtClean="0">
                <a:solidFill>
                  <a:schemeClr val="accent2"/>
                </a:solidFill>
              </a:rPr>
              <a:t>सुभाषितांमध्ये </a:t>
            </a:r>
            <a:r>
              <a:rPr lang="mr-IN" sz="2200" b="1" dirty="0">
                <a:solidFill>
                  <a:schemeClr val="accent2"/>
                </a:solidFill>
              </a:rPr>
              <a:t>विविध विषयांचा समावेश आहे आणि त्यात दैनंदिन अनुभवांचे विषय समाविष्ट आहेत जे </a:t>
            </a:r>
            <a:r>
              <a:rPr lang="mr-IN" sz="2200" b="1" dirty="0" smtClean="0">
                <a:solidFill>
                  <a:schemeClr val="accent2"/>
                </a:solidFill>
              </a:rPr>
              <a:t>प्रत्येकाशी संबंधित असतात.</a:t>
            </a:r>
            <a:r>
              <a:rPr lang="mr-IN" sz="2200" b="1" dirty="0">
                <a:solidFill>
                  <a:schemeClr val="accent2"/>
                </a:solidFill>
              </a:rPr>
              <a:t> </a:t>
            </a:r>
            <a:endParaRPr lang="mr-IN" sz="2200" b="1" dirty="0" smtClean="0">
              <a:solidFill>
                <a:schemeClr val="accent2"/>
              </a:solidFill>
            </a:endParaRPr>
          </a:p>
          <a:p>
            <a:pPr marL="342900" indent="-342900" algn="just">
              <a:lnSpc>
                <a:spcPct val="150000"/>
              </a:lnSpc>
              <a:buFont typeface="Courier New" pitchFamily="49" charset="0"/>
              <a:buChar char="o"/>
            </a:pPr>
            <a:r>
              <a:rPr lang="mr-IN" sz="2200" b="1" dirty="0" smtClean="0">
                <a:solidFill>
                  <a:schemeClr val="accent2"/>
                </a:solidFill>
              </a:rPr>
              <a:t>सुभाषिते </a:t>
            </a:r>
            <a:r>
              <a:rPr lang="mr-IN" sz="2200" b="1" dirty="0">
                <a:solidFill>
                  <a:schemeClr val="accent2"/>
                </a:solidFill>
              </a:rPr>
              <a:t>नेहमी वाकबगार असते, काव्यात्मक स्वरूपात रचना केलेली असते, स्वतःमध्ये पूर्ण असते आणि एकच भावना, कल्पना, धर्म , सत्य किंवा परिस्थिती यांचे संक्षिप्तपणे चित्रण करते</a:t>
            </a:r>
            <a:r>
              <a:rPr lang="mr-IN" sz="2200" b="1" dirty="0" smtClean="0">
                <a:solidFill>
                  <a:schemeClr val="accent2"/>
                </a:solidFill>
              </a:rPr>
              <a:t>.</a:t>
            </a:r>
            <a:endParaRPr lang="mr-IN" sz="2200" b="1" dirty="0">
              <a:solidFill>
                <a:schemeClr val="accent2"/>
              </a:solidFill>
            </a:endParaRPr>
          </a:p>
          <a:p>
            <a:pPr>
              <a:lnSpc>
                <a:spcPct val="150000"/>
              </a:lnSpc>
            </a:pPr>
            <a:r>
              <a:rPr lang="mr-IN" sz="2200" b="1" dirty="0">
                <a:solidFill>
                  <a:srgbClr val="00B050"/>
                </a:solidFill>
              </a:rPr>
              <a:t>सुभाषिते वास्तविक जीवनातून काढलेली आहेत आणि </a:t>
            </a:r>
            <a:endParaRPr lang="mr-IN" sz="2200" b="1" dirty="0" smtClean="0">
              <a:solidFill>
                <a:srgbClr val="00B050"/>
              </a:solidFill>
            </a:endParaRPr>
          </a:p>
          <a:p>
            <a:pPr>
              <a:lnSpc>
                <a:spcPct val="150000"/>
              </a:lnSpc>
            </a:pPr>
            <a:r>
              <a:rPr lang="mr-IN" sz="2200" b="1" dirty="0" smtClean="0">
                <a:solidFill>
                  <a:srgbClr val="00B050"/>
                </a:solidFill>
              </a:rPr>
              <a:t>अनुभवाच्या </a:t>
            </a:r>
            <a:r>
              <a:rPr lang="mr-IN" sz="2200" b="1" dirty="0">
                <a:solidFill>
                  <a:srgbClr val="00B050"/>
                </a:solidFill>
              </a:rPr>
              <a:t>देठावर कोरलेली तत्त्वज्ञानाची फळे </a:t>
            </a:r>
            <a:r>
              <a:rPr lang="mr-IN" sz="2200" b="1" dirty="0" smtClean="0">
                <a:solidFill>
                  <a:srgbClr val="00B050"/>
                </a:solidFill>
              </a:rPr>
              <a:t>देतात ! </a:t>
            </a:r>
          </a:p>
          <a:p>
            <a:pPr>
              <a:lnSpc>
                <a:spcPct val="150000"/>
              </a:lnSpc>
            </a:pPr>
            <a:r>
              <a:rPr lang="mr-IN" sz="2200" b="1" dirty="0" smtClean="0">
                <a:solidFill>
                  <a:schemeClr val="accent2"/>
                </a:solidFill>
              </a:rPr>
              <a:t>—</a:t>
            </a:r>
            <a:r>
              <a:rPr lang="mr-IN" sz="2200" b="1" dirty="0">
                <a:solidFill>
                  <a:schemeClr val="accent2"/>
                </a:solidFill>
              </a:rPr>
              <a:t>  </a:t>
            </a:r>
            <a:r>
              <a:rPr lang="mr-IN" sz="2200" b="1" i="1" dirty="0">
                <a:solidFill>
                  <a:schemeClr val="accent2"/>
                </a:solidFill>
              </a:rPr>
              <a:t>लुडविक स्टर्नबॅक</a:t>
            </a:r>
            <a:endParaRPr lang="mr-IN" sz="2200" b="1" dirty="0">
              <a:solidFill>
                <a:schemeClr val="accent2"/>
              </a:solidFill>
              <a:effectLst/>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26</a:t>
            </a:fld>
            <a:endParaRPr lang="en-US" dirty="0"/>
          </a:p>
        </p:txBody>
      </p:sp>
    </p:spTree>
    <p:extLst>
      <p:ext uri="{BB962C8B-B14F-4D97-AF65-F5344CB8AC3E}">
        <p14:creationId xmlns:p14="http://schemas.microsoft.com/office/powerpoint/2010/main" val="12227315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Courier New" pitchFamily="49" charset="0"/>
              <a:buChar char="o"/>
            </a:pPr>
            <a:r>
              <a:rPr lang="mr-IN" sz="2200" b="1" dirty="0">
                <a:solidFill>
                  <a:schemeClr val="accent2"/>
                </a:solidFill>
              </a:rPr>
              <a:t>विनोद, व्यंग, टीका, राजकारण, कामुकता, भावना, प्रेम, संपत्ती, दैनंदिन जीवन, समाज, शिक्षण, जीवनाचे टप्पे, नैतिकता, नैतिकता, अध्यात्म, देवता, यांसारख्या वैविध्यपूर्ण विषयांवर भारतीय साहित्यात हजारो सुभाषिते आहेत. औषध, भोजन, सण, प्रार्थना, कोडे, विज्ञान, गणित, कविता, भाषा, कला, वेद, उपनिषदे, पुराणे, इतिहास आणि इतर </a:t>
            </a:r>
            <a:r>
              <a:rPr lang="mr-IN" sz="2200" b="1" dirty="0" smtClean="0">
                <a:solidFill>
                  <a:schemeClr val="accent2"/>
                </a:solidFill>
              </a:rPr>
              <a:t>विषय.</a:t>
            </a:r>
            <a:endParaRPr lang="en-US" sz="2200" b="1" dirty="0" smtClean="0">
              <a:solidFill>
                <a:schemeClr val="accent2"/>
              </a:solidFill>
            </a:endParaRPr>
          </a:p>
          <a:p>
            <a:pPr marL="342900" indent="-342900" algn="l">
              <a:lnSpc>
                <a:spcPct val="150000"/>
              </a:lnSpc>
              <a:buFont typeface="Courier New" pitchFamily="49" charset="0"/>
              <a:buChar char="o"/>
            </a:pPr>
            <a:r>
              <a:rPr lang="mr-IN" sz="2200" b="1" dirty="0" smtClean="0">
                <a:solidFill>
                  <a:srgbClr val="00B050"/>
                </a:solidFill>
              </a:rPr>
              <a:t>वस्त्र </a:t>
            </a:r>
            <a:r>
              <a:rPr lang="mr-IN" sz="2200" b="1" dirty="0">
                <a:solidFill>
                  <a:srgbClr val="00B050"/>
                </a:solidFill>
              </a:rPr>
              <a:t>पाण्याने,</a:t>
            </a:r>
            <a:br>
              <a:rPr lang="mr-IN" sz="2200" b="1" dirty="0">
                <a:solidFill>
                  <a:srgbClr val="00B050"/>
                </a:solidFill>
              </a:rPr>
            </a:br>
            <a:r>
              <a:rPr lang="mr-IN" sz="2200" b="1" dirty="0">
                <a:solidFill>
                  <a:srgbClr val="00B050"/>
                </a:solidFill>
              </a:rPr>
              <a:t>मन सत्याने,</a:t>
            </a:r>
            <a:br>
              <a:rPr lang="mr-IN" sz="2200" b="1" dirty="0">
                <a:solidFill>
                  <a:srgbClr val="00B050"/>
                </a:solidFill>
              </a:rPr>
            </a:br>
            <a:r>
              <a:rPr lang="mr-IN" sz="2200" b="1" dirty="0">
                <a:solidFill>
                  <a:srgbClr val="00B050"/>
                </a:solidFill>
              </a:rPr>
              <a:t>आत्मा अहिंसेने ,</a:t>
            </a:r>
            <a:br>
              <a:rPr lang="mr-IN" sz="2200" b="1" dirty="0">
                <a:solidFill>
                  <a:srgbClr val="00B050"/>
                </a:solidFill>
              </a:rPr>
            </a:br>
            <a:r>
              <a:rPr lang="mr-IN" sz="2200" b="1" dirty="0">
                <a:solidFill>
                  <a:srgbClr val="00B050"/>
                </a:solidFill>
              </a:rPr>
              <a:t>बुद्धी ज्ञानाने स्वच्छ होते.</a:t>
            </a:r>
          </a:p>
          <a:p>
            <a:pPr algn="l"/>
            <a:r>
              <a:rPr lang="mr-IN" sz="2200" b="1" dirty="0">
                <a:solidFill>
                  <a:schemeClr val="accent2"/>
                </a:solidFill>
              </a:rPr>
              <a:t>—  </a:t>
            </a:r>
            <a:r>
              <a:rPr lang="mr-IN" sz="2200" b="1" i="1" dirty="0">
                <a:solidFill>
                  <a:schemeClr val="accent2"/>
                </a:solidFill>
              </a:rPr>
              <a:t>सुभाषिता श्रीसुक्तावली</a:t>
            </a:r>
            <a:endParaRPr lang="mr-IN" sz="2200" b="1" dirty="0">
              <a:solidFill>
                <a:schemeClr val="accent2"/>
              </a:solidFill>
            </a:endParaRPr>
          </a:p>
          <a:p>
            <a:pPr marL="342900" indent="-342900" algn="just">
              <a:lnSpc>
                <a:spcPct val="150000"/>
              </a:lnSpc>
              <a:buFont typeface="Courier New" pitchFamily="49" charset="0"/>
              <a:buChar char="o"/>
            </a:pPr>
            <a:endParaRPr lang="mr-IN" sz="2200" b="1" dirty="0">
              <a:solidFill>
                <a:schemeClr val="accent2"/>
              </a:solidFill>
              <a:effectLst/>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510954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Autofit/>
          </a:bodyPr>
          <a:lstStyle/>
          <a:p>
            <a:pPr algn="just">
              <a:lnSpc>
                <a:spcPct val="150000"/>
              </a:lnSpc>
            </a:pPr>
            <a:r>
              <a:rPr lang="en-US" sz="2200" b="1" dirty="0" smtClean="0">
                <a:solidFill>
                  <a:schemeClr val="accent2"/>
                </a:solidFill>
                <a:latin typeface="Bookman Old Style" pitchFamily="18" charset="0"/>
                <a:ea typeface="Verdana" pitchFamily="34" charset="0"/>
              </a:rPr>
              <a:t>MODULE 1 : INTRODUCTION TO IKS   </a:t>
            </a:r>
            <a:r>
              <a:rPr lang="en-US" sz="2000" b="1" dirty="0" smtClean="0">
                <a:solidFill>
                  <a:srgbClr val="00B050"/>
                </a:solidFill>
                <a:latin typeface="Bookman Old Style" pitchFamily="18" charset="0"/>
                <a:ea typeface="Verdana" pitchFamily="34" charset="0"/>
              </a:rPr>
              <a:t>(Hours : 15, Credit : 1) </a:t>
            </a:r>
          </a:p>
          <a:p>
            <a:pPr algn="just">
              <a:lnSpc>
                <a:spcPct val="150000"/>
              </a:lnSpc>
            </a:pPr>
            <a:r>
              <a:rPr lang="en-US" sz="2000" b="1" dirty="0" smtClean="0">
                <a:solidFill>
                  <a:srgbClr val="C00000"/>
                </a:solidFill>
                <a:latin typeface="Bookman Old Style" pitchFamily="18" charset="0"/>
                <a:ea typeface="Verdana" pitchFamily="34" charset="0"/>
              </a:rPr>
              <a:t>1.1.  </a:t>
            </a:r>
            <a:r>
              <a:rPr lang="en-US" sz="2000" b="1" dirty="0" smtClean="0">
                <a:solidFill>
                  <a:srgbClr val="7030A0"/>
                </a:solidFill>
                <a:latin typeface="Bookman Old Style" pitchFamily="18" charset="0"/>
                <a:ea typeface="Verdana" pitchFamily="34" charset="0"/>
              </a:rPr>
              <a:t>Concept, Nature &amp; Scope – Need &amp; Importance</a:t>
            </a:r>
          </a:p>
          <a:p>
            <a:pPr algn="just">
              <a:lnSpc>
                <a:spcPct val="150000"/>
              </a:lnSpc>
            </a:pPr>
            <a:r>
              <a:rPr lang="en-US" sz="2000" b="1" dirty="0" smtClean="0">
                <a:solidFill>
                  <a:srgbClr val="C00000"/>
                </a:solidFill>
                <a:latin typeface="Bookman Old Style" pitchFamily="18" charset="0"/>
                <a:ea typeface="Verdana" pitchFamily="34" charset="0"/>
              </a:rPr>
              <a:t>1.2</a:t>
            </a:r>
            <a:r>
              <a:rPr lang="en-US" sz="2000" b="1" dirty="0" smtClean="0">
                <a:solidFill>
                  <a:srgbClr val="7030A0"/>
                </a:solidFill>
                <a:latin typeface="Bookman Old Style" pitchFamily="18" charset="0"/>
                <a:ea typeface="Verdana" pitchFamily="34" charset="0"/>
              </a:rPr>
              <a:t>   Introduction to Four Vedas &amp; Vedic Life : Features</a:t>
            </a:r>
          </a:p>
          <a:p>
            <a:pPr algn="just">
              <a:lnSpc>
                <a:spcPct val="150000"/>
              </a:lnSpc>
            </a:pPr>
            <a:r>
              <a:rPr lang="en-US" sz="1900" b="1" dirty="0" smtClean="0">
                <a:solidFill>
                  <a:srgbClr val="C00000"/>
                </a:solidFill>
                <a:latin typeface="Bookman Old Style" pitchFamily="18" charset="0"/>
                <a:ea typeface="Verdana" pitchFamily="34" charset="0"/>
              </a:rPr>
              <a:t>1.3</a:t>
            </a:r>
            <a:r>
              <a:rPr lang="en-US" sz="1900" b="1" dirty="0" smtClean="0">
                <a:solidFill>
                  <a:srgbClr val="7030A0"/>
                </a:solidFill>
                <a:latin typeface="Bookman Old Style" pitchFamily="18" charset="0"/>
                <a:ea typeface="Verdana" pitchFamily="34" charset="0"/>
              </a:rPr>
              <a:t>   Indian Philosophical Systems : Puranas, Itihasa &amp; Subhashitas </a:t>
            </a:r>
          </a:p>
          <a:p>
            <a:pPr algn="just">
              <a:lnSpc>
                <a:spcPct val="150000"/>
              </a:lnSpc>
            </a:pPr>
            <a:r>
              <a:rPr lang="en-US" sz="2000" b="1" dirty="0" smtClean="0">
                <a:solidFill>
                  <a:srgbClr val="C00000"/>
                </a:solidFill>
                <a:latin typeface="Bookman Old Style" pitchFamily="18" charset="0"/>
                <a:ea typeface="Verdana" pitchFamily="34" charset="0"/>
              </a:rPr>
              <a:t>1.4</a:t>
            </a:r>
            <a:r>
              <a:rPr lang="en-US" sz="2000" b="1" dirty="0" smtClean="0">
                <a:solidFill>
                  <a:srgbClr val="7030A0"/>
                </a:solidFill>
                <a:latin typeface="Bookman Old Style" pitchFamily="18" charset="0"/>
                <a:ea typeface="Verdana" pitchFamily="34" charset="0"/>
              </a:rPr>
              <a:t>   Varkari Sampraday &amp; Vari </a:t>
            </a:r>
          </a:p>
          <a:p>
            <a:pPr algn="just">
              <a:lnSpc>
                <a:spcPct val="150000"/>
              </a:lnSpc>
            </a:pPr>
            <a:endParaRPr lang="en-US" sz="2000" b="1" dirty="0" smtClean="0">
              <a:solidFill>
                <a:srgbClr val="7030A0"/>
              </a:solidFill>
              <a:latin typeface="Bookman Old Style" pitchFamily="18" charset="0"/>
              <a:ea typeface="Verdana" pitchFamily="34" charset="0"/>
            </a:endParaRPr>
          </a:p>
          <a:p>
            <a:pPr algn="just">
              <a:lnSpc>
                <a:spcPct val="150000"/>
              </a:lnSpc>
            </a:pPr>
            <a:r>
              <a:rPr lang="en-US" sz="2200" b="1" dirty="0">
                <a:solidFill>
                  <a:schemeClr val="accent2"/>
                </a:solidFill>
                <a:latin typeface="Bookman Old Style" pitchFamily="18" charset="0"/>
                <a:ea typeface="Verdana" pitchFamily="34" charset="0"/>
              </a:rPr>
              <a:t>MODULE 2 : IKS in Humanities 	</a:t>
            </a:r>
            <a:r>
              <a:rPr lang="en-US" sz="2200" b="1" dirty="0" smtClean="0">
                <a:solidFill>
                  <a:schemeClr val="accent2"/>
                </a:solidFill>
                <a:latin typeface="Bookman Old Style" pitchFamily="18" charset="0"/>
                <a:ea typeface="Verdana" pitchFamily="34" charset="0"/>
              </a:rPr>
              <a:t>   </a:t>
            </a:r>
            <a:r>
              <a:rPr lang="en-US" sz="2000" b="1" dirty="0" smtClean="0">
                <a:solidFill>
                  <a:srgbClr val="00B050"/>
                </a:solidFill>
                <a:latin typeface="Bookman Old Style" pitchFamily="18" charset="0"/>
                <a:ea typeface="Verdana" pitchFamily="34" charset="0"/>
              </a:rPr>
              <a:t>(</a:t>
            </a:r>
            <a:r>
              <a:rPr lang="en-US" sz="2000" b="1" dirty="0">
                <a:solidFill>
                  <a:srgbClr val="00B050"/>
                </a:solidFill>
                <a:latin typeface="Bookman Old Style" pitchFamily="18" charset="0"/>
                <a:ea typeface="Verdana" pitchFamily="34" charset="0"/>
              </a:rPr>
              <a:t>Hours : 15, Credit : 1) </a:t>
            </a:r>
          </a:p>
          <a:p>
            <a:pPr algn="just">
              <a:lnSpc>
                <a:spcPct val="150000"/>
              </a:lnSpc>
            </a:pPr>
            <a:r>
              <a:rPr lang="en-US" sz="2000" b="1" dirty="0">
                <a:solidFill>
                  <a:srgbClr val="C00000"/>
                </a:solidFill>
                <a:latin typeface="Bookman Old Style" pitchFamily="18" charset="0"/>
                <a:ea typeface="Verdana" pitchFamily="34" charset="0"/>
              </a:rPr>
              <a:t>2.1. </a:t>
            </a:r>
            <a:r>
              <a:rPr lang="en-US" sz="2000" b="1" dirty="0" smtClean="0">
                <a:solidFill>
                  <a:srgbClr val="C00000"/>
                </a:solidFill>
                <a:latin typeface="Bookman Old Style" pitchFamily="18" charset="0"/>
                <a:ea typeface="Verdana" pitchFamily="34" charset="0"/>
              </a:rPr>
              <a:t> </a:t>
            </a:r>
            <a:r>
              <a:rPr lang="en-US" sz="2000" b="1" dirty="0" smtClean="0">
                <a:solidFill>
                  <a:srgbClr val="7030A0"/>
                </a:solidFill>
                <a:latin typeface="Bookman Old Style" pitchFamily="18" charset="0"/>
                <a:ea typeface="Verdana" pitchFamily="34" charset="0"/>
              </a:rPr>
              <a:t>Yog </a:t>
            </a:r>
            <a:r>
              <a:rPr lang="en-US" sz="2000" b="1" dirty="0">
                <a:solidFill>
                  <a:srgbClr val="7030A0"/>
                </a:solidFill>
                <a:latin typeface="Bookman Old Style" pitchFamily="18" charset="0"/>
                <a:ea typeface="Verdana" pitchFamily="34" charset="0"/>
              </a:rPr>
              <a:t>&amp; Vipashyana : Relevance to Health &amp; welness</a:t>
            </a:r>
          </a:p>
          <a:p>
            <a:pPr algn="just">
              <a:lnSpc>
                <a:spcPct val="150000"/>
              </a:lnSpc>
            </a:pPr>
            <a:r>
              <a:rPr lang="en-US" sz="2000" b="1" dirty="0">
                <a:solidFill>
                  <a:srgbClr val="C00000"/>
                </a:solidFill>
                <a:latin typeface="Bookman Old Style" pitchFamily="18" charset="0"/>
                <a:ea typeface="Verdana" pitchFamily="34" charset="0"/>
              </a:rPr>
              <a:t>2.2</a:t>
            </a:r>
            <a:r>
              <a:rPr lang="en-US" sz="2000" b="1" dirty="0">
                <a:solidFill>
                  <a:srgbClr val="7030A0"/>
                </a:solidFill>
                <a:latin typeface="Bookman Old Style" pitchFamily="18" charset="0"/>
                <a:ea typeface="Verdana" pitchFamily="34" charset="0"/>
              </a:rPr>
              <a:t>  </a:t>
            </a:r>
            <a:r>
              <a:rPr lang="en-US" sz="2000" b="1" dirty="0" smtClean="0">
                <a:solidFill>
                  <a:srgbClr val="7030A0"/>
                </a:solidFill>
                <a:latin typeface="Bookman Old Style" pitchFamily="18" charset="0"/>
                <a:ea typeface="Verdana" pitchFamily="34" charset="0"/>
              </a:rPr>
              <a:t> Ayurveda </a:t>
            </a:r>
            <a:r>
              <a:rPr lang="en-US" sz="2000" b="1" dirty="0">
                <a:solidFill>
                  <a:srgbClr val="7030A0"/>
                </a:solidFill>
                <a:latin typeface="Bookman Old Style" pitchFamily="18" charset="0"/>
                <a:ea typeface="Verdana" pitchFamily="34" charset="0"/>
              </a:rPr>
              <a:t>: Charak, Sushrut, Jivak</a:t>
            </a:r>
          </a:p>
          <a:p>
            <a:pPr algn="just">
              <a:lnSpc>
                <a:spcPct val="150000"/>
              </a:lnSpc>
            </a:pPr>
            <a:r>
              <a:rPr lang="en-US" sz="2000" b="1" dirty="0">
                <a:solidFill>
                  <a:srgbClr val="C00000"/>
                </a:solidFill>
                <a:latin typeface="Bookman Old Style" pitchFamily="18" charset="0"/>
                <a:ea typeface="Verdana" pitchFamily="34" charset="0"/>
              </a:rPr>
              <a:t>2.3</a:t>
            </a:r>
            <a:r>
              <a:rPr lang="en-US" sz="2000" b="1" dirty="0">
                <a:solidFill>
                  <a:srgbClr val="7030A0"/>
                </a:solidFill>
                <a:latin typeface="Bookman Old Style" pitchFamily="18" charset="0"/>
                <a:ea typeface="Verdana" pitchFamily="34" charset="0"/>
              </a:rPr>
              <a:t>  </a:t>
            </a:r>
            <a:r>
              <a:rPr lang="en-US" sz="2000" b="1" dirty="0" smtClean="0">
                <a:solidFill>
                  <a:srgbClr val="7030A0"/>
                </a:solidFill>
                <a:latin typeface="Bookman Old Style" pitchFamily="18" charset="0"/>
                <a:ea typeface="Verdana" pitchFamily="34" charset="0"/>
              </a:rPr>
              <a:t> Kautilya’s </a:t>
            </a:r>
            <a:r>
              <a:rPr lang="en-US" sz="2000" b="1" dirty="0">
                <a:solidFill>
                  <a:srgbClr val="7030A0"/>
                </a:solidFill>
                <a:latin typeface="Bookman Old Style" pitchFamily="18" charset="0"/>
                <a:ea typeface="Verdana" pitchFamily="34" charset="0"/>
              </a:rPr>
              <a:t>Arthashastra &amp; Nitishastra  </a:t>
            </a:r>
          </a:p>
          <a:p>
            <a:pPr algn="just">
              <a:lnSpc>
                <a:spcPct val="150000"/>
              </a:lnSpc>
            </a:pPr>
            <a:r>
              <a:rPr lang="en-US" sz="2000" b="1" dirty="0">
                <a:solidFill>
                  <a:srgbClr val="C00000"/>
                </a:solidFill>
                <a:latin typeface="Bookman Old Style" pitchFamily="18" charset="0"/>
                <a:ea typeface="Verdana" pitchFamily="34" charset="0"/>
              </a:rPr>
              <a:t>2.4</a:t>
            </a:r>
            <a:r>
              <a:rPr lang="en-US" sz="2000" b="1" dirty="0">
                <a:solidFill>
                  <a:srgbClr val="7030A0"/>
                </a:solidFill>
                <a:latin typeface="Bookman Old Style" pitchFamily="18" charset="0"/>
                <a:ea typeface="Verdana" pitchFamily="34" charset="0"/>
              </a:rPr>
              <a:t>  </a:t>
            </a:r>
            <a:r>
              <a:rPr lang="en-US" sz="2000" b="1" dirty="0" smtClean="0">
                <a:solidFill>
                  <a:srgbClr val="7030A0"/>
                </a:solidFill>
                <a:latin typeface="Bookman Old Style" pitchFamily="18" charset="0"/>
                <a:ea typeface="Verdana" pitchFamily="34" charset="0"/>
              </a:rPr>
              <a:t> Arts </a:t>
            </a:r>
            <a:r>
              <a:rPr lang="en-US" sz="2000" b="1" dirty="0">
                <a:solidFill>
                  <a:srgbClr val="7030A0"/>
                </a:solidFill>
                <a:latin typeface="Bookman Old Style" pitchFamily="18" charset="0"/>
                <a:ea typeface="Verdana" pitchFamily="34" charset="0"/>
              </a:rPr>
              <a:t>&amp; Architecture : Harappan Civilization – </a:t>
            </a:r>
            <a:r>
              <a:rPr lang="en-US" sz="2000" b="1" dirty="0" smtClean="0">
                <a:solidFill>
                  <a:srgbClr val="7030A0"/>
                </a:solidFill>
                <a:latin typeface="Bookman Old Style" pitchFamily="18" charset="0"/>
                <a:ea typeface="Verdana" pitchFamily="34" charset="0"/>
              </a:rPr>
              <a:t>Forts – </a:t>
            </a:r>
            <a:r>
              <a:rPr lang="en-US" sz="2000" b="1" dirty="0">
                <a:solidFill>
                  <a:srgbClr val="7030A0"/>
                </a:solidFill>
                <a:latin typeface="Bookman Old Style" pitchFamily="18" charset="0"/>
                <a:ea typeface="Verdana" pitchFamily="34" charset="0"/>
              </a:rPr>
              <a:t> Caves </a:t>
            </a:r>
            <a:endParaRPr lang="en-US" sz="2000" b="1" dirty="0" smtClean="0">
              <a:solidFill>
                <a:srgbClr val="7030A0"/>
              </a:solidFill>
              <a:latin typeface="Bookman Old Style" pitchFamily="18" charset="0"/>
              <a:ea typeface="Verdana" pitchFamily="34" charset="0"/>
            </a:endParaRPr>
          </a:p>
          <a:p>
            <a:pPr algn="just">
              <a:lnSpc>
                <a:spcPct val="150000"/>
              </a:lnSpc>
            </a:pPr>
            <a:r>
              <a:rPr lang="en-US" sz="2000" b="1" dirty="0" smtClean="0">
                <a:solidFill>
                  <a:srgbClr val="7030A0"/>
                </a:solidFill>
                <a:latin typeface="Bookman Old Style" pitchFamily="18" charset="0"/>
                <a:ea typeface="Verdana" pitchFamily="34" charset="0"/>
              </a:rPr>
              <a:t>        : </a:t>
            </a:r>
            <a:r>
              <a:rPr lang="en-US" sz="2000" b="1" dirty="0">
                <a:solidFill>
                  <a:srgbClr val="7030A0"/>
                </a:solidFill>
                <a:latin typeface="Bookman Old Style" pitchFamily="18" charset="0"/>
                <a:ea typeface="Verdana" pitchFamily="34" charset="0"/>
              </a:rPr>
              <a:t>Ajantta &amp; Ellota </a:t>
            </a:r>
            <a:endParaRPr lang="en-US" sz="2000" b="1" dirty="0">
              <a:latin typeface="Bookman Old Style" pitchFamily="18" charset="0"/>
              <a:ea typeface="Verdana" pitchFamily="34" charset="0"/>
            </a:endParaRPr>
          </a:p>
          <a:p>
            <a:pPr algn="just">
              <a:lnSpc>
                <a:spcPct val="150000"/>
              </a:lnSpc>
            </a:pPr>
            <a:endParaRPr lang="en-US" sz="2000" b="1" dirty="0">
              <a:latin typeface="Bookman Old Style" pitchFamily="18" charset="0"/>
              <a:ea typeface="Verdana"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624799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lgn="ctr">
              <a:buNone/>
            </a:pPr>
            <a:r>
              <a:rPr lang="en-US" sz="2400" b="1" dirty="0" smtClean="0">
                <a:solidFill>
                  <a:schemeClr val="accent2"/>
                </a:solidFill>
                <a:latin typeface="Bookman Old Style" pitchFamily="18" charset="0"/>
                <a:ea typeface="Verdana" pitchFamily="34" charset="0"/>
              </a:rPr>
              <a:t>	MODULE </a:t>
            </a:r>
            <a:r>
              <a:rPr lang="en-US" sz="2400" b="1" dirty="0">
                <a:solidFill>
                  <a:schemeClr val="accent2"/>
                </a:solidFill>
                <a:latin typeface="Bookman Old Style" pitchFamily="18" charset="0"/>
                <a:ea typeface="Verdana" pitchFamily="34" charset="0"/>
              </a:rPr>
              <a:t>1 : INTRODUCTION TO IKS </a:t>
            </a:r>
          </a:p>
          <a:p>
            <a:pPr marL="400050" lvl="1" indent="0" algn="ctr">
              <a:buNone/>
            </a:pPr>
            <a:r>
              <a:rPr lang="en-US" sz="2000" b="1" dirty="0">
                <a:solidFill>
                  <a:srgbClr val="00B050"/>
                </a:solidFill>
                <a:latin typeface="Bookman Old Style" pitchFamily="18" charset="0"/>
                <a:ea typeface="Verdana" pitchFamily="34" charset="0"/>
              </a:rPr>
              <a:t>(Teaching hours : 15, Credit : 1) </a:t>
            </a:r>
          </a:p>
          <a:p>
            <a:pPr marL="0" indent="0" algn="just">
              <a:lnSpc>
                <a:spcPct val="200000"/>
              </a:lnSpc>
              <a:buNone/>
            </a:pPr>
            <a:r>
              <a:rPr lang="en-US" sz="2400" b="1" dirty="0">
                <a:solidFill>
                  <a:srgbClr val="C00000"/>
                </a:solidFill>
                <a:latin typeface="Bookman Old Style" pitchFamily="18" charset="0"/>
                <a:ea typeface="Verdana" pitchFamily="34" charset="0"/>
              </a:rPr>
              <a:t>1.1</a:t>
            </a:r>
            <a:r>
              <a:rPr lang="en-US" sz="2400" b="1" dirty="0">
                <a:solidFill>
                  <a:srgbClr val="FF0000"/>
                </a:solidFill>
                <a:latin typeface="Bookman Old Style" pitchFamily="18" charset="0"/>
                <a:ea typeface="Verdana" pitchFamily="34" charset="0"/>
              </a:rPr>
              <a:t>. Concept, Nature &amp; Scope – Need &amp; Importance</a:t>
            </a:r>
          </a:p>
          <a:p>
            <a:pPr algn="just">
              <a:lnSpc>
                <a:spcPct val="150000"/>
              </a:lnSpc>
              <a:buFont typeface="Wingdings" pitchFamily="2" charset="2"/>
              <a:buChar char="ü"/>
            </a:pPr>
            <a:r>
              <a:rPr lang="mr-IN" sz="2200" dirty="0">
                <a:solidFill>
                  <a:srgbClr val="FF0000"/>
                </a:solidFill>
              </a:rPr>
              <a:t> </a:t>
            </a:r>
            <a:r>
              <a:rPr lang="mr-IN" sz="2200" b="1" dirty="0">
                <a:solidFill>
                  <a:srgbClr val="7030A0"/>
                </a:solidFill>
              </a:rPr>
              <a:t>‘भारतीय ज्ञान परंपरा’ ही अत्यंत समृद्ध अशी आहे. ज्ञान आणि विज्ञान, लौकिक आणि पारलौकिक, कर्म आणि धर्म तसेच भोग आणि त्याग यांचा अद्भुत समन्वय भारतीय ज्ञान परंपरेत आहे. </a:t>
            </a:r>
            <a:endParaRPr lang="mr-IN" sz="2200" b="1" dirty="0" smtClean="0">
              <a:solidFill>
                <a:srgbClr val="7030A0"/>
              </a:solidFill>
            </a:endParaRPr>
          </a:p>
          <a:p>
            <a:pPr algn="just">
              <a:lnSpc>
                <a:spcPct val="150000"/>
              </a:lnSpc>
              <a:buFont typeface="Wingdings" pitchFamily="2" charset="2"/>
              <a:buChar char="ü"/>
            </a:pPr>
            <a:r>
              <a:rPr lang="mr-IN" sz="2200" b="1" dirty="0" smtClean="0">
                <a:solidFill>
                  <a:srgbClr val="7030A0"/>
                </a:solidFill>
              </a:rPr>
              <a:t>राष्ट्रीय </a:t>
            </a:r>
            <a:r>
              <a:rPr lang="mr-IN" sz="2200" b="1" dirty="0">
                <a:solidFill>
                  <a:srgbClr val="7030A0"/>
                </a:solidFill>
              </a:rPr>
              <a:t>शैक्षणिक धोरण 2020 मध्ये भारतीय ज्ञान परंपरेवर भर देण्यात आलेला आहे. सुसंस्कारासोबतच मातृभाषा आणि शारीरिक शिक्षणाचाही सांगोपांग विचार या नव्या शैक्षणिक धोरणात करण्यात आलेला आहे. </a:t>
            </a:r>
            <a:endParaRPr lang="mr-IN" sz="2200" b="1" dirty="0" smtClean="0">
              <a:solidFill>
                <a:srgbClr val="7030A0"/>
              </a:solidFill>
            </a:endParaRPr>
          </a:p>
          <a:p>
            <a:pPr algn="just">
              <a:lnSpc>
                <a:spcPct val="150000"/>
              </a:lnSpc>
              <a:buFont typeface="Wingdings" pitchFamily="2" charset="2"/>
              <a:buChar char="ü"/>
            </a:pPr>
            <a:r>
              <a:rPr lang="mr-IN" sz="2200" b="1" dirty="0" smtClean="0">
                <a:solidFill>
                  <a:srgbClr val="7030A0"/>
                </a:solidFill>
              </a:rPr>
              <a:t>प्राचीन </a:t>
            </a:r>
            <a:r>
              <a:rPr lang="mr-IN" sz="2200" b="1" dirty="0">
                <a:solidFill>
                  <a:srgbClr val="7030A0"/>
                </a:solidFill>
              </a:rPr>
              <a:t>काळी गुरूंना सर्वश्रेष्ठ समजले जात असे. नव्या धोरणातही केंद्रस्थानी शिक्षक आहेत. सर्वगुणसंपन्न विद्यार्थी घडविताना शिक्षकांकडूनही निस्वार्थी, त्यागी आणि सर्वज्ञानी असण्याची अपेक्षा व्यक्त करण्यात आलेली आहे. </a:t>
            </a:r>
            <a:endParaRPr lang="mr-IN" sz="2200" b="1" dirty="0" smtClean="0">
              <a:solidFill>
                <a:srgbClr val="7030A0"/>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693761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algn="just">
              <a:lnSpc>
                <a:spcPct val="150000"/>
              </a:lnSpc>
              <a:buFont typeface="Wingdings" pitchFamily="2" charset="2"/>
              <a:buChar char="ü"/>
            </a:pPr>
            <a:r>
              <a:rPr lang="mr-IN" sz="2200" b="1" dirty="0">
                <a:solidFill>
                  <a:srgbClr val="7030A0"/>
                </a:solidFill>
              </a:rPr>
              <a:t>भारतीय </a:t>
            </a:r>
            <a:r>
              <a:rPr lang="mr-IN" sz="2200" b="1" dirty="0" smtClean="0">
                <a:solidFill>
                  <a:srgbClr val="7030A0"/>
                </a:solidFill>
              </a:rPr>
              <a:t>शिक्षणव्यवस्थेचे </a:t>
            </a:r>
            <a:r>
              <a:rPr lang="mr-IN" sz="2200" b="1" dirty="0">
                <a:solidFill>
                  <a:srgbClr val="7030A0"/>
                </a:solidFill>
              </a:rPr>
              <a:t>जगभरात जे स्थान </a:t>
            </a:r>
            <a:r>
              <a:rPr lang="mr-IN" sz="2200" b="1" dirty="0" smtClean="0">
                <a:solidFill>
                  <a:srgbClr val="7030A0"/>
                </a:solidFill>
              </a:rPr>
              <a:t>प्राचीनकाळी </a:t>
            </a:r>
            <a:r>
              <a:rPr lang="mr-IN" sz="2200" b="1" dirty="0">
                <a:solidFill>
                  <a:srgbClr val="7030A0"/>
                </a:solidFill>
              </a:rPr>
              <a:t>होते, तेच परत मिळविण्यासाठी नवे शैक्षणिक धोरण प्रयत्नशील आहे</a:t>
            </a:r>
            <a:r>
              <a:rPr lang="mr-IN" sz="2200" b="1" dirty="0" smtClean="0">
                <a:solidFill>
                  <a:srgbClr val="7030A0"/>
                </a:solidFill>
              </a:rPr>
              <a:t>.</a:t>
            </a:r>
          </a:p>
          <a:p>
            <a:pPr algn="just">
              <a:lnSpc>
                <a:spcPct val="150000"/>
              </a:lnSpc>
              <a:buFont typeface="Wingdings" pitchFamily="2" charset="2"/>
              <a:buChar char="ü"/>
            </a:pPr>
            <a:r>
              <a:rPr lang="mr-IN" sz="2200" b="1" dirty="0">
                <a:solidFill>
                  <a:srgbClr val="7030A0"/>
                </a:solidFill>
              </a:rPr>
              <a:t>भारत किंवा भारतीय प्रजासत्ताक हा दक्षिण आशियामधील एक प्रमुख देश आणि जगातील प्राचीन संस्कृतींपैकी एक आहे. </a:t>
            </a:r>
            <a:endParaRPr lang="en-US" sz="2200" b="1" dirty="0" smtClean="0">
              <a:solidFill>
                <a:srgbClr val="7030A0"/>
              </a:solidFill>
            </a:endParaRPr>
          </a:p>
          <a:p>
            <a:pPr algn="just">
              <a:lnSpc>
                <a:spcPct val="150000"/>
              </a:lnSpc>
              <a:buFont typeface="Wingdings" pitchFamily="2" charset="2"/>
              <a:buChar char="ü"/>
            </a:pPr>
            <a:r>
              <a:rPr lang="mr-IN" sz="2200" b="1" dirty="0" smtClean="0">
                <a:solidFill>
                  <a:srgbClr val="7030A0"/>
                </a:solidFill>
              </a:rPr>
              <a:t>क्षेत्रफळाने </a:t>
            </a:r>
            <a:r>
              <a:rPr lang="mr-IN" sz="2200" b="1" dirty="0">
                <a:solidFill>
                  <a:srgbClr val="7030A0"/>
                </a:solidFill>
              </a:rPr>
              <a:t>जगातील ७वा सर्वांत मोठा </a:t>
            </a:r>
            <a:r>
              <a:rPr lang="mr-IN" sz="2200" b="1" dirty="0" smtClean="0">
                <a:solidFill>
                  <a:srgbClr val="7030A0"/>
                </a:solidFill>
              </a:rPr>
              <a:t>देश, लोकसंख्येच्या </a:t>
            </a:r>
            <a:r>
              <a:rPr lang="mr-IN" sz="2200" b="1" dirty="0">
                <a:solidFill>
                  <a:srgbClr val="7030A0"/>
                </a:solidFill>
              </a:rPr>
              <a:t>बाबतीत </a:t>
            </a:r>
            <a:r>
              <a:rPr lang="mr-IN" sz="2200" b="1" dirty="0" smtClean="0">
                <a:solidFill>
                  <a:srgbClr val="7030A0"/>
                </a:solidFill>
              </a:rPr>
              <a:t>पहिल्या क्रमांकावर</a:t>
            </a:r>
            <a:r>
              <a:rPr lang="mr-IN" sz="2200" b="1" dirty="0">
                <a:solidFill>
                  <a:srgbClr val="7030A0"/>
                </a:solidFill>
              </a:rPr>
              <a:t> </a:t>
            </a:r>
            <a:r>
              <a:rPr lang="mr-IN" sz="2200" b="1" dirty="0" smtClean="0">
                <a:solidFill>
                  <a:srgbClr val="7030A0"/>
                </a:solidFill>
              </a:rPr>
              <a:t>व भारताला </a:t>
            </a:r>
            <a:r>
              <a:rPr lang="mr-IN" sz="2200" b="1" dirty="0">
                <a:solidFill>
                  <a:srgbClr val="7030A0"/>
                </a:solidFill>
              </a:rPr>
              <a:t>हजारो वर्षे जुना इतिहास आहे, अनेक साम्राज्ये </a:t>
            </a:r>
            <a:r>
              <a:rPr lang="mr-IN" sz="2200" b="1" dirty="0" smtClean="0">
                <a:solidFill>
                  <a:srgbClr val="7030A0"/>
                </a:solidFill>
              </a:rPr>
              <a:t>भारतात विकसित पावली-लयाला </a:t>
            </a:r>
            <a:r>
              <a:rPr lang="mr-IN" sz="2200" b="1" dirty="0">
                <a:solidFill>
                  <a:srgbClr val="7030A0"/>
                </a:solidFill>
              </a:rPr>
              <a:t>गेली. भाषा, ज्ञान, अध्यात्म, कला, धर्म </a:t>
            </a:r>
            <a:r>
              <a:rPr lang="mr-IN" sz="2200" b="1" dirty="0" smtClean="0">
                <a:solidFill>
                  <a:srgbClr val="7030A0"/>
                </a:solidFill>
              </a:rPr>
              <a:t>याबाबतीत जगाला </a:t>
            </a:r>
            <a:r>
              <a:rPr lang="mr-IN" sz="2200" b="1" dirty="0">
                <a:solidFill>
                  <a:srgbClr val="7030A0"/>
                </a:solidFill>
              </a:rPr>
              <a:t>देशाने मोठा वारसा दिला आहे. </a:t>
            </a:r>
            <a:endParaRPr lang="mr-IN" sz="2200" b="1" dirty="0" smtClean="0">
              <a:solidFill>
                <a:srgbClr val="7030A0"/>
              </a:solidFill>
            </a:endParaRPr>
          </a:p>
          <a:p>
            <a:pPr algn="just">
              <a:lnSpc>
                <a:spcPct val="150000"/>
              </a:lnSpc>
              <a:buFont typeface="Wingdings" pitchFamily="2" charset="2"/>
              <a:buChar char="ü"/>
            </a:pPr>
            <a:r>
              <a:rPr lang="mr-IN" sz="2200" b="1" dirty="0" smtClean="0">
                <a:solidFill>
                  <a:srgbClr val="7030A0"/>
                </a:solidFill>
              </a:rPr>
              <a:t>उष्ण </a:t>
            </a:r>
            <a:r>
              <a:rPr lang="mr-IN" sz="2200" b="1" dirty="0">
                <a:solidFill>
                  <a:srgbClr val="7030A0"/>
                </a:solidFill>
              </a:rPr>
              <a:t>कटिबंधातील ह्या देशात विविध प्रकारचे हवामान अनुभवायास मिळते. अनेक भाषा, अनेक प्रांत, अनेक रितीरिवाज आहे परंतु या विविधतेत एकता हे या देशाचे वैशिष्ट्य आहे. भारताला प्राचीन धार्मिक व सांस्कृतिक परंपरा लाभलेली आहे जगाच्या इतिहासामध्ये भारतीय संस्कृतीला मानाचे स्थान प्राप्त झालेले आहे.</a:t>
            </a:r>
            <a:endParaRPr lang="en-US"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19314653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smtClean="0">
                <a:solidFill>
                  <a:srgbClr val="C00000"/>
                </a:solidFill>
              </a:rPr>
              <a:t>भारत </a:t>
            </a:r>
            <a:r>
              <a:rPr lang="mr-IN" sz="2200" b="1" dirty="0">
                <a:solidFill>
                  <a:srgbClr val="7030A0"/>
                </a:solidFill>
              </a:rPr>
              <a:t>हे नाव कसे पडले याबद्धल मतभेद आढळतात. जैन अनुश्रुतिनुसार भगवान ॠषभदेवाच्या ज्येष्ठ पुत्राचे नाव भरत होते. त्यावरून </a:t>
            </a:r>
            <a:r>
              <a:rPr lang="mr-IN" sz="2200" b="1" dirty="0" smtClean="0">
                <a:solidFill>
                  <a:srgbClr val="7030A0"/>
                </a:solidFill>
              </a:rPr>
              <a:t>हे </a:t>
            </a:r>
            <a:r>
              <a:rPr lang="mr-IN" sz="2200" b="1" dirty="0">
                <a:solidFill>
                  <a:srgbClr val="7030A0"/>
                </a:solidFill>
              </a:rPr>
              <a:t>नाव पडले असे सांगण्यात येते. ॠग्वेदकालीन सिंधू प्रदेशातील सर्वश्रेष्ठ टोळी भरत होती. तिच्या नावावरून भारत हे नाव पडले </a:t>
            </a:r>
            <a:r>
              <a:rPr lang="mr-IN" sz="2200" b="1" dirty="0" smtClean="0">
                <a:solidFill>
                  <a:srgbClr val="7030A0"/>
                </a:solidFill>
              </a:rPr>
              <a:t>असे </a:t>
            </a:r>
            <a:r>
              <a:rPr lang="mr-IN" sz="2200" b="1" dirty="0">
                <a:solidFill>
                  <a:srgbClr val="7030A0"/>
                </a:solidFill>
              </a:rPr>
              <a:t>समजण्यात येते</a:t>
            </a:r>
            <a:r>
              <a:rPr lang="mr-IN" sz="2200" b="1" dirty="0" smtClean="0">
                <a:solidFill>
                  <a:srgbClr val="7030A0"/>
                </a:solidFill>
              </a:rPr>
              <a:t>. </a:t>
            </a:r>
          </a:p>
          <a:p>
            <a:pPr marL="342900" indent="-342900" algn="just">
              <a:lnSpc>
                <a:spcPct val="150000"/>
              </a:lnSpc>
              <a:buFont typeface="Wingdings" pitchFamily="2" charset="2"/>
              <a:buChar char="ü"/>
            </a:pPr>
            <a:r>
              <a:rPr lang="mr-IN" sz="2200" b="1" dirty="0" smtClean="0">
                <a:solidFill>
                  <a:srgbClr val="FF0000"/>
                </a:solidFill>
              </a:rPr>
              <a:t>'भा</a:t>
            </a:r>
            <a:r>
              <a:rPr lang="mr-IN" sz="2200" b="1" dirty="0">
                <a:solidFill>
                  <a:srgbClr val="FF0000"/>
                </a:solidFill>
              </a:rPr>
              <a:t>' </a:t>
            </a:r>
            <a:r>
              <a:rPr lang="mr-IN" sz="2200" b="1" dirty="0">
                <a:solidFill>
                  <a:srgbClr val="7030A0"/>
                </a:solidFill>
              </a:rPr>
              <a:t>म्हणजे तेज व </a:t>
            </a:r>
            <a:r>
              <a:rPr lang="mr-IN" sz="2200" b="1" dirty="0">
                <a:solidFill>
                  <a:srgbClr val="FF0000"/>
                </a:solidFill>
              </a:rPr>
              <a:t>'रत' </a:t>
            </a:r>
            <a:r>
              <a:rPr lang="mr-IN" sz="2200" b="1" dirty="0">
                <a:solidFill>
                  <a:srgbClr val="7030A0"/>
                </a:solidFill>
              </a:rPr>
              <a:t>म्हणजे रममाण झालेला. तेजात रममाण झालेला देश म्हणजे भारत होय</a:t>
            </a:r>
            <a:r>
              <a:rPr lang="mr-IN" sz="2200" b="1" dirty="0" smtClean="0">
                <a:solidFill>
                  <a:srgbClr val="7030A0"/>
                </a:solidFill>
              </a:rPr>
              <a:t>.</a:t>
            </a:r>
            <a:r>
              <a:rPr lang="en-US" sz="2200" b="1" dirty="0" smtClean="0">
                <a:solidFill>
                  <a:srgbClr val="7030A0"/>
                </a:solidFill>
              </a:rPr>
              <a:t> </a:t>
            </a:r>
          </a:p>
          <a:p>
            <a:pPr marL="342900" indent="-342900" algn="just">
              <a:lnSpc>
                <a:spcPct val="150000"/>
              </a:lnSpc>
              <a:buFont typeface="Wingdings" pitchFamily="2" charset="2"/>
              <a:buChar char="ü"/>
            </a:pPr>
            <a:r>
              <a:rPr lang="mr-IN" sz="2200" b="1" dirty="0" smtClean="0">
                <a:solidFill>
                  <a:srgbClr val="7030A0"/>
                </a:solidFill>
              </a:rPr>
              <a:t>भारत देश </a:t>
            </a:r>
            <a:r>
              <a:rPr lang="mr-IN" sz="2200" b="1" dirty="0">
                <a:solidFill>
                  <a:srgbClr val="7030A0"/>
                </a:solidFill>
              </a:rPr>
              <a:t>हा मानवी इतिहासातील प्राचीन देशांमध्ये गणला जातो. मध्यप्रदेशातील भीमबेटका येथील पाषाणयुगातील भित्तीचित्रे भारताच्या मानवी अस्तित्वाचे सर्वांत जुन्या पुराव्यांपैकी आहेत.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पुराणतज्ञांनुसार</a:t>
            </a:r>
            <a:r>
              <a:rPr lang="mr-IN" sz="2200" b="1" dirty="0">
                <a:solidFill>
                  <a:srgbClr val="7030A0"/>
                </a:solidFill>
              </a:rPr>
              <a:t>, सत्तर हजार वर्षांपूर्वी आदिमानवाने भारतात प्रवेश </a:t>
            </a:r>
            <a:r>
              <a:rPr lang="mr-IN" sz="2200" b="1" dirty="0" smtClean="0">
                <a:solidFill>
                  <a:srgbClr val="7030A0"/>
                </a:solidFill>
              </a:rPr>
              <a:t>केला. </a:t>
            </a:r>
            <a:r>
              <a:rPr lang="mr-IN" sz="2200" b="1" dirty="0">
                <a:solidFill>
                  <a:srgbClr val="7030A0"/>
                </a:solidFill>
              </a:rPr>
              <a:t>साधारणपणे ९००० वर्षांपूर्वी भारतात ग्रामीण व शहरी स्वरूपांची मानवी वस्ती होऊ लागली व त्याचेच हळूहळू सिंधू </a:t>
            </a:r>
            <a:r>
              <a:rPr lang="mr-IN" sz="2200" b="1" dirty="0" smtClean="0">
                <a:solidFill>
                  <a:srgbClr val="7030A0"/>
                </a:solidFill>
              </a:rPr>
              <a:t>संस्कृतीमध्ये</a:t>
            </a:r>
            <a:r>
              <a:rPr lang="en-US" sz="2200" b="1" dirty="0" smtClean="0">
                <a:solidFill>
                  <a:srgbClr val="7030A0"/>
                </a:solidFill>
              </a:rPr>
              <a:t> </a:t>
            </a:r>
            <a:r>
              <a:rPr lang="mr-IN" sz="2200" b="1" dirty="0" smtClean="0">
                <a:solidFill>
                  <a:srgbClr val="7030A0"/>
                </a:solidFill>
              </a:rPr>
              <a:t>रुपांतर झाले.  </a:t>
            </a:r>
            <a:endParaRPr lang="mr-IN"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006232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smtClean="0">
                <a:solidFill>
                  <a:srgbClr val="7030A0"/>
                </a:solidFill>
              </a:rPr>
              <a:t>इसवीसन </a:t>
            </a:r>
            <a:r>
              <a:rPr lang="mr-IN" sz="2200" b="1" dirty="0">
                <a:solidFill>
                  <a:srgbClr val="7030A0"/>
                </a:solidFill>
              </a:rPr>
              <a:t>पूर्व ३५०० च्या सुमारास सिंधू संस्कृतीचा </a:t>
            </a:r>
            <a:r>
              <a:rPr lang="mr-IN" sz="2200" b="1" dirty="0" smtClean="0">
                <a:solidFill>
                  <a:srgbClr val="7030A0"/>
                </a:solidFill>
              </a:rPr>
              <a:t>काळ </a:t>
            </a:r>
            <a:r>
              <a:rPr lang="mr-IN" sz="2200" b="1" dirty="0">
                <a:solidFill>
                  <a:srgbClr val="7030A0"/>
                </a:solidFill>
              </a:rPr>
              <a:t>मानला जातो. </a:t>
            </a:r>
            <a:r>
              <a:rPr lang="mr-IN" sz="2200" b="1" dirty="0" smtClean="0">
                <a:solidFill>
                  <a:srgbClr val="7030A0"/>
                </a:solidFill>
              </a:rPr>
              <a:t>सिंधू </a:t>
            </a:r>
            <a:r>
              <a:rPr lang="mr-IN" sz="2200" b="1" dirty="0">
                <a:solidFill>
                  <a:srgbClr val="7030A0"/>
                </a:solidFill>
              </a:rPr>
              <a:t>संस्कृतीची सुरुवात भारताच्या वायव्य प्रांतात म्हणजेच आजच्या पाकिस्तानात झाली. मोहेंजोदडो व हरप्पा ही उत्खननात सापडलेली शहरे आज पाकिस्तानात असली तरी भारतीय इतिहासातच गणली जातात. </a:t>
            </a:r>
            <a:endParaRPr lang="mr-IN"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यानंतरचा </a:t>
            </a:r>
            <a:r>
              <a:rPr lang="mr-IN" sz="2200" b="1" dirty="0">
                <a:solidFill>
                  <a:srgbClr val="7030A0"/>
                </a:solidFill>
              </a:rPr>
              <a:t>काळ (इ.स. पूर्व १५०० ते इ.स. पूर्व ५००) वैदिक काळ म्हणून गणला जातो. काही वर्षांपूर्वीपर्यंत इतिहासकारांमध्ये असा समज होता की युरोप व मध्य अशियातून आलेल्या आर्य लोकांच्या टोळ्यांनी सातत्याने आक्रमणे करून सिंधू संस्कृती नष्ट केली व वैदिक काळ सूरू </a:t>
            </a:r>
            <a:r>
              <a:rPr lang="mr-IN" sz="2200" b="1" dirty="0" smtClean="0">
                <a:solidFill>
                  <a:srgbClr val="7030A0"/>
                </a:solidFill>
              </a:rPr>
              <a:t>झाला. </a:t>
            </a:r>
          </a:p>
          <a:p>
            <a:pPr marL="342900" indent="-342900" algn="just">
              <a:lnSpc>
                <a:spcPct val="150000"/>
              </a:lnSpc>
              <a:buFont typeface="Wingdings" pitchFamily="2" charset="2"/>
              <a:buChar char="ü"/>
            </a:pPr>
            <a:r>
              <a:rPr lang="mr-IN" sz="2200" b="1" dirty="0" smtClean="0">
                <a:solidFill>
                  <a:srgbClr val="7030A0"/>
                </a:solidFill>
              </a:rPr>
              <a:t>परंतु </a:t>
            </a:r>
            <a:r>
              <a:rPr lang="mr-IN" sz="2200" b="1" dirty="0">
                <a:solidFill>
                  <a:srgbClr val="7030A0"/>
                </a:solidFill>
              </a:rPr>
              <a:t>सध्या संशोधकांचे असे मत आहे की वैदिक काळ हा पूर्वीच्या संशोधकांच्या मान्यतेपेक्षा अजून प्राचीन असून वैदिक संस्कृती व हडाप्पा व मोहोंदोजडोची संस्कृती या एकच होत्या. सिंधू संस्कृती व वैदिक काळातील घडामोडी या सिंधू व सरस्वती नद्यांच्या काठी घडल्या </a:t>
            </a:r>
            <a:r>
              <a:rPr lang="mr-IN" sz="2200" b="1" dirty="0" smtClean="0">
                <a:solidFill>
                  <a:srgbClr val="7030A0"/>
                </a:solidFill>
              </a:rPr>
              <a:t>होत्या</a:t>
            </a:r>
            <a:r>
              <a:rPr lang="en-US" sz="2200" b="1" dirty="0" smtClean="0">
                <a:solidFill>
                  <a:srgbClr val="7030A0"/>
                </a:solidFill>
              </a:rPr>
              <a:t>.</a:t>
            </a:r>
            <a:endParaRPr lang="mr-IN" sz="2200" b="1"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0873554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a:solidFill>
                  <a:srgbClr val="7030A0"/>
                </a:solidFill>
              </a:rPr>
              <a:t>यातील सरस्वती नदी ही काळाच्या ओघात पृष्ठीय बदलांमुळे लुप्त पावली. प्राचीन सरस्वती नदी ही पंजाब, राजस्थान व कच्छ गुजरात मधून वाहत होती हे शास्त्रीय पुराव्यातून सिद्ध झाले आहे.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या </a:t>
            </a:r>
            <a:r>
              <a:rPr lang="mr-IN" sz="2200" b="1" dirty="0">
                <a:solidFill>
                  <a:srgbClr val="7030A0"/>
                </a:solidFill>
              </a:rPr>
              <a:t>वैदिक काळातच भारतीय संस्कृतीची मुळे रोवली गेली. मध्य वैदिक काळात सिंधू काठची वैदिक संस्कृती गंगेच्या खोऱ्यात पसरली. विष्णू पुराणातला पहिला श्लोक भारत या नावाची ओळख करून देतो.</a:t>
            </a:r>
          </a:p>
          <a:p>
            <a:pPr>
              <a:lnSpc>
                <a:spcPct val="150000"/>
              </a:lnSpc>
            </a:pPr>
            <a:r>
              <a:rPr lang="mr-IN" sz="2200" b="1" dirty="0">
                <a:solidFill>
                  <a:srgbClr val="C00000"/>
                </a:solidFill>
              </a:rPr>
              <a:t>उत्तरं यत्समुद्रस्य हिमाद्रेश्चैव दक्षिणम् । वर्षं तद्भारतं नाम भारती यत्र सन्ततिः </a:t>
            </a:r>
            <a:r>
              <a:rPr lang="mr-IN" sz="2200" b="1" dirty="0" smtClean="0">
                <a:solidFill>
                  <a:srgbClr val="C00000"/>
                </a:solidFill>
              </a:rPr>
              <a:t>।।</a:t>
            </a:r>
            <a:endParaRPr lang="en-US" sz="2200" b="1" dirty="0" smtClean="0">
              <a:solidFill>
                <a:srgbClr val="C00000"/>
              </a:solidFill>
            </a:endParaRPr>
          </a:p>
          <a:p>
            <a:pPr marL="342900" indent="-342900" algn="just">
              <a:lnSpc>
                <a:spcPct val="150000"/>
              </a:lnSpc>
              <a:buFont typeface="Wingdings" pitchFamily="2" charset="2"/>
              <a:buChar char="ü"/>
            </a:pPr>
            <a:r>
              <a:rPr lang="mr-IN" sz="2200" b="1" dirty="0">
                <a:solidFill>
                  <a:srgbClr val="7030A0"/>
                </a:solidFill>
              </a:rPr>
              <a:t>म्हणजे समुद्रापासून उत्तरेला आणि हिमालयापासून दक्षिणेला समुद्रापर्यंत </a:t>
            </a:r>
            <a:r>
              <a:rPr lang="mr-IN" sz="2200" b="1" dirty="0" smtClean="0">
                <a:solidFill>
                  <a:srgbClr val="7030A0"/>
                </a:solidFill>
              </a:rPr>
              <a:t>अशीजी </a:t>
            </a:r>
            <a:r>
              <a:rPr lang="mr-IN" sz="2200" b="1" dirty="0">
                <a:solidFill>
                  <a:srgbClr val="7030A0"/>
                </a:solidFill>
              </a:rPr>
              <a:t>भूमी तिचे नाव </a:t>
            </a:r>
            <a:r>
              <a:rPr lang="mr-IN" sz="2200" b="1" dirty="0" smtClean="0">
                <a:solidFill>
                  <a:srgbClr val="7030A0"/>
                </a:solidFill>
              </a:rPr>
              <a:t>भारत </a:t>
            </a:r>
            <a:r>
              <a:rPr lang="mr-IN" sz="2200" b="1" dirty="0">
                <a:solidFill>
                  <a:srgbClr val="7030A0"/>
                </a:solidFill>
              </a:rPr>
              <a:t>अन् </a:t>
            </a:r>
            <a:r>
              <a:rPr lang="mr-IN" sz="2200" b="1" dirty="0" smtClean="0">
                <a:solidFill>
                  <a:srgbClr val="7030A0"/>
                </a:solidFill>
              </a:rPr>
              <a:t>भारतभूमीची </a:t>
            </a:r>
            <a:r>
              <a:rPr lang="mr-IN" sz="2200" b="1" dirty="0">
                <a:solidFill>
                  <a:srgbClr val="7030A0"/>
                </a:solidFill>
              </a:rPr>
              <a:t>संतती ते भारतीय </a:t>
            </a:r>
            <a:r>
              <a:rPr lang="mr-IN" sz="2200" b="1" dirty="0" smtClean="0">
                <a:solidFill>
                  <a:srgbClr val="7030A0"/>
                </a:solidFill>
              </a:rPr>
              <a:t>आहेत.</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अजिंठा-वेरूळची </a:t>
            </a:r>
            <a:r>
              <a:rPr lang="mr-IN" sz="2200" b="1" dirty="0">
                <a:solidFill>
                  <a:srgbClr val="7030A0"/>
                </a:solidFill>
              </a:rPr>
              <a:t>लेणी येथील भित्तीचित्रेइसवी सन पूर्व तिसऱ्या शतकात अलेक्झांडरच्या आक्रमणानंतर भारतात बरीच राजकीय स्थित्यंतरे झालीत. भारताच्या मुद्देसूद इतिहासाची येथपासून सुरुवात होते. </a:t>
            </a:r>
            <a:endParaRPr lang="en-US" sz="2200" b="1" dirty="0" smtClean="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2706403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Wingdings" pitchFamily="2" charset="2"/>
              <a:buChar char="ü"/>
            </a:pPr>
            <a:r>
              <a:rPr lang="mr-IN" sz="2200" b="1" dirty="0">
                <a:solidFill>
                  <a:srgbClr val="7030A0"/>
                </a:solidFill>
              </a:rPr>
              <a:t>चंद्रगुप्त मौर्याने मगधच्या मौर्य साम्राज्याची मुहूर्तमेढ रोवली ज्याचा सम्राट अशोकाने कळस गाठला. कलिंगाच्या युद्धात मानवी क्रौर्यानंतर अशोकाने शांतता व अहिंसेचा मार्ग अवलंबला व बौद्ध धर्माचा स्वीकार केला. </a:t>
            </a:r>
            <a:endParaRPr lang="en-US" sz="2200" b="1" dirty="0">
              <a:solidFill>
                <a:srgbClr val="7030A0"/>
              </a:solidFill>
            </a:endParaRPr>
          </a:p>
          <a:p>
            <a:pPr marL="342900" indent="-342900" algn="just">
              <a:lnSpc>
                <a:spcPct val="150000"/>
              </a:lnSpc>
              <a:buFont typeface="Wingdings" pitchFamily="2" charset="2"/>
              <a:buChar char="ü"/>
            </a:pPr>
            <a:r>
              <a:rPr lang="mr-IN" sz="2200" b="1" dirty="0" smtClean="0">
                <a:solidFill>
                  <a:srgbClr val="7030A0"/>
                </a:solidFill>
              </a:rPr>
              <a:t>भारतात </a:t>
            </a:r>
            <a:r>
              <a:rPr lang="mr-IN" sz="2200" b="1" dirty="0">
                <a:solidFill>
                  <a:srgbClr val="7030A0"/>
                </a:solidFill>
              </a:rPr>
              <a:t>या काळात मोठ्या प्रमाणावर बौद्ध धर्माचा प्रसार </a:t>
            </a:r>
            <a:r>
              <a:rPr lang="mr-IN" sz="2200" b="1" dirty="0" smtClean="0">
                <a:solidFill>
                  <a:srgbClr val="7030A0"/>
                </a:solidFill>
              </a:rPr>
              <a:t>झाला</a:t>
            </a:r>
            <a:r>
              <a:rPr lang="en-US" sz="2200" b="1" dirty="0" smtClean="0">
                <a:solidFill>
                  <a:srgbClr val="7030A0"/>
                </a:solidFill>
              </a:rPr>
              <a:t>.</a:t>
            </a:r>
            <a:r>
              <a:rPr lang="mr-IN" sz="2200" b="1" dirty="0" smtClean="0">
                <a:solidFill>
                  <a:srgbClr val="7030A0"/>
                </a:solidFill>
              </a:rPr>
              <a:t> </a:t>
            </a:r>
            <a:r>
              <a:rPr lang="mr-IN" sz="2200" b="1" dirty="0">
                <a:solidFill>
                  <a:srgbClr val="7030A0"/>
                </a:solidFill>
              </a:rPr>
              <a:t>मौर्य साम्राज्याच्या पतनानंतर काही काळ उत्तर भारतात अनेक ग्रीक आक्रमणे पुन्हा झाली. </a:t>
            </a:r>
            <a:r>
              <a:rPr lang="mr-IN" sz="2200" b="1" dirty="0" smtClean="0">
                <a:solidFill>
                  <a:srgbClr val="7030A0"/>
                </a:solidFill>
              </a:rPr>
              <a:t>काही </a:t>
            </a:r>
            <a:r>
              <a:rPr lang="mr-IN" sz="2200" b="1" dirty="0">
                <a:solidFill>
                  <a:srgbClr val="7030A0"/>
                </a:solidFill>
              </a:rPr>
              <a:t>काळ ग्रीक सत्तेखाली भारताचा काही भाग होता. </a:t>
            </a:r>
            <a:endParaRPr lang="en-US" sz="2200" b="1" dirty="0" smtClean="0">
              <a:solidFill>
                <a:srgbClr val="7030A0"/>
              </a:solidFill>
            </a:endParaRPr>
          </a:p>
          <a:p>
            <a:pPr marL="342900" indent="-342900" algn="just">
              <a:lnSpc>
                <a:spcPct val="150000"/>
              </a:lnSpc>
              <a:buFont typeface="Wingdings" pitchFamily="2" charset="2"/>
              <a:buChar char="ü"/>
            </a:pPr>
            <a:r>
              <a:rPr lang="mr-IN" sz="2200" b="1" dirty="0" smtClean="0">
                <a:solidFill>
                  <a:srgbClr val="C00000"/>
                </a:solidFill>
              </a:rPr>
              <a:t>३र्या </a:t>
            </a:r>
            <a:r>
              <a:rPr lang="mr-IN" sz="2200" b="1" dirty="0">
                <a:solidFill>
                  <a:srgbClr val="C00000"/>
                </a:solidFill>
              </a:rPr>
              <a:t>शतकात स्थापन झालेल्या गुप्त साम्राज्याने भारताच्या बहुतांशी भागावर बराच काळ राज्य केले</a:t>
            </a:r>
            <a:r>
              <a:rPr lang="mr-IN" sz="2200" b="1" dirty="0" smtClean="0">
                <a:solidFill>
                  <a:srgbClr val="C00000"/>
                </a:solidFill>
              </a:rPr>
              <a:t>.</a:t>
            </a:r>
            <a:r>
              <a:rPr lang="en-US" sz="2200" b="1" dirty="0" smtClean="0">
                <a:solidFill>
                  <a:srgbClr val="C00000"/>
                </a:solidFill>
              </a:rPr>
              <a:t> </a:t>
            </a:r>
            <a:r>
              <a:rPr lang="mr-IN" sz="2200" b="1" dirty="0" smtClean="0">
                <a:solidFill>
                  <a:srgbClr val="C00000"/>
                </a:solidFill>
              </a:rPr>
              <a:t>हा </a:t>
            </a:r>
            <a:r>
              <a:rPr lang="mr-IN" sz="2200" b="1" dirty="0">
                <a:solidFill>
                  <a:srgbClr val="C00000"/>
                </a:solidFill>
              </a:rPr>
              <a:t>काळ भारताचा सुवर्णकाळ मानला जातो. </a:t>
            </a:r>
            <a:endParaRPr lang="en-US" sz="2200" b="1" dirty="0" smtClean="0">
              <a:solidFill>
                <a:srgbClr val="C00000"/>
              </a:solidFill>
            </a:endParaRPr>
          </a:p>
          <a:p>
            <a:pPr marL="342900" indent="-342900" algn="just">
              <a:lnSpc>
                <a:spcPct val="150000"/>
              </a:lnSpc>
              <a:buFont typeface="Wingdings" pitchFamily="2" charset="2"/>
              <a:buChar char="ü"/>
            </a:pPr>
            <a:r>
              <a:rPr lang="mr-IN" sz="2200" b="1" dirty="0" smtClean="0">
                <a:solidFill>
                  <a:srgbClr val="7030A0"/>
                </a:solidFill>
              </a:rPr>
              <a:t>या </a:t>
            </a:r>
            <a:r>
              <a:rPr lang="mr-IN" sz="2200" b="1" dirty="0">
                <a:solidFill>
                  <a:srgbClr val="7030A0"/>
                </a:solidFill>
              </a:rPr>
              <a:t>काळातच जनतेवर दीर्घकाल राहिलेला बौद्ध धर्माचा पगडा हळूहळू कमी झाला व पूर्वीच्या वैदिक धर्माची वेगळ्या स्वरूपात पुनर्बांधणी झाली. साहित्य, गणित, शास्त्र, तत्त्वज्ञान इत्यादी क्षेत्रात भारताने मोठी मजल मारली</a:t>
            </a:r>
            <a:r>
              <a:rPr lang="mr-IN" sz="2200" b="1" dirty="0" smtClean="0">
                <a:solidFill>
                  <a:srgbClr val="7030A0"/>
                </a:solidFill>
              </a:rPr>
              <a:t>. </a:t>
            </a:r>
            <a:endParaRPr lang="mr-IN" sz="2200" b="1" dirty="0">
              <a:solidFill>
                <a:srgbClr val="7030A0"/>
              </a:solidFill>
            </a:endParaRPr>
          </a:p>
          <a:p>
            <a:endParaRPr lang="mr-IN" sz="2000" b="1" dirty="0">
              <a:solidFill>
                <a:srgbClr val="C00000"/>
              </a:solidFill>
            </a:endParaRPr>
          </a:p>
          <a:p>
            <a:pPr marL="342900" indent="-342900" algn="just">
              <a:lnSpc>
                <a:spcPct val="150000"/>
              </a:lnSpc>
              <a:buFont typeface="Wingdings" pitchFamily="2" charset="2"/>
              <a:buChar char="ü"/>
            </a:pPr>
            <a:endParaRPr lang="mr-IN" sz="2000" dirty="0">
              <a:solidFill>
                <a:srgbClr val="7030A0"/>
              </a:solidFill>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2723377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667</Words>
  <Application>Microsoft Office PowerPoint</Application>
  <PresentationFormat>On-screen Show (4:3)</PresentationFormat>
  <Paragraphs>164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Shivaji University, Kolhapur Faculty of Humanities  Syllabus as per NEP-2020 (2.0) B. A. I, SEMESTER – I   (Level 4.5)  Indian Knowledge System (IKS)  Introduction to Indian Knowledge System (Generic)  (2 Credits = 30 hrs.)  Theory 40 Marks &amp; Internal Assessment 10 Marks = 50 Marks)  (from June 2024 onwards) Dr. P.S. Sontakke (M.A., M.Phil.,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A. I, SEMESTER – I  SYLLABUS  (June 2024 onwards)</dc:title>
  <dc:creator>Dr. Parag Sontakke</dc:creator>
  <cp:lastModifiedBy>Dr. Parag Sontakke</cp:lastModifiedBy>
  <cp:revision>315</cp:revision>
  <dcterms:created xsi:type="dcterms:W3CDTF">2006-08-16T00:00:00Z</dcterms:created>
  <dcterms:modified xsi:type="dcterms:W3CDTF">2024-08-01T07:40:26Z</dcterms:modified>
</cp:coreProperties>
</file>