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0" r:id="rId2"/>
    <p:sldId id="273" r:id="rId3"/>
    <p:sldId id="319" r:id="rId4"/>
    <p:sldId id="257" r:id="rId5"/>
    <p:sldId id="262" r:id="rId6"/>
    <p:sldId id="263" r:id="rId7"/>
    <p:sldId id="265" r:id="rId8"/>
    <p:sldId id="317" r:id="rId9"/>
    <p:sldId id="318" r:id="rId10"/>
    <p:sldId id="269" r:id="rId11"/>
    <p:sldId id="272" r:id="rId12"/>
    <p:sldId id="326" r:id="rId13"/>
    <p:sldId id="327" r:id="rId14"/>
    <p:sldId id="321" r:id="rId15"/>
    <p:sldId id="322" r:id="rId16"/>
    <p:sldId id="274" r:id="rId17"/>
    <p:sldId id="323" r:id="rId18"/>
    <p:sldId id="324" r:id="rId19"/>
    <p:sldId id="279" r:id="rId20"/>
    <p:sldId id="328" r:id="rId21"/>
    <p:sldId id="325" r:id="rId22"/>
    <p:sldId id="329" r:id="rId23"/>
    <p:sldId id="316" r:id="rId24"/>
    <p:sldId id="289" r:id="rId25"/>
    <p:sldId id="288" r:id="rId26"/>
    <p:sldId id="292" r:id="rId27"/>
    <p:sldId id="330" r:id="rId28"/>
    <p:sldId id="331" r:id="rId29"/>
    <p:sldId id="299" r:id="rId30"/>
    <p:sldId id="332" r:id="rId31"/>
    <p:sldId id="333" r:id="rId32"/>
    <p:sldId id="307"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00" autoAdjust="0"/>
  </p:normalViewPr>
  <p:slideViewPr>
    <p:cSldViewPr>
      <p:cViewPr>
        <p:scale>
          <a:sx n="60" d="100"/>
          <a:sy n="60" d="100"/>
        </p:scale>
        <p:origin x="-165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E80117-46F1-4484-9B66-B7767DA74592}" type="datetimeFigureOut">
              <a:rPr lang="en-US" smtClean="0"/>
              <a:t>8/1/2024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D6390-8C39-4A20-9875-28E0AEF8ABFC}" type="slidenum">
              <a:rPr lang="en-US" smtClean="0"/>
              <a:t>‹#›</a:t>
            </a:fld>
            <a:endParaRPr lang="en-US"/>
          </a:p>
        </p:txBody>
      </p:sp>
    </p:spTree>
    <p:extLst>
      <p:ext uri="{BB962C8B-B14F-4D97-AF65-F5344CB8AC3E}">
        <p14:creationId xmlns:p14="http://schemas.microsoft.com/office/powerpoint/2010/main" val="196712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D6390-8C39-4A20-9875-28E0AEF8ABFC}" type="slidenum">
              <a:rPr lang="en-US" smtClean="0"/>
              <a:t>23</a:t>
            </a:fld>
            <a:endParaRPr lang="en-US"/>
          </a:p>
        </p:txBody>
      </p:sp>
    </p:spTree>
    <p:extLst>
      <p:ext uri="{BB962C8B-B14F-4D97-AF65-F5344CB8AC3E}">
        <p14:creationId xmlns:p14="http://schemas.microsoft.com/office/powerpoint/2010/main" val="103556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D1C00-6101-4D21-91AE-8165A0B7DE9F}"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216F8-A990-412F-A03F-4950875E1442}"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5A498F-E08D-4424-AD28-E5E44D927DA7}"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49E61-495C-436A-81F7-57020A24D3DE}"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578835-6B26-474B-968B-7CB688259EB4}" type="datetime1">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60AF8-E5DC-497E-AB95-3EFD87C52561}" type="datetime1">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D13B16-6F6A-405F-806F-2E6849BBDAB3}" type="datetime1">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94337-0081-42FD-A9DE-8E48F46A0157}" type="datetime1">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B8464-3642-4D2C-B0AB-6EDCE367ACAF}" type="datetime1">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419DE-A2EA-454F-8D58-BC8A07EE7E9C}" type="datetime1">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44E4A-1432-4858-861F-18A42C1F2EC4}" type="datetime1">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0D1AD-DE52-4E7D-8DB6-AE0DC6F9D068}" type="datetime1">
              <a:rPr lang="en-US" smtClean="0"/>
              <a:t>8/1/2024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15400" cy="6629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2438400"/>
            <a:ext cx="8991600" cy="2286000"/>
          </a:xfrm>
        </p:spPr>
        <p:txBody>
          <a:bodyPr>
            <a:normAutofit fontScale="90000"/>
          </a:bodyPr>
          <a:lstStyle/>
          <a:p>
            <a:pPr>
              <a:lnSpc>
                <a:spcPct val="150000"/>
              </a:lnSpc>
            </a:pPr>
            <a:r>
              <a:rPr lang="en-US" sz="2000" b="1" dirty="0" smtClean="0">
                <a:solidFill>
                  <a:schemeClr val="accent6">
                    <a:lumMod val="75000"/>
                  </a:schemeClr>
                </a:solidFill>
              </a:rPr>
              <a:t>Shivaji University, Kolhapur</a:t>
            </a:r>
            <a:r>
              <a:rPr lang="en-US" sz="2700" b="1" dirty="0" smtClean="0">
                <a:solidFill>
                  <a:srgbClr val="C00000"/>
                </a:solidFill>
              </a:rPr>
              <a:t/>
            </a:r>
            <a:br>
              <a:rPr lang="en-US" sz="2700" b="1" dirty="0" smtClean="0">
                <a:solidFill>
                  <a:srgbClr val="C00000"/>
                </a:solidFill>
              </a:rPr>
            </a:br>
            <a:r>
              <a:rPr lang="en-US" sz="3100" b="1" dirty="0" smtClean="0">
                <a:solidFill>
                  <a:srgbClr val="C00000"/>
                </a:solidFill>
              </a:rPr>
              <a:t>Programme : B.A./B.Sc.</a:t>
            </a:r>
            <a:r>
              <a:rPr lang="en-US" sz="2700" b="1" dirty="0" smtClean="0">
                <a:solidFill>
                  <a:srgbClr val="C00000"/>
                </a:solidFill>
              </a:rPr>
              <a:t/>
            </a:r>
            <a:br>
              <a:rPr lang="en-US" sz="2700" b="1" dirty="0" smtClean="0">
                <a:solidFill>
                  <a:srgbClr val="C00000"/>
                </a:solidFill>
              </a:rPr>
            </a:br>
            <a:r>
              <a:rPr lang="en-US" sz="2700" b="1" dirty="0" smtClean="0">
                <a:solidFill>
                  <a:schemeClr val="accent4">
                    <a:lumMod val="50000"/>
                  </a:schemeClr>
                </a:solidFill>
              </a:rPr>
              <a:t>Level 4.5   Semester – I</a:t>
            </a:r>
            <a:r>
              <a:rPr lang="en-US" sz="2700" b="1" dirty="0" smtClean="0">
                <a:solidFill>
                  <a:srgbClr val="C00000"/>
                </a:solidFill>
              </a:rPr>
              <a:t/>
            </a:r>
            <a:br>
              <a:rPr lang="en-US" sz="2700" b="1" dirty="0" smtClean="0">
                <a:solidFill>
                  <a:srgbClr val="C00000"/>
                </a:solidFill>
              </a:rPr>
            </a:br>
            <a:r>
              <a:rPr lang="en-US" sz="3600" b="1" dirty="0" smtClean="0">
                <a:solidFill>
                  <a:srgbClr val="7030A0"/>
                </a:solidFill>
              </a:rPr>
              <a:t>Open Elective </a:t>
            </a:r>
            <a:r>
              <a:rPr lang="en-US" sz="2700" b="1" dirty="0" smtClean="0">
                <a:solidFill>
                  <a:srgbClr val="C00000"/>
                </a:solidFill>
              </a:rPr>
              <a:t/>
            </a:r>
            <a:br>
              <a:rPr lang="en-US" sz="2700" b="1" dirty="0" smtClean="0">
                <a:solidFill>
                  <a:srgbClr val="C00000"/>
                </a:solidFill>
              </a:rPr>
            </a:br>
            <a:r>
              <a:rPr lang="en-US" sz="3100" b="1" dirty="0" smtClean="0">
                <a:solidFill>
                  <a:srgbClr val="C00000"/>
                </a:solidFill>
              </a:rPr>
              <a:t>For B.A. &amp; B.Sc. Students</a:t>
            </a:r>
            <a:r>
              <a:rPr lang="en-US" sz="2700" b="1" dirty="0" smtClean="0">
                <a:solidFill>
                  <a:srgbClr val="00B050"/>
                </a:solidFill>
              </a:rPr>
              <a:t/>
            </a:r>
            <a:br>
              <a:rPr lang="en-US" sz="2700" b="1" dirty="0" smtClean="0">
                <a:solidFill>
                  <a:srgbClr val="00B050"/>
                </a:solidFill>
              </a:rPr>
            </a:br>
            <a:r>
              <a:rPr lang="en-US" sz="3600" b="1" dirty="0" smtClean="0">
                <a:solidFill>
                  <a:srgbClr val="00B050"/>
                </a:solidFill>
              </a:rPr>
              <a:t>O.E. I – Financial Literacy </a:t>
            </a:r>
            <a:r>
              <a:rPr lang="en-US" sz="2700" b="1" dirty="0" smtClean="0">
                <a:solidFill>
                  <a:srgbClr val="FF0000"/>
                </a:solidFill>
              </a:rPr>
              <a:t>Credits : 2 (</a:t>
            </a:r>
            <a:r>
              <a:rPr lang="en-US" sz="2700" b="1" dirty="0">
                <a:solidFill>
                  <a:srgbClr val="FF0000"/>
                </a:solidFill>
              </a:rPr>
              <a:t>30 hrs</a:t>
            </a:r>
            <a:r>
              <a:rPr lang="en-US" sz="2700" b="1" dirty="0" smtClean="0">
                <a:solidFill>
                  <a:srgbClr val="FF0000"/>
                </a:solidFill>
              </a:rPr>
              <a:t>.) </a:t>
            </a:r>
            <a:r>
              <a:rPr lang="en-US" sz="3600" b="1" dirty="0" smtClean="0">
                <a:solidFill>
                  <a:srgbClr val="FF0000"/>
                </a:solidFill>
              </a:rPr>
              <a:t/>
            </a:r>
            <a:br>
              <a:rPr lang="en-US" sz="3600" b="1" dirty="0" smtClean="0">
                <a:solidFill>
                  <a:srgbClr val="FF0000"/>
                </a:solidFill>
              </a:rPr>
            </a:br>
            <a:r>
              <a:rPr lang="en-US" sz="3600" b="1" dirty="0" smtClean="0">
                <a:solidFill>
                  <a:srgbClr val="7030A0"/>
                </a:solidFill>
              </a:rPr>
              <a:t>Theory </a:t>
            </a:r>
            <a:r>
              <a:rPr lang="en-US" sz="3100" b="1" dirty="0" smtClean="0">
                <a:solidFill>
                  <a:srgbClr val="7030A0"/>
                </a:solidFill>
              </a:rPr>
              <a:t>40 Marks &amp; Internal Assessment : 10 Marks</a:t>
            </a:r>
            <a:r>
              <a:rPr lang="en-US" sz="2700" b="1" dirty="0" smtClean="0">
                <a:solidFill>
                  <a:srgbClr val="FF0000"/>
                </a:solidFill>
              </a:rPr>
              <a:t/>
            </a:r>
            <a:br>
              <a:rPr lang="en-US" sz="2700" b="1" dirty="0" smtClean="0">
                <a:solidFill>
                  <a:srgbClr val="FF0000"/>
                </a:solidFill>
              </a:rPr>
            </a:br>
            <a:r>
              <a:rPr lang="en-US" sz="2700" b="1" dirty="0" smtClean="0">
                <a:solidFill>
                  <a:schemeClr val="accent6">
                    <a:lumMod val="75000"/>
                  </a:schemeClr>
                </a:solidFill>
              </a:rPr>
              <a:t>(from June </a:t>
            </a:r>
            <a:r>
              <a:rPr lang="en-US" sz="2700" b="1" dirty="0">
                <a:solidFill>
                  <a:schemeClr val="accent6">
                    <a:lumMod val="75000"/>
                  </a:schemeClr>
                </a:solidFill>
              </a:rPr>
              <a:t>2024 onwards</a:t>
            </a:r>
            <a:r>
              <a:rPr lang="en-US" sz="2700" b="1" dirty="0" smtClean="0">
                <a:solidFill>
                  <a:schemeClr val="accent6">
                    <a:lumMod val="75000"/>
                  </a:schemeClr>
                </a:solidFill>
              </a:rPr>
              <a:t>)</a:t>
            </a:r>
            <a:br>
              <a:rPr lang="en-US" sz="2700" b="1" dirty="0" smtClean="0">
                <a:solidFill>
                  <a:schemeClr val="accent6">
                    <a:lumMod val="75000"/>
                  </a:schemeClr>
                </a:solidFill>
              </a:rPr>
            </a:br>
            <a:r>
              <a:rPr lang="en-US" sz="2700" b="1" dirty="0" smtClean="0">
                <a:solidFill>
                  <a:schemeClr val="accent3">
                    <a:lumMod val="75000"/>
                  </a:schemeClr>
                </a:solidFill>
              </a:rPr>
              <a:t>Dr. P.S. Sontakke</a:t>
            </a:r>
            <a:br>
              <a:rPr lang="en-US" sz="2700" b="1" dirty="0" smtClean="0">
                <a:solidFill>
                  <a:schemeClr val="accent3">
                    <a:lumMod val="75000"/>
                  </a:schemeClr>
                </a:solidFill>
              </a:rPr>
            </a:br>
            <a:r>
              <a:rPr lang="en-US" sz="2200" b="1" dirty="0" smtClean="0">
                <a:solidFill>
                  <a:srgbClr val="C00000"/>
                </a:solidFill>
              </a:rPr>
              <a:t>(M.A., M.Phil., Ph.D.)</a:t>
            </a:r>
            <a:br>
              <a:rPr lang="en-US" sz="2200" b="1" dirty="0" smtClean="0">
                <a:solidFill>
                  <a:srgbClr val="C00000"/>
                </a:solidFill>
              </a:rPr>
            </a:br>
            <a:r>
              <a:rPr lang="en-US" sz="2000" b="1" dirty="0" smtClean="0">
                <a:solidFill>
                  <a:srgbClr val="00B050"/>
                </a:solidFill>
              </a:rPr>
              <a:t/>
            </a:r>
            <a:br>
              <a:rPr lang="en-US" sz="2000" b="1" dirty="0" smtClean="0">
                <a:solidFill>
                  <a:srgbClr val="00B050"/>
                </a:solidFill>
              </a:rPr>
            </a:br>
            <a:endParaRPr lang="en-US" sz="1800" dirty="0">
              <a:solidFill>
                <a:schemeClr val="accent6">
                  <a:lumMod val="75000"/>
                </a:schemeClr>
              </a:solidFill>
            </a:endParaRPr>
          </a:p>
        </p:txBody>
      </p:sp>
      <p:pic>
        <p:nvPicPr>
          <p:cNvPr id="1027" name="Picture 3" descr="C:\Users\Dr. Parag Sontakke\Pictures\PASSPORT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00600"/>
            <a:ext cx="1524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693761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15400" cy="6705600"/>
          </a:xfrm>
        </p:spPr>
        <p:txBody>
          <a:bodyPr>
            <a:noAutofit/>
          </a:bodyPr>
          <a:lstStyle/>
          <a:p>
            <a:pPr>
              <a:lnSpc>
                <a:spcPct val="150000"/>
              </a:lnSpc>
            </a:pPr>
            <a:r>
              <a:rPr lang="mr-IN" sz="2400" b="1" dirty="0" smtClean="0">
                <a:solidFill>
                  <a:srgbClr val="C00000"/>
                </a:solidFill>
              </a:rPr>
              <a:t>बचत (</a:t>
            </a:r>
            <a:r>
              <a:rPr lang="en-US" sz="2400" b="1" dirty="0" smtClean="0">
                <a:solidFill>
                  <a:srgbClr val="C00000"/>
                </a:solidFill>
              </a:rPr>
              <a:t>Savings</a:t>
            </a:r>
            <a:r>
              <a:rPr lang="mr-IN" sz="2400" b="1" dirty="0" smtClean="0">
                <a:solidFill>
                  <a:srgbClr val="C00000"/>
                </a:solidFill>
              </a:rPr>
              <a:t>)</a:t>
            </a:r>
            <a:endParaRPr lang="en-US" sz="2400" b="1" dirty="0" smtClean="0">
              <a:solidFill>
                <a:srgbClr val="C00000"/>
              </a:solidFill>
            </a:endParaRPr>
          </a:p>
          <a:p>
            <a:pPr marL="342900" indent="-342900" algn="just">
              <a:lnSpc>
                <a:spcPct val="150000"/>
              </a:lnSpc>
              <a:buFont typeface="Wingdings" pitchFamily="2" charset="2"/>
              <a:buChar char="v"/>
            </a:pPr>
            <a:r>
              <a:rPr lang="mr-IN" sz="2400" b="1" dirty="0" smtClean="0">
                <a:solidFill>
                  <a:srgbClr val="7030A0"/>
                </a:solidFill>
              </a:rPr>
              <a:t>एकूण </a:t>
            </a:r>
            <a:r>
              <a:rPr lang="mr-IN" sz="2400" b="1" dirty="0">
                <a:solidFill>
                  <a:srgbClr val="7030A0"/>
                </a:solidFill>
              </a:rPr>
              <a:t>उत्पन्नातून खर्च वजा जाता उरणारा भाग. </a:t>
            </a:r>
            <a:r>
              <a:rPr lang="mr-IN" sz="2400" b="1" dirty="0" smtClean="0">
                <a:solidFill>
                  <a:srgbClr val="7030A0"/>
                </a:solidFill>
              </a:rPr>
              <a:t>बचत </a:t>
            </a:r>
            <a:r>
              <a:rPr lang="mr-IN" sz="2400" b="1" dirty="0">
                <a:solidFill>
                  <a:srgbClr val="7030A0"/>
                </a:solidFill>
              </a:rPr>
              <a:t>म्हणजे एखाद्या व्यक्तीच्या उपभोगाच्या गरजा पूर्ण केल्यानंतर शिल्लक राहिलेली शिल्लक</a:t>
            </a:r>
            <a:r>
              <a:rPr lang="mr-IN" sz="2400" b="1" dirty="0" smtClean="0">
                <a:solidFill>
                  <a:srgbClr val="7030A0"/>
                </a:solidFill>
              </a:rPr>
              <a:t>.</a:t>
            </a:r>
            <a:r>
              <a:rPr lang="mr-IN" sz="2400" b="1" dirty="0">
                <a:solidFill>
                  <a:srgbClr val="7030A0"/>
                </a:solidFill>
              </a:rPr>
              <a:t> बचत भविष्यासाठी निधी गोळा करण्यात मदत करते</a:t>
            </a:r>
            <a:r>
              <a:rPr lang="mr-IN" sz="2400" b="1" dirty="0" smtClean="0">
                <a:solidFill>
                  <a:srgbClr val="7030A0"/>
                </a:solidFill>
              </a:rPr>
              <a:t>.</a:t>
            </a:r>
          </a:p>
          <a:p>
            <a:pPr>
              <a:lnSpc>
                <a:spcPct val="150000"/>
              </a:lnSpc>
            </a:pPr>
            <a:r>
              <a:rPr lang="mr-IN" sz="2400" b="1" dirty="0">
                <a:solidFill>
                  <a:srgbClr val="00B050"/>
                </a:solidFill>
              </a:rPr>
              <a:t>व्यक्तिगत बचतीचे </a:t>
            </a:r>
            <a:r>
              <a:rPr lang="mr-IN" sz="2400" b="1" dirty="0" smtClean="0">
                <a:solidFill>
                  <a:srgbClr val="00B050"/>
                </a:solidFill>
              </a:rPr>
              <a:t>चार प्रकार (</a:t>
            </a:r>
            <a:r>
              <a:rPr lang="en-US" sz="2400" b="1" dirty="0">
                <a:solidFill>
                  <a:srgbClr val="00B050"/>
                </a:solidFill>
              </a:rPr>
              <a:t>Personal </a:t>
            </a:r>
            <a:r>
              <a:rPr lang="en-US" sz="2400" b="1" dirty="0" smtClean="0">
                <a:solidFill>
                  <a:srgbClr val="00B050"/>
                </a:solidFill>
              </a:rPr>
              <a:t>savings</a:t>
            </a:r>
            <a:r>
              <a:rPr lang="mr-IN" sz="2400" b="1" dirty="0" smtClean="0">
                <a:solidFill>
                  <a:srgbClr val="00B050"/>
                </a:solidFill>
              </a:rPr>
              <a:t>)</a:t>
            </a:r>
          </a:p>
          <a:p>
            <a:pPr algn="just">
              <a:lnSpc>
                <a:spcPct val="150000"/>
              </a:lnSpc>
            </a:pPr>
            <a:r>
              <a:rPr lang="mr-IN" sz="2400" b="1" dirty="0" smtClean="0">
                <a:solidFill>
                  <a:srgbClr val="7030A0"/>
                </a:solidFill>
              </a:rPr>
              <a:t>१) कराराने </a:t>
            </a:r>
            <a:r>
              <a:rPr lang="mr-IN" sz="2400" b="1" dirty="0">
                <a:solidFill>
                  <a:srgbClr val="7030A0"/>
                </a:solidFill>
              </a:rPr>
              <a:t>होणारी </a:t>
            </a:r>
            <a:r>
              <a:rPr lang="mr-IN" sz="2400" b="1" dirty="0" smtClean="0">
                <a:solidFill>
                  <a:srgbClr val="7030A0"/>
                </a:solidFill>
              </a:rPr>
              <a:t>बचत. </a:t>
            </a:r>
            <a:r>
              <a:rPr lang="mr-IN" sz="2400" b="1" dirty="0">
                <a:solidFill>
                  <a:srgbClr val="7030A0"/>
                </a:solidFill>
              </a:rPr>
              <a:t>उदा</a:t>
            </a:r>
            <a:r>
              <a:rPr lang="mr-IN" sz="2400" b="1" dirty="0" smtClean="0">
                <a:solidFill>
                  <a:srgbClr val="7030A0"/>
                </a:solidFill>
              </a:rPr>
              <a:t>. आयुर्विम्याचे (LIC), भविष्यनिर्वाह निधीचे (PF) </a:t>
            </a:r>
            <a:r>
              <a:rPr lang="mr-IN" sz="2400" b="1" dirty="0">
                <a:solidFill>
                  <a:srgbClr val="7030A0"/>
                </a:solidFill>
              </a:rPr>
              <a:t>हप्ते वगैरे. ही बचत </a:t>
            </a:r>
            <a:r>
              <a:rPr lang="mr-IN" sz="2400" b="1" dirty="0" smtClean="0">
                <a:solidFill>
                  <a:srgbClr val="7030A0"/>
                </a:solidFill>
              </a:rPr>
              <a:t>अधिक </a:t>
            </a:r>
            <a:r>
              <a:rPr lang="mr-IN" sz="2400" b="1" dirty="0">
                <a:solidFill>
                  <a:srgbClr val="7030A0"/>
                </a:solidFill>
              </a:rPr>
              <a:t>स्थिर व निश्चित </a:t>
            </a:r>
            <a:r>
              <a:rPr lang="mr-IN" sz="2400" b="1" dirty="0" smtClean="0">
                <a:solidFill>
                  <a:srgbClr val="7030A0"/>
                </a:solidFill>
              </a:rPr>
              <a:t>असते,</a:t>
            </a:r>
            <a:endParaRPr lang="mr-IN" sz="2400" b="1" dirty="0">
              <a:solidFill>
                <a:srgbClr val="7030A0"/>
              </a:solidFill>
            </a:endParaRPr>
          </a:p>
          <a:p>
            <a:pPr algn="just">
              <a:lnSpc>
                <a:spcPct val="150000"/>
              </a:lnSpc>
            </a:pPr>
            <a:r>
              <a:rPr lang="mr-IN" sz="2400" b="1" dirty="0" smtClean="0">
                <a:solidFill>
                  <a:srgbClr val="7030A0"/>
                </a:solidFill>
              </a:rPr>
              <a:t>२) व्यक्तींनी </a:t>
            </a:r>
            <a:r>
              <a:rPr lang="mr-IN" sz="2400" b="1" dirty="0">
                <a:solidFill>
                  <a:srgbClr val="7030A0"/>
                </a:solidFill>
              </a:rPr>
              <a:t>धारण केलेल्या रोकड मालमत्तेतील </a:t>
            </a:r>
            <a:r>
              <a:rPr lang="mr-IN" sz="2400" b="1" dirty="0" smtClean="0">
                <a:solidFill>
                  <a:srgbClr val="7030A0"/>
                </a:solidFill>
              </a:rPr>
              <a:t>वाढ.</a:t>
            </a:r>
            <a:r>
              <a:rPr lang="mr-IN" sz="2400" b="1" dirty="0">
                <a:solidFill>
                  <a:srgbClr val="7030A0"/>
                </a:solidFill>
              </a:rPr>
              <a:t> उदा., बँकठेवी, शेअर व कंपन्यांतील ठेवी यांमधील </a:t>
            </a:r>
            <a:r>
              <a:rPr lang="mr-IN" sz="2400" b="1" dirty="0" smtClean="0">
                <a:solidFill>
                  <a:srgbClr val="7030A0"/>
                </a:solidFill>
              </a:rPr>
              <a:t>वाढ,</a:t>
            </a:r>
            <a:endParaRPr lang="mr-IN" sz="2400" b="1" dirty="0">
              <a:solidFill>
                <a:srgbClr val="7030A0"/>
              </a:solidFill>
            </a:endParaRPr>
          </a:p>
          <a:p>
            <a:pPr algn="just">
              <a:lnSpc>
                <a:spcPct val="150000"/>
              </a:lnSpc>
            </a:pPr>
            <a:r>
              <a:rPr lang="mr-IN" sz="2400" b="1" dirty="0" smtClean="0">
                <a:solidFill>
                  <a:srgbClr val="7030A0"/>
                </a:solidFill>
              </a:rPr>
              <a:t>३) शेती</a:t>
            </a:r>
            <a:r>
              <a:rPr lang="mr-IN" sz="2400" b="1" dirty="0">
                <a:solidFill>
                  <a:srgbClr val="7030A0"/>
                </a:solidFill>
              </a:rPr>
              <a:t>, व्यापार व घरे किंवा टिकाऊ उपभोग्य </a:t>
            </a:r>
            <a:r>
              <a:rPr lang="mr-IN" sz="2400" b="1" dirty="0" smtClean="0">
                <a:solidFill>
                  <a:srgbClr val="7030A0"/>
                </a:solidFill>
              </a:rPr>
              <a:t>वस्तूंमधील गुंतवणूक, </a:t>
            </a:r>
          </a:p>
          <a:p>
            <a:pPr algn="just">
              <a:lnSpc>
                <a:spcPct val="150000"/>
              </a:lnSpc>
            </a:pPr>
            <a:r>
              <a:rPr lang="mr-IN" sz="2400" b="1" dirty="0" smtClean="0">
                <a:solidFill>
                  <a:srgbClr val="7030A0"/>
                </a:solidFill>
              </a:rPr>
              <a:t>४) </a:t>
            </a:r>
            <a:r>
              <a:rPr lang="mr-IN" sz="2400" b="1" dirty="0">
                <a:solidFill>
                  <a:srgbClr val="7030A0"/>
                </a:solidFill>
              </a:rPr>
              <a:t>कर्जाची होणारी परतफेड.</a:t>
            </a:r>
          </a:p>
          <a:p>
            <a:pPr marL="342900" indent="-342900" algn="just">
              <a:lnSpc>
                <a:spcPct val="150000"/>
              </a:lnSpc>
              <a:buFont typeface="Wingdings" pitchFamily="2" charset="2"/>
              <a:buChar char="v"/>
            </a:pPr>
            <a:endParaRPr lang="en-US" sz="2800" b="1" dirty="0">
              <a:solidFill>
                <a:srgbClr val="7030A0"/>
              </a:solidFill>
              <a:latin typeface="Bahnschrift Light"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95723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nSpc>
                <a:spcPct val="150000"/>
              </a:lnSpc>
            </a:pPr>
            <a:r>
              <a:rPr lang="mr-IN" sz="2300" b="1" dirty="0" smtClean="0">
                <a:solidFill>
                  <a:srgbClr val="FF0000"/>
                </a:solidFill>
              </a:rPr>
              <a:t>विमा आणि गुंतवणूक (</a:t>
            </a:r>
            <a:r>
              <a:rPr lang="en-US" sz="2300" b="1" dirty="0" smtClean="0">
                <a:solidFill>
                  <a:srgbClr val="FF0000"/>
                </a:solidFill>
              </a:rPr>
              <a:t>Insurance </a:t>
            </a:r>
            <a:r>
              <a:rPr lang="en-US" sz="2300" b="1" dirty="0">
                <a:solidFill>
                  <a:srgbClr val="FF0000"/>
                </a:solidFill>
              </a:rPr>
              <a:t>&amp; </a:t>
            </a:r>
            <a:r>
              <a:rPr lang="en-US" sz="2300" b="1" dirty="0" smtClean="0">
                <a:solidFill>
                  <a:srgbClr val="FF0000"/>
                </a:solidFill>
              </a:rPr>
              <a:t>Investment</a:t>
            </a:r>
            <a:r>
              <a:rPr lang="mr-IN" sz="2300" b="1" dirty="0" smtClean="0">
                <a:solidFill>
                  <a:srgbClr val="FF0000"/>
                </a:solidFill>
              </a:rPr>
              <a:t>)</a:t>
            </a:r>
          </a:p>
          <a:p>
            <a:pPr marL="342900" indent="-342900" algn="just">
              <a:lnSpc>
                <a:spcPct val="150000"/>
              </a:lnSpc>
              <a:buFont typeface="Wingdings" pitchFamily="2" charset="2"/>
              <a:buChar char="ü"/>
            </a:pPr>
            <a:r>
              <a:rPr lang="mr-IN" sz="2300" b="1" dirty="0">
                <a:solidFill>
                  <a:srgbClr val="7030A0"/>
                </a:solidFill>
              </a:rPr>
              <a:t>विमा </a:t>
            </a:r>
            <a:r>
              <a:rPr lang="mr-IN" sz="2300" b="1" dirty="0" smtClean="0">
                <a:solidFill>
                  <a:srgbClr val="7030A0"/>
                </a:solidFill>
              </a:rPr>
              <a:t>(</a:t>
            </a:r>
            <a:r>
              <a:rPr lang="en-US" sz="2300" b="1" dirty="0">
                <a:solidFill>
                  <a:srgbClr val="7030A0"/>
                </a:solidFill>
              </a:rPr>
              <a:t>Insurance</a:t>
            </a:r>
            <a:r>
              <a:rPr lang="en-US" sz="2300" b="1" dirty="0" smtClean="0">
                <a:solidFill>
                  <a:srgbClr val="7030A0"/>
                </a:solidFill>
              </a:rPr>
              <a:t>) </a:t>
            </a:r>
            <a:r>
              <a:rPr lang="mr-IN" sz="2300" b="1" dirty="0">
                <a:solidFill>
                  <a:srgbClr val="7030A0"/>
                </a:solidFill>
              </a:rPr>
              <a:t>म्हणजे संभाव्य नुकसानीची शक्यता गृहीत धरून ती कमी </a:t>
            </a:r>
            <a:r>
              <a:rPr lang="mr-IN" sz="2300" b="1" dirty="0" smtClean="0">
                <a:solidFill>
                  <a:srgbClr val="7030A0"/>
                </a:solidFill>
              </a:rPr>
              <a:t>करण्याचा</a:t>
            </a:r>
            <a:r>
              <a:rPr lang="en-US" sz="2300" b="1" dirty="0" smtClean="0">
                <a:solidFill>
                  <a:srgbClr val="7030A0"/>
                </a:solidFill>
              </a:rPr>
              <a:t> </a:t>
            </a:r>
            <a:r>
              <a:rPr lang="mr-IN" sz="2300" b="1" dirty="0" smtClean="0">
                <a:solidFill>
                  <a:srgbClr val="7030A0"/>
                </a:solidFill>
              </a:rPr>
              <a:t>म्हणजेच</a:t>
            </a:r>
            <a:r>
              <a:rPr lang="mr-IN" sz="2300" b="1" dirty="0">
                <a:solidFill>
                  <a:srgbClr val="7030A0"/>
                </a:solidFill>
              </a:rPr>
              <a:t> जोखीम </a:t>
            </a:r>
            <a:r>
              <a:rPr lang="mr-IN" sz="2300" b="1" dirty="0" smtClean="0">
                <a:solidFill>
                  <a:srgbClr val="7030A0"/>
                </a:solidFill>
              </a:rPr>
              <a:t>व्यवस्थापनाचा (</a:t>
            </a:r>
            <a:r>
              <a:rPr lang="en-US" sz="2300" b="1" dirty="0" smtClean="0">
                <a:solidFill>
                  <a:srgbClr val="7030A0"/>
                </a:solidFill>
              </a:rPr>
              <a:t>Risk Management) </a:t>
            </a:r>
            <a:r>
              <a:rPr lang="mr-IN" sz="2300" b="1" dirty="0" smtClean="0">
                <a:solidFill>
                  <a:srgbClr val="7030A0"/>
                </a:solidFill>
              </a:rPr>
              <a:t>, </a:t>
            </a:r>
            <a:r>
              <a:rPr lang="mr-IN" sz="2300" b="1" dirty="0">
                <a:solidFill>
                  <a:srgbClr val="7030A0"/>
                </a:solidFill>
              </a:rPr>
              <a:t>उपाय होय. </a:t>
            </a:r>
          </a:p>
          <a:p>
            <a:pPr marL="342900" indent="-342900" algn="just">
              <a:lnSpc>
                <a:spcPct val="150000"/>
              </a:lnSpc>
              <a:buFont typeface="Wingdings" pitchFamily="2" charset="2"/>
              <a:buChar char="ü"/>
            </a:pPr>
            <a:r>
              <a:rPr lang="mr-IN" sz="2300" b="1" dirty="0" smtClean="0">
                <a:solidFill>
                  <a:srgbClr val="7030A0"/>
                </a:solidFill>
              </a:rPr>
              <a:t>विमा </a:t>
            </a:r>
            <a:r>
              <a:rPr lang="mr-IN" sz="2300" b="1" dirty="0">
                <a:solidFill>
                  <a:srgbClr val="7030A0"/>
                </a:solidFill>
              </a:rPr>
              <a:t>हे आर्थिक नुकसानापासून संरक्षणाचे एक साधन आहे ज्यामध्ये, फीच्या बदल्यात, पक्ष विशिष्ट नुकसान, नुकसान किंवा दुखापत झाल्यास दुस-या पक्षाला भरपाई देण्यास सहमत आहे. </a:t>
            </a:r>
          </a:p>
          <a:p>
            <a:pPr marL="342900" indent="-342900" algn="just">
              <a:lnSpc>
                <a:spcPct val="150000"/>
              </a:lnSpc>
              <a:buFont typeface="Wingdings" pitchFamily="2" charset="2"/>
              <a:buChar char="ü"/>
            </a:pPr>
            <a:r>
              <a:rPr lang="mr-IN" sz="2300" b="1" dirty="0" smtClean="0">
                <a:solidFill>
                  <a:srgbClr val="7030A0"/>
                </a:solidFill>
              </a:rPr>
              <a:t>हा </a:t>
            </a:r>
            <a:r>
              <a:rPr lang="mr-IN" sz="2300" b="1" dirty="0">
                <a:solidFill>
                  <a:srgbClr val="7030A0"/>
                </a:solidFill>
              </a:rPr>
              <a:t>जोखीम व्यवस्थापनाचा एक प्रकार आहे, जो प्रामुख्याने एखाद्या आकस्मिक किंवा अनिश्चित नुकसानीच्या जोखमीपासून बचाव करण्यासाठी वापरला जातो</a:t>
            </a:r>
            <a:r>
              <a:rPr lang="mr-IN" sz="2300" b="1" dirty="0" smtClean="0">
                <a:solidFill>
                  <a:srgbClr val="7030A0"/>
                </a:solidFill>
              </a:rPr>
              <a:t>.</a:t>
            </a:r>
            <a:r>
              <a:rPr lang="en-US" sz="2300" b="1" dirty="0" smtClean="0">
                <a:solidFill>
                  <a:srgbClr val="7030A0"/>
                </a:solidFill>
              </a:rPr>
              <a:t> </a:t>
            </a:r>
            <a:endParaRPr lang="mr-IN" sz="2300" b="1" dirty="0" smtClean="0">
              <a:solidFill>
                <a:srgbClr val="7030A0"/>
              </a:solidFill>
            </a:endParaRPr>
          </a:p>
          <a:p>
            <a:pPr marL="342900" indent="-342900" algn="just">
              <a:lnSpc>
                <a:spcPct val="150000"/>
              </a:lnSpc>
              <a:buFont typeface="Wingdings" pitchFamily="2" charset="2"/>
              <a:buChar char="ü"/>
            </a:pPr>
            <a:r>
              <a:rPr lang="mr-IN" sz="2300" b="1" dirty="0">
                <a:solidFill>
                  <a:srgbClr val="7030A0"/>
                </a:solidFill>
              </a:rPr>
              <a:t>विमा प्रदान करणारी संस्था विमा कंपनी, विमा कंपनी, विमा वाहक किंवा अंडरराइटर म्हणून ओळखली जाते.</a:t>
            </a:r>
            <a:endParaRPr lang="en-US" sz="2300" b="1" dirty="0">
              <a:solidFill>
                <a:srgbClr val="7030A0"/>
              </a:solidFill>
              <a:latin typeface="Bahnschrift Light"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621746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en-US" sz="2400" b="1" dirty="0" smtClean="0">
                <a:solidFill>
                  <a:srgbClr val="C00000"/>
                </a:solidFill>
              </a:rPr>
              <a:t>There </a:t>
            </a:r>
            <a:r>
              <a:rPr lang="en-US" sz="2400" b="1" dirty="0">
                <a:solidFill>
                  <a:srgbClr val="C00000"/>
                </a:solidFill>
              </a:rPr>
              <a:t>are three types of Insurance Companies in India </a:t>
            </a:r>
            <a:r>
              <a:rPr lang="en-US" sz="2400" b="1" dirty="0" smtClean="0">
                <a:solidFill>
                  <a:srgbClr val="C00000"/>
                </a:solidFill>
              </a:rPr>
              <a:t>–</a:t>
            </a:r>
          </a:p>
          <a:p>
            <a:pPr algn="just">
              <a:lnSpc>
                <a:spcPct val="150000"/>
              </a:lnSpc>
            </a:pPr>
            <a:r>
              <a:rPr lang="en-US" sz="2400" b="1" dirty="0" smtClean="0">
                <a:solidFill>
                  <a:srgbClr val="0070C0"/>
                </a:solidFill>
              </a:rPr>
              <a:t>I) </a:t>
            </a:r>
            <a:r>
              <a:rPr lang="en-US" sz="2400" b="1" dirty="0">
                <a:solidFill>
                  <a:srgbClr val="0070C0"/>
                </a:solidFill>
              </a:rPr>
              <a:t>Life I</a:t>
            </a:r>
            <a:r>
              <a:rPr lang="en-US" sz="2400" b="1" dirty="0" smtClean="0">
                <a:solidFill>
                  <a:srgbClr val="0070C0"/>
                </a:solidFill>
              </a:rPr>
              <a:t>nsurance Companies		(26) </a:t>
            </a:r>
          </a:p>
          <a:p>
            <a:pPr algn="just">
              <a:lnSpc>
                <a:spcPct val="150000"/>
              </a:lnSpc>
            </a:pPr>
            <a:r>
              <a:rPr lang="en-US" sz="2400" b="1" dirty="0" smtClean="0">
                <a:solidFill>
                  <a:srgbClr val="00B050"/>
                </a:solidFill>
              </a:rPr>
              <a:t>II) </a:t>
            </a:r>
            <a:r>
              <a:rPr lang="en-US" sz="2400" b="1" dirty="0">
                <a:solidFill>
                  <a:srgbClr val="00B050"/>
                </a:solidFill>
              </a:rPr>
              <a:t>Non Life </a:t>
            </a:r>
            <a:r>
              <a:rPr lang="en-US" sz="2400" b="1" dirty="0" smtClean="0">
                <a:solidFill>
                  <a:srgbClr val="00B050"/>
                </a:solidFill>
              </a:rPr>
              <a:t>Insurance Companies	(32)</a:t>
            </a:r>
          </a:p>
          <a:p>
            <a:pPr algn="just">
              <a:lnSpc>
                <a:spcPct val="150000"/>
              </a:lnSpc>
            </a:pPr>
            <a:r>
              <a:rPr lang="en-US" sz="2400" b="1" dirty="0" smtClean="0">
                <a:solidFill>
                  <a:srgbClr val="C00000"/>
                </a:solidFill>
              </a:rPr>
              <a:t>III) </a:t>
            </a:r>
            <a:r>
              <a:rPr lang="en-US" sz="2400" b="1" dirty="0">
                <a:solidFill>
                  <a:srgbClr val="C00000"/>
                </a:solidFill>
              </a:rPr>
              <a:t>Reinsurance </a:t>
            </a:r>
            <a:r>
              <a:rPr lang="en-US" sz="2400" b="1" dirty="0" smtClean="0">
                <a:solidFill>
                  <a:srgbClr val="C00000"/>
                </a:solidFill>
              </a:rPr>
              <a:t>Companies		(1) </a:t>
            </a:r>
          </a:p>
          <a:p>
            <a:pPr marL="342900" indent="-342900" algn="just">
              <a:lnSpc>
                <a:spcPct val="150000"/>
              </a:lnSpc>
              <a:buFont typeface="Wingdings" pitchFamily="2" charset="2"/>
              <a:buChar char="ü"/>
            </a:pPr>
            <a:r>
              <a:rPr lang="en-US" sz="2400" b="1" dirty="0" smtClean="0">
                <a:solidFill>
                  <a:srgbClr val="FF0000"/>
                </a:solidFill>
              </a:rPr>
              <a:t>Insurance </a:t>
            </a:r>
            <a:r>
              <a:rPr lang="en-US" sz="2400" b="1" dirty="0">
                <a:solidFill>
                  <a:srgbClr val="FF0000"/>
                </a:solidFill>
              </a:rPr>
              <a:t>Regulatory </a:t>
            </a:r>
            <a:r>
              <a:rPr lang="en-US" sz="2400" b="1" dirty="0" smtClean="0">
                <a:solidFill>
                  <a:srgbClr val="FF0000"/>
                </a:solidFill>
              </a:rPr>
              <a:t>&amp; Development </a:t>
            </a:r>
            <a:r>
              <a:rPr lang="en-US" sz="2400" b="1" dirty="0">
                <a:solidFill>
                  <a:srgbClr val="FF0000"/>
                </a:solidFill>
              </a:rPr>
              <a:t>Authority of India (IRDAI) </a:t>
            </a:r>
            <a:r>
              <a:rPr lang="en-US" sz="2400" b="1" dirty="0" smtClean="0">
                <a:solidFill>
                  <a:srgbClr val="FF0000"/>
                </a:solidFill>
              </a:rPr>
              <a:t>has approved 26 Life Insurance </a:t>
            </a:r>
            <a:r>
              <a:rPr lang="en-US" sz="2400" b="1" dirty="0">
                <a:solidFill>
                  <a:srgbClr val="FF0000"/>
                </a:solidFill>
              </a:rPr>
              <a:t>C</a:t>
            </a:r>
            <a:r>
              <a:rPr lang="en-US" sz="2400" b="1" dirty="0" smtClean="0">
                <a:solidFill>
                  <a:srgbClr val="FF0000"/>
                </a:solidFill>
              </a:rPr>
              <a:t>ompanies in </a:t>
            </a:r>
            <a:r>
              <a:rPr lang="en-US" sz="2400" b="1" dirty="0">
                <a:solidFill>
                  <a:srgbClr val="FF0000"/>
                </a:solidFill>
              </a:rPr>
              <a:t>India</a:t>
            </a:r>
            <a:r>
              <a:rPr lang="en-US" sz="2400" b="1" dirty="0" smtClean="0">
                <a:solidFill>
                  <a:srgbClr val="FF0000"/>
                </a:solidFill>
              </a:rPr>
              <a:t>. They are - </a:t>
            </a:r>
            <a:r>
              <a:rPr lang="en-US" sz="2400" b="1" dirty="0" smtClean="0">
                <a:solidFill>
                  <a:srgbClr val="7030A0"/>
                </a:solidFill>
              </a:rPr>
              <a:t>Life </a:t>
            </a:r>
            <a:r>
              <a:rPr lang="en-US" sz="2400" b="1" dirty="0">
                <a:solidFill>
                  <a:srgbClr val="7030A0"/>
                </a:solidFill>
              </a:rPr>
              <a:t>Insurance Corporation of </a:t>
            </a:r>
            <a:r>
              <a:rPr lang="en-US" sz="2400" b="1" dirty="0" smtClean="0">
                <a:solidFill>
                  <a:srgbClr val="7030A0"/>
                </a:solidFill>
              </a:rPr>
              <a:t>India (1956), </a:t>
            </a:r>
            <a:r>
              <a:rPr lang="en-US" sz="2400" b="1" dirty="0">
                <a:solidFill>
                  <a:srgbClr val="7030A0"/>
                </a:solidFill>
              </a:rPr>
              <a:t>HDFC Life Insurance Co. Ltd</a:t>
            </a:r>
            <a:r>
              <a:rPr lang="en-US" sz="2400" b="1" dirty="0" smtClean="0">
                <a:solidFill>
                  <a:srgbClr val="7030A0"/>
                </a:solidFill>
              </a:rPr>
              <a:t>. (2000), </a:t>
            </a:r>
            <a:r>
              <a:rPr lang="en-US" sz="2400" b="1" dirty="0">
                <a:solidFill>
                  <a:srgbClr val="7030A0"/>
                </a:solidFill>
              </a:rPr>
              <a:t>Max Life </a:t>
            </a:r>
            <a:r>
              <a:rPr lang="en-US" sz="2400" b="1" dirty="0" smtClean="0">
                <a:solidFill>
                  <a:srgbClr val="7030A0"/>
                </a:solidFill>
              </a:rPr>
              <a:t>Insurance </a:t>
            </a:r>
            <a:r>
              <a:rPr lang="en-US" sz="2400" b="1" dirty="0">
                <a:solidFill>
                  <a:srgbClr val="7030A0"/>
                </a:solidFill>
              </a:rPr>
              <a:t>Co. Ltd. (2000),</a:t>
            </a:r>
            <a:r>
              <a:rPr lang="en-US" sz="2400" b="1" dirty="0" smtClean="0">
                <a:solidFill>
                  <a:srgbClr val="7030A0"/>
                </a:solidFill>
              </a:rPr>
              <a:t> </a:t>
            </a:r>
            <a:r>
              <a:rPr lang="en-US" sz="2400" b="1" dirty="0">
                <a:solidFill>
                  <a:srgbClr val="7030A0"/>
                </a:solidFill>
              </a:rPr>
              <a:t>ICICI Prudential Life Insurance Co. Ltd</a:t>
            </a:r>
            <a:r>
              <a:rPr lang="en-US" sz="2400" b="1" dirty="0" smtClean="0">
                <a:solidFill>
                  <a:srgbClr val="7030A0"/>
                </a:solidFill>
              </a:rPr>
              <a:t>. </a:t>
            </a:r>
            <a:r>
              <a:rPr lang="en-US" sz="2400" b="1" dirty="0">
                <a:solidFill>
                  <a:srgbClr val="7030A0"/>
                </a:solidFill>
              </a:rPr>
              <a:t>(2000),</a:t>
            </a:r>
            <a:r>
              <a:rPr lang="en-US" sz="2400" b="1" dirty="0" smtClean="0">
                <a:solidFill>
                  <a:srgbClr val="7030A0"/>
                </a:solidFill>
              </a:rPr>
              <a:t> </a:t>
            </a:r>
            <a:r>
              <a:rPr lang="en-US" sz="2400" b="1" dirty="0" err="1">
                <a:solidFill>
                  <a:srgbClr val="7030A0"/>
                </a:solidFill>
              </a:rPr>
              <a:t>Aditya</a:t>
            </a:r>
            <a:r>
              <a:rPr lang="en-US" sz="2400" b="1" dirty="0">
                <a:solidFill>
                  <a:srgbClr val="7030A0"/>
                </a:solidFill>
              </a:rPr>
              <a:t> Birla Sun Life Insurance Co. Ltd. </a:t>
            </a:r>
            <a:r>
              <a:rPr lang="en-US" sz="2400" b="1" dirty="0" smtClean="0">
                <a:solidFill>
                  <a:srgbClr val="7030A0"/>
                </a:solidFill>
              </a:rPr>
              <a:t>(2000), </a:t>
            </a:r>
            <a:r>
              <a:rPr lang="en-US" sz="2400" b="1" dirty="0" err="1" smtClean="0">
                <a:solidFill>
                  <a:srgbClr val="7030A0"/>
                </a:solidFill>
              </a:rPr>
              <a:t>Kotak</a:t>
            </a:r>
            <a:r>
              <a:rPr lang="en-US" sz="2400" b="1" dirty="0" smtClean="0">
                <a:solidFill>
                  <a:srgbClr val="7030A0"/>
                </a:solidFill>
              </a:rPr>
              <a:t> </a:t>
            </a:r>
            <a:r>
              <a:rPr lang="en-US" sz="2400" b="1" dirty="0">
                <a:solidFill>
                  <a:srgbClr val="7030A0"/>
                </a:solidFill>
              </a:rPr>
              <a:t>Mahindra Life Insurance Co. Ltd</a:t>
            </a:r>
            <a:r>
              <a:rPr lang="en-US" sz="2400" b="1" dirty="0" smtClean="0">
                <a:solidFill>
                  <a:srgbClr val="7030A0"/>
                </a:solidFill>
              </a:rPr>
              <a:t>. (2001), </a:t>
            </a:r>
            <a:r>
              <a:rPr lang="it-IT" sz="2400" b="1" dirty="0">
                <a:solidFill>
                  <a:srgbClr val="7030A0"/>
                </a:solidFill>
              </a:rPr>
              <a:t>TATA AIA Life Insurance Co. Ltd</a:t>
            </a:r>
            <a:r>
              <a:rPr lang="it-IT" sz="2400" b="1" dirty="0" smtClean="0">
                <a:solidFill>
                  <a:srgbClr val="7030A0"/>
                </a:solidFill>
              </a:rPr>
              <a:t>. (2001), </a:t>
            </a:r>
            <a:r>
              <a:rPr lang="en-US" sz="2400" b="1" dirty="0">
                <a:solidFill>
                  <a:srgbClr val="7030A0"/>
                </a:solidFill>
              </a:rPr>
              <a:t>SBI Life </a:t>
            </a:r>
            <a:r>
              <a:rPr lang="en-US" sz="2400" b="1" dirty="0" smtClean="0">
                <a:solidFill>
                  <a:srgbClr val="7030A0"/>
                </a:solidFill>
              </a:rPr>
              <a:t>Insurance </a:t>
            </a:r>
            <a:r>
              <a:rPr lang="en-US" sz="2400" b="1" dirty="0">
                <a:solidFill>
                  <a:srgbClr val="7030A0"/>
                </a:solidFill>
              </a:rPr>
              <a:t>Co. Ltd</a:t>
            </a:r>
            <a:r>
              <a:rPr lang="en-US" sz="2400" b="1" dirty="0" smtClean="0">
                <a:solidFill>
                  <a:srgbClr val="7030A0"/>
                </a:solidFill>
              </a:rPr>
              <a:t>. </a:t>
            </a:r>
            <a:r>
              <a:rPr lang="it-IT" sz="2400" b="1" dirty="0">
                <a:solidFill>
                  <a:srgbClr val="7030A0"/>
                </a:solidFill>
              </a:rPr>
              <a:t>(2001</a:t>
            </a:r>
            <a:r>
              <a:rPr lang="it-IT" sz="2400" b="1" dirty="0" smtClean="0">
                <a:solidFill>
                  <a:srgbClr val="7030A0"/>
                </a:solidFill>
              </a:rPr>
              <a:t>), </a:t>
            </a:r>
            <a:endParaRPr lang="en-US" sz="2400" b="1" dirty="0">
              <a:solidFill>
                <a:srgbClr val="7030A0"/>
              </a:solidFill>
              <a:latin typeface="Bahnschrift Light"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755806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en-US" sz="2400" b="1" dirty="0">
                <a:solidFill>
                  <a:srgbClr val="7030A0"/>
                </a:solidFill>
              </a:rPr>
              <a:t>Bajaj Allianz Life Insurance Co. Ltd. (2001), PNB MetLife India Insurance Co. Ltd. (2001), Reliance Nippon Life Insurance Company (2001), Aviva Life Insurance Company India Ltd. (2002), Sahara India Life Insurance Co. Ltd. (2004), </a:t>
            </a:r>
            <a:r>
              <a:rPr lang="en-US" sz="2400" b="1" dirty="0" err="1">
                <a:solidFill>
                  <a:srgbClr val="7030A0"/>
                </a:solidFill>
              </a:rPr>
              <a:t>Shriram</a:t>
            </a:r>
            <a:r>
              <a:rPr lang="en-US" sz="2400" b="1" dirty="0">
                <a:solidFill>
                  <a:srgbClr val="7030A0"/>
                </a:solidFill>
              </a:rPr>
              <a:t> Life Insurance Co. Ltd. (2005), </a:t>
            </a:r>
            <a:r>
              <a:rPr lang="en-US" sz="2400" b="1" dirty="0" err="1">
                <a:solidFill>
                  <a:srgbClr val="7030A0"/>
                </a:solidFill>
              </a:rPr>
              <a:t>Bharti</a:t>
            </a:r>
            <a:r>
              <a:rPr lang="en-US" sz="2400" b="1" dirty="0">
                <a:solidFill>
                  <a:srgbClr val="7030A0"/>
                </a:solidFill>
              </a:rPr>
              <a:t> AXA Life Insurance Co. Ltd. (2008), </a:t>
            </a:r>
            <a:r>
              <a:rPr lang="it-IT" sz="2400" b="1" dirty="0">
                <a:solidFill>
                  <a:srgbClr val="7030A0"/>
                </a:solidFill>
              </a:rPr>
              <a:t>Future Generali India Life Insurance Co. Ltd. (2007), </a:t>
            </a:r>
            <a:r>
              <a:rPr lang="en-US" sz="2400" b="1" dirty="0" err="1">
                <a:solidFill>
                  <a:srgbClr val="7030A0"/>
                </a:solidFill>
              </a:rPr>
              <a:t>Ageas</a:t>
            </a:r>
            <a:r>
              <a:rPr lang="en-US" sz="2400" b="1" dirty="0">
                <a:solidFill>
                  <a:srgbClr val="7030A0"/>
                </a:solidFill>
              </a:rPr>
              <a:t> Federal Life Insurance Co. Ltd. (2008), </a:t>
            </a:r>
            <a:r>
              <a:rPr lang="en-US" sz="2400" b="1" dirty="0" err="1">
                <a:solidFill>
                  <a:srgbClr val="7030A0"/>
                </a:solidFill>
              </a:rPr>
              <a:t>Canara</a:t>
            </a:r>
            <a:r>
              <a:rPr lang="en-US" sz="2400" b="1" dirty="0">
                <a:solidFill>
                  <a:srgbClr val="7030A0"/>
                </a:solidFill>
              </a:rPr>
              <a:t> HSBC Life Insurance Co. Ltd. (2008), </a:t>
            </a:r>
            <a:r>
              <a:rPr lang="en-US" sz="2400" b="1" dirty="0" err="1" smtClean="0">
                <a:solidFill>
                  <a:srgbClr val="7030A0"/>
                </a:solidFill>
              </a:rPr>
              <a:t>Bandhan</a:t>
            </a:r>
            <a:r>
              <a:rPr lang="en-US" sz="2400" b="1" dirty="0" smtClean="0">
                <a:solidFill>
                  <a:srgbClr val="7030A0"/>
                </a:solidFill>
              </a:rPr>
              <a:t> </a:t>
            </a:r>
            <a:r>
              <a:rPr lang="en-US" sz="2400" b="1" dirty="0">
                <a:solidFill>
                  <a:srgbClr val="7030A0"/>
                </a:solidFill>
              </a:rPr>
              <a:t>Life Insurance Co. Ltd. (2008</a:t>
            </a:r>
            <a:r>
              <a:rPr lang="en-US" sz="2400" b="1" dirty="0" smtClean="0">
                <a:solidFill>
                  <a:srgbClr val="7030A0"/>
                </a:solidFill>
              </a:rPr>
              <a:t>), </a:t>
            </a:r>
            <a:r>
              <a:rPr lang="en-US" sz="2400" b="1" dirty="0" err="1">
                <a:solidFill>
                  <a:srgbClr val="7030A0"/>
                </a:solidFill>
              </a:rPr>
              <a:t>Pramerica</a:t>
            </a:r>
            <a:r>
              <a:rPr lang="en-US" sz="2400" b="1" dirty="0">
                <a:solidFill>
                  <a:srgbClr val="7030A0"/>
                </a:solidFill>
              </a:rPr>
              <a:t> Life Insurance Co. Ltd</a:t>
            </a:r>
            <a:r>
              <a:rPr lang="en-US" sz="2400" b="1" dirty="0" smtClean="0">
                <a:solidFill>
                  <a:srgbClr val="7030A0"/>
                </a:solidFill>
              </a:rPr>
              <a:t>. (2008), </a:t>
            </a:r>
            <a:r>
              <a:rPr lang="en-US" sz="2400" b="1" dirty="0">
                <a:solidFill>
                  <a:srgbClr val="7030A0"/>
                </a:solidFill>
              </a:rPr>
              <a:t>Star Union </a:t>
            </a:r>
            <a:r>
              <a:rPr lang="en-US" sz="2400" b="1" dirty="0" err="1">
                <a:solidFill>
                  <a:srgbClr val="7030A0"/>
                </a:solidFill>
              </a:rPr>
              <a:t>Dai-ichi</a:t>
            </a:r>
            <a:r>
              <a:rPr lang="en-US" sz="2400" b="1" dirty="0">
                <a:solidFill>
                  <a:srgbClr val="7030A0"/>
                </a:solidFill>
              </a:rPr>
              <a:t> Life </a:t>
            </a:r>
            <a:r>
              <a:rPr lang="en-US" sz="2400" b="1" dirty="0" smtClean="0">
                <a:solidFill>
                  <a:srgbClr val="7030A0"/>
                </a:solidFill>
              </a:rPr>
              <a:t>Insurance (2008), </a:t>
            </a:r>
            <a:r>
              <a:rPr lang="en-US" sz="2400" b="1" dirty="0" err="1">
                <a:solidFill>
                  <a:srgbClr val="7030A0"/>
                </a:solidFill>
              </a:rPr>
              <a:t>IndiaFirst</a:t>
            </a:r>
            <a:r>
              <a:rPr lang="en-US" sz="2400" b="1" dirty="0">
                <a:solidFill>
                  <a:srgbClr val="7030A0"/>
                </a:solidFill>
              </a:rPr>
              <a:t> Life Insurance Co. Ltd</a:t>
            </a:r>
            <a:r>
              <a:rPr lang="en-US" sz="2400" b="1" dirty="0" smtClean="0">
                <a:solidFill>
                  <a:srgbClr val="7030A0"/>
                </a:solidFill>
              </a:rPr>
              <a:t>. (2009), </a:t>
            </a:r>
            <a:r>
              <a:rPr lang="en-US" sz="2400" b="1" dirty="0">
                <a:solidFill>
                  <a:srgbClr val="7030A0"/>
                </a:solidFill>
              </a:rPr>
              <a:t>Edelweiss </a:t>
            </a:r>
            <a:r>
              <a:rPr lang="en-US" sz="2400" b="1" dirty="0" err="1">
                <a:solidFill>
                  <a:srgbClr val="7030A0"/>
                </a:solidFill>
              </a:rPr>
              <a:t>Tokio</a:t>
            </a:r>
            <a:r>
              <a:rPr lang="en-US" sz="2400" b="1" dirty="0">
                <a:solidFill>
                  <a:srgbClr val="7030A0"/>
                </a:solidFill>
              </a:rPr>
              <a:t> Life Insurance Co. Ltd</a:t>
            </a:r>
            <a:r>
              <a:rPr lang="en-US" sz="2400" b="1" dirty="0" smtClean="0">
                <a:solidFill>
                  <a:srgbClr val="7030A0"/>
                </a:solidFill>
              </a:rPr>
              <a:t>. (2011), </a:t>
            </a:r>
            <a:r>
              <a:rPr lang="en-US" sz="2400" b="1" dirty="0">
                <a:solidFill>
                  <a:srgbClr val="7030A0"/>
                </a:solidFill>
              </a:rPr>
              <a:t>Credit Access Life Insurance </a:t>
            </a:r>
            <a:r>
              <a:rPr lang="en-US" sz="2400" b="1" dirty="0" smtClean="0">
                <a:solidFill>
                  <a:srgbClr val="7030A0"/>
                </a:solidFill>
              </a:rPr>
              <a:t>limited (2023), </a:t>
            </a:r>
            <a:r>
              <a:rPr lang="en-US" sz="2400" b="1" dirty="0" err="1">
                <a:solidFill>
                  <a:srgbClr val="7030A0"/>
                </a:solidFill>
              </a:rPr>
              <a:t>Acko</a:t>
            </a:r>
            <a:r>
              <a:rPr lang="en-US" sz="2400" b="1" dirty="0">
                <a:solidFill>
                  <a:srgbClr val="7030A0"/>
                </a:solidFill>
              </a:rPr>
              <a:t> Life Insurance </a:t>
            </a:r>
            <a:r>
              <a:rPr lang="en-US" sz="2400" b="1" dirty="0" smtClean="0">
                <a:solidFill>
                  <a:srgbClr val="7030A0"/>
                </a:solidFill>
              </a:rPr>
              <a:t>Limited (2023) &amp; </a:t>
            </a:r>
            <a:r>
              <a:rPr lang="en-US" sz="2400" b="1" dirty="0">
                <a:solidFill>
                  <a:srgbClr val="7030A0"/>
                </a:solidFill>
              </a:rPr>
              <a:t>Go Digit Life Insurance </a:t>
            </a:r>
            <a:r>
              <a:rPr lang="en-US" sz="2400" b="1" dirty="0" smtClean="0">
                <a:solidFill>
                  <a:srgbClr val="7030A0"/>
                </a:solidFill>
              </a:rPr>
              <a:t>Limited (2023).  </a:t>
            </a:r>
            <a:endParaRPr lang="en-US" sz="2400" b="1" dirty="0">
              <a:solidFill>
                <a:srgbClr val="7030A0"/>
              </a:solidFill>
              <a:latin typeface="Bahnschrift Light"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7" name="Table 6"/>
          <p:cNvGraphicFramePr>
            <a:graphicFrameLocks noGrp="1"/>
          </p:cNvGraphicFramePr>
          <p:nvPr/>
        </p:nvGraphicFramePr>
        <p:xfrm>
          <a:off x="457200" y="3543141"/>
          <a:ext cx="8229600" cy="640080"/>
        </p:xfrm>
        <a:graphic>
          <a:graphicData uri="http://schemas.openxmlformats.org/drawingml/2006/table">
            <a:tbl>
              <a:tblPr/>
              <a:tblGrid>
                <a:gridCol w="8229600"/>
              </a:tblGrid>
              <a:tr h="0">
                <a:tc>
                  <a:txBody>
                    <a:bodyPr/>
                    <a:lstStyle/>
                    <a:p>
                      <a:r>
                        <a:rPr lang="en-US" dirty="0">
                          <a:effectLst/>
                        </a:rPr>
                        <a:t/>
                      </a:r>
                      <a:br>
                        <a:rPr lang="en-US" dirty="0">
                          <a:effectLst/>
                        </a:rPr>
                      </a:br>
                      <a:endParaRPr lang="en-US" dirty="0">
                        <a:effectLs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003992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Wingdings" pitchFamily="2" charset="2"/>
              <a:buChar char="ü"/>
            </a:pPr>
            <a:r>
              <a:rPr lang="mr-IN" sz="2400" b="1" dirty="0" smtClean="0">
                <a:solidFill>
                  <a:srgbClr val="7030A0"/>
                </a:solidFill>
              </a:rPr>
              <a:t>विमा </a:t>
            </a:r>
            <a:r>
              <a:rPr lang="mr-IN" sz="2400" b="1" dirty="0">
                <a:solidFill>
                  <a:srgbClr val="7030A0"/>
                </a:solidFill>
              </a:rPr>
              <a:t>खरेदी करणारी व्यक्ती किंवा संस्था पॉलिसीधारक म्हणून ओळखली जाते, तर पॉलिसी अंतर्गत समाविष्ट असलेली व्यक्ती किंवा संस्था विमाधारक म्हणून ओळखली जाते. </a:t>
            </a:r>
            <a:endParaRPr lang="mr-IN" sz="2400" b="1" dirty="0" smtClean="0">
              <a:solidFill>
                <a:srgbClr val="7030A0"/>
              </a:solidFill>
            </a:endParaRPr>
          </a:p>
          <a:p>
            <a:pPr marL="342900" indent="-342900" algn="just">
              <a:lnSpc>
                <a:spcPct val="150000"/>
              </a:lnSpc>
              <a:buFont typeface="Wingdings" pitchFamily="2" charset="2"/>
              <a:buChar char="ü"/>
            </a:pPr>
            <a:r>
              <a:rPr lang="mr-IN" sz="2400" b="1" dirty="0" smtClean="0">
                <a:solidFill>
                  <a:srgbClr val="7030A0"/>
                </a:solidFill>
              </a:rPr>
              <a:t>व्यवहारामध्ये </a:t>
            </a:r>
            <a:r>
              <a:rPr lang="mr-IN" sz="2400" b="1" dirty="0">
                <a:solidFill>
                  <a:srgbClr val="7030A0"/>
                </a:solidFill>
              </a:rPr>
              <a:t>पॉलिसीधारकाने विमाधारकाला विमा कंपनीला देयकाच्या रूपात हमी दिलेले, ज्ञात आणि तुलनेने लहान नुकसान गृहीत धरले जाते (एक प्रीमियम) विमा कंपनीने कव्हर केलेले नुकसान झाल्यास विमाधारकाला भरपाई देण्याच्या आश्वासनाच्या </a:t>
            </a:r>
            <a:r>
              <a:rPr lang="mr-IN" sz="2400" b="1" dirty="0" smtClean="0">
                <a:solidFill>
                  <a:srgbClr val="7030A0"/>
                </a:solidFill>
              </a:rPr>
              <a:t>बदल्यात.</a:t>
            </a:r>
          </a:p>
          <a:p>
            <a:pPr marL="342900" indent="-342900" algn="just">
              <a:lnSpc>
                <a:spcPct val="150000"/>
              </a:lnSpc>
              <a:buFont typeface="Wingdings" pitchFamily="2" charset="2"/>
              <a:buChar char="ü"/>
            </a:pPr>
            <a:r>
              <a:rPr lang="mr-IN" sz="2400" b="1" dirty="0" smtClean="0">
                <a:solidFill>
                  <a:srgbClr val="7030A0"/>
                </a:solidFill>
              </a:rPr>
              <a:t>तोटा </a:t>
            </a:r>
            <a:r>
              <a:rPr lang="mr-IN" sz="2400" b="1" dirty="0">
                <a:solidFill>
                  <a:srgbClr val="7030A0"/>
                </a:solidFill>
              </a:rPr>
              <a:t>आर्थिक असेल किंवा नसेल, परंतु तो आर्थिक अटींनुसार कमी करता येण्याजोगा असला पाहिजे. शिवाय, यामध्ये </a:t>
            </a:r>
            <a:r>
              <a:rPr lang="mr-IN" sz="2400" b="1" dirty="0" smtClean="0">
                <a:solidFill>
                  <a:srgbClr val="7030A0"/>
                </a:solidFill>
              </a:rPr>
              <a:t>असे </a:t>
            </a:r>
            <a:r>
              <a:rPr lang="mr-IN" sz="2400" b="1" dirty="0">
                <a:solidFill>
                  <a:srgbClr val="7030A0"/>
                </a:solidFill>
              </a:rPr>
              <a:t>काहीतरी समाविष्ट असते ज्यामध्ये विमाधारकास मालकी, ताबा किंवा पूर्व-अस्तित्वात असलेल्या संबंधांद्वारे स्थापित विमा करण्यायोग्य व्याज असते</a:t>
            </a:r>
            <a:r>
              <a:rPr lang="mr-IN" sz="2400" b="1" dirty="0" smtClean="0">
                <a:solidFill>
                  <a:srgbClr val="7030A0"/>
                </a:solidFill>
              </a:rPr>
              <a:t>.</a:t>
            </a: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236349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Wingdings" pitchFamily="2" charset="2"/>
              <a:buChar char="ü"/>
            </a:pPr>
            <a:r>
              <a:rPr lang="mr-IN" sz="2400" b="1" dirty="0">
                <a:solidFill>
                  <a:srgbClr val="7030A0"/>
                </a:solidFill>
              </a:rPr>
              <a:t>विमाधारकाला एक करार प्राप्त होतो, ज्याला विमा पॉलिसी म्हणतात, ज्यात विमाधारक विमाधारक किंवा त्यांचे नियुक्त लाभार्थी किंवा नियुक्त केलेल्या अटी आणि परिस्थितींचा तपशील देते. </a:t>
            </a:r>
            <a:endParaRPr lang="mr-IN" sz="2400" b="1" dirty="0" smtClean="0">
              <a:solidFill>
                <a:srgbClr val="7030A0"/>
              </a:solidFill>
            </a:endParaRPr>
          </a:p>
          <a:p>
            <a:pPr marL="342900" indent="-342900" algn="just">
              <a:lnSpc>
                <a:spcPct val="150000"/>
              </a:lnSpc>
              <a:buFont typeface="Wingdings" pitchFamily="2" charset="2"/>
              <a:buChar char="ü"/>
            </a:pPr>
            <a:r>
              <a:rPr lang="mr-IN" sz="2400" b="1" dirty="0" smtClean="0">
                <a:solidFill>
                  <a:srgbClr val="7030A0"/>
                </a:solidFill>
              </a:rPr>
              <a:t>विमा </a:t>
            </a:r>
            <a:r>
              <a:rPr lang="mr-IN" sz="2400" b="1" dirty="0">
                <a:solidFill>
                  <a:srgbClr val="7030A0"/>
                </a:solidFill>
              </a:rPr>
              <a:t>पॉलिसीमध्ये नमूद केलेल्या कव्हरेजसाठी विमा कंपनीकडून पॉलिसीधारकाकडून आकारलेल्या रकमेला प्रीमियम </a:t>
            </a:r>
            <a:r>
              <a:rPr lang="mr-IN" sz="2400" b="1" dirty="0" smtClean="0">
                <a:solidFill>
                  <a:srgbClr val="7030A0"/>
                </a:solidFill>
              </a:rPr>
              <a:t>म्हणतात.</a:t>
            </a:r>
          </a:p>
          <a:p>
            <a:pPr marL="342900" indent="-342900" algn="just">
              <a:lnSpc>
                <a:spcPct val="150000"/>
              </a:lnSpc>
              <a:buFont typeface="Wingdings" pitchFamily="2" charset="2"/>
              <a:buChar char="ü"/>
            </a:pPr>
            <a:r>
              <a:rPr lang="mr-IN" sz="2400" b="1" dirty="0" smtClean="0">
                <a:solidFill>
                  <a:srgbClr val="7030A0"/>
                </a:solidFill>
              </a:rPr>
              <a:t>विमाधारकाला </a:t>
            </a:r>
            <a:r>
              <a:rPr lang="mr-IN" sz="2400" b="1" dirty="0">
                <a:solidFill>
                  <a:srgbClr val="7030A0"/>
                </a:solidFill>
              </a:rPr>
              <a:t>विमा पॉलिसीद्वारे संभाव्यत: कव्हर केलेले नुकसान अनुभवल्यास, विमाधारक दावा समायोजकाद्वारे प्रक्रिया करण्यासाठी विमा कंपनीकडे दावा </a:t>
            </a:r>
            <a:r>
              <a:rPr lang="mr-IN" sz="2400" b="1" dirty="0" smtClean="0">
                <a:solidFill>
                  <a:srgbClr val="7030A0"/>
                </a:solidFill>
              </a:rPr>
              <a:t>(Claim) सादर </a:t>
            </a:r>
            <a:r>
              <a:rPr lang="mr-IN" sz="2400" b="1" dirty="0">
                <a:solidFill>
                  <a:srgbClr val="7030A0"/>
                </a:solidFill>
              </a:rPr>
              <a:t>करतो. </a:t>
            </a:r>
            <a:endParaRPr lang="mr-IN" sz="2400" b="1" dirty="0" smtClean="0">
              <a:solidFill>
                <a:srgbClr val="7030A0"/>
              </a:solidFill>
            </a:endParaRPr>
          </a:p>
          <a:p>
            <a:pPr marL="342900" indent="-342900" algn="just">
              <a:lnSpc>
                <a:spcPct val="150000"/>
              </a:lnSpc>
              <a:buFont typeface="Wingdings" pitchFamily="2" charset="2"/>
              <a:buChar char="ü"/>
            </a:pPr>
            <a:r>
              <a:rPr lang="mr-IN" sz="2400" b="1" dirty="0" smtClean="0">
                <a:solidFill>
                  <a:srgbClr val="7030A0"/>
                </a:solidFill>
              </a:rPr>
              <a:t>विमा </a:t>
            </a:r>
            <a:r>
              <a:rPr lang="mr-IN" sz="2400" b="1" dirty="0">
                <a:solidFill>
                  <a:srgbClr val="7030A0"/>
                </a:solidFill>
              </a:rPr>
              <a:t>कंपनीने दावा भरण्यापूर्वी विमा पॉलिसीसाठी आवश्यक असलेला अनिवार्य खर्च वजावट (किंवा आरोग्य विमा पॉलिसीद्वारे आवश्यक असल्यास, सह-पेमेंट) असे म्हणतात. </a:t>
            </a:r>
            <a:endParaRPr lang="mr-IN"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60497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Wingdings" pitchFamily="2" charset="2"/>
              <a:buChar char="ü"/>
            </a:pPr>
            <a:r>
              <a:rPr lang="mr-IN" sz="2400" b="1" dirty="0">
                <a:solidFill>
                  <a:srgbClr val="7030A0"/>
                </a:solidFill>
              </a:rPr>
              <a:t>विमाकर्ता पुनर्विमा घेऊन स्वतःची जोखीम हेज करू शकतो, ज्याद्वारे दुसरी विमा कंपनी काही जोखीम उचलण्यास सहमती दर्शवते, विशेषतः जर प्राथमिक विमा कंपनीला जोखीम उचलण्यासाठी खूप मोठी वाटत असेल</a:t>
            </a:r>
            <a:r>
              <a:rPr lang="mr-IN" sz="2400" b="1" dirty="0" smtClean="0">
                <a:solidFill>
                  <a:srgbClr val="7030A0"/>
                </a:solidFill>
              </a:rPr>
              <a:t>.</a:t>
            </a:r>
          </a:p>
          <a:p>
            <a:pPr>
              <a:lnSpc>
                <a:spcPct val="150000"/>
              </a:lnSpc>
            </a:pPr>
            <a:r>
              <a:rPr lang="mr-IN" sz="2400" b="1" dirty="0">
                <a:solidFill>
                  <a:srgbClr val="00B050"/>
                </a:solidFill>
              </a:rPr>
              <a:t>विम्याचे प्रकार</a:t>
            </a:r>
          </a:p>
          <a:p>
            <a:pPr>
              <a:lnSpc>
                <a:spcPct val="150000"/>
              </a:lnSpc>
            </a:pPr>
            <a:r>
              <a:rPr lang="mr-IN" sz="2400" b="1" dirty="0">
                <a:solidFill>
                  <a:srgbClr val="C00000"/>
                </a:solidFill>
              </a:rPr>
              <a:t>आगीचा </a:t>
            </a:r>
            <a:r>
              <a:rPr lang="mr-IN" sz="2400" b="1" dirty="0" smtClean="0">
                <a:solidFill>
                  <a:srgbClr val="C00000"/>
                </a:solidFill>
              </a:rPr>
              <a:t>विमा</a:t>
            </a:r>
            <a:r>
              <a:rPr lang="en-US" sz="2400" b="1" dirty="0" smtClean="0">
                <a:solidFill>
                  <a:srgbClr val="C00000"/>
                </a:solidFill>
              </a:rPr>
              <a:t> </a:t>
            </a:r>
            <a:r>
              <a:rPr lang="en-US" sz="2400" b="1" dirty="0" smtClean="0">
                <a:solidFill>
                  <a:srgbClr val="FF0000"/>
                </a:solidFill>
              </a:rPr>
              <a:t>(</a:t>
            </a:r>
            <a:r>
              <a:rPr lang="en-US" sz="2400" b="1" dirty="0">
                <a:solidFill>
                  <a:srgbClr val="FF0000"/>
                </a:solidFill>
              </a:rPr>
              <a:t>Fire </a:t>
            </a:r>
            <a:r>
              <a:rPr lang="en-US" sz="2400" b="1" dirty="0" smtClean="0">
                <a:solidFill>
                  <a:srgbClr val="FF0000"/>
                </a:solidFill>
              </a:rPr>
              <a:t>Insurance)</a:t>
            </a:r>
            <a:endParaRPr lang="mr-IN" sz="2400" b="1" dirty="0">
              <a:solidFill>
                <a:srgbClr val="FF0000"/>
              </a:solidFill>
            </a:endParaRPr>
          </a:p>
          <a:p>
            <a:pPr algn="just">
              <a:lnSpc>
                <a:spcPct val="150000"/>
              </a:lnSpc>
            </a:pPr>
            <a:r>
              <a:rPr lang="mr-IN" sz="2400" b="1" dirty="0">
                <a:solidFill>
                  <a:schemeClr val="accent3">
                    <a:lumMod val="75000"/>
                  </a:schemeClr>
                </a:solidFill>
              </a:rPr>
              <a:t>आगीचा विमा इमारतींना आणि आतील वस्तूंना संरक्षण पुरवतो. अग्निविमा विमेदाराला आगीच्या धोक्यापासून </a:t>
            </a:r>
            <a:r>
              <a:rPr lang="mr-IN" sz="2400" b="1" dirty="0" smtClean="0">
                <a:solidFill>
                  <a:schemeClr val="accent3">
                    <a:lumMod val="75000"/>
                  </a:schemeClr>
                </a:solidFill>
              </a:rPr>
              <a:t>संरक्षण. </a:t>
            </a:r>
            <a:r>
              <a:rPr lang="mr-IN" sz="2400" b="1" dirty="0">
                <a:solidFill>
                  <a:schemeClr val="accent3">
                    <a:lumMod val="75000"/>
                  </a:schemeClr>
                </a:solidFill>
              </a:rPr>
              <a:t>ज्या मालमत्तेचा आगीपासून नुकसान होऊ शकते अशा मालमत्तेचा अग्निविमा उतरविला </a:t>
            </a:r>
            <a:r>
              <a:rPr lang="mr-IN" sz="2400" b="1" dirty="0" smtClean="0">
                <a:solidFill>
                  <a:schemeClr val="accent3">
                    <a:lumMod val="75000"/>
                  </a:schemeClr>
                </a:solidFill>
              </a:rPr>
              <a:t>जातो. </a:t>
            </a:r>
            <a:r>
              <a:rPr lang="mr-IN" sz="2400" b="1" dirty="0">
                <a:solidFill>
                  <a:schemeClr val="accent3">
                    <a:lumMod val="75000"/>
                  </a:schemeClr>
                </a:solidFill>
              </a:rPr>
              <a:t>आग, वीज आणि स्फोट यांपासून होणाऱ्या नुकसानीस अग्निविमा संरक्षण देते. अग्निविमा विमेदराला आगीच्या धोक्यापासून संरक्षण देतो.</a:t>
            </a:r>
          </a:p>
          <a:p>
            <a:pPr marL="342900" indent="-342900" algn="just">
              <a:lnSpc>
                <a:spcPct val="150000"/>
              </a:lnSpc>
              <a:buFont typeface="Wingdings" pitchFamily="2" charset="2"/>
              <a:buChar char="ü"/>
            </a:pP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4129287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r>
              <a:rPr lang="mr-IN" sz="2400" b="1" dirty="0" smtClean="0">
                <a:solidFill>
                  <a:srgbClr val="C00000"/>
                </a:solidFill>
              </a:rPr>
              <a:t>आयुर्विमा</a:t>
            </a:r>
            <a:r>
              <a:rPr lang="en-US" sz="2400" b="1" dirty="0" smtClean="0">
                <a:solidFill>
                  <a:srgbClr val="C00000"/>
                </a:solidFill>
              </a:rPr>
              <a:t> (LIC) </a:t>
            </a:r>
            <a:endParaRPr lang="mr-IN" sz="2400" b="1" dirty="0" smtClean="0">
              <a:solidFill>
                <a:srgbClr val="C00000"/>
              </a:solidFill>
            </a:endParaRPr>
          </a:p>
          <a:p>
            <a:pPr algn="just">
              <a:lnSpc>
                <a:spcPct val="150000"/>
              </a:lnSpc>
            </a:pPr>
            <a:r>
              <a:rPr lang="mr-IN" sz="2400" b="1" dirty="0" smtClean="0">
                <a:solidFill>
                  <a:schemeClr val="accent3">
                    <a:lumMod val="75000"/>
                  </a:schemeClr>
                </a:solidFill>
              </a:rPr>
              <a:t>कुटुंबातील </a:t>
            </a:r>
            <a:r>
              <a:rPr lang="mr-IN" sz="2400" b="1" dirty="0">
                <a:solidFill>
                  <a:schemeClr val="accent3">
                    <a:lumMod val="75000"/>
                  </a:schemeClr>
                </a:solidFill>
              </a:rPr>
              <a:t>सदस्याच्या </a:t>
            </a:r>
            <a:r>
              <a:rPr lang="mr-IN" sz="2400" b="1" dirty="0" smtClean="0">
                <a:solidFill>
                  <a:schemeClr val="accent3">
                    <a:lumMod val="75000"/>
                  </a:schemeClr>
                </a:solidFill>
              </a:rPr>
              <a:t>आर्थिक नुकसानाविरुद्ध </a:t>
            </a:r>
            <a:r>
              <a:rPr lang="mr-IN" sz="2400" b="1" dirty="0">
                <a:solidFill>
                  <a:schemeClr val="accent3">
                    <a:lumMod val="75000"/>
                  </a:schemeClr>
                </a:solidFill>
              </a:rPr>
              <a:t>आयुर्विमा हे संरक्षण असते. मृत्यूपश्चात कुटुंबप्रमुखावर अवलंबून असलेल्या व्यक्तींचे आणि कुटुंबाचे भविष्य सुरक्षित करणे आणि आर्थिकदृष्ट्या त्यांचे जीवन बिघडणार नाही याची खात्री करणे यासाठी आयुर्विमा आवश्यक असतो. कुटुंब प्रमुखाचा आकस्मिक मृत्यू झाल्यास आयुर्विमा कंपनी ठरलेली रक्कम देऊन भविष्यातील उत्पन्नाचा ओघ सुरू ठेवते किंवा इतर देय जबाबदाऱ्या पार पाडण्यास मदत करते.</a:t>
            </a:r>
          </a:p>
          <a:p>
            <a:r>
              <a:rPr lang="mr-IN" sz="2400" b="1" dirty="0">
                <a:solidFill>
                  <a:srgbClr val="C00000"/>
                </a:solidFill>
              </a:rPr>
              <a:t>आरोग्य </a:t>
            </a:r>
            <a:r>
              <a:rPr lang="mr-IN" sz="2400" b="1" dirty="0" smtClean="0">
                <a:solidFill>
                  <a:srgbClr val="C00000"/>
                </a:solidFill>
              </a:rPr>
              <a:t>विमा</a:t>
            </a:r>
            <a:r>
              <a:rPr lang="en-US" sz="2400" b="1" dirty="0" smtClean="0">
                <a:solidFill>
                  <a:srgbClr val="C00000"/>
                </a:solidFill>
              </a:rPr>
              <a:t> (Health Insurance)</a:t>
            </a:r>
            <a:endParaRPr lang="mr-IN" sz="2400" b="1" dirty="0">
              <a:solidFill>
                <a:srgbClr val="C00000"/>
              </a:solidFill>
            </a:endParaRPr>
          </a:p>
          <a:p>
            <a:pPr algn="just">
              <a:lnSpc>
                <a:spcPct val="150000"/>
              </a:lnSpc>
            </a:pPr>
            <a:r>
              <a:rPr lang="mr-IN" sz="2400" b="1" dirty="0" smtClean="0">
                <a:solidFill>
                  <a:schemeClr val="accent3">
                    <a:lumMod val="75000"/>
                  </a:schemeClr>
                </a:solidFill>
              </a:rPr>
              <a:t>आजकालच्या </a:t>
            </a:r>
            <a:r>
              <a:rPr lang="mr-IN" sz="2400" b="1" dirty="0">
                <a:solidFill>
                  <a:schemeClr val="accent3">
                    <a:lumMod val="75000"/>
                  </a:schemeClr>
                </a:solidFill>
              </a:rPr>
              <a:t>धकाधकीच्या जीवनामध्ये उपचाराचा खर्च फार वाढत </a:t>
            </a:r>
            <a:r>
              <a:rPr lang="mr-IN" sz="2400" b="1" dirty="0" smtClean="0">
                <a:solidFill>
                  <a:schemeClr val="accent3">
                    <a:lumMod val="75000"/>
                  </a:schemeClr>
                </a:solidFill>
              </a:rPr>
              <a:t>आहे</a:t>
            </a:r>
            <a:r>
              <a:rPr lang="en-US" sz="2400" b="1" dirty="0" smtClean="0">
                <a:solidFill>
                  <a:schemeClr val="accent3">
                    <a:lumMod val="75000"/>
                  </a:schemeClr>
                </a:solidFill>
              </a:rPr>
              <a:t>.</a:t>
            </a:r>
            <a:r>
              <a:rPr lang="mr-IN" sz="2400" b="1" dirty="0" smtClean="0">
                <a:solidFill>
                  <a:schemeClr val="accent3">
                    <a:lumMod val="75000"/>
                  </a:schemeClr>
                </a:solidFill>
              </a:rPr>
              <a:t> जर </a:t>
            </a:r>
            <a:r>
              <a:rPr lang="mr-IN" sz="2400" b="1" dirty="0">
                <a:solidFill>
                  <a:schemeClr val="accent3">
                    <a:lumMod val="75000"/>
                  </a:schemeClr>
                </a:solidFill>
              </a:rPr>
              <a:t>कदाचित भविष्यामध्ये आपण खूप आजारी पडला तर स्वास्थ विमा पॉलिसी या आपल्या उपचाराचा सर्व खर्च कव्हर करते. </a:t>
            </a:r>
            <a:endParaRPr lang="mr-IN"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2880098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mr-IN" sz="2400" b="1" dirty="0">
                <a:solidFill>
                  <a:schemeClr val="accent3">
                    <a:lumMod val="75000"/>
                  </a:schemeClr>
                </a:solidFill>
              </a:rPr>
              <a:t>स्वास्थ </a:t>
            </a:r>
            <a:r>
              <a:rPr lang="mr-IN" sz="2400" b="1" dirty="0" smtClean="0">
                <a:solidFill>
                  <a:schemeClr val="accent3">
                    <a:lumMod val="75000"/>
                  </a:schemeClr>
                </a:solidFill>
              </a:rPr>
              <a:t>विमा पॉलिसी </a:t>
            </a:r>
            <a:r>
              <a:rPr lang="mr-IN" sz="2400" b="1" dirty="0">
                <a:solidFill>
                  <a:schemeClr val="accent3">
                    <a:lumMod val="75000"/>
                  </a:schemeClr>
                </a:solidFill>
              </a:rPr>
              <a:t>नुसार या विमा कंपन्या आपल्या कोणत्याही बिमारीवर होणाऱ्या खर्चाचा मोबदला देते. </a:t>
            </a:r>
            <a:r>
              <a:rPr lang="mr-IN" sz="2400" b="1" dirty="0" smtClean="0">
                <a:solidFill>
                  <a:schemeClr val="accent3">
                    <a:lumMod val="75000"/>
                  </a:schemeClr>
                </a:solidFill>
              </a:rPr>
              <a:t>बिमारीवर </a:t>
            </a:r>
            <a:r>
              <a:rPr lang="mr-IN" sz="2400" b="1" dirty="0">
                <a:solidFill>
                  <a:schemeClr val="accent3">
                    <a:lumMod val="75000"/>
                  </a:schemeClr>
                </a:solidFill>
              </a:rPr>
              <a:t>खर्च होणाऱ्या </a:t>
            </a:r>
            <a:r>
              <a:rPr lang="mr-IN" sz="2400" b="1" dirty="0" smtClean="0">
                <a:solidFill>
                  <a:schemeClr val="accent3">
                    <a:lumMod val="75000"/>
                  </a:schemeClr>
                </a:solidFill>
              </a:rPr>
              <a:t>पैशांची </a:t>
            </a:r>
            <a:r>
              <a:rPr lang="mr-IN" sz="2400" b="1" dirty="0">
                <a:solidFill>
                  <a:schemeClr val="accent3">
                    <a:lumMod val="75000"/>
                  </a:schemeClr>
                </a:solidFill>
              </a:rPr>
              <a:t>सीमा हे आपल्या </a:t>
            </a:r>
            <a:r>
              <a:rPr lang="mr-IN" sz="2400" b="1" dirty="0" smtClean="0">
                <a:solidFill>
                  <a:schemeClr val="accent3">
                    <a:lumMod val="75000"/>
                  </a:schemeClr>
                </a:solidFill>
              </a:rPr>
              <a:t>जोखीमेवर व विमा </a:t>
            </a:r>
            <a:r>
              <a:rPr lang="mr-IN" sz="2400" b="1" dirty="0">
                <a:solidFill>
                  <a:schemeClr val="accent3">
                    <a:lumMod val="75000"/>
                  </a:schemeClr>
                </a:solidFill>
              </a:rPr>
              <a:t>पॉलिसी </a:t>
            </a:r>
            <a:r>
              <a:rPr lang="mr-IN" sz="2400" b="1" dirty="0" smtClean="0">
                <a:solidFill>
                  <a:schemeClr val="accent3">
                    <a:lumMod val="75000"/>
                  </a:schemeClr>
                </a:solidFill>
              </a:rPr>
              <a:t>कंपनीच्या नियमांवर </a:t>
            </a:r>
            <a:r>
              <a:rPr lang="mr-IN" sz="2400" b="1" dirty="0">
                <a:solidFill>
                  <a:schemeClr val="accent3">
                    <a:lumMod val="75000"/>
                  </a:schemeClr>
                </a:solidFill>
              </a:rPr>
              <a:t>निर्भर </a:t>
            </a:r>
            <a:r>
              <a:rPr lang="mr-IN" sz="2400" b="1" dirty="0" smtClean="0">
                <a:solidFill>
                  <a:schemeClr val="accent3">
                    <a:lumMod val="75000"/>
                  </a:schemeClr>
                </a:solidFill>
              </a:rPr>
              <a:t>असते.</a:t>
            </a:r>
            <a:endParaRPr lang="mr-IN" sz="2400" b="1" dirty="0">
              <a:solidFill>
                <a:schemeClr val="accent3">
                  <a:lumMod val="75000"/>
                </a:schemeClr>
              </a:solidFill>
            </a:endParaRPr>
          </a:p>
          <a:p>
            <a:r>
              <a:rPr lang="mr-IN" sz="2400" b="1" dirty="0" smtClean="0">
                <a:solidFill>
                  <a:srgbClr val="C00000"/>
                </a:solidFill>
              </a:rPr>
              <a:t>अपघात विमा</a:t>
            </a:r>
            <a:r>
              <a:rPr lang="en-US" sz="2400" dirty="0" smtClean="0">
                <a:solidFill>
                  <a:srgbClr val="FF0000"/>
                </a:solidFill>
              </a:rPr>
              <a:t> </a:t>
            </a:r>
            <a:r>
              <a:rPr lang="en-US" sz="2400" b="1" dirty="0" smtClean="0">
                <a:solidFill>
                  <a:srgbClr val="FF0000"/>
                </a:solidFill>
              </a:rPr>
              <a:t>(</a:t>
            </a:r>
            <a:r>
              <a:rPr lang="en-US" sz="2400" b="1" dirty="0">
                <a:solidFill>
                  <a:srgbClr val="FF0000"/>
                </a:solidFill>
              </a:rPr>
              <a:t>Accident </a:t>
            </a:r>
            <a:r>
              <a:rPr lang="en-US" sz="2400" b="1" dirty="0" smtClean="0">
                <a:solidFill>
                  <a:srgbClr val="FF0000"/>
                </a:solidFill>
              </a:rPr>
              <a:t>Insurance) </a:t>
            </a:r>
            <a:endParaRPr lang="mr-IN" sz="2400" b="1" dirty="0">
              <a:solidFill>
                <a:srgbClr val="FF0000"/>
              </a:solidFill>
            </a:endParaRPr>
          </a:p>
          <a:p>
            <a:pPr algn="just">
              <a:lnSpc>
                <a:spcPct val="150000"/>
              </a:lnSpc>
            </a:pPr>
            <a:r>
              <a:rPr lang="mr-IN" sz="2400" b="1" dirty="0">
                <a:solidFill>
                  <a:schemeClr val="accent3">
                    <a:lumMod val="75000"/>
                  </a:schemeClr>
                </a:solidFill>
              </a:rPr>
              <a:t>अपघात </a:t>
            </a:r>
            <a:r>
              <a:rPr lang="mr-IN" sz="2400" b="1" dirty="0" smtClean="0">
                <a:solidFill>
                  <a:schemeClr val="accent3">
                    <a:lumMod val="75000"/>
                  </a:schemeClr>
                </a:solidFill>
              </a:rPr>
              <a:t>विमा</a:t>
            </a:r>
            <a:r>
              <a:rPr lang="mr-IN" sz="2400" b="1" dirty="0">
                <a:solidFill>
                  <a:schemeClr val="accent3">
                    <a:lumMod val="75000"/>
                  </a:schemeClr>
                </a:solidFill>
              </a:rPr>
              <a:t> घेतल्यावर विमाधारकास अपघाती मृत्यू आल्यास ठरलेली रक्कम विमाधारकाच्या वारसाला मिळते. अपघातात कायमचे अपंगत्व आल्यास अपंगत्वाच्या प्रमाणानुसार विमाधारकाला पैसे मिळतात. या शिवाय तात्पुरत्या स्वरूपाचे अपंगत्व आल्यास काही रक्कम देणाऱ्या अपघात विमा योजनाही असतात. अशा विम्याचे दर वर्षी </a:t>
            </a:r>
            <a:r>
              <a:rPr lang="mr-IN" sz="2400" b="1" dirty="0" smtClean="0">
                <a:solidFill>
                  <a:schemeClr val="accent3">
                    <a:lumMod val="75000"/>
                  </a:schemeClr>
                </a:solidFill>
              </a:rPr>
              <a:t>नूतनीकरण (renewal) </a:t>
            </a:r>
            <a:r>
              <a:rPr lang="mr-IN" sz="2400" b="1" dirty="0">
                <a:solidFill>
                  <a:schemeClr val="accent3">
                    <a:lumMod val="75000"/>
                  </a:schemeClr>
                </a:solidFill>
              </a:rPr>
              <a:t>करावे लागते</a:t>
            </a:r>
            <a:r>
              <a:rPr lang="mr-IN" sz="2400" b="1" dirty="0" smtClean="0">
                <a:solidFill>
                  <a:schemeClr val="accent3">
                    <a:lumMod val="75000"/>
                  </a:schemeClr>
                </a:solidFill>
              </a:rPr>
              <a:t>.</a:t>
            </a:r>
            <a:endParaRPr lang="mr-IN" sz="2400" b="1"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842617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nSpc>
                <a:spcPct val="150000"/>
              </a:lnSpc>
            </a:pPr>
            <a:r>
              <a:rPr lang="mr-IN" sz="2400" b="1" dirty="0">
                <a:solidFill>
                  <a:srgbClr val="C00000"/>
                </a:solidFill>
              </a:rPr>
              <a:t>वाहन </a:t>
            </a:r>
            <a:r>
              <a:rPr lang="mr-IN" sz="2400" b="1" dirty="0" smtClean="0">
                <a:solidFill>
                  <a:srgbClr val="C00000"/>
                </a:solidFill>
              </a:rPr>
              <a:t>विमा </a:t>
            </a:r>
            <a:r>
              <a:rPr lang="mr-IN" sz="2400" b="1" dirty="0" smtClean="0">
                <a:solidFill>
                  <a:srgbClr val="FF0000"/>
                </a:solidFill>
              </a:rPr>
              <a:t>(</a:t>
            </a:r>
            <a:r>
              <a:rPr lang="en-US" sz="2400" b="1" dirty="0">
                <a:solidFill>
                  <a:srgbClr val="FF0000"/>
                </a:solidFill>
              </a:rPr>
              <a:t>Vehicle </a:t>
            </a:r>
            <a:r>
              <a:rPr lang="en-US" sz="2400" b="1" dirty="0" smtClean="0">
                <a:solidFill>
                  <a:srgbClr val="FF0000"/>
                </a:solidFill>
              </a:rPr>
              <a:t>insurance</a:t>
            </a:r>
            <a:r>
              <a:rPr lang="mr-IN" sz="2400" b="1" dirty="0" smtClean="0">
                <a:solidFill>
                  <a:srgbClr val="FF0000"/>
                </a:solidFill>
              </a:rPr>
              <a:t>)</a:t>
            </a:r>
            <a:endParaRPr lang="mr-IN" sz="2400" b="1" dirty="0">
              <a:solidFill>
                <a:srgbClr val="FF0000"/>
              </a:solidFill>
            </a:endParaRPr>
          </a:p>
          <a:p>
            <a:pPr marL="342900" indent="-342900" algn="just">
              <a:lnSpc>
                <a:spcPct val="150000"/>
              </a:lnSpc>
              <a:buFont typeface="Courier New" pitchFamily="49" charset="0"/>
              <a:buChar char="o"/>
            </a:pPr>
            <a:r>
              <a:rPr lang="mr-IN" sz="2400" b="1" dirty="0" smtClean="0">
                <a:solidFill>
                  <a:schemeClr val="accent3">
                    <a:lumMod val="75000"/>
                  </a:schemeClr>
                </a:solidFill>
              </a:rPr>
              <a:t>वाहन </a:t>
            </a:r>
            <a:r>
              <a:rPr lang="mr-IN" sz="2400" b="1" dirty="0">
                <a:solidFill>
                  <a:schemeClr val="accent3">
                    <a:lumMod val="75000"/>
                  </a:schemeClr>
                </a:solidFill>
              </a:rPr>
              <a:t>विमा हा कार, ट्रक, मोटारसायकल व इतर वाहनांच्या संरक्षणासाठी काढलेला विमा होय. </a:t>
            </a:r>
            <a:r>
              <a:rPr lang="mr-IN" sz="2400" b="1" dirty="0" smtClean="0">
                <a:solidFill>
                  <a:schemeClr val="accent3">
                    <a:lumMod val="75000"/>
                  </a:schemeClr>
                </a:solidFill>
              </a:rPr>
              <a:t>या </a:t>
            </a:r>
            <a:r>
              <a:rPr lang="mr-IN" sz="2400" b="1" dirty="0">
                <a:solidFill>
                  <a:schemeClr val="accent3">
                    <a:lumMod val="75000"/>
                  </a:schemeClr>
                </a:solidFill>
              </a:rPr>
              <a:t>विम्याचा प्राथमिक उद्देश हा रहदारीच्या अपघातांपासून होणारे वाहनाचे/वाहनांचे नुकसान व वाहनचालकाला वा अपघातात सापडल्याने इतर व्यक्तीला झालेल्या शारीरिक इजा यांपासून आर्थिक सुरक्षा पुरवणे हा आहे. </a:t>
            </a:r>
            <a:endParaRPr lang="mr-IN" sz="2400" b="1" dirty="0" smtClean="0">
              <a:solidFill>
                <a:schemeClr val="accent3">
                  <a:lumMod val="75000"/>
                </a:schemeClr>
              </a:solidFill>
            </a:endParaRPr>
          </a:p>
          <a:p>
            <a:pPr marL="342900" indent="-342900" algn="just">
              <a:lnSpc>
                <a:spcPct val="150000"/>
              </a:lnSpc>
              <a:buFont typeface="Courier New" pitchFamily="49" charset="0"/>
              <a:buChar char="o"/>
            </a:pPr>
            <a:r>
              <a:rPr lang="mr-IN" sz="2400" b="1" dirty="0" smtClean="0">
                <a:solidFill>
                  <a:schemeClr val="accent3">
                    <a:lumMod val="75000"/>
                  </a:schemeClr>
                </a:solidFill>
              </a:rPr>
              <a:t>वाहन </a:t>
            </a:r>
            <a:r>
              <a:rPr lang="mr-IN" sz="2400" b="1" dirty="0">
                <a:solidFill>
                  <a:schemeClr val="accent3">
                    <a:lumMod val="75000"/>
                  </a:schemeClr>
                </a:solidFill>
              </a:rPr>
              <a:t>विमा हा रहदारीच्या अपघातांमुळे निर्माण होणाऱ्या अन्य काही दायित्वांपासूनही आर्थिक सुरक्षा पुरवतो. वाहन विम्याच्या विशिष्ट अटी या प्रत्येक विभागाच्या कायदेशीर तरतुदीनुसार बदलतात. </a:t>
            </a:r>
            <a:endParaRPr lang="mr-IN" sz="2400" b="1" dirty="0" smtClean="0">
              <a:solidFill>
                <a:schemeClr val="accent3">
                  <a:lumMod val="75000"/>
                </a:schemeClr>
              </a:solidFill>
            </a:endParaRPr>
          </a:p>
          <a:p>
            <a:pPr marL="342900" indent="-342900" algn="just">
              <a:lnSpc>
                <a:spcPct val="150000"/>
              </a:lnSpc>
              <a:buFont typeface="Courier New" pitchFamily="49" charset="0"/>
              <a:buChar char="o"/>
            </a:pPr>
            <a:r>
              <a:rPr lang="mr-IN" sz="2400" b="1" dirty="0" smtClean="0">
                <a:solidFill>
                  <a:schemeClr val="accent3">
                    <a:lumMod val="75000"/>
                  </a:schemeClr>
                </a:solidFill>
              </a:rPr>
              <a:t>काही वाहन </a:t>
            </a:r>
            <a:r>
              <a:rPr lang="mr-IN" sz="2400" b="1" dirty="0">
                <a:solidFill>
                  <a:schemeClr val="accent3">
                    <a:lumMod val="75000"/>
                  </a:schemeClr>
                </a:solidFill>
              </a:rPr>
              <a:t>विमा हे रस्ते अपघातांव्यतिरिक्त कारणांमुळे होणारे वाहनाचे नुकसान व चोरी यांपासूनही आर्थिक सुरक्षा प्रदान </a:t>
            </a:r>
            <a:r>
              <a:rPr lang="mr-IN" sz="2400" b="1" dirty="0" smtClean="0">
                <a:solidFill>
                  <a:schemeClr val="accent3">
                    <a:lumMod val="75000"/>
                  </a:schemeClr>
                </a:solidFill>
              </a:rPr>
              <a:t>करतात.</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9578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2" descr="C:\Users\Dr. Parag Sontakke\Desktop\f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154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51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nSpc>
                <a:spcPct val="150000"/>
              </a:lnSpc>
            </a:pPr>
            <a:r>
              <a:rPr lang="mr-IN" sz="2400" b="1" dirty="0" smtClean="0">
                <a:solidFill>
                  <a:srgbClr val="C00000"/>
                </a:solidFill>
              </a:rPr>
              <a:t>पीक विमा </a:t>
            </a:r>
            <a:r>
              <a:rPr lang="mr-IN" sz="2400" b="1" dirty="0" smtClean="0">
                <a:solidFill>
                  <a:srgbClr val="FF0000"/>
                </a:solidFill>
              </a:rPr>
              <a:t>(</a:t>
            </a:r>
            <a:r>
              <a:rPr lang="en-US" sz="2400" b="1" dirty="0" smtClean="0">
                <a:solidFill>
                  <a:srgbClr val="FF0000"/>
                </a:solidFill>
              </a:rPr>
              <a:t>Crop insurance</a:t>
            </a:r>
            <a:r>
              <a:rPr lang="mr-IN" sz="2400" b="1" dirty="0" smtClean="0">
                <a:solidFill>
                  <a:srgbClr val="FF0000"/>
                </a:solidFill>
              </a:rPr>
              <a:t>)</a:t>
            </a:r>
            <a:endParaRPr lang="mr-IN" sz="2400" b="1" dirty="0">
              <a:solidFill>
                <a:srgbClr val="FF0000"/>
              </a:solidFill>
            </a:endParaRPr>
          </a:p>
          <a:p>
            <a:pPr marL="342900" indent="-342900" algn="just">
              <a:lnSpc>
                <a:spcPct val="150000"/>
              </a:lnSpc>
              <a:buFont typeface="Courier New" pitchFamily="49" charset="0"/>
              <a:buChar char="o"/>
            </a:pPr>
            <a:r>
              <a:rPr lang="mr-IN" sz="2400" b="1" dirty="0">
                <a:solidFill>
                  <a:schemeClr val="accent3">
                    <a:lumMod val="75000"/>
                  </a:schemeClr>
                </a:solidFill>
              </a:rPr>
              <a:t>दुष्काळ, पूर, गारपीट, कीटकांचे हल्ले, रोगाचा प्रादुर्भाव आणि इतर घटनांसारख्या नैसर्गिक आपत्तींमुळे पिकाच्या नुकसानीपासून संरक्षण प्रदान </a:t>
            </a:r>
            <a:r>
              <a:rPr lang="mr-IN" sz="2400" b="1" dirty="0" smtClean="0">
                <a:solidFill>
                  <a:schemeClr val="accent3">
                    <a:lumMod val="75000"/>
                  </a:schemeClr>
                </a:solidFill>
              </a:rPr>
              <a:t>करण्यासाठी काढल्या जाणाऱ्या विम्यास पीक विमा म्हणतात.</a:t>
            </a:r>
          </a:p>
          <a:p>
            <a:pPr marL="342900" indent="-342900" algn="just">
              <a:lnSpc>
                <a:spcPct val="150000"/>
              </a:lnSpc>
              <a:buFont typeface="Courier New" pitchFamily="49" charset="0"/>
              <a:buChar char="o"/>
            </a:pPr>
            <a:r>
              <a:rPr lang="mr-IN" sz="2400" b="1" dirty="0">
                <a:solidFill>
                  <a:schemeClr val="accent3">
                    <a:lumMod val="75000"/>
                  </a:schemeClr>
                </a:solidFill>
              </a:rPr>
              <a:t>पीक विम्याचे दोन प्रमुख </a:t>
            </a:r>
            <a:r>
              <a:rPr lang="mr-IN" sz="2400" b="1" dirty="0" smtClean="0">
                <a:solidFill>
                  <a:schemeClr val="accent3">
                    <a:lumMod val="75000"/>
                  </a:schemeClr>
                </a:solidFill>
              </a:rPr>
              <a:t>प्रकार:</a:t>
            </a:r>
            <a:r>
              <a:rPr lang="mr-IN" sz="2400" b="1" dirty="0">
                <a:solidFill>
                  <a:schemeClr val="accent3">
                    <a:lumMod val="75000"/>
                  </a:schemeClr>
                </a:solidFill>
              </a:rPr>
              <a:t> एकाधिक संकट पीक विमा </a:t>
            </a:r>
            <a:r>
              <a:rPr lang="mr-IN" sz="2400" b="1" dirty="0" smtClean="0">
                <a:solidFill>
                  <a:schemeClr val="accent3">
                    <a:lumMod val="75000"/>
                  </a:schemeClr>
                </a:solidFill>
              </a:rPr>
              <a:t>आणि </a:t>
            </a:r>
            <a:r>
              <a:rPr lang="mr-IN" sz="2400" b="1" dirty="0">
                <a:solidFill>
                  <a:schemeClr val="accent3">
                    <a:lumMod val="75000"/>
                  </a:schemeClr>
                </a:solidFill>
              </a:rPr>
              <a:t>पीक-गारपीट विमा.</a:t>
            </a:r>
            <a:r>
              <a:rPr lang="mr-IN" sz="2400" b="1" dirty="0" smtClean="0">
                <a:solidFill>
                  <a:schemeClr val="accent3">
                    <a:lumMod val="75000"/>
                  </a:schemeClr>
                </a:solidFill>
              </a:rPr>
              <a:t> </a:t>
            </a:r>
          </a:p>
          <a:p>
            <a:pPr marL="342900" indent="-342900" algn="just">
              <a:lnSpc>
                <a:spcPct val="150000"/>
              </a:lnSpc>
              <a:buFont typeface="Courier New" pitchFamily="49" charset="0"/>
              <a:buChar char="o"/>
            </a:pPr>
            <a:r>
              <a:rPr lang="mr-IN" sz="2400" b="1" dirty="0" smtClean="0">
                <a:solidFill>
                  <a:schemeClr val="accent3">
                    <a:lumMod val="75000"/>
                  </a:schemeClr>
                </a:solidFill>
              </a:rPr>
              <a:t>भारतात शेतकऱ्यांसाठी तीन </a:t>
            </a:r>
            <a:r>
              <a:rPr lang="mr-IN" sz="2400" b="1" dirty="0">
                <a:solidFill>
                  <a:schemeClr val="accent3">
                    <a:lumMod val="75000"/>
                  </a:schemeClr>
                </a:solidFill>
              </a:rPr>
              <a:t>प्रमुख पीक विमा योजना </a:t>
            </a:r>
            <a:r>
              <a:rPr lang="mr-IN" sz="2400" b="1" dirty="0" smtClean="0">
                <a:solidFill>
                  <a:schemeClr val="accent3">
                    <a:lumMod val="75000"/>
                  </a:schemeClr>
                </a:solidFill>
              </a:rPr>
              <a:t>आहेत –</a:t>
            </a:r>
          </a:p>
          <a:p>
            <a:pPr algn="just">
              <a:lnSpc>
                <a:spcPct val="150000"/>
              </a:lnSpc>
            </a:pPr>
            <a:r>
              <a:rPr lang="mr-IN" sz="2400" b="1" dirty="0" smtClean="0">
                <a:solidFill>
                  <a:schemeClr val="accent3">
                    <a:lumMod val="75000"/>
                  </a:schemeClr>
                </a:solidFill>
              </a:rPr>
              <a:t>	१) राष्ट्रीय </a:t>
            </a:r>
            <a:r>
              <a:rPr lang="mr-IN" sz="2400" b="1" dirty="0">
                <a:solidFill>
                  <a:schemeClr val="accent3">
                    <a:lumMod val="75000"/>
                  </a:schemeClr>
                </a:solidFill>
              </a:rPr>
              <a:t>कृषी विमा योजना (</a:t>
            </a:r>
            <a:r>
              <a:rPr lang="en-US" sz="2400" b="1" dirty="0">
                <a:solidFill>
                  <a:schemeClr val="accent3">
                    <a:lumMod val="75000"/>
                  </a:schemeClr>
                </a:solidFill>
              </a:rPr>
              <a:t>NAIS)</a:t>
            </a:r>
          </a:p>
          <a:p>
            <a:pPr algn="just">
              <a:lnSpc>
                <a:spcPct val="150000"/>
              </a:lnSpc>
            </a:pPr>
            <a:r>
              <a:rPr lang="mr-IN" sz="2400" b="1" dirty="0" smtClean="0">
                <a:solidFill>
                  <a:schemeClr val="accent3">
                    <a:lumMod val="75000"/>
                  </a:schemeClr>
                </a:solidFill>
              </a:rPr>
              <a:t>	२) सुधारित </a:t>
            </a:r>
            <a:r>
              <a:rPr lang="mr-IN" sz="2400" b="1" dirty="0">
                <a:solidFill>
                  <a:schemeClr val="accent3">
                    <a:lumMod val="75000"/>
                  </a:schemeClr>
                </a:solidFill>
              </a:rPr>
              <a:t>राष्ट्रीय कृषी विमा योजना (</a:t>
            </a:r>
            <a:r>
              <a:rPr lang="en-US" sz="2400" b="1" dirty="0">
                <a:solidFill>
                  <a:schemeClr val="accent3">
                    <a:lumMod val="75000"/>
                  </a:schemeClr>
                </a:solidFill>
              </a:rPr>
              <a:t>MNAIS)</a:t>
            </a:r>
          </a:p>
          <a:p>
            <a:pPr algn="just">
              <a:lnSpc>
                <a:spcPct val="150000"/>
              </a:lnSpc>
            </a:pPr>
            <a:r>
              <a:rPr lang="mr-IN" sz="2400" b="1" dirty="0" smtClean="0">
                <a:solidFill>
                  <a:schemeClr val="accent3">
                    <a:lumMod val="75000"/>
                  </a:schemeClr>
                </a:solidFill>
              </a:rPr>
              <a:t>	३) हवामान </a:t>
            </a:r>
            <a:r>
              <a:rPr lang="mr-IN" sz="2400" b="1" dirty="0">
                <a:solidFill>
                  <a:schemeClr val="accent3">
                    <a:lumMod val="75000"/>
                  </a:schemeClr>
                </a:solidFill>
              </a:rPr>
              <a:t>आधारित पीक विमा (</a:t>
            </a:r>
            <a:r>
              <a:rPr lang="en-US" sz="2400" b="1" dirty="0">
                <a:solidFill>
                  <a:schemeClr val="accent3">
                    <a:lumMod val="75000"/>
                  </a:schemeClr>
                </a:solidFill>
              </a:rPr>
              <a:t>WBCI)</a:t>
            </a:r>
          </a:p>
          <a:p>
            <a:pPr marL="342900" indent="-342900" algn="just">
              <a:lnSpc>
                <a:spcPct val="150000"/>
              </a:lnSpc>
              <a:buFont typeface="Courier New" pitchFamily="49" charset="0"/>
              <a:buChar char="o"/>
            </a:pPr>
            <a:endParaRPr lang="mr-IN" sz="2400" b="1" dirty="0" smtClean="0">
              <a:solidFill>
                <a:schemeClr val="accent3">
                  <a:lumMod val="75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036947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r>
              <a:rPr lang="mr-IN" sz="2400" b="1" dirty="0" smtClean="0">
                <a:solidFill>
                  <a:srgbClr val="FF0000"/>
                </a:solidFill>
              </a:rPr>
              <a:t>गुंतवणूक (</a:t>
            </a:r>
            <a:r>
              <a:rPr lang="en-US" sz="2400" b="1" dirty="0" smtClean="0">
                <a:solidFill>
                  <a:srgbClr val="FF0000"/>
                </a:solidFill>
              </a:rPr>
              <a:t>Investment</a:t>
            </a:r>
            <a:r>
              <a:rPr lang="mr-IN" sz="2400" b="1" dirty="0" smtClean="0">
                <a:solidFill>
                  <a:srgbClr val="FF0000"/>
                </a:solidFill>
              </a:rPr>
              <a:t>)</a:t>
            </a:r>
            <a:endParaRPr lang="en-US" sz="2400" b="1" dirty="0">
              <a:solidFill>
                <a:srgbClr val="FF0000"/>
              </a:solidFill>
            </a:endParaRPr>
          </a:p>
          <a:p>
            <a:pPr marL="342900" indent="-342900" algn="just">
              <a:lnSpc>
                <a:spcPct val="150000"/>
              </a:lnSpc>
              <a:buFont typeface="Courier New" pitchFamily="49" charset="0"/>
              <a:buChar char="o"/>
            </a:pPr>
            <a:r>
              <a:rPr lang="mr-IN" sz="2400" b="1" dirty="0">
                <a:solidFill>
                  <a:schemeClr val="accent3">
                    <a:lumMod val="75000"/>
                  </a:schemeClr>
                </a:solidFill>
              </a:rPr>
              <a:t>भविष्यात उत्पन्न किंवा नफा मिळवण्याच्या अपेक्षेने एखाद्या प्रयत्नासाठी पैसे किंवा संसाधने वाटप करण्याची कृती म्हणून गुंतवणूकीची </a:t>
            </a:r>
            <a:r>
              <a:rPr lang="mr-IN" sz="2400" b="1" dirty="0" smtClean="0">
                <a:solidFill>
                  <a:schemeClr val="accent3">
                    <a:lumMod val="75000"/>
                  </a:schemeClr>
                </a:solidFill>
              </a:rPr>
              <a:t>व्याख्या </a:t>
            </a:r>
            <a:r>
              <a:rPr lang="mr-IN" sz="2400" b="1" dirty="0">
                <a:solidFill>
                  <a:schemeClr val="accent3">
                    <a:lumMod val="75000"/>
                  </a:schemeClr>
                </a:solidFill>
              </a:rPr>
              <a:t>केली जाऊ शकते. यामध्ये तुमची संपत्ती वाढवण्यासाठी आणि तुमची आर्थिक उद्दिष्टे पूर्ण करण्यासाठी धोरणात्मक निर्णय घेणे समाविष्ट </a:t>
            </a:r>
            <a:r>
              <a:rPr lang="mr-IN" sz="2400" b="1" dirty="0" smtClean="0">
                <a:solidFill>
                  <a:schemeClr val="accent3">
                    <a:lumMod val="75000"/>
                  </a:schemeClr>
                </a:solidFill>
              </a:rPr>
              <a:t>आहे.</a:t>
            </a:r>
          </a:p>
          <a:p>
            <a:pPr marL="342900" indent="-342900" algn="just">
              <a:lnSpc>
                <a:spcPct val="150000"/>
              </a:lnSpc>
              <a:buFont typeface="Courier New" pitchFamily="49" charset="0"/>
              <a:buChar char="o"/>
            </a:pPr>
            <a:r>
              <a:rPr lang="mr-IN" sz="2400" b="1" dirty="0" smtClean="0">
                <a:solidFill>
                  <a:schemeClr val="accent3">
                    <a:lumMod val="75000"/>
                  </a:schemeClr>
                </a:solidFill>
              </a:rPr>
              <a:t>गुंतवणूक </a:t>
            </a:r>
            <a:r>
              <a:rPr lang="mr-IN" sz="2400" b="1" dirty="0">
                <a:solidFill>
                  <a:schemeClr val="accent3">
                    <a:lumMod val="75000"/>
                  </a:schemeClr>
                </a:solidFill>
              </a:rPr>
              <a:t>नियोजन हा आर्थिक नियोजनाचा एक महत्त्वाचा भाग आहे. </a:t>
            </a:r>
            <a:endParaRPr lang="mr-IN" sz="2400" dirty="0">
              <a:solidFill>
                <a:schemeClr val="accent3">
                  <a:lumMod val="75000"/>
                </a:schemeClr>
              </a:solidFill>
            </a:endParaRPr>
          </a:p>
          <a:p>
            <a:pPr marL="342900" indent="-342900" algn="just">
              <a:lnSpc>
                <a:spcPct val="150000"/>
              </a:lnSpc>
              <a:buFont typeface="Courier New" pitchFamily="49" charset="0"/>
              <a:buChar char="o"/>
            </a:pPr>
            <a:r>
              <a:rPr lang="mr-IN" sz="2400" b="1" dirty="0" smtClean="0">
                <a:solidFill>
                  <a:schemeClr val="accent3">
                    <a:lumMod val="75000"/>
                  </a:schemeClr>
                </a:solidFill>
              </a:rPr>
              <a:t>गुंतवणुकीचे</a:t>
            </a:r>
            <a:r>
              <a:rPr lang="mr-IN" sz="2400" b="1" dirty="0">
                <a:solidFill>
                  <a:schemeClr val="accent3">
                    <a:lumMod val="75000"/>
                  </a:schemeClr>
                </a:solidFill>
              </a:rPr>
              <a:t> </a:t>
            </a:r>
            <a:r>
              <a:rPr lang="mr-IN" sz="2400" b="1" dirty="0" smtClean="0">
                <a:solidFill>
                  <a:schemeClr val="accent3">
                    <a:lumMod val="75000"/>
                  </a:schemeClr>
                </a:solidFill>
              </a:rPr>
              <a:t>ठळकपणे दोन</a:t>
            </a:r>
            <a:r>
              <a:rPr lang="mr-IN" sz="2400" b="1" dirty="0">
                <a:solidFill>
                  <a:schemeClr val="accent3">
                    <a:lumMod val="75000"/>
                  </a:schemeClr>
                </a:solidFill>
              </a:rPr>
              <a:t> प्रकार </a:t>
            </a:r>
            <a:r>
              <a:rPr lang="mr-IN" sz="2400" b="1" dirty="0" smtClean="0">
                <a:solidFill>
                  <a:schemeClr val="accent3">
                    <a:lumMod val="75000"/>
                  </a:schemeClr>
                </a:solidFill>
              </a:rPr>
              <a:t>आहेत</a:t>
            </a:r>
            <a:r>
              <a:rPr lang="mr-IN" sz="2400" b="1" dirty="0">
                <a:solidFill>
                  <a:schemeClr val="accent3">
                    <a:lumMod val="75000"/>
                  </a:schemeClr>
                </a:solidFill>
              </a:rPr>
              <a:t>. एक म्हणजे पारंपारिक गुंतवणूक तर दुसरी पर्यायी गुंतवणूक</a:t>
            </a:r>
            <a:r>
              <a:rPr lang="mr-IN" sz="2400" b="1" dirty="0" smtClean="0">
                <a:solidFill>
                  <a:schemeClr val="accent3">
                    <a:lumMod val="75000"/>
                  </a:schemeClr>
                </a:solidFill>
              </a:rPr>
              <a:t>. </a:t>
            </a:r>
          </a:p>
          <a:p>
            <a:pPr marL="342900" indent="-342900" algn="just">
              <a:lnSpc>
                <a:spcPct val="150000"/>
              </a:lnSpc>
              <a:buFont typeface="Courier New" pitchFamily="49" charset="0"/>
              <a:buChar char="o"/>
            </a:pPr>
            <a:r>
              <a:rPr lang="mr-IN" sz="2400" b="1" dirty="0" smtClean="0">
                <a:solidFill>
                  <a:schemeClr val="accent3">
                    <a:lumMod val="75000"/>
                  </a:schemeClr>
                </a:solidFill>
              </a:rPr>
              <a:t>गुंतवणुकीचे मुख्य </a:t>
            </a:r>
            <a:r>
              <a:rPr lang="mr-IN" sz="2400" b="1" dirty="0">
                <a:solidFill>
                  <a:schemeClr val="accent3">
                    <a:lumMod val="75000"/>
                  </a:schemeClr>
                </a:solidFill>
              </a:rPr>
              <a:t>7 </a:t>
            </a:r>
            <a:r>
              <a:rPr lang="mr-IN" sz="2400" b="1" dirty="0" smtClean="0">
                <a:solidFill>
                  <a:schemeClr val="accent3">
                    <a:lumMod val="75000"/>
                  </a:schemeClr>
                </a:solidFill>
              </a:rPr>
              <a:t>प्रकार-</a:t>
            </a:r>
            <a:r>
              <a:rPr lang="mr-IN" sz="2400" b="1" dirty="0">
                <a:solidFill>
                  <a:schemeClr val="accent3">
                    <a:lumMod val="75000"/>
                  </a:schemeClr>
                </a:solidFill>
              </a:rPr>
              <a:t> स्टॉक, बाँड, म्युच्युअल फंड, मालमत्ता, मनी मार्केट फंड, सेवानिवृत्ती योजना आणि विमा </a:t>
            </a:r>
            <a:r>
              <a:rPr lang="mr-IN" sz="2400" b="1" dirty="0" smtClean="0">
                <a:solidFill>
                  <a:schemeClr val="accent3">
                    <a:lumMod val="75000"/>
                  </a:schemeClr>
                </a:solidFill>
              </a:rPr>
              <a:t>पॉलिसी</a:t>
            </a:r>
            <a:endParaRPr lang="mr-IN" sz="2400" b="1"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906978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l"/>
            <a:r>
              <a:rPr lang="mr-IN" sz="2400" b="1" dirty="0" smtClean="0">
                <a:solidFill>
                  <a:srgbClr val="0070C0"/>
                </a:solidFill>
              </a:rPr>
              <a:t>	       गुंतवणूकीचे प्रकार </a:t>
            </a:r>
          </a:p>
          <a:p>
            <a:pPr algn="just">
              <a:lnSpc>
                <a:spcPct val="150000"/>
              </a:lnSpc>
            </a:pPr>
            <a:r>
              <a:rPr lang="mr-IN" sz="2000" b="1" dirty="0">
                <a:solidFill>
                  <a:srgbClr val="C00000"/>
                </a:solidFill>
              </a:rPr>
              <a:t>१) कंपन्याचे भाग भांडवल</a:t>
            </a:r>
          </a:p>
          <a:p>
            <a:pPr algn="just">
              <a:lnSpc>
                <a:spcPct val="150000"/>
              </a:lnSpc>
            </a:pPr>
            <a:r>
              <a:rPr lang="mr-IN" sz="2000" b="1" dirty="0">
                <a:solidFill>
                  <a:srgbClr val="C00000"/>
                </a:solidFill>
              </a:rPr>
              <a:t>२) मुच्युअल फंडाचे वा युनिट ट्रस्टचे युनिट्स</a:t>
            </a:r>
          </a:p>
          <a:p>
            <a:pPr algn="just">
              <a:lnSpc>
                <a:spcPct val="150000"/>
              </a:lnSpc>
            </a:pPr>
            <a:r>
              <a:rPr lang="mr-IN" sz="2000" b="1" dirty="0">
                <a:solidFill>
                  <a:srgbClr val="C00000"/>
                </a:solidFill>
              </a:rPr>
              <a:t>३) बँकातील चालू वा बचत खाती किंवा मुदतीच्या ठेवी</a:t>
            </a:r>
          </a:p>
          <a:p>
            <a:pPr algn="just">
              <a:lnSpc>
                <a:spcPct val="150000"/>
              </a:lnSpc>
            </a:pPr>
            <a:r>
              <a:rPr lang="mr-IN" sz="2000" b="1" dirty="0">
                <a:solidFill>
                  <a:srgbClr val="C00000"/>
                </a:solidFill>
              </a:rPr>
              <a:t>४) पतपेढ्या, चिट फंड, क्रेडिट सोसायट्या यांतील ठेवी</a:t>
            </a:r>
          </a:p>
          <a:p>
            <a:pPr algn="just">
              <a:lnSpc>
                <a:spcPct val="150000"/>
              </a:lnSpc>
            </a:pPr>
            <a:r>
              <a:rPr lang="mr-IN" sz="2000" b="1" dirty="0">
                <a:solidFill>
                  <a:srgbClr val="C00000"/>
                </a:solidFill>
              </a:rPr>
              <a:t>५) भिशी योजना</a:t>
            </a:r>
          </a:p>
          <a:p>
            <a:pPr algn="just">
              <a:lnSpc>
                <a:spcPct val="150000"/>
              </a:lnSpc>
            </a:pPr>
            <a:r>
              <a:rPr lang="mr-IN" sz="2000" b="1" dirty="0">
                <a:solidFill>
                  <a:srgbClr val="C00000"/>
                </a:solidFill>
              </a:rPr>
              <a:t>६) शेअर बाजारात गुंतवणूक करणाऱ्या विमा योजना</a:t>
            </a:r>
          </a:p>
          <a:p>
            <a:pPr algn="just">
              <a:lnSpc>
                <a:spcPct val="150000"/>
              </a:lnSpc>
            </a:pPr>
            <a:r>
              <a:rPr lang="mr-IN" sz="2000" b="1" dirty="0">
                <a:solidFill>
                  <a:srgbClr val="C00000"/>
                </a:solidFill>
              </a:rPr>
              <a:t>७) पोस्ट खात्यातील विविध अल्पबचत योजना</a:t>
            </a:r>
          </a:p>
          <a:p>
            <a:pPr algn="just">
              <a:lnSpc>
                <a:spcPct val="150000"/>
              </a:lnSpc>
            </a:pPr>
            <a:r>
              <a:rPr lang="mr-IN" sz="2000" b="1" dirty="0">
                <a:solidFill>
                  <a:srgbClr val="C00000"/>
                </a:solidFill>
              </a:rPr>
              <a:t>८) राष्ट्रीय निवृत्तीवेतन योजना</a:t>
            </a:r>
          </a:p>
          <a:p>
            <a:pPr algn="just">
              <a:lnSpc>
                <a:spcPct val="150000"/>
              </a:lnSpc>
            </a:pPr>
            <a:r>
              <a:rPr lang="mr-IN" sz="2000" b="1" dirty="0">
                <a:solidFill>
                  <a:srgbClr val="C00000"/>
                </a:solidFill>
              </a:rPr>
              <a:t>९) प्रॉव्हिडंट फंड</a:t>
            </a:r>
          </a:p>
          <a:p>
            <a:pPr algn="just">
              <a:lnSpc>
                <a:spcPct val="150000"/>
              </a:lnSpc>
            </a:pPr>
            <a:r>
              <a:rPr lang="mr-IN" sz="2000" b="1" dirty="0">
                <a:solidFill>
                  <a:srgbClr val="C00000"/>
                </a:solidFill>
              </a:rPr>
              <a:t>१०) वैयक्तिक विमा योजना</a:t>
            </a:r>
          </a:p>
          <a:p>
            <a:pPr algn="just">
              <a:lnSpc>
                <a:spcPct val="150000"/>
              </a:lnSpc>
            </a:pPr>
            <a:r>
              <a:rPr lang="mr-IN" sz="2000" b="1" dirty="0">
                <a:solidFill>
                  <a:srgbClr val="C00000"/>
                </a:solidFill>
              </a:rPr>
              <a:t>११) </a:t>
            </a:r>
            <a:r>
              <a:rPr lang="mr-IN" sz="2000" b="1" dirty="0" smtClean="0">
                <a:solidFill>
                  <a:srgbClr val="C00000"/>
                </a:solidFill>
              </a:rPr>
              <a:t>सरकारचे किंवा </a:t>
            </a:r>
            <a:r>
              <a:rPr lang="mr-IN" sz="2000" b="1" dirty="0">
                <a:solidFill>
                  <a:srgbClr val="C00000"/>
                </a:solidFill>
              </a:rPr>
              <a:t>स्थानिक स्वराज्य </a:t>
            </a:r>
            <a:r>
              <a:rPr lang="mr-IN" sz="2000" b="1" dirty="0" smtClean="0">
                <a:solidFill>
                  <a:srgbClr val="C00000"/>
                </a:solidFill>
              </a:rPr>
              <a:t>संस्थांचे कर्जरोखे</a:t>
            </a:r>
            <a:endParaRPr lang="mr-IN" sz="2000" b="1" dirty="0">
              <a:solidFill>
                <a:srgbClr val="C00000"/>
              </a:solidFill>
            </a:endParaRPr>
          </a:p>
          <a:p>
            <a:pPr algn="l"/>
            <a:r>
              <a:rPr lang="mr-IN" sz="2000" b="1" dirty="0" smtClean="0">
                <a:solidFill>
                  <a:srgbClr val="C00000"/>
                </a:solidFill>
              </a:rPr>
              <a:t>१२) क्रीप्टो करन्सी </a:t>
            </a:r>
            <a:endParaRPr lang="en-US" sz="2000" b="1" dirty="0" smtClean="0">
              <a:solidFill>
                <a:srgbClr val="C0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pic>
        <p:nvPicPr>
          <p:cNvPr id="4" name="Picture 2" descr="C:\Users\Dr. Parag Sontakke\Desktop\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97222"/>
            <a:ext cx="3067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r. Parag Sontakke\Desktop\images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191001"/>
            <a:ext cx="31051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r. Parag Sontakke\Desktop\images (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133600"/>
            <a:ext cx="3076575"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399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40000" lnSpcReduction="20000"/>
          </a:bodyPr>
          <a:lstStyle/>
          <a:p>
            <a:endParaRPr lang="en-US" smtClean="0"/>
          </a:p>
          <a:p>
            <a:endParaRPr lang="en-US" smtClean="0"/>
          </a:p>
          <a:p>
            <a:endParaRPr lang="en-US" smtClean="0"/>
          </a:p>
          <a:p>
            <a:endParaRPr lang="en-US" smtClean="0"/>
          </a:p>
          <a:p>
            <a:endParaRPr lang="en-US" smtClean="0"/>
          </a:p>
          <a:p>
            <a:endParaRPr lang="en-US" smtClean="0"/>
          </a:p>
          <a:p>
            <a:r>
              <a:rPr lang="en-US" smtClean="0"/>
              <a:t/>
            </a:r>
            <a:br>
              <a:rPr lang="en-US" smtClean="0"/>
            </a:br>
            <a:endParaRPr lang="mr-IN"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4" name="Rectangle 3"/>
          <p:cNvSpPr/>
          <p:nvPr/>
        </p:nvSpPr>
        <p:spPr>
          <a:xfrm>
            <a:off x="76200" y="117693"/>
            <a:ext cx="8991600" cy="6740307"/>
          </a:xfrm>
          <a:prstGeom prst="rect">
            <a:avLst/>
          </a:prstGeom>
        </p:spPr>
        <p:txBody>
          <a:bodyPr wrap="square">
            <a:spAutoFit/>
          </a:bodyPr>
          <a:lstStyle/>
          <a:p>
            <a:pPr algn="just">
              <a:lnSpc>
                <a:spcPct val="150000"/>
              </a:lnSpc>
            </a:pPr>
            <a:r>
              <a:rPr lang="mr-IN" sz="2400" b="1" dirty="0">
                <a:solidFill>
                  <a:srgbClr val="7030A0"/>
                </a:solidFill>
              </a:rPr>
              <a:t>पैशाच्या वेळेचे </a:t>
            </a:r>
            <a:r>
              <a:rPr lang="mr-IN" sz="2400" b="1" dirty="0" smtClean="0">
                <a:solidFill>
                  <a:srgbClr val="7030A0"/>
                </a:solidFill>
              </a:rPr>
              <a:t>मूल्य </a:t>
            </a:r>
            <a:r>
              <a:rPr lang="mr-IN" sz="2400" b="1" dirty="0" smtClean="0">
                <a:solidFill>
                  <a:srgbClr val="C00000"/>
                </a:solidFill>
              </a:rPr>
              <a:t>(</a:t>
            </a:r>
            <a:r>
              <a:rPr lang="en-US" sz="2400" b="1" dirty="0" smtClean="0">
                <a:solidFill>
                  <a:srgbClr val="C00000"/>
                </a:solidFill>
              </a:rPr>
              <a:t>Time </a:t>
            </a:r>
            <a:r>
              <a:rPr lang="mr-IN" sz="2400" b="1" dirty="0" smtClean="0">
                <a:solidFill>
                  <a:srgbClr val="C00000"/>
                </a:solidFill>
              </a:rPr>
              <a:t>V</a:t>
            </a:r>
            <a:r>
              <a:rPr lang="en-US" sz="2400" b="1" dirty="0" err="1" smtClean="0">
                <a:solidFill>
                  <a:srgbClr val="C00000"/>
                </a:solidFill>
              </a:rPr>
              <a:t>alue</a:t>
            </a:r>
            <a:r>
              <a:rPr lang="en-US" sz="2400" b="1" dirty="0" smtClean="0">
                <a:solidFill>
                  <a:srgbClr val="C00000"/>
                </a:solidFill>
              </a:rPr>
              <a:t> </a:t>
            </a:r>
            <a:r>
              <a:rPr lang="en-US" sz="2400" b="1" dirty="0">
                <a:solidFill>
                  <a:srgbClr val="C00000"/>
                </a:solidFill>
              </a:rPr>
              <a:t>of </a:t>
            </a:r>
            <a:r>
              <a:rPr lang="mr-IN" sz="2400" b="1" dirty="0" smtClean="0">
                <a:solidFill>
                  <a:srgbClr val="C00000"/>
                </a:solidFill>
              </a:rPr>
              <a:t>M</a:t>
            </a:r>
            <a:r>
              <a:rPr lang="en-US" sz="2400" b="1" dirty="0" err="1" smtClean="0">
                <a:solidFill>
                  <a:srgbClr val="C00000"/>
                </a:solidFill>
              </a:rPr>
              <a:t>oney</a:t>
            </a:r>
            <a:r>
              <a:rPr lang="mr-IN" sz="2400" b="1" dirty="0" smtClean="0">
                <a:solidFill>
                  <a:srgbClr val="C00000"/>
                </a:solidFill>
              </a:rPr>
              <a:t>) - </a:t>
            </a:r>
            <a:r>
              <a:rPr lang="mr-IN" sz="2400" b="1" dirty="0">
                <a:solidFill>
                  <a:schemeClr val="accent3">
                    <a:lumMod val="75000"/>
                  </a:schemeClr>
                </a:solidFill>
              </a:rPr>
              <a:t>पैशाचे वेळेचे मूल्य हे </a:t>
            </a:r>
            <a:endParaRPr lang="mr-IN" sz="2400" b="1" dirty="0" smtClean="0">
              <a:solidFill>
                <a:schemeClr val="accent3">
                  <a:lumMod val="75000"/>
                </a:schemeClr>
              </a:solidFill>
            </a:endParaRPr>
          </a:p>
          <a:p>
            <a:pPr algn="just">
              <a:lnSpc>
                <a:spcPct val="150000"/>
              </a:lnSpc>
            </a:pPr>
            <a:r>
              <a:rPr lang="mr-IN" sz="2400" b="1" dirty="0" smtClean="0">
                <a:solidFill>
                  <a:schemeClr val="accent3">
                    <a:lumMod val="75000"/>
                  </a:schemeClr>
                </a:solidFill>
              </a:rPr>
              <a:t>सर्वमान्यपणे </a:t>
            </a:r>
            <a:r>
              <a:rPr lang="mr-IN" sz="2400" b="1" dirty="0">
                <a:solidFill>
                  <a:schemeClr val="accent3">
                    <a:lumMod val="75000"/>
                  </a:schemeClr>
                </a:solidFill>
              </a:rPr>
              <a:t>स्वीकारले जाणारे अनुमान आहे की नंतर समान रकमेपेक्षा आता </a:t>
            </a:r>
            <a:r>
              <a:rPr lang="mr-IN" sz="2400" b="1" dirty="0" smtClean="0">
                <a:solidFill>
                  <a:schemeClr val="accent3">
                    <a:lumMod val="75000"/>
                  </a:schemeClr>
                </a:solidFill>
              </a:rPr>
              <a:t>पैसे</a:t>
            </a:r>
            <a:r>
              <a:rPr lang="mr-IN" sz="2400" b="1" dirty="0">
                <a:solidFill>
                  <a:schemeClr val="accent3">
                    <a:lumMod val="75000"/>
                  </a:schemeClr>
                </a:solidFill>
              </a:rPr>
              <a:t> मिळवण्याचा अधिक फायदा </a:t>
            </a:r>
            <a:r>
              <a:rPr lang="mr-IN" sz="2400" b="1" dirty="0" smtClean="0">
                <a:solidFill>
                  <a:schemeClr val="accent3">
                    <a:lumMod val="75000"/>
                  </a:schemeClr>
                </a:solidFill>
              </a:rPr>
              <a:t>आहे. </a:t>
            </a:r>
            <a:r>
              <a:rPr lang="mr-IN" sz="2400" b="1" dirty="0">
                <a:solidFill>
                  <a:schemeClr val="accent3">
                    <a:lumMod val="75000"/>
                  </a:schemeClr>
                </a:solidFill>
              </a:rPr>
              <a:t>हे वेळ प्राधान्याच्या नंतर </a:t>
            </a:r>
            <a:r>
              <a:rPr lang="mr-IN" sz="2400" b="1" dirty="0" smtClean="0">
                <a:solidFill>
                  <a:schemeClr val="accent3">
                    <a:lumMod val="75000"/>
                  </a:schemeClr>
                </a:solidFill>
              </a:rPr>
              <a:t>विकसित झालेल्या </a:t>
            </a:r>
            <a:r>
              <a:rPr lang="mr-IN" sz="2400" b="1" dirty="0">
                <a:solidFill>
                  <a:schemeClr val="accent3">
                    <a:lumMod val="75000"/>
                  </a:schemeClr>
                </a:solidFill>
              </a:rPr>
              <a:t>संकल्पनेचा एक परिणाम म्हणून पाहिले </a:t>
            </a:r>
            <a:r>
              <a:rPr lang="mr-IN" sz="2400" b="1" dirty="0" smtClean="0">
                <a:solidFill>
                  <a:schemeClr val="accent3">
                    <a:lumMod val="75000"/>
                  </a:schemeClr>
                </a:solidFill>
              </a:rPr>
              <a:t>जाते. पैशाचे </a:t>
            </a:r>
            <a:r>
              <a:rPr lang="mr-IN" sz="2400" b="1" dirty="0">
                <a:solidFill>
                  <a:schemeClr val="accent3">
                    <a:lumMod val="75000"/>
                  </a:schemeClr>
                </a:solidFill>
              </a:rPr>
              <a:t>वेळेचे मूल्य हे निरीक्षणास सूचित करते की पैसे लवकर प्राप्त </a:t>
            </a:r>
            <a:r>
              <a:rPr lang="mr-IN" sz="2400" b="1" dirty="0" smtClean="0">
                <a:solidFill>
                  <a:schemeClr val="accent3">
                    <a:lumMod val="75000"/>
                  </a:schemeClr>
                </a:solidFill>
              </a:rPr>
              <a:t>करणे चांगले </a:t>
            </a:r>
            <a:r>
              <a:rPr lang="mr-IN" sz="2400" b="1" dirty="0">
                <a:solidFill>
                  <a:schemeClr val="accent3">
                    <a:lumMod val="75000"/>
                  </a:schemeClr>
                </a:solidFill>
              </a:rPr>
              <a:t>आहे. तुमच्याकडे आज असलेला पैसा उद्या अधिक पैसे उत्पन्न करून </a:t>
            </a:r>
            <a:r>
              <a:rPr lang="mr-IN" sz="2400" b="1" dirty="0" smtClean="0">
                <a:solidFill>
                  <a:schemeClr val="accent3">
                    <a:lumMod val="75000"/>
                  </a:schemeClr>
                </a:solidFill>
              </a:rPr>
              <a:t>सकारात्मक </a:t>
            </a:r>
            <a:r>
              <a:rPr lang="mr-IN" sz="2400" b="1" dirty="0">
                <a:solidFill>
                  <a:schemeClr val="accent3">
                    <a:lumMod val="75000"/>
                  </a:schemeClr>
                </a:solidFill>
              </a:rPr>
              <a:t>दर मिळवण्यासाठी गुंतवला जाऊ शकतो. त्यामुळे, आजचा एक </a:t>
            </a:r>
            <a:r>
              <a:rPr lang="mr-IN" sz="2400" b="1" dirty="0" smtClean="0">
                <a:solidFill>
                  <a:schemeClr val="accent3">
                    <a:lumMod val="75000"/>
                  </a:schemeClr>
                </a:solidFill>
              </a:rPr>
              <a:t>डॉलर </a:t>
            </a:r>
            <a:r>
              <a:rPr lang="mr-IN" sz="2400" b="1" dirty="0">
                <a:solidFill>
                  <a:schemeClr val="accent3">
                    <a:lumMod val="75000"/>
                  </a:schemeClr>
                </a:solidFill>
              </a:rPr>
              <a:t>भविष्यात एका डॉलरपेक्षा अधिक मूल्यवान आहे</a:t>
            </a:r>
            <a:r>
              <a:rPr lang="mr-IN" sz="2400" b="1" dirty="0" smtClean="0">
                <a:solidFill>
                  <a:schemeClr val="accent3">
                    <a:lumMod val="75000"/>
                  </a:schemeClr>
                </a:solidFill>
              </a:rPr>
              <a:t>.</a:t>
            </a:r>
          </a:p>
          <a:p>
            <a:pPr algn="just">
              <a:lnSpc>
                <a:spcPct val="150000"/>
              </a:lnSpc>
            </a:pPr>
            <a:r>
              <a:rPr lang="en-US" sz="2400" b="1" dirty="0">
                <a:solidFill>
                  <a:schemeClr val="accent2"/>
                </a:solidFill>
              </a:rPr>
              <a:t>Concept &amp; application of </a:t>
            </a:r>
            <a:r>
              <a:rPr lang="mr-IN" sz="2400" b="1" dirty="0" smtClean="0">
                <a:solidFill>
                  <a:schemeClr val="accent2"/>
                </a:solidFill>
              </a:rPr>
              <a:t>D</a:t>
            </a:r>
            <a:r>
              <a:rPr lang="en-US" sz="2400" b="1" dirty="0" err="1" smtClean="0">
                <a:solidFill>
                  <a:schemeClr val="accent2"/>
                </a:solidFill>
              </a:rPr>
              <a:t>ebit</a:t>
            </a:r>
            <a:r>
              <a:rPr lang="en-US" sz="2400" b="1" dirty="0" smtClean="0">
                <a:solidFill>
                  <a:schemeClr val="accent2"/>
                </a:solidFill>
              </a:rPr>
              <a:t> </a:t>
            </a:r>
            <a:r>
              <a:rPr lang="mr-IN" sz="2400" b="1" dirty="0" smtClean="0">
                <a:solidFill>
                  <a:schemeClr val="accent2"/>
                </a:solidFill>
              </a:rPr>
              <a:t>C</a:t>
            </a:r>
            <a:r>
              <a:rPr lang="en-US" sz="2400" b="1" dirty="0" err="1" smtClean="0">
                <a:solidFill>
                  <a:schemeClr val="accent2"/>
                </a:solidFill>
              </a:rPr>
              <a:t>ards</a:t>
            </a:r>
            <a:r>
              <a:rPr lang="mr-IN" sz="2400" b="1" dirty="0" smtClean="0">
                <a:solidFill>
                  <a:schemeClr val="accent2"/>
                </a:solidFill>
              </a:rPr>
              <a:t> - </a:t>
            </a:r>
            <a:r>
              <a:rPr lang="mr-IN" sz="2400" b="1" dirty="0">
                <a:solidFill>
                  <a:schemeClr val="accent3">
                    <a:lumMod val="75000"/>
                  </a:schemeClr>
                </a:solidFill>
              </a:rPr>
              <a:t>डेबिट </a:t>
            </a:r>
            <a:r>
              <a:rPr lang="mr-IN" sz="2400" b="1" dirty="0" smtClean="0">
                <a:solidFill>
                  <a:schemeClr val="accent3">
                    <a:lumMod val="75000"/>
                  </a:schemeClr>
                </a:solidFill>
              </a:rPr>
              <a:t>एक प्रकारचे वित्तीय खाते असून त्याद्वारे ग्राहकाला त्याच्या बचत किवा खात्यातील जमा रक्कम तात्काळ काढता येते किवा ते स्व्याप करून इतर खात्यावर निर्धारित रक्कम हस्तांतरित करताही येते. </a:t>
            </a:r>
            <a:endParaRPr lang="mr-IN" sz="2400" b="1" dirty="0">
              <a:solidFill>
                <a:schemeClr val="accent3">
                  <a:lumMod val="75000"/>
                </a:schemeClr>
              </a:solidFill>
            </a:endParaRPr>
          </a:p>
        </p:txBody>
      </p:sp>
    </p:spTree>
    <p:extLst>
      <p:ext uri="{BB962C8B-B14F-4D97-AF65-F5344CB8AC3E}">
        <p14:creationId xmlns:p14="http://schemas.microsoft.com/office/powerpoint/2010/main" val="1897722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endParaRPr lang="en-US" sz="2400" b="1" dirty="0">
              <a:solidFill>
                <a:srgbClr val="7030A0"/>
              </a:solidFill>
            </a:endParaRPr>
          </a:p>
          <a:p>
            <a:pPr algn="just">
              <a:lnSpc>
                <a:spcPct val="150000"/>
              </a:lnSpc>
            </a:pPr>
            <a:r>
              <a:rPr lang="en-US" sz="2400" b="1" dirty="0">
                <a:solidFill>
                  <a:srgbClr val="7030A0"/>
                </a:solidFill>
              </a:rPr>
              <a:t/>
            </a:r>
            <a:br>
              <a:rPr lang="en-US" sz="2400" b="1" dirty="0">
                <a:solidFill>
                  <a:srgbClr val="7030A0"/>
                </a:solidFill>
              </a:rPr>
            </a:br>
            <a:endParaRPr lang="en-US"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pic>
        <p:nvPicPr>
          <p:cNvPr id="1037" name="Picture 13" descr="C:\Users\Dr. Parag Sontakke\Desktop\images (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62200"/>
            <a:ext cx="4572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Dr. Parag Sontakke\Desktop\m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917" y="128753"/>
            <a:ext cx="4579883" cy="220979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Dr. Parag Sontakke\Desktop\sbirupayplatinumdebitcardjpg-1605774213297.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 y="107566"/>
            <a:ext cx="4314496"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Dr. Parag Sontakke\Desktop\images (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3" y="2377966"/>
            <a:ext cx="4335517" cy="227023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Dr. Parag Sontakke\Desktop\Platinum-DC-Header-banner-264 x16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11" y="4748213"/>
            <a:ext cx="4332889" cy="2033587"/>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Dr. Parag Sontakke\Desktop\Amazoncar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2076" y="4748212"/>
            <a:ext cx="4545724" cy="203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60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mr-IN" sz="2400" b="1" dirty="0" smtClean="0">
                <a:solidFill>
                  <a:srgbClr val="C00000"/>
                </a:solidFill>
              </a:rPr>
              <a:t>C</a:t>
            </a:r>
            <a:r>
              <a:rPr lang="en-US" sz="2400" b="1" dirty="0" err="1" smtClean="0">
                <a:solidFill>
                  <a:srgbClr val="C00000"/>
                </a:solidFill>
              </a:rPr>
              <a:t>redit</a:t>
            </a:r>
            <a:r>
              <a:rPr lang="en-US" sz="2400" b="1" dirty="0" smtClean="0">
                <a:solidFill>
                  <a:srgbClr val="C00000"/>
                </a:solidFill>
              </a:rPr>
              <a:t> </a:t>
            </a:r>
            <a:r>
              <a:rPr lang="mr-IN" sz="2400" b="1" dirty="0" smtClean="0">
                <a:solidFill>
                  <a:srgbClr val="C00000"/>
                </a:solidFill>
              </a:rPr>
              <a:t>C</a:t>
            </a:r>
            <a:r>
              <a:rPr lang="en-US" sz="2400" b="1" dirty="0" err="1" smtClean="0">
                <a:solidFill>
                  <a:srgbClr val="C00000"/>
                </a:solidFill>
              </a:rPr>
              <a:t>ards</a:t>
            </a:r>
            <a:r>
              <a:rPr lang="mr-IN" sz="2400" b="1" dirty="0" smtClean="0">
                <a:solidFill>
                  <a:srgbClr val="C00000"/>
                </a:solidFill>
              </a:rPr>
              <a:t> – </a:t>
            </a:r>
            <a:r>
              <a:rPr lang="mr-IN" sz="2400" b="1" dirty="0">
                <a:solidFill>
                  <a:schemeClr val="accent3">
                    <a:lumMod val="75000"/>
                  </a:schemeClr>
                </a:solidFill>
              </a:rPr>
              <a:t>क्रेडिट कार्ड हे एक भौतिक पेमेंट कार्ड आहे जे तुम्हाला वित्तीय संस्थेकडून </a:t>
            </a:r>
            <a:r>
              <a:rPr lang="mr-IN" sz="2400" b="1" dirty="0" smtClean="0">
                <a:solidFill>
                  <a:schemeClr val="accent3">
                    <a:lumMod val="75000"/>
                  </a:schemeClr>
                </a:solidFill>
              </a:rPr>
              <a:t>विशिष्ठ क्रेडिट</a:t>
            </a:r>
            <a:r>
              <a:rPr lang="mr-IN" sz="2400" b="1" dirty="0">
                <a:solidFill>
                  <a:schemeClr val="accent3">
                    <a:lumMod val="75000"/>
                  </a:schemeClr>
                </a:solidFill>
              </a:rPr>
              <a:t> मिळवू देते. तुम्ही खरेदी करण्यासाठी पूर्व-मंजूर मर्यादा वापरू शकता आणि तुमच्या बिलिंग सायकलमध्ये दर महिन्याला व्याजासह कर्जाची रक्कम परत करू शकता.</a:t>
            </a:r>
            <a:endParaRPr lang="mr-IN" sz="2400" b="1" dirty="0" smtClean="0">
              <a:solidFill>
                <a:schemeClr val="accent3">
                  <a:lumMod val="75000"/>
                </a:schemeClr>
              </a:solidFill>
            </a:endParaRPr>
          </a:p>
          <a:p>
            <a:pPr algn="just">
              <a:lnSpc>
                <a:spcPct val="150000"/>
              </a:lnSpc>
            </a:pPr>
            <a:r>
              <a:rPr lang="en-US" sz="2400" b="1" dirty="0">
                <a:solidFill>
                  <a:srgbClr val="7030A0"/>
                </a:solidFill>
              </a:rPr>
              <a:t/>
            </a:r>
            <a:br>
              <a:rPr lang="en-US" sz="2400" b="1" dirty="0">
                <a:solidFill>
                  <a:srgbClr val="7030A0"/>
                </a:solidFill>
              </a:rPr>
            </a:br>
            <a:endParaRPr lang="en-US"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pic>
        <p:nvPicPr>
          <p:cNvPr id="2050" name="Picture 2" descr="C:\Users\Dr. Parag Sontakke\Desktop\indianoil-c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438400"/>
            <a:ext cx="4191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r. Parag Sontakke\Desktop\images (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048" y="2438400"/>
            <a:ext cx="4700752" cy="1897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r. Parag Sontakke\Desktop\images (7).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419600"/>
            <a:ext cx="419100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r. Parag Sontakke\Desktop\mq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069" y="4419600"/>
            <a:ext cx="4700752" cy="236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72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en-US" sz="2400" b="1" dirty="0" smtClean="0">
                <a:solidFill>
                  <a:srgbClr val="7030A0"/>
                </a:solidFill>
              </a:rPr>
              <a:t>ATMs (</a:t>
            </a:r>
            <a:r>
              <a:rPr lang="en-US" sz="2400" b="1" dirty="0">
                <a:solidFill>
                  <a:srgbClr val="7030A0"/>
                </a:solidFill>
              </a:rPr>
              <a:t>Automated </a:t>
            </a:r>
            <a:r>
              <a:rPr lang="en-US" sz="2400" b="1" dirty="0" smtClean="0">
                <a:solidFill>
                  <a:srgbClr val="7030A0"/>
                </a:solidFill>
              </a:rPr>
              <a:t>Teller Machine</a:t>
            </a:r>
            <a:r>
              <a:rPr lang="en-US" sz="2400" dirty="0" smtClean="0">
                <a:solidFill>
                  <a:srgbClr val="7030A0"/>
                </a:solidFill>
              </a:rPr>
              <a:t>)</a:t>
            </a:r>
            <a:r>
              <a:rPr lang="mr-IN" sz="2400" b="1" dirty="0" smtClean="0">
                <a:solidFill>
                  <a:srgbClr val="7030A0"/>
                </a:solidFill>
              </a:rPr>
              <a:t> </a:t>
            </a:r>
            <a:r>
              <a:rPr lang="mr-IN" sz="2400" b="1" dirty="0" smtClean="0">
                <a:solidFill>
                  <a:srgbClr val="C00000"/>
                </a:solidFill>
              </a:rPr>
              <a:t>– </a:t>
            </a:r>
            <a:r>
              <a:rPr lang="mr-IN" sz="2400" b="1" dirty="0">
                <a:solidFill>
                  <a:schemeClr val="accent3">
                    <a:lumMod val="75000"/>
                  </a:schemeClr>
                </a:solidFill>
              </a:rPr>
              <a:t>एटीएम अर्थात नोटा अदा करणारे </a:t>
            </a:r>
            <a:r>
              <a:rPr lang="mr-IN" sz="2400" b="1" dirty="0" smtClean="0">
                <a:solidFill>
                  <a:schemeClr val="accent3">
                    <a:lumMod val="75000"/>
                  </a:schemeClr>
                </a:solidFill>
              </a:rPr>
              <a:t>यंत्र. लोक </a:t>
            </a:r>
            <a:r>
              <a:rPr lang="mr-IN" sz="2400" b="1" dirty="0">
                <a:solidFill>
                  <a:schemeClr val="accent3">
                    <a:lumMod val="75000"/>
                  </a:schemeClr>
                </a:solidFill>
              </a:rPr>
              <a:t>या यंत्राला 'एनी टाईम मनी' यंत्र म्हणतात. </a:t>
            </a:r>
            <a:r>
              <a:rPr lang="mr-IN" sz="2400" b="1" dirty="0" smtClean="0">
                <a:solidFill>
                  <a:schemeClr val="accent3">
                    <a:lumMod val="75000"/>
                  </a:schemeClr>
                </a:solidFill>
              </a:rPr>
              <a:t>ग्राहकाच्या </a:t>
            </a:r>
            <a:r>
              <a:rPr lang="mr-IN" sz="2400" b="1" dirty="0">
                <a:solidFill>
                  <a:schemeClr val="accent3">
                    <a:lumMod val="75000"/>
                  </a:schemeClr>
                </a:solidFill>
              </a:rPr>
              <a:t>बँक खात्याला </a:t>
            </a:r>
            <a:r>
              <a:rPr lang="mr-IN" sz="2400" b="1" dirty="0" smtClean="0">
                <a:solidFill>
                  <a:schemeClr val="accent3">
                    <a:lumMod val="75000"/>
                  </a:schemeClr>
                </a:solidFill>
              </a:rPr>
              <a:t>एटीएम </a:t>
            </a:r>
            <a:r>
              <a:rPr lang="mr-IN" sz="2400" b="1" dirty="0">
                <a:solidFill>
                  <a:schemeClr val="accent3">
                    <a:lumMod val="75000"/>
                  </a:schemeClr>
                </a:solidFill>
              </a:rPr>
              <a:t>दूरध्वनीच्या </a:t>
            </a:r>
            <a:r>
              <a:rPr lang="mr-IN" sz="2400" b="1" dirty="0" smtClean="0">
                <a:solidFill>
                  <a:schemeClr val="accent3">
                    <a:lumMod val="75000"/>
                  </a:schemeClr>
                </a:solidFill>
              </a:rPr>
              <a:t>तारांनी/अन्य </a:t>
            </a:r>
            <a:r>
              <a:rPr lang="mr-IN" sz="2400" b="1" dirty="0">
                <a:solidFill>
                  <a:schemeClr val="accent3">
                    <a:lumMod val="75000"/>
                  </a:schemeClr>
                </a:solidFill>
              </a:rPr>
              <a:t>मार्गाने जोडलेले असते. </a:t>
            </a:r>
            <a:endParaRPr lang="mr-IN" sz="2400" b="1" dirty="0" smtClean="0">
              <a:solidFill>
                <a:schemeClr val="accent3">
                  <a:lumMod val="75000"/>
                </a:schemeClr>
              </a:solidFill>
            </a:endParaRPr>
          </a:p>
          <a:p>
            <a:pPr marL="342900" indent="-342900" algn="just">
              <a:lnSpc>
                <a:spcPct val="150000"/>
              </a:lnSpc>
              <a:buFont typeface="Wingdings" pitchFamily="2" charset="2"/>
              <a:buChar char="ü"/>
            </a:pPr>
            <a:r>
              <a:rPr lang="mr-IN" sz="2400" b="1" dirty="0" smtClean="0">
                <a:solidFill>
                  <a:schemeClr val="accent3">
                    <a:lumMod val="75000"/>
                  </a:schemeClr>
                </a:solidFill>
              </a:rPr>
              <a:t>ग्राहकाची </a:t>
            </a:r>
            <a:r>
              <a:rPr lang="mr-IN" sz="2400" b="1" dirty="0">
                <a:solidFill>
                  <a:schemeClr val="accent3">
                    <a:lumMod val="75000"/>
                  </a:schemeClr>
                </a:solidFill>
              </a:rPr>
              <a:t>ओळख पटविण्याकरिता, एटएम कार्ड देताना बँकेकडून ग्राहकाला एक सांकेतिक गुप्त क्रमांक दिला जातो. त्याला पर्सनल आयडेंटिफिकेशन नंबर (</a:t>
            </a:r>
            <a:r>
              <a:rPr lang="en-US" sz="2400" b="1" dirty="0">
                <a:solidFill>
                  <a:schemeClr val="accent3">
                    <a:lumMod val="75000"/>
                  </a:schemeClr>
                </a:solidFill>
              </a:rPr>
              <a:t>PIN) </a:t>
            </a:r>
            <a:r>
              <a:rPr lang="mr-IN" sz="2400" b="1" dirty="0">
                <a:solidFill>
                  <a:schemeClr val="accent3">
                    <a:lumMod val="75000"/>
                  </a:schemeClr>
                </a:solidFill>
              </a:rPr>
              <a:t>म्हणतात</a:t>
            </a:r>
            <a:r>
              <a:rPr lang="mr-IN" sz="2400" b="1" dirty="0" smtClean="0">
                <a:solidFill>
                  <a:schemeClr val="accent3">
                    <a:lumMod val="75000"/>
                  </a:schemeClr>
                </a:solidFill>
              </a:rPr>
              <a:t>.</a:t>
            </a:r>
          </a:p>
          <a:p>
            <a:pPr marL="342900" indent="-342900" algn="just">
              <a:lnSpc>
                <a:spcPct val="150000"/>
              </a:lnSpc>
              <a:buFont typeface="Wingdings" pitchFamily="2" charset="2"/>
              <a:buChar char="ü"/>
            </a:pPr>
            <a:r>
              <a:rPr lang="mr-IN" sz="2400" b="1" dirty="0">
                <a:solidFill>
                  <a:schemeClr val="accent3">
                    <a:lumMod val="75000"/>
                  </a:schemeClr>
                </a:solidFill>
              </a:rPr>
              <a:t>एटीएम </a:t>
            </a:r>
            <a:r>
              <a:rPr lang="mr-IN" sz="2400" b="1" dirty="0" smtClean="0">
                <a:solidFill>
                  <a:schemeClr val="accent3">
                    <a:lumMod val="75000"/>
                  </a:schemeClr>
                </a:solidFill>
              </a:rPr>
              <a:t>येण्यापूर्वी </a:t>
            </a:r>
            <a:r>
              <a:rPr lang="mr-IN" sz="2400" b="1" dirty="0">
                <a:solidFill>
                  <a:schemeClr val="accent3">
                    <a:lumMod val="75000"/>
                  </a:schemeClr>
                </a:solidFill>
              </a:rPr>
              <a:t>लोकांना बॅंकांमधून पैसे काढण्यासाठी लांबच लांब रांगेत उभं राहावं लागत होतं. मात्र, एटीएम मशीनच्या शोधामुळे या समस्येतून सगळ्यांचीच सुटका झाली. आता पैसे काढण्यासाठी बॅंकेत मोठी रांग लावावी लागत नाही. </a:t>
            </a:r>
            <a:r>
              <a:rPr lang="mr-IN" sz="2400" b="1" dirty="0" smtClean="0">
                <a:solidFill>
                  <a:schemeClr val="accent3">
                    <a:lumMod val="75000"/>
                  </a:schemeClr>
                </a:solidFill>
              </a:rPr>
              <a:t>जवळपासच्या </a:t>
            </a:r>
            <a:r>
              <a:rPr lang="mr-IN" sz="2400" b="1" dirty="0">
                <a:solidFill>
                  <a:schemeClr val="accent3">
                    <a:lumMod val="75000"/>
                  </a:schemeClr>
                </a:solidFill>
              </a:rPr>
              <a:t>कोणत्याही एटीएममध्ये जाऊन </a:t>
            </a:r>
            <a:r>
              <a:rPr lang="mr-IN" sz="2400" b="1" dirty="0" smtClean="0">
                <a:solidFill>
                  <a:schemeClr val="accent3">
                    <a:lumMod val="75000"/>
                  </a:schemeClr>
                </a:solidFill>
              </a:rPr>
              <a:t>पैसे </a:t>
            </a:r>
            <a:r>
              <a:rPr lang="mr-IN" sz="2400" b="1" dirty="0">
                <a:solidFill>
                  <a:schemeClr val="accent3">
                    <a:lumMod val="75000"/>
                  </a:schemeClr>
                </a:solidFill>
              </a:rPr>
              <a:t>अगदी </a:t>
            </a:r>
            <a:r>
              <a:rPr lang="mr-IN" sz="2400" b="1" dirty="0" smtClean="0">
                <a:solidFill>
                  <a:schemeClr val="accent3">
                    <a:lumMod val="75000"/>
                  </a:schemeClr>
                </a:solidFill>
              </a:rPr>
              <a:t>सहज काढता येतात. </a:t>
            </a:r>
            <a:endParaRPr lang="en-US"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634782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Wingdings" pitchFamily="2" charset="2"/>
              <a:buChar char="ü"/>
            </a:pPr>
            <a:r>
              <a:rPr lang="en-US" sz="2400" b="1" dirty="0">
                <a:solidFill>
                  <a:schemeClr val="accent3">
                    <a:lumMod val="75000"/>
                  </a:schemeClr>
                </a:solidFill>
              </a:rPr>
              <a:t>ATM </a:t>
            </a:r>
            <a:r>
              <a:rPr lang="mr-IN" sz="2400" b="1" dirty="0">
                <a:solidFill>
                  <a:schemeClr val="accent3">
                    <a:lumMod val="75000"/>
                  </a:schemeClr>
                </a:solidFill>
              </a:rPr>
              <a:t>म्हणजे एक इलेक्ट्रॉनिक टेलिकम्युनिकेशन मशीन आहे ज्याचा उपयोग हा पैसे काढणे, पैसे पाठवणे अशा अनेक प्रकारच्या पैशांच्या व्यवहारांमध्ये होतो. </a:t>
            </a:r>
            <a:r>
              <a:rPr lang="en-US" sz="2400" b="1" dirty="0">
                <a:solidFill>
                  <a:schemeClr val="accent3">
                    <a:lumMod val="75000"/>
                  </a:schemeClr>
                </a:solidFill>
              </a:rPr>
              <a:t>ATM </a:t>
            </a:r>
            <a:r>
              <a:rPr lang="mr-IN" sz="2400" b="1" dirty="0" smtClean="0">
                <a:solidFill>
                  <a:schemeClr val="accent3">
                    <a:lumMod val="75000"/>
                  </a:schemeClr>
                </a:solidFill>
              </a:rPr>
              <a:t>शहरात ठिकठिकाणी </a:t>
            </a:r>
            <a:r>
              <a:rPr lang="mr-IN" sz="2400" b="1" dirty="0">
                <a:solidFill>
                  <a:schemeClr val="accent3">
                    <a:lumMod val="75000"/>
                  </a:schemeClr>
                </a:solidFill>
              </a:rPr>
              <a:t>दिसतात. </a:t>
            </a:r>
            <a:r>
              <a:rPr lang="en-US" sz="2400" b="1" dirty="0" smtClean="0">
                <a:solidFill>
                  <a:schemeClr val="accent3">
                    <a:lumMod val="75000"/>
                  </a:schemeClr>
                </a:solidFill>
              </a:rPr>
              <a:t>ATM </a:t>
            </a:r>
            <a:r>
              <a:rPr lang="mr-IN" sz="2400" b="1" dirty="0" smtClean="0">
                <a:solidFill>
                  <a:schemeClr val="accent3">
                    <a:lumMod val="75000"/>
                  </a:schemeClr>
                </a:solidFill>
              </a:rPr>
              <a:t>आल्यापासून </a:t>
            </a:r>
            <a:r>
              <a:rPr lang="mr-IN" sz="2400" b="1" dirty="0">
                <a:solidFill>
                  <a:schemeClr val="accent3">
                    <a:lumMod val="75000"/>
                  </a:schemeClr>
                </a:solidFill>
              </a:rPr>
              <a:t>बँकेचे व्यवहार </a:t>
            </a:r>
            <a:r>
              <a:rPr lang="mr-IN" sz="2400" b="1" dirty="0" smtClean="0">
                <a:solidFill>
                  <a:schemeClr val="accent3">
                    <a:lumMod val="75000"/>
                  </a:schemeClr>
                </a:solidFill>
              </a:rPr>
              <a:t>अधिक </a:t>
            </a:r>
            <a:r>
              <a:rPr lang="mr-IN" sz="2400" b="1" dirty="0">
                <a:solidFill>
                  <a:schemeClr val="accent3">
                    <a:lumMod val="75000"/>
                  </a:schemeClr>
                </a:solidFill>
              </a:rPr>
              <a:t>सोपे आणि जलद झाले आहेत</a:t>
            </a:r>
            <a:r>
              <a:rPr lang="mr-IN" sz="2400" b="1" dirty="0" smtClean="0">
                <a:solidFill>
                  <a:schemeClr val="accent3">
                    <a:lumMod val="75000"/>
                  </a:schemeClr>
                </a:solidFill>
              </a:rPr>
              <a:t>.</a:t>
            </a:r>
          </a:p>
          <a:p>
            <a:pPr marL="342900" indent="-342900" algn="just">
              <a:lnSpc>
                <a:spcPct val="150000"/>
              </a:lnSpc>
              <a:buFont typeface="Wingdings" pitchFamily="2" charset="2"/>
              <a:buChar char="ü"/>
            </a:pPr>
            <a:r>
              <a:rPr lang="mr-IN" sz="2400" b="1" dirty="0">
                <a:solidFill>
                  <a:schemeClr val="accent3">
                    <a:lumMod val="75000"/>
                  </a:schemeClr>
                </a:solidFill>
              </a:rPr>
              <a:t>एटीएम मशीनचा शोध 1969 साली लागला. याचा शोध स्कॉटिश शास्त्रज्ञ जॉन एड्रियन शेफर्ड बॅरॉन यांनी लावला होता. त्यांचा जन्म भारताच्या ईशान्य भागात असलेल्या शिलाँग शहरात झाला होता. जॉन एड्रियन शेफर्ड बॅरॉन यांनी लावलेल्या या शोधामुळे लोकांचा व्यवहार अधिक सोयीचा झाला आहे.  </a:t>
            </a:r>
            <a:endParaRPr lang="mr-IN" sz="2400" b="1" dirty="0" smtClean="0">
              <a:solidFill>
                <a:schemeClr val="accent3">
                  <a:lumMod val="75000"/>
                </a:schemeClr>
              </a:solidFill>
            </a:endParaRPr>
          </a:p>
          <a:p>
            <a:pPr marL="342900" indent="-342900" algn="just">
              <a:lnSpc>
                <a:spcPct val="150000"/>
              </a:lnSpc>
              <a:buFont typeface="Wingdings" pitchFamily="2" charset="2"/>
              <a:buChar char="ü"/>
            </a:pPr>
            <a:r>
              <a:rPr lang="mr-IN" sz="2400" b="1" dirty="0">
                <a:solidFill>
                  <a:schemeClr val="accent3">
                    <a:lumMod val="75000"/>
                  </a:schemeClr>
                </a:solidFill>
              </a:rPr>
              <a:t>सध्या क्रेडिट आणि डेबिट कार्डचे युग आहे. अनेकजण पाकिटात पैसे बाळगण्यापेक्षा कार्ड </a:t>
            </a:r>
            <a:r>
              <a:rPr lang="mr-IN" sz="2400" b="1" dirty="0" smtClean="0">
                <a:solidFill>
                  <a:schemeClr val="accent3">
                    <a:lumMod val="75000"/>
                  </a:schemeClr>
                </a:solidFill>
              </a:rPr>
              <a:t>वापरत</a:t>
            </a:r>
            <a:r>
              <a:rPr lang="mr-IN" sz="2400" b="1" dirty="0">
                <a:solidFill>
                  <a:schemeClr val="accent3">
                    <a:lumMod val="75000"/>
                  </a:schemeClr>
                </a:solidFill>
              </a:rPr>
              <a:t>. एटीएम कार्डचा वापर बँकेतून पैसे काढण्यासाठी किंवा शिल्लक रक्कम जाणून घेण्यासाठी करतात.</a:t>
            </a:r>
          </a:p>
          <a:p>
            <a:pPr marL="342900" indent="-342900" algn="just">
              <a:lnSpc>
                <a:spcPct val="150000"/>
              </a:lnSpc>
              <a:buFont typeface="Wingdings" pitchFamily="2" charset="2"/>
              <a:buChar char="ü"/>
            </a:pPr>
            <a:endParaRPr lang="en-US" sz="2400" b="1"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504109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en-US" sz="2400" b="1" dirty="0">
                <a:solidFill>
                  <a:srgbClr val="7030A0"/>
                </a:solidFill>
              </a:rPr>
              <a:t>Net </a:t>
            </a:r>
            <a:r>
              <a:rPr lang="mr-IN" sz="2400" b="1" dirty="0">
                <a:solidFill>
                  <a:srgbClr val="7030A0"/>
                </a:solidFill>
              </a:rPr>
              <a:t>B</a:t>
            </a:r>
            <a:r>
              <a:rPr lang="en-US" sz="2400" b="1" dirty="0" err="1" smtClean="0">
                <a:solidFill>
                  <a:srgbClr val="7030A0"/>
                </a:solidFill>
              </a:rPr>
              <a:t>anking</a:t>
            </a:r>
            <a:r>
              <a:rPr lang="mr-IN" sz="2400" b="1" dirty="0" smtClean="0">
                <a:solidFill>
                  <a:srgbClr val="7030A0"/>
                </a:solidFill>
              </a:rPr>
              <a:t> - </a:t>
            </a:r>
            <a:r>
              <a:rPr lang="mr-IN" sz="2400" b="1" dirty="0">
                <a:solidFill>
                  <a:schemeClr val="accent3">
                    <a:lumMod val="75000"/>
                  </a:schemeClr>
                </a:solidFill>
              </a:rPr>
              <a:t>नेट बँकिंग हा कोणत्याही बँकिंग सेवांचा ऑनलाईन ॲक्सेस करण्याचा मार्ग आहे ज्यासह यूजर त्यांच्या घरातून आरामात आवश्यक आर्थिक कामगिरी करू शकतात. </a:t>
            </a:r>
            <a:endParaRPr lang="mr-IN" sz="2400" b="1" dirty="0" smtClean="0">
              <a:solidFill>
                <a:schemeClr val="accent3">
                  <a:lumMod val="75000"/>
                </a:schemeClr>
              </a:solidFill>
            </a:endParaRPr>
          </a:p>
          <a:p>
            <a:pPr marL="342900" indent="-342900" algn="just">
              <a:lnSpc>
                <a:spcPct val="150000"/>
              </a:lnSpc>
              <a:buFont typeface="Wingdings" pitchFamily="2" charset="2"/>
              <a:buChar char="ü"/>
            </a:pPr>
            <a:r>
              <a:rPr lang="mr-IN" sz="2400" b="1" dirty="0" smtClean="0">
                <a:solidFill>
                  <a:schemeClr val="accent3">
                    <a:lumMod val="75000"/>
                  </a:schemeClr>
                </a:solidFill>
              </a:rPr>
              <a:t>संबंधित </a:t>
            </a:r>
            <a:r>
              <a:rPr lang="mr-IN" sz="2400" b="1" dirty="0">
                <a:solidFill>
                  <a:schemeClr val="accent3">
                    <a:lumMod val="75000"/>
                  </a:schemeClr>
                </a:solidFill>
              </a:rPr>
              <a:t>बँक वाढलेल्या ॲक्सेसिबिलिटीसाठी ही ऑनलाईन सेवा ऑफर करतात. </a:t>
            </a:r>
          </a:p>
          <a:p>
            <a:pPr marL="342900" indent="-342900" algn="just">
              <a:lnSpc>
                <a:spcPct val="150000"/>
              </a:lnSpc>
              <a:buFont typeface="Wingdings" pitchFamily="2" charset="2"/>
              <a:buChar char="ü"/>
            </a:pPr>
            <a:r>
              <a:rPr lang="mr-IN" sz="2400" b="1" dirty="0">
                <a:solidFill>
                  <a:schemeClr val="accent3">
                    <a:lumMod val="75000"/>
                  </a:schemeClr>
                </a:solidFill>
              </a:rPr>
              <a:t>नेट बँकिंग ग्राहकांना त्यांच्या बँकांना प्रत्यक्षपणे भेट न देता बटण क्लिकसह आर्थिक कामगिरी करण्याची परवानगी देते. </a:t>
            </a:r>
            <a:endParaRPr lang="mr-IN" sz="2400" b="1" dirty="0" smtClean="0">
              <a:solidFill>
                <a:schemeClr val="accent3">
                  <a:lumMod val="75000"/>
                </a:schemeClr>
              </a:solidFill>
            </a:endParaRPr>
          </a:p>
          <a:p>
            <a:pPr marL="342900" indent="-342900" algn="just">
              <a:lnSpc>
                <a:spcPct val="150000"/>
              </a:lnSpc>
              <a:buFont typeface="Wingdings" pitchFamily="2" charset="2"/>
              <a:buChar char="ü"/>
            </a:pPr>
            <a:r>
              <a:rPr lang="mr-IN" sz="2400" b="1" dirty="0" smtClean="0">
                <a:solidFill>
                  <a:schemeClr val="accent3">
                    <a:lumMod val="75000"/>
                  </a:schemeClr>
                </a:solidFill>
              </a:rPr>
              <a:t>नेट </a:t>
            </a:r>
            <a:r>
              <a:rPr lang="mr-IN" sz="2400" b="1" dirty="0">
                <a:solidFill>
                  <a:schemeClr val="accent3">
                    <a:lumMod val="75000"/>
                  </a:schemeClr>
                </a:solidFill>
              </a:rPr>
              <a:t>बँकिंगसह, ग्राहक फंड ट्रान्सफर </a:t>
            </a:r>
            <a:r>
              <a:rPr lang="mr-IN" sz="2400" b="1" dirty="0" smtClean="0">
                <a:solidFill>
                  <a:schemeClr val="accent3">
                    <a:lumMod val="75000"/>
                  </a:schemeClr>
                </a:solidFill>
              </a:rPr>
              <a:t>करणे, नवीन </a:t>
            </a:r>
            <a:r>
              <a:rPr lang="mr-IN" sz="2400" b="1" dirty="0">
                <a:solidFill>
                  <a:schemeClr val="accent3">
                    <a:lumMod val="75000"/>
                  </a:schemeClr>
                </a:solidFill>
              </a:rPr>
              <a:t>अकाउंट </a:t>
            </a:r>
            <a:r>
              <a:rPr lang="mr-IN" sz="2400" b="1" dirty="0" smtClean="0">
                <a:solidFill>
                  <a:schemeClr val="accent3">
                    <a:lumMod val="75000"/>
                  </a:schemeClr>
                </a:solidFill>
              </a:rPr>
              <a:t>उघडणे, </a:t>
            </a:r>
            <a:r>
              <a:rPr lang="mr-IN" sz="2400" b="1" dirty="0">
                <a:solidFill>
                  <a:schemeClr val="accent3">
                    <a:lumMod val="75000"/>
                  </a:schemeClr>
                </a:solidFill>
              </a:rPr>
              <a:t>विमा खरेदी </a:t>
            </a:r>
            <a:r>
              <a:rPr lang="mr-IN" sz="2400" b="1" dirty="0" smtClean="0">
                <a:solidFill>
                  <a:schemeClr val="accent3">
                    <a:lumMod val="75000"/>
                  </a:schemeClr>
                </a:solidFill>
              </a:rPr>
              <a:t>करणे, रिचार्ज करणे आणि </a:t>
            </a:r>
            <a:r>
              <a:rPr lang="mr-IN" sz="2400" b="1" dirty="0">
                <a:solidFill>
                  <a:schemeClr val="accent3">
                    <a:lumMod val="75000"/>
                  </a:schemeClr>
                </a:solidFill>
              </a:rPr>
              <a:t>बिल भरू शकतात.</a:t>
            </a:r>
          </a:p>
          <a:p>
            <a:pPr algn="just">
              <a:lnSpc>
                <a:spcPct val="150000"/>
              </a:lnSpc>
            </a:pPr>
            <a:endParaRPr lang="en-US" sz="2400" b="1"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297895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en-US" sz="2400" b="1" dirty="0">
                <a:solidFill>
                  <a:srgbClr val="C00000"/>
                </a:solidFill>
              </a:rPr>
              <a:t>UPI </a:t>
            </a:r>
            <a:r>
              <a:rPr lang="en-US" sz="2400" b="1" dirty="0" smtClean="0">
                <a:solidFill>
                  <a:srgbClr val="C00000"/>
                </a:solidFill>
              </a:rPr>
              <a:t>Payments – </a:t>
            </a:r>
          </a:p>
          <a:p>
            <a:pPr algn="just">
              <a:lnSpc>
                <a:spcPct val="150000"/>
              </a:lnSpc>
            </a:pPr>
            <a:endParaRPr lang="en-US" sz="2400" b="1" dirty="0">
              <a:solidFill>
                <a:srgbClr val="C00000"/>
              </a:solidFill>
            </a:endParaRPr>
          </a:p>
          <a:p>
            <a:pPr algn="just">
              <a:lnSpc>
                <a:spcPct val="150000"/>
              </a:lnSpc>
            </a:pPr>
            <a:endParaRPr lang="en-US" sz="2400" b="1" dirty="0" smtClean="0">
              <a:solidFill>
                <a:srgbClr val="C00000"/>
              </a:solidFill>
            </a:endParaRPr>
          </a:p>
          <a:p>
            <a:pPr algn="just">
              <a:lnSpc>
                <a:spcPct val="150000"/>
              </a:lnSpc>
            </a:pPr>
            <a:endParaRPr lang="en-US" sz="2400" b="1" dirty="0">
              <a:solidFill>
                <a:srgbClr val="C00000"/>
              </a:solidFill>
            </a:endParaRPr>
          </a:p>
          <a:p>
            <a:pPr algn="just">
              <a:lnSpc>
                <a:spcPct val="150000"/>
              </a:lnSpc>
            </a:pPr>
            <a:endParaRPr lang="en-US" sz="2400" b="1" dirty="0" smtClean="0">
              <a:solidFill>
                <a:srgbClr val="C0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pic>
        <p:nvPicPr>
          <p:cNvPr id="4099" name="Picture 3" descr="C:\Users\Dr. Parag Sontakke\Desktop\images (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33424"/>
            <a:ext cx="8915400" cy="2466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3213080"/>
            <a:ext cx="8991600" cy="3356625"/>
          </a:xfrm>
          <a:prstGeom prst="rect">
            <a:avLst/>
          </a:prstGeom>
        </p:spPr>
        <p:txBody>
          <a:bodyPr wrap="square">
            <a:spAutoFit/>
          </a:bodyPr>
          <a:lstStyle/>
          <a:p>
            <a:pPr marL="342900" indent="-342900" algn="just">
              <a:lnSpc>
                <a:spcPct val="150000"/>
              </a:lnSpc>
              <a:buFont typeface="Wingdings" pitchFamily="2" charset="2"/>
              <a:buChar char="v"/>
            </a:pPr>
            <a:r>
              <a:rPr lang="mr-IN" sz="2400" b="1" dirty="0">
                <a:solidFill>
                  <a:srgbClr val="7030A0"/>
                </a:solidFill>
              </a:rPr>
              <a:t>एक </a:t>
            </a:r>
            <a:r>
              <a:rPr lang="en-US" sz="2400" b="1" dirty="0">
                <a:solidFill>
                  <a:srgbClr val="7030A0"/>
                </a:solidFill>
              </a:rPr>
              <a:t>UPI </a:t>
            </a:r>
            <a:r>
              <a:rPr lang="mr-IN" sz="2400" b="1" dirty="0">
                <a:solidFill>
                  <a:srgbClr val="7030A0"/>
                </a:solidFill>
              </a:rPr>
              <a:t>आयडी किंवा </a:t>
            </a:r>
            <a:r>
              <a:rPr lang="en-US" sz="2400" b="1" dirty="0">
                <a:solidFill>
                  <a:srgbClr val="7030A0"/>
                </a:solidFill>
              </a:rPr>
              <a:t>VPA (</a:t>
            </a:r>
            <a:r>
              <a:rPr lang="mr-IN" sz="2400" b="1" dirty="0">
                <a:solidFill>
                  <a:srgbClr val="7030A0"/>
                </a:solidFill>
              </a:rPr>
              <a:t>व्हर्च्युअल पेमेंट ॲड्रेस) हा एक युनिक आयडी आहे ज्याचा वापर तुम्ही </a:t>
            </a:r>
            <a:r>
              <a:rPr lang="en-US" sz="2400" b="1" dirty="0">
                <a:solidFill>
                  <a:srgbClr val="7030A0"/>
                </a:solidFill>
              </a:rPr>
              <a:t>UPI </a:t>
            </a:r>
            <a:r>
              <a:rPr lang="mr-IN" sz="2400" b="1" dirty="0">
                <a:solidFill>
                  <a:srgbClr val="7030A0"/>
                </a:solidFill>
              </a:rPr>
              <a:t>पेमेंट करताना बँक खात्याच्या तपशीलांऐवजी करू शकता. </a:t>
            </a:r>
          </a:p>
          <a:p>
            <a:pPr marL="342900" indent="-342900" algn="just">
              <a:lnSpc>
                <a:spcPct val="150000"/>
              </a:lnSpc>
              <a:buFont typeface="Wingdings" pitchFamily="2" charset="2"/>
              <a:buChar char="v"/>
            </a:pPr>
            <a:r>
              <a:rPr lang="mr-IN" sz="2400" b="1" dirty="0" smtClean="0">
                <a:solidFill>
                  <a:srgbClr val="7030A0"/>
                </a:solidFill>
              </a:rPr>
              <a:t>एक </a:t>
            </a:r>
            <a:r>
              <a:rPr lang="en-US" sz="2400" b="1" dirty="0" err="1">
                <a:solidFill>
                  <a:srgbClr val="7030A0"/>
                </a:solidFill>
              </a:rPr>
              <a:t>PhonePe</a:t>
            </a:r>
            <a:r>
              <a:rPr lang="en-US" sz="2400" b="1" dirty="0">
                <a:solidFill>
                  <a:srgbClr val="7030A0"/>
                </a:solidFill>
              </a:rPr>
              <a:t> UPI </a:t>
            </a:r>
            <a:r>
              <a:rPr lang="mr-IN" sz="2400" b="1" dirty="0">
                <a:solidFill>
                  <a:srgbClr val="7030A0"/>
                </a:solidFill>
              </a:rPr>
              <a:t>आयडी एक युनिक आयडी आहे, ज्यात कमीत कमी 3 कॅरेक्टर असतात व </a:t>
            </a:r>
            <a:r>
              <a:rPr lang="mr-IN" sz="2400" b="1" dirty="0" smtClean="0">
                <a:solidFill>
                  <a:srgbClr val="7030A0"/>
                </a:solidFill>
              </a:rPr>
              <a:t>त्यानंतर </a:t>
            </a:r>
            <a:r>
              <a:rPr lang="mr-IN" sz="2400" b="1" dirty="0">
                <a:solidFill>
                  <a:srgbClr val="7030A0"/>
                </a:solidFill>
              </a:rPr>
              <a:t>@</a:t>
            </a:r>
            <a:r>
              <a:rPr lang="en-US" sz="2400" b="1" dirty="0" err="1" smtClean="0">
                <a:solidFill>
                  <a:srgbClr val="7030A0"/>
                </a:solidFill>
              </a:rPr>
              <a:t>ybl</a:t>
            </a:r>
            <a:r>
              <a:rPr lang="en-US" sz="2400" b="1" dirty="0" smtClean="0">
                <a:solidFill>
                  <a:srgbClr val="7030A0"/>
                </a:solidFill>
              </a:rPr>
              <a:t>/@</a:t>
            </a:r>
            <a:r>
              <a:rPr lang="en-US" sz="2400" b="1" dirty="0" err="1" smtClean="0">
                <a:solidFill>
                  <a:srgbClr val="7030A0"/>
                </a:solidFill>
              </a:rPr>
              <a:t>ibl</a:t>
            </a:r>
            <a:r>
              <a:rPr lang="en-US" sz="2400" b="1" dirty="0" smtClean="0">
                <a:solidFill>
                  <a:srgbClr val="7030A0"/>
                </a:solidFill>
              </a:rPr>
              <a:t>/@</a:t>
            </a:r>
            <a:r>
              <a:rPr lang="en-US" sz="2400" b="1" dirty="0" err="1">
                <a:solidFill>
                  <a:srgbClr val="7030A0"/>
                </a:solidFill>
              </a:rPr>
              <a:t>axl</a:t>
            </a:r>
            <a:r>
              <a:rPr lang="en-US" sz="2400" b="1" dirty="0">
                <a:solidFill>
                  <a:srgbClr val="7030A0"/>
                </a:solidFill>
              </a:rPr>
              <a:t> </a:t>
            </a:r>
            <a:r>
              <a:rPr lang="mr-IN" sz="2400" b="1" dirty="0">
                <a:solidFill>
                  <a:srgbClr val="7030A0"/>
                </a:solidFill>
              </a:rPr>
              <a:t>हँडल जोडलेले असते. हा आयडी तुमच्या बँक खात्यासोबत लिंक केलेला असतो.</a:t>
            </a:r>
            <a:endParaRPr lang="en-US" sz="2400" b="1" dirty="0">
              <a:solidFill>
                <a:srgbClr val="7030A0"/>
              </a:solidFill>
            </a:endParaRPr>
          </a:p>
        </p:txBody>
      </p:sp>
    </p:spTree>
    <p:extLst>
      <p:ext uri="{BB962C8B-B14F-4D97-AF65-F5344CB8AC3E}">
        <p14:creationId xmlns:p14="http://schemas.microsoft.com/office/powerpoint/2010/main" val="2663030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1027" name="Picture 3" descr="C:\Users\Dr. Parag Sontakke\Desktop\2019-04-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77313" cy="666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79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Wingdings" pitchFamily="2" charset="2"/>
              <a:buChar char="v"/>
            </a:pPr>
            <a:r>
              <a:rPr lang="mr-IN" sz="2400" b="1" dirty="0">
                <a:solidFill>
                  <a:srgbClr val="7030A0"/>
                </a:solidFill>
              </a:rPr>
              <a:t>हे मोबाईल प्लॅटफॉर्मसह दोन बँक खात्यांमध्ये पैसे हस्तांतरित करून कार्य करते. </a:t>
            </a:r>
            <a:r>
              <a:rPr lang="en-US" sz="2400" b="1" dirty="0">
                <a:solidFill>
                  <a:srgbClr val="7030A0"/>
                </a:solidFill>
              </a:rPr>
              <a:t>UPI </a:t>
            </a:r>
            <a:r>
              <a:rPr lang="mr-IN" sz="2400" b="1" dirty="0">
                <a:solidFill>
                  <a:srgbClr val="7030A0"/>
                </a:solidFill>
              </a:rPr>
              <a:t>सर्व खात्यांमध्ये अखंड सेटलमेंट सुनिश्चित करण्यासाठी तात्काळ पेमेंट सेवा (</a:t>
            </a:r>
            <a:r>
              <a:rPr lang="en-US" sz="2400" b="1" dirty="0">
                <a:solidFill>
                  <a:srgbClr val="7030A0"/>
                </a:solidFill>
              </a:rPr>
              <a:t>IMPS) </a:t>
            </a:r>
            <a:r>
              <a:rPr lang="mr-IN" sz="2400" b="1" dirty="0">
                <a:solidFill>
                  <a:srgbClr val="7030A0"/>
                </a:solidFill>
              </a:rPr>
              <a:t>आणि आधार सक्षम पेमेंट सिस्टम (</a:t>
            </a:r>
            <a:r>
              <a:rPr lang="en-US" sz="2400" b="1" dirty="0">
                <a:solidFill>
                  <a:srgbClr val="7030A0"/>
                </a:solidFill>
              </a:rPr>
              <a:t>AEPS) </a:t>
            </a:r>
            <a:r>
              <a:rPr lang="mr-IN" sz="2400" b="1" dirty="0">
                <a:solidFill>
                  <a:srgbClr val="7030A0"/>
                </a:solidFill>
              </a:rPr>
              <a:t>सारख्या विद्यमान प्रणालींचा वापर करते</a:t>
            </a:r>
            <a:r>
              <a:rPr lang="mr-IN" sz="2400" b="1" dirty="0" smtClean="0">
                <a:solidFill>
                  <a:srgbClr val="7030A0"/>
                </a:solidFill>
              </a:rPr>
              <a:t>.</a:t>
            </a:r>
            <a:r>
              <a:rPr lang="en-US" sz="2400" dirty="0"/>
              <a:t> </a:t>
            </a:r>
            <a:endParaRPr lang="mr-IN" sz="2400" dirty="0" smtClean="0"/>
          </a:p>
          <a:p>
            <a:pPr marL="342900" indent="-342900" algn="just">
              <a:lnSpc>
                <a:spcPct val="150000"/>
              </a:lnSpc>
              <a:buFont typeface="Wingdings" pitchFamily="2" charset="2"/>
              <a:buChar char="v"/>
            </a:pPr>
            <a:r>
              <a:rPr lang="en-US" sz="2400" b="1" dirty="0">
                <a:solidFill>
                  <a:srgbClr val="7030A0"/>
                </a:solidFill>
              </a:rPr>
              <a:t>BHIM (</a:t>
            </a:r>
            <a:r>
              <a:rPr lang="mr-IN" sz="2400" b="1" dirty="0">
                <a:solidFill>
                  <a:srgbClr val="7030A0"/>
                </a:solidFill>
              </a:rPr>
              <a:t>भारत इंटरफेस फॉर मनी) ॲप नॅशनल पेमेंट कॉर्पोरेशन ऑफ इंडिया (</a:t>
            </a:r>
            <a:r>
              <a:rPr lang="en-US" sz="2400" b="1" dirty="0">
                <a:solidFill>
                  <a:srgbClr val="7030A0"/>
                </a:solidFill>
              </a:rPr>
              <a:t>NPCI) </a:t>
            </a:r>
            <a:r>
              <a:rPr lang="mr-IN" sz="2400" b="1" dirty="0">
                <a:solidFill>
                  <a:srgbClr val="7030A0"/>
                </a:solidFill>
              </a:rPr>
              <a:t>ने विकसित केले आहे. </a:t>
            </a:r>
            <a:endParaRPr lang="mr-IN" sz="2400" b="1" dirty="0" smtClean="0">
              <a:solidFill>
                <a:srgbClr val="7030A0"/>
              </a:solidFill>
            </a:endParaRPr>
          </a:p>
          <a:p>
            <a:pPr marL="342900" indent="-342900" algn="just">
              <a:lnSpc>
                <a:spcPct val="150000"/>
              </a:lnSpc>
              <a:buFont typeface="Wingdings" pitchFamily="2" charset="2"/>
              <a:buChar char="v"/>
            </a:pPr>
            <a:r>
              <a:rPr lang="en-US" sz="2400" b="1" dirty="0" smtClean="0">
                <a:solidFill>
                  <a:srgbClr val="7030A0"/>
                </a:solidFill>
              </a:rPr>
              <a:t>BHIM </a:t>
            </a:r>
            <a:r>
              <a:rPr lang="en-US" sz="2400" b="1" dirty="0">
                <a:solidFill>
                  <a:srgbClr val="7030A0"/>
                </a:solidFill>
              </a:rPr>
              <a:t>UPI </a:t>
            </a:r>
            <a:r>
              <a:rPr lang="mr-IN" sz="2400" b="1" dirty="0" smtClean="0">
                <a:solidFill>
                  <a:srgbClr val="7030A0"/>
                </a:solidFill>
              </a:rPr>
              <a:t>ॲप हे भारत सरकारचे लोकप्रिय </a:t>
            </a:r>
            <a:r>
              <a:rPr lang="en-US" sz="2400" b="1" dirty="0" smtClean="0">
                <a:solidFill>
                  <a:srgbClr val="7030A0"/>
                </a:solidFill>
              </a:rPr>
              <a:t>UPI </a:t>
            </a:r>
            <a:r>
              <a:rPr lang="mr-IN" sz="2400" b="1" dirty="0">
                <a:solidFill>
                  <a:srgbClr val="7030A0"/>
                </a:solidFill>
              </a:rPr>
              <a:t>ॲप </a:t>
            </a:r>
            <a:r>
              <a:rPr lang="mr-IN" sz="2400" b="1" dirty="0" smtClean="0">
                <a:solidFill>
                  <a:srgbClr val="7030A0"/>
                </a:solidFill>
              </a:rPr>
              <a:t>आहे. हे </a:t>
            </a:r>
            <a:r>
              <a:rPr lang="mr-IN" sz="2400" b="1" dirty="0">
                <a:solidFill>
                  <a:srgbClr val="7030A0"/>
                </a:solidFill>
              </a:rPr>
              <a:t>ॲप </a:t>
            </a:r>
            <a:r>
              <a:rPr lang="mr-IN" sz="2400" b="1" dirty="0" smtClean="0">
                <a:solidFill>
                  <a:srgbClr val="7030A0"/>
                </a:solidFill>
              </a:rPr>
              <a:t>अतिशय </a:t>
            </a:r>
            <a:r>
              <a:rPr lang="mr-IN" sz="2400" b="1" dirty="0">
                <a:solidFill>
                  <a:srgbClr val="7030A0"/>
                </a:solidFill>
              </a:rPr>
              <a:t>सुरक्षित इंटरफेस देखील देते</a:t>
            </a:r>
            <a:r>
              <a:rPr lang="mr-IN" sz="2400" b="1" dirty="0" smtClean="0">
                <a:solidFill>
                  <a:srgbClr val="7030A0"/>
                </a:solidFill>
              </a:rPr>
              <a:t>.</a:t>
            </a:r>
          </a:p>
          <a:p>
            <a:pPr marL="342900" indent="-342900" algn="just">
              <a:lnSpc>
                <a:spcPct val="150000"/>
              </a:lnSpc>
              <a:buFont typeface="Wingdings" pitchFamily="2" charset="2"/>
              <a:buChar char="v"/>
            </a:pPr>
            <a:r>
              <a:rPr lang="mr-IN" sz="2400" b="1" dirty="0">
                <a:solidFill>
                  <a:srgbClr val="7030A0"/>
                </a:solidFill>
              </a:rPr>
              <a:t>एकात्मिक भरणा पद्धती - युनिफाईड पेमेंट इंटरफेस </a:t>
            </a:r>
            <a:r>
              <a:rPr lang="en-US" sz="2400" b="1" dirty="0">
                <a:solidFill>
                  <a:srgbClr val="7030A0"/>
                </a:solidFill>
              </a:rPr>
              <a:t>Unified Payment Interface (UPI) </a:t>
            </a:r>
            <a:r>
              <a:rPr lang="mr-IN" sz="2400" b="1" dirty="0">
                <a:solidFill>
                  <a:srgbClr val="7030A0"/>
                </a:solidFill>
              </a:rPr>
              <a:t>ही एक अत्यंत सोपी, सुरक्षित व </a:t>
            </a:r>
            <a:r>
              <a:rPr lang="mr-IN" sz="2400" b="1" dirty="0" smtClean="0">
                <a:solidFill>
                  <a:srgbClr val="7030A0"/>
                </a:solidFill>
              </a:rPr>
              <a:t>तात्काळ</a:t>
            </a:r>
            <a:r>
              <a:rPr lang="mr-IN" sz="2400" b="1" dirty="0">
                <a:solidFill>
                  <a:srgbClr val="7030A0"/>
                </a:solidFill>
              </a:rPr>
              <a:t> पैसे चुकते करता येणारी सुविधा आहे. </a:t>
            </a:r>
            <a:endParaRPr lang="en-US" sz="2400" b="1" dirty="0" smtClean="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88638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Wingdings" pitchFamily="2" charset="2"/>
              <a:buChar char="v"/>
            </a:pPr>
            <a:r>
              <a:rPr lang="mr-IN" sz="2400" b="1" dirty="0">
                <a:solidFill>
                  <a:srgbClr val="7030A0"/>
                </a:solidFill>
              </a:rPr>
              <a:t>यामुळे </a:t>
            </a:r>
            <a:r>
              <a:rPr lang="mr-IN" sz="2400" b="1" dirty="0" smtClean="0">
                <a:solidFill>
                  <a:srgbClr val="7030A0"/>
                </a:solidFill>
              </a:rPr>
              <a:t>ऑनलाईन भरणा </a:t>
            </a:r>
            <a:r>
              <a:rPr lang="mr-IN" sz="2400" b="1" dirty="0">
                <a:solidFill>
                  <a:srgbClr val="7030A0"/>
                </a:solidFill>
              </a:rPr>
              <a:t>करण्याची सुविधा सरकारतर्फे देण्यात आली आहे. </a:t>
            </a:r>
            <a:endParaRPr lang="mr-IN" sz="2400" b="1" dirty="0" smtClean="0">
              <a:solidFill>
                <a:srgbClr val="7030A0"/>
              </a:solidFill>
            </a:endParaRPr>
          </a:p>
          <a:p>
            <a:pPr marL="342900" indent="-342900" algn="just">
              <a:lnSpc>
                <a:spcPct val="150000"/>
              </a:lnSpc>
              <a:buFont typeface="Wingdings" pitchFamily="2" charset="2"/>
              <a:buChar char="v"/>
            </a:pPr>
            <a:r>
              <a:rPr lang="mr-IN" sz="2400" b="1" dirty="0" smtClean="0">
                <a:solidFill>
                  <a:srgbClr val="7030A0"/>
                </a:solidFill>
              </a:rPr>
              <a:t>दि</a:t>
            </a:r>
            <a:r>
              <a:rPr lang="mr-IN" sz="2400" b="1" dirty="0">
                <a:solidFill>
                  <a:srgbClr val="7030A0"/>
                </a:solidFill>
              </a:rPr>
              <a:t>. ११ एप्रिल २०१६ पासून भारतीय रिझर्व बँक व नॅशनल पेमेंट कॉर्पोरेशन ऑफ इंडिया (एनपीसीआई) संयुक्त विद्यमाने ही प्रणाली कार्यान्वित केली आहे. </a:t>
            </a:r>
            <a:endParaRPr lang="mr-IN" sz="2400" b="1" dirty="0" smtClean="0">
              <a:solidFill>
                <a:srgbClr val="7030A0"/>
              </a:solidFill>
            </a:endParaRPr>
          </a:p>
          <a:p>
            <a:pPr marL="342900" indent="-342900" algn="just">
              <a:lnSpc>
                <a:spcPct val="150000"/>
              </a:lnSpc>
              <a:buFont typeface="Wingdings" pitchFamily="2" charset="2"/>
              <a:buChar char="v"/>
            </a:pPr>
            <a:r>
              <a:rPr lang="mr-IN" sz="2400" b="1" dirty="0" smtClean="0">
                <a:solidFill>
                  <a:srgbClr val="7030A0"/>
                </a:solidFill>
              </a:rPr>
              <a:t>ही </a:t>
            </a:r>
            <a:r>
              <a:rPr lang="mr-IN" sz="2400" b="1" dirty="0">
                <a:solidFill>
                  <a:srgbClr val="7030A0"/>
                </a:solidFill>
              </a:rPr>
              <a:t>सुविधा वापरून एकावेळी किमान रु. १० व कमाल एक लाख रुपये इतका भरणा तत्काळ करता येतो. </a:t>
            </a:r>
            <a:endParaRPr lang="mr-IN" sz="2400" b="1" dirty="0" smtClean="0">
              <a:solidFill>
                <a:srgbClr val="7030A0"/>
              </a:solidFill>
            </a:endParaRPr>
          </a:p>
          <a:p>
            <a:pPr marL="342900" indent="-342900" algn="just">
              <a:lnSpc>
                <a:spcPct val="150000"/>
              </a:lnSpc>
              <a:buFont typeface="Wingdings" pitchFamily="2" charset="2"/>
              <a:buChar char="v"/>
            </a:pPr>
            <a:r>
              <a:rPr lang="mr-IN" sz="2400" b="1" dirty="0" smtClean="0">
                <a:solidFill>
                  <a:srgbClr val="7030A0"/>
                </a:solidFill>
              </a:rPr>
              <a:t>यासाठी </a:t>
            </a:r>
            <a:r>
              <a:rPr lang="mr-IN" sz="2400" b="1" dirty="0">
                <a:solidFill>
                  <a:srgbClr val="7030A0"/>
                </a:solidFill>
              </a:rPr>
              <a:t>लाभार्थींच्या बँकेचे नाव, खाते नंबर, आयएफएससी कोड यासारखी कोणतीही माहिती आवश्यक नसते. </a:t>
            </a:r>
            <a:endParaRPr lang="en-US"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792993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endParaRPr lang="en-US" sz="2400" b="1" dirty="0" smtClean="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dirty="0"/>
          </a:p>
        </p:txBody>
      </p:sp>
      <p:pic>
        <p:nvPicPr>
          <p:cNvPr id="6146" name="Picture 2" descr="C:\Users\Dr. Parag Sontakke\Desktop\im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440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en-US" sz="2400" b="1" dirty="0" smtClean="0">
                <a:solidFill>
                  <a:srgbClr val="7030A0"/>
                </a:solidFill>
              </a:rPr>
              <a:t>Wallets</a:t>
            </a:r>
            <a:r>
              <a:rPr lang="mr-IN" sz="2400" b="1" dirty="0" smtClean="0">
                <a:solidFill>
                  <a:srgbClr val="7030A0"/>
                </a:solidFill>
              </a:rPr>
              <a:t> (पाकीट) - </a:t>
            </a:r>
            <a:r>
              <a:rPr lang="mr-IN" sz="2400" b="1" dirty="0">
                <a:solidFill>
                  <a:schemeClr val="accent2"/>
                </a:solidFill>
              </a:rPr>
              <a:t>डिजिटल वॉलेट किंवा </a:t>
            </a:r>
            <a:r>
              <a:rPr lang="mr-IN" sz="2400" b="1" dirty="0" smtClean="0">
                <a:solidFill>
                  <a:schemeClr val="accent2"/>
                </a:solidFill>
              </a:rPr>
              <a:t>ई-वॉलेटची </a:t>
            </a:r>
            <a:r>
              <a:rPr lang="mr-IN" sz="2400" b="1" dirty="0">
                <a:solidFill>
                  <a:schemeClr val="accent2"/>
                </a:solidFill>
              </a:rPr>
              <a:t>संकल्पना गेल्या काही वर्षांपासून आपल्या देशामध्ये लोकप्रिय होत आहे. अचानक घोषित झालेल्या </a:t>
            </a:r>
            <a:r>
              <a:rPr lang="mr-IN" sz="2400" b="1" dirty="0" smtClean="0">
                <a:solidFill>
                  <a:schemeClr val="accent2"/>
                </a:solidFill>
              </a:rPr>
              <a:t>नोटबंदीनंतर </a:t>
            </a:r>
            <a:r>
              <a:rPr lang="mr-IN" sz="2400" b="1" dirty="0">
                <a:solidFill>
                  <a:schemeClr val="accent2"/>
                </a:solidFill>
              </a:rPr>
              <a:t>ही संकल्पना </a:t>
            </a:r>
            <a:r>
              <a:rPr lang="mr-IN" sz="2400" b="1" dirty="0" smtClean="0">
                <a:solidFill>
                  <a:schemeClr val="accent2"/>
                </a:solidFill>
              </a:rPr>
              <a:t>बहुसंख्य स्वीकारली गेली. आता ही </a:t>
            </a:r>
            <a:r>
              <a:rPr lang="mr-IN" sz="2400" b="1" dirty="0">
                <a:solidFill>
                  <a:schemeClr val="accent2"/>
                </a:solidFill>
              </a:rPr>
              <a:t>संकल्पना आपल्या जीवनाचा अविभाज्य भाग होऊन बसली आहे</a:t>
            </a:r>
            <a:r>
              <a:rPr lang="mr-IN" sz="2400" b="1" dirty="0" smtClean="0">
                <a:solidFill>
                  <a:schemeClr val="accent2"/>
                </a:solidFill>
              </a:rPr>
              <a:t>.</a:t>
            </a:r>
          </a:p>
          <a:p>
            <a:pPr marL="342900" indent="-342900" algn="just">
              <a:lnSpc>
                <a:spcPct val="150000"/>
              </a:lnSpc>
              <a:buFont typeface="Courier New" pitchFamily="49" charset="0"/>
              <a:buChar char="o"/>
            </a:pPr>
            <a:r>
              <a:rPr lang="mr-IN" sz="2400" b="1" dirty="0">
                <a:solidFill>
                  <a:schemeClr val="accent2"/>
                </a:solidFill>
              </a:rPr>
              <a:t>ई-वॉलेट म्हणजे नेमके काय, तर हे तुमच्या पैशाच्या बटव्याचे डिजिटल रूपांतर म्हणता येईल. मात्र या डिजिटल वॉलेटमध्ये असणारी रक्कम ही ‘व्हर्च्युअल</a:t>
            </a:r>
            <a:r>
              <a:rPr lang="mr-IN" sz="2400" b="1" dirty="0" smtClean="0">
                <a:solidFill>
                  <a:schemeClr val="accent2"/>
                </a:solidFill>
              </a:rPr>
              <a:t>’, </a:t>
            </a:r>
            <a:r>
              <a:rPr lang="mr-IN" sz="2400" b="1" dirty="0">
                <a:solidFill>
                  <a:schemeClr val="accent2"/>
                </a:solidFill>
              </a:rPr>
              <a:t>किंवा अप्रत्यक्ष असते. </a:t>
            </a:r>
            <a:endParaRPr lang="mr-IN" sz="2400" b="1" dirty="0" smtClean="0">
              <a:solidFill>
                <a:schemeClr val="accent2"/>
              </a:solidFill>
            </a:endParaRPr>
          </a:p>
          <a:p>
            <a:pPr marL="342900" indent="-342900" algn="just">
              <a:lnSpc>
                <a:spcPct val="150000"/>
              </a:lnSpc>
              <a:buFont typeface="Courier New" pitchFamily="49" charset="0"/>
              <a:buChar char="o"/>
            </a:pPr>
            <a:r>
              <a:rPr lang="mr-IN" sz="2400" b="1" dirty="0" smtClean="0">
                <a:solidFill>
                  <a:schemeClr val="accent2"/>
                </a:solidFill>
              </a:rPr>
              <a:t>डिजिटल </a:t>
            </a:r>
            <a:r>
              <a:rPr lang="mr-IN" sz="2400" b="1" dirty="0">
                <a:solidFill>
                  <a:schemeClr val="accent2"/>
                </a:solidFill>
              </a:rPr>
              <a:t>वॉलेट </a:t>
            </a:r>
            <a:r>
              <a:rPr lang="mr-IN" sz="2400" b="1" dirty="0" smtClean="0">
                <a:solidFill>
                  <a:schemeClr val="accent2"/>
                </a:solidFill>
              </a:rPr>
              <a:t>स्मार्ट फोनमध्ये </a:t>
            </a:r>
            <a:r>
              <a:rPr lang="mr-IN" sz="2400" b="1" dirty="0">
                <a:solidFill>
                  <a:schemeClr val="accent2"/>
                </a:solidFill>
              </a:rPr>
              <a:t>एका </a:t>
            </a:r>
            <a:r>
              <a:rPr lang="mr-IN" sz="2400" b="1" dirty="0" smtClean="0">
                <a:solidFill>
                  <a:schemeClr val="accent2"/>
                </a:solidFill>
              </a:rPr>
              <a:t>‘अॅप’ च्या </a:t>
            </a:r>
            <a:r>
              <a:rPr lang="mr-IN" sz="2400" b="1" dirty="0">
                <a:solidFill>
                  <a:schemeClr val="accent2"/>
                </a:solidFill>
              </a:rPr>
              <a:t>माध्यमात उपलब्ध असते. ह्या </a:t>
            </a:r>
            <a:r>
              <a:rPr lang="mr-IN" sz="2400" b="1" dirty="0" smtClean="0">
                <a:solidFill>
                  <a:schemeClr val="accent2"/>
                </a:solidFill>
              </a:rPr>
              <a:t>अॅपद्वारे हव्या </a:t>
            </a:r>
            <a:r>
              <a:rPr lang="mr-IN" sz="2400" b="1" dirty="0">
                <a:solidFill>
                  <a:schemeClr val="accent2"/>
                </a:solidFill>
              </a:rPr>
              <a:t>त्या सामानाची खरेदी करता येऊ शकते. </a:t>
            </a:r>
            <a:endParaRPr lang="mr-IN" sz="2400" b="1" dirty="0" smtClean="0">
              <a:solidFill>
                <a:schemeClr val="accent2"/>
              </a:solidFill>
            </a:endParaRPr>
          </a:p>
          <a:p>
            <a:pPr marL="342900" indent="-342900" algn="just">
              <a:lnSpc>
                <a:spcPct val="150000"/>
              </a:lnSpc>
              <a:buFont typeface="Courier New" pitchFamily="49" charset="0"/>
              <a:buChar char="o"/>
            </a:pPr>
            <a:r>
              <a:rPr lang="mr-IN" sz="2400" b="1" dirty="0" smtClean="0">
                <a:solidFill>
                  <a:schemeClr val="accent2"/>
                </a:solidFill>
              </a:rPr>
              <a:t>डिजिटल </a:t>
            </a:r>
            <a:r>
              <a:rPr lang="mr-IN" sz="2400" b="1" dirty="0">
                <a:solidFill>
                  <a:schemeClr val="accent2"/>
                </a:solidFill>
              </a:rPr>
              <a:t>वॉलेट द्वारे ग्राहकांना विमानप्रवासाठी किंवा रेल्वे प्रवासासाठी तिकिटे आरक्षित करता येऊ शकतात, </a:t>
            </a:r>
            <a:endParaRPr lang="en-US" sz="2400" b="1" dirty="0" smtClean="0">
              <a:solidFill>
                <a:schemeClr val="accent2"/>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1831474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Courier New" pitchFamily="49" charset="0"/>
              <a:buChar char="o"/>
            </a:pPr>
            <a:r>
              <a:rPr lang="mr-IN" sz="2400" b="1" dirty="0">
                <a:solidFill>
                  <a:schemeClr val="accent2"/>
                </a:solidFill>
              </a:rPr>
              <a:t>आपल्या दररोजच्या गरजेच्या वस्तूंची खरेदी करता </a:t>
            </a:r>
            <a:r>
              <a:rPr lang="mr-IN" sz="2400" b="1" dirty="0" smtClean="0">
                <a:solidFill>
                  <a:schemeClr val="accent2"/>
                </a:solidFill>
              </a:rPr>
              <a:t>येते</a:t>
            </a:r>
            <a:r>
              <a:rPr lang="mr-IN" sz="2400" b="1" dirty="0">
                <a:solidFill>
                  <a:schemeClr val="accent2"/>
                </a:solidFill>
              </a:rPr>
              <a:t>, सिनेमाची तिकिटे बुक करता </a:t>
            </a:r>
            <a:r>
              <a:rPr lang="mr-IN" sz="2400" b="1" dirty="0" smtClean="0">
                <a:solidFill>
                  <a:schemeClr val="accent2"/>
                </a:solidFill>
              </a:rPr>
              <a:t>येतात</a:t>
            </a:r>
            <a:r>
              <a:rPr lang="mr-IN" sz="2400" b="1" dirty="0">
                <a:solidFill>
                  <a:schemeClr val="accent2"/>
                </a:solidFill>
              </a:rPr>
              <a:t>, ऑनलाईन खरेदी करता </a:t>
            </a:r>
            <a:r>
              <a:rPr lang="mr-IN" sz="2400" b="1" dirty="0" smtClean="0">
                <a:solidFill>
                  <a:schemeClr val="accent2"/>
                </a:solidFill>
              </a:rPr>
              <a:t>येते</a:t>
            </a:r>
            <a:r>
              <a:rPr lang="mr-IN" sz="2400" b="1" dirty="0">
                <a:solidFill>
                  <a:schemeClr val="accent2"/>
                </a:solidFill>
              </a:rPr>
              <a:t>, </a:t>
            </a:r>
            <a:r>
              <a:rPr lang="mr-IN" sz="2400" b="1" dirty="0" smtClean="0">
                <a:solidFill>
                  <a:schemeClr val="accent2"/>
                </a:solidFill>
              </a:rPr>
              <a:t>अनेक </a:t>
            </a:r>
            <a:r>
              <a:rPr lang="mr-IN" sz="2400" b="1" dirty="0">
                <a:solidFill>
                  <a:schemeClr val="accent2"/>
                </a:solidFill>
              </a:rPr>
              <a:t>बिलांचे पेमेंट देखील करता </a:t>
            </a:r>
            <a:r>
              <a:rPr lang="mr-IN" sz="2400" b="1" dirty="0" smtClean="0">
                <a:solidFill>
                  <a:schemeClr val="accent2"/>
                </a:solidFill>
              </a:rPr>
              <a:t>येते</a:t>
            </a:r>
            <a:r>
              <a:rPr lang="mr-IN" sz="2400" b="1" dirty="0">
                <a:solidFill>
                  <a:schemeClr val="accent2"/>
                </a:solidFill>
              </a:rPr>
              <a:t>. इतकेच </a:t>
            </a:r>
            <a:r>
              <a:rPr lang="mr-IN" sz="2400" b="1" dirty="0" smtClean="0">
                <a:solidFill>
                  <a:schemeClr val="accent2"/>
                </a:solidFill>
              </a:rPr>
              <a:t>नव्हेतर </a:t>
            </a:r>
            <a:r>
              <a:rPr lang="mr-IN" sz="2400" b="1" dirty="0">
                <a:solidFill>
                  <a:schemeClr val="accent2"/>
                </a:solidFill>
              </a:rPr>
              <a:t>आपण इतरांना देखील ह्या </a:t>
            </a:r>
            <a:r>
              <a:rPr lang="mr-IN" sz="2400" b="1" dirty="0" smtClean="0">
                <a:solidFill>
                  <a:schemeClr val="accent2"/>
                </a:solidFill>
              </a:rPr>
              <a:t>अॅपद्वारे </a:t>
            </a:r>
            <a:r>
              <a:rPr lang="mr-IN" sz="2400" b="1" dirty="0">
                <a:solidFill>
                  <a:schemeClr val="accent2"/>
                </a:solidFill>
              </a:rPr>
              <a:t>पैसे ट्रान्सफर करू शकतो. मात्र या डिजिटल वॉलेट मध्ये रक्कम किती असावी याला निश्चित मर्यादा आहे</a:t>
            </a:r>
            <a:r>
              <a:rPr lang="mr-IN" sz="2400" b="1" dirty="0" smtClean="0">
                <a:solidFill>
                  <a:schemeClr val="accent2"/>
                </a:solidFill>
              </a:rPr>
              <a:t>.</a:t>
            </a:r>
          </a:p>
          <a:p>
            <a:pPr marL="342900" indent="-342900" algn="just">
              <a:lnSpc>
                <a:spcPct val="150000"/>
              </a:lnSpc>
              <a:buFont typeface="Courier New" pitchFamily="49" charset="0"/>
              <a:buChar char="o"/>
            </a:pPr>
            <a:r>
              <a:rPr lang="mr-IN" sz="2400" b="1" dirty="0" smtClean="0">
                <a:solidFill>
                  <a:schemeClr val="accent2"/>
                </a:solidFill>
              </a:rPr>
              <a:t>ई-वॉलेट </a:t>
            </a:r>
            <a:r>
              <a:rPr lang="mr-IN" sz="2400" b="1" dirty="0">
                <a:solidFill>
                  <a:schemeClr val="accent2"/>
                </a:solidFill>
              </a:rPr>
              <a:t>आपल्या </a:t>
            </a:r>
            <a:r>
              <a:rPr lang="mr-IN" sz="2400" b="1" dirty="0" smtClean="0">
                <a:solidFill>
                  <a:schemeClr val="accent2"/>
                </a:solidFill>
              </a:rPr>
              <a:t>फोनवर </a:t>
            </a:r>
            <a:r>
              <a:rPr lang="mr-IN" sz="2400" b="1" dirty="0">
                <a:solidFill>
                  <a:schemeClr val="accent2"/>
                </a:solidFill>
              </a:rPr>
              <a:t>‘इंस्टॉल’ करण्याकरिता अँड्रॉइड किंवा </a:t>
            </a:r>
            <a:r>
              <a:rPr lang="mr-IN" sz="2400" b="1" dirty="0" smtClean="0">
                <a:solidFill>
                  <a:schemeClr val="accent2"/>
                </a:solidFill>
              </a:rPr>
              <a:t>आयओएसच्या </a:t>
            </a:r>
            <a:r>
              <a:rPr lang="mr-IN" sz="2400" b="1" dirty="0">
                <a:solidFill>
                  <a:schemeClr val="accent2"/>
                </a:solidFill>
              </a:rPr>
              <a:t>ऑनलाईन </a:t>
            </a:r>
            <a:r>
              <a:rPr lang="mr-IN" sz="2400" b="1" dirty="0" smtClean="0">
                <a:solidFill>
                  <a:schemeClr val="accent2"/>
                </a:solidFill>
              </a:rPr>
              <a:t>स्टोअरवर </a:t>
            </a:r>
            <a:r>
              <a:rPr lang="mr-IN" sz="2400" b="1" dirty="0">
                <a:solidFill>
                  <a:schemeClr val="accent2"/>
                </a:solidFill>
              </a:rPr>
              <a:t>जाऊन हे मोबाईल अॅप डाऊनलोड करून घ्यावे. त्यानंतर हे अॅप </a:t>
            </a:r>
            <a:r>
              <a:rPr lang="mr-IN" sz="2400" b="1" dirty="0" smtClean="0">
                <a:solidFill>
                  <a:schemeClr val="accent2"/>
                </a:solidFill>
              </a:rPr>
              <a:t>फोनवर </a:t>
            </a:r>
            <a:r>
              <a:rPr lang="mr-IN" sz="2400" b="1" dirty="0">
                <a:solidFill>
                  <a:schemeClr val="accent2"/>
                </a:solidFill>
              </a:rPr>
              <a:t>इंस्टॉल करावे. </a:t>
            </a:r>
            <a:endParaRPr lang="mr-IN" sz="2400" b="1" dirty="0" smtClean="0">
              <a:solidFill>
                <a:schemeClr val="accent2"/>
              </a:solidFill>
            </a:endParaRPr>
          </a:p>
          <a:p>
            <a:pPr marL="342900" indent="-342900" algn="just">
              <a:lnSpc>
                <a:spcPct val="150000"/>
              </a:lnSpc>
              <a:buFont typeface="Courier New" pitchFamily="49" charset="0"/>
              <a:buChar char="o"/>
            </a:pPr>
            <a:r>
              <a:rPr lang="mr-IN" sz="2400" b="1" dirty="0" smtClean="0">
                <a:solidFill>
                  <a:schemeClr val="accent2"/>
                </a:solidFill>
              </a:rPr>
              <a:t>ई-वॉलेटमध्ये </a:t>
            </a:r>
            <a:r>
              <a:rPr lang="mr-IN" sz="2400" b="1" dirty="0">
                <a:solidFill>
                  <a:schemeClr val="accent2"/>
                </a:solidFill>
              </a:rPr>
              <a:t>पैसे जमा करण्याकरिता आपले डेबिट कार्ड, क्रेडीट कार्ड किंवा ऑनलाईन </a:t>
            </a:r>
            <a:r>
              <a:rPr lang="mr-IN" sz="2400" b="1" dirty="0" smtClean="0">
                <a:solidFill>
                  <a:schemeClr val="accent2"/>
                </a:solidFill>
              </a:rPr>
              <a:t>बँकिंगचा </a:t>
            </a:r>
            <a:r>
              <a:rPr lang="mr-IN" sz="2400" b="1" dirty="0">
                <a:solidFill>
                  <a:schemeClr val="accent2"/>
                </a:solidFill>
              </a:rPr>
              <a:t>वापर करावा. </a:t>
            </a:r>
            <a:r>
              <a:rPr lang="mr-IN" sz="2400" b="1" dirty="0" smtClean="0">
                <a:solidFill>
                  <a:schemeClr val="accent2"/>
                </a:solidFill>
              </a:rPr>
              <a:t>ई-वॉलेटमध्ये </a:t>
            </a:r>
            <a:r>
              <a:rPr lang="mr-IN" sz="2400" b="1" dirty="0">
                <a:solidFill>
                  <a:schemeClr val="accent2"/>
                </a:solidFill>
              </a:rPr>
              <a:t>पैसे जमा </a:t>
            </a:r>
            <a:r>
              <a:rPr lang="mr-IN" sz="2400" b="1" dirty="0" smtClean="0">
                <a:solidFill>
                  <a:schemeClr val="accent2"/>
                </a:solidFill>
              </a:rPr>
              <a:t>करण्याकरिता कोणताही </a:t>
            </a:r>
            <a:r>
              <a:rPr lang="mr-IN" sz="2400" b="1" dirty="0">
                <a:solidFill>
                  <a:schemeClr val="accent2"/>
                </a:solidFill>
              </a:rPr>
              <a:t>चार्ज आकारला जात नाही. पेमेंट करताना </a:t>
            </a:r>
            <a:r>
              <a:rPr lang="mr-IN" sz="2400" b="1" dirty="0" smtClean="0">
                <a:solidFill>
                  <a:schemeClr val="accent2"/>
                </a:solidFill>
              </a:rPr>
              <a:t>अॅप</a:t>
            </a:r>
            <a:r>
              <a:rPr lang="mr-IN" sz="2400" b="1" dirty="0">
                <a:solidFill>
                  <a:schemeClr val="accent2"/>
                </a:solidFill>
              </a:rPr>
              <a:t>, </a:t>
            </a:r>
            <a:r>
              <a:rPr lang="mr-IN" sz="2400" b="1" dirty="0" smtClean="0">
                <a:solidFill>
                  <a:schemeClr val="accent2"/>
                </a:solidFill>
              </a:rPr>
              <a:t>एसएमएस </a:t>
            </a:r>
            <a:r>
              <a:rPr lang="mr-IN" sz="2400" b="1" dirty="0">
                <a:solidFill>
                  <a:schemeClr val="accent2"/>
                </a:solidFill>
              </a:rPr>
              <a:t>किंवा </a:t>
            </a:r>
            <a:r>
              <a:rPr lang="mr-IN" sz="2400" b="1" dirty="0" smtClean="0">
                <a:solidFill>
                  <a:schemeClr val="accent2"/>
                </a:solidFill>
              </a:rPr>
              <a:t>क्यूआरकोड </a:t>
            </a:r>
            <a:r>
              <a:rPr lang="mr-IN" sz="2400" b="1" dirty="0">
                <a:solidFill>
                  <a:schemeClr val="accent2"/>
                </a:solidFill>
              </a:rPr>
              <a:t>स्कॅनिंग </a:t>
            </a:r>
            <a:r>
              <a:rPr lang="mr-IN" sz="2400" b="1" dirty="0" smtClean="0">
                <a:solidFill>
                  <a:schemeClr val="accent2"/>
                </a:solidFill>
              </a:rPr>
              <a:t>पर्यायांचा </a:t>
            </a:r>
            <a:r>
              <a:rPr lang="mr-IN" sz="2400" b="1" dirty="0">
                <a:solidFill>
                  <a:schemeClr val="accent2"/>
                </a:solidFill>
              </a:rPr>
              <a:t>वापर </a:t>
            </a:r>
            <a:r>
              <a:rPr lang="mr-IN" sz="2400" b="1" dirty="0" smtClean="0">
                <a:solidFill>
                  <a:schemeClr val="accent2"/>
                </a:solidFill>
              </a:rPr>
              <a:t>करावा. </a:t>
            </a:r>
            <a:endParaRPr lang="en-US" sz="2400" b="1" dirty="0">
              <a:solidFill>
                <a:schemeClr val="accent2"/>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3113808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Courier New" pitchFamily="49" charset="0"/>
              <a:buChar char="o"/>
            </a:pPr>
            <a:r>
              <a:rPr lang="mr-IN" sz="2400" b="1" dirty="0" smtClean="0">
                <a:solidFill>
                  <a:schemeClr val="accent2"/>
                </a:solidFill>
              </a:rPr>
              <a:t>डिजिटल </a:t>
            </a:r>
            <a:r>
              <a:rPr lang="mr-IN" sz="2400" b="1" dirty="0">
                <a:solidFill>
                  <a:schemeClr val="accent2"/>
                </a:solidFill>
              </a:rPr>
              <a:t>वॉलेट्सचा मुख्य फायदा </a:t>
            </a:r>
            <a:r>
              <a:rPr lang="mr-IN" sz="2400" b="1" dirty="0" smtClean="0">
                <a:solidFill>
                  <a:schemeClr val="accent2"/>
                </a:solidFill>
              </a:rPr>
              <a:t>असाकी, </a:t>
            </a:r>
            <a:r>
              <a:rPr lang="mr-IN" sz="2400" b="1" dirty="0">
                <a:solidFill>
                  <a:schemeClr val="accent2"/>
                </a:solidFill>
              </a:rPr>
              <a:t>याच्या वापरामुळे तुम्हाला </a:t>
            </a:r>
            <a:r>
              <a:rPr lang="mr-IN" sz="2400" b="1" dirty="0" smtClean="0">
                <a:solidFill>
                  <a:schemeClr val="accent2"/>
                </a:solidFill>
              </a:rPr>
              <a:t>रोख </a:t>
            </a:r>
            <a:r>
              <a:rPr lang="mr-IN" sz="2400" b="1" dirty="0">
                <a:solidFill>
                  <a:schemeClr val="accent2"/>
                </a:solidFill>
              </a:rPr>
              <a:t>रक्कम ठेवण्याची आवश्यकता नाही. त्याशिवाय डेबिट कार्ड्स किंवा क्रेडीट कार्ड्स न वापरताच </a:t>
            </a:r>
            <a:r>
              <a:rPr lang="mr-IN" sz="2400" b="1" dirty="0" smtClean="0">
                <a:solidFill>
                  <a:schemeClr val="accent2"/>
                </a:solidFill>
              </a:rPr>
              <a:t>खरेदी </a:t>
            </a:r>
            <a:r>
              <a:rPr lang="mr-IN" sz="2400" b="1" dirty="0">
                <a:solidFill>
                  <a:schemeClr val="accent2"/>
                </a:solidFill>
              </a:rPr>
              <a:t>करता </a:t>
            </a:r>
            <a:r>
              <a:rPr lang="mr-IN" sz="2400" b="1" dirty="0" smtClean="0">
                <a:solidFill>
                  <a:schemeClr val="accent2"/>
                </a:solidFill>
              </a:rPr>
              <a:t>येते</a:t>
            </a:r>
            <a:r>
              <a:rPr lang="mr-IN" sz="2400" b="1" dirty="0">
                <a:solidFill>
                  <a:schemeClr val="accent2"/>
                </a:solidFill>
              </a:rPr>
              <a:t>. त्यामुळे तुमच्या </a:t>
            </a:r>
            <a:r>
              <a:rPr lang="mr-IN" sz="2400" b="1" dirty="0" smtClean="0">
                <a:solidFill>
                  <a:schemeClr val="accent2"/>
                </a:solidFill>
              </a:rPr>
              <a:t>बँक </a:t>
            </a:r>
            <a:r>
              <a:rPr lang="mr-IN" sz="2400" b="1" dirty="0">
                <a:solidFill>
                  <a:schemeClr val="accent2"/>
                </a:solidFill>
              </a:rPr>
              <a:t>खात्याबद्द्लची कोणतीही माहिती उघड होण्याची शक्यता </a:t>
            </a:r>
            <a:r>
              <a:rPr lang="mr-IN" sz="2400" b="1" dirty="0" smtClean="0">
                <a:solidFill>
                  <a:schemeClr val="accent2"/>
                </a:solidFill>
              </a:rPr>
              <a:t>नसते.</a:t>
            </a:r>
          </a:p>
          <a:p>
            <a:pPr marL="342900" indent="-342900" algn="just">
              <a:lnSpc>
                <a:spcPct val="150000"/>
              </a:lnSpc>
              <a:buFont typeface="Courier New" pitchFamily="49" charset="0"/>
              <a:buChar char="o"/>
            </a:pPr>
            <a:r>
              <a:rPr lang="mr-IN" sz="2400" b="1" dirty="0" smtClean="0">
                <a:solidFill>
                  <a:schemeClr val="accent2"/>
                </a:solidFill>
              </a:rPr>
              <a:t>या </a:t>
            </a:r>
            <a:r>
              <a:rPr lang="mr-IN" sz="2400" b="1" dirty="0">
                <a:solidFill>
                  <a:schemeClr val="accent2"/>
                </a:solidFill>
              </a:rPr>
              <a:t>डिजिटल </a:t>
            </a:r>
            <a:r>
              <a:rPr lang="mr-IN" sz="2400" b="1" dirty="0" smtClean="0">
                <a:solidFill>
                  <a:schemeClr val="accent2"/>
                </a:solidFill>
              </a:rPr>
              <a:t>वॉलेटद्वारे </a:t>
            </a:r>
            <a:r>
              <a:rPr lang="mr-IN" sz="2400" b="1" dirty="0">
                <a:solidFill>
                  <a:schemeClr val="accent2"/>
                </a:solidFill>
              </a:rPr>
              <a:t>तुम्ही अगदी लहान रक्कम ही भरू शकता. ही ई-वॉलेट्स ‘प्री-पेड’ असतात, म्हणजे यामध्ये तुम्ही त्याचा वापर </a:t>
            </a:r>
            <a:r>
              <a:rPr lang="mr-IN" sz="2400" b="1" dirty="0" smtClean="0">
                <a:solidFill>
                  <a:schemeClr val="accent2"/>
                </a:solidFill>
              </a:rPr>
              <a:t>करण्याआधीच </a:t>
            </a:r>
            <a:r>
              <a:rPr lang="mr-IN" sz="2400" b="1" dirty="0">
                <a:solidFill>
                  <a:schemeClr val="accent2"/>
                </a:solidFill>
              </a:rPr>
              <a:t>पैसे जमा करावयाचे असतात. त्यामुळे ह्याचा वापर केल्यानंतर तुमचे पेमेंट </a:t>
            </a:r>
            <a:r>
              <a:rPr lang="mr-IN" sz="2400" b="1" dirty="0" smtClean="0">
                <a:solidFill>
                  <a:schemeClr val="accent2"/>
                </a:solidFill>
              </a:rPr>
              <a:t>‘डीक्लाईन</a:t>
            </a:r>
            <a:r>
              <a:rPr lang="mr-IN" sz="2400" b="1" dirty="0">
                <a:solidFill>
                  <a:schemeClr val="accent2"/>
                </a:solidFill>
              </a:rPr>
              <a:t>’ होण्याचे, म्हणजेच नाकारले जाण्याची अजिबात शक्यता नसते. तसेच </a:t>
            </a:r>
            <a:r>
              <a:rPr lang="mr-IN" sz="2400" b="1" dirty="0" smtClean="0">
                <a:solidFill>
                  <a:schemeClr val="accent2"/>
                </a:solidFill>
              </a:rPr>
              <a:t>ई-वॉलेट्सचा </a:t>
            </a:r>
            <a:r>
              <a:rPr lang="mr-IN" sz="2400" b="1" dirty="0">
                <a:solidFill>
                  <a:schemeClr val="accent2"/>
                </a:solidFill>
              </a:rPr>
              <a:t>वापर अतिशय सुरक्षित आहे. याद्वारे </a:t>
            </a:r>
            <a:r>
              <a:rPr lang="mr-IN" sz="2400" b="1" dirty="0" smtClean="0">
                <a:solidFill>
                  <a:schemeClr val="accent2"/>
                </a:solidFill>
              </a:rPr>
              <a:t>केलेल्या प्रत्येक ट्रान्सॅक्शननंतर </a:t>
            </a:r>
            <a:r>
              <a:rPr lang="mr-IN" sz="2400" b="1" dirty="0">
                <a:solidFill>
                  <a:schemeClr val="accent2"/>
                </a:solidFill>
              </a:rPr>
              <a:t>ग्राहकाला </a:t>
            </a:r>
            <a:r>
              <a:rPr lang="mr-IN" sz="2400" b="1" dirty="0" smtClean="0">
                <a:solidFill>
                  <a:schemeClr val="accent2"/>
                </a:solidFill>
              </a:rPr>
              <a:t>एसएमएसद्वारे </a:t>
            </a:r>
            <a:r>
              <a:rPr lang="mr-IN" sz="2400" b="1" dirty="0">
                <a:solidFill>
                  <a:schemeClr val="accent2"/>
                </a:solidFill>
              </a:rPr>
              <a:t>सूचना पाठविली जाते. मात्र या ई-वॉलेट बद्दलच्या डीटेल्स, किंवा पासवर्ड इतरांना सांगणे टाळायला हवे.</a:t>
            </a:r>
            <a:endParaRPr lang="en-US" sz="2400" b="1" dirty="0">
              <a:solidFill>
                <a:schemeClr val="accent2"/>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548463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endParaRPr lang="en-US" sz="2400" b="1" dirty="0" smtClean="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dirty="0"/>
          </a:p>
        </p:txBody>
      </p:sp>
      <p:pic>
        <p:nvPicPr>
          <p:cNvPr id="5122" name="Picture 2" descr="C:\Users\Dr. Parag Sontakke\Desktop\Top-10-Mobile-wallets-India-StartupTal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692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en-US" sz="2400" b="1" dirty="0">
                <a:solidFill>
                  <a:schemeClr val="accent2"/>
                </a:solidFill>
              </a:rPr>
              <a:t>Spending </a:t>
            </a:r>
            <a:r>
              <a:rPr lang="mr-IN" sz="2400" b="1" dirty="0" smtClean="0">
                <a:solidFill>
                  <a:schemeClr val="accent2"/>
                </a:solidFill>
              </a:rPr>
              <a:t>D</a:t>
            </a:r>
            <a:r>
              <a:rPr lang="en-US" sz="2400" b="1" dirty="0" err="1" smtClean="0">
                <a:solidFill>
                  <a:schemeClr val="accent2"/>
                </a:solidFill>
              </a:rPr>
              <a:t>iscipline</a:t>
            </a:r>
            <a:r>
              <a:rPr lang="mr-IN" sz="2400" b="1" dirty="0" smtClean="0">
                <a:solidFill>
                  <a:schemeClr val="accent2"/>
                </a:solidFill>
              </a:rPr>
              <a:t> (आर्थिक शिस्त) - </a:t>
            </a:r>
            <a:r>
              <a:rPr lang="mr-IN" sz="2400" b="1" dirty="0">
                <a:solidFill>
                  <a:srgbClr val="7030A0"/>
                </a:solidFill>
              </a:rPr>
              <a:t>आर्थिक शिस्त म्हणजे तुमची वित्त व्यवस्था जबाबदारीने व्यवस्थापित करणे, तुम्ही तुमचे पैसे कसे कमवता, खर्च करता, बचत करता आणि गुंतवणूक कशी करता याविषयी जाणीवपूर्वक निर्णय घेण्याचा सराव होतो. </a:t>
            </a:r>
            <a:endParaRPr lang="mr-IN" sz="2400" b="1" dirty="0" smtClean="0">
              <a:solidFill>
                <a:srgbClr val="7030A0"/>
              </a:solidFill>
            </a:endParaRPr>
          </a:p>
          <a:p>
            <a:pPr marL="342900" indent="-342900" algn="just">
              <a:lnSpc>
                <a:spcPct val="150000"/>
              </a:lnSpc>
              <a:buFont typeface="Courier New" pitchFamily="49" charset="0"/>
              <a:buChar char="o"/>
            </a:pPr>
            <a:r>
              <a:rPr lang="mr-IN" sz="2400" b="1" dirty="0" smtClean="0">
                <a:solidFill>
                  <a:srgbClr val="7030A0"/>
                </a:solidFill>
              </a:rPr>
              <a:t>यामध्ये </a:t>
            </a:r>
            <a:r>
              <a:rPr lang="mr-IN" sz="2400" b="1" dirty="0">
                <a:solidFill>
                  <a:srgbClr val="7030A0"/>
                </a:solidFill>
              </a:rPr>
              <a:t>तुमच्या आर्थिक परिस्थितीची स्पष्ट माहिती असणे, आर्थिक उद्दिष्टे निश्चित करणे आणि ती उद्दिष्टे साध्य करण्यासाठी धोरणे राबवणे यांचा समावेश </a:t>
            </a:r>
            <a:r>
              <a:rPr lang="mr-IN" sz="2400" b="1" dirty="0" smtClean="0">
                <a:solidFill>
                  <a:srgbClr val="7030A0"/>
                </a:solidFill>
              </a:rPr>
              <a:t>होतो. </a:t>
            </a:r>
          </a:p>
          <a:p>
            <a:pPr marL="342900" indent="-342900" algn="just">
              <a:lnSpc>
                <a:spcPct val="150000"/>
              </a:lnSpc>
              <a:buFont typeface="Courier New" pitchFamily="49" charset="0"/>
              <a:buChar char="o"/>
            </a:pPr>
            <a:r>
              <a:rPr lang="mr-IN" sz="2400" b="1" dirty="0" smtClean="0">
                <a:solidFill>
                  <a:srgbClr val="7030A0"/>
                </a:solidFill>
              </a:rPr>
              <a:t>आर्थिक </a:t>
            </a:r>
            <a:r>
              <a:rPr lang="mr-IN" sz="2400" b="1" dirty="0">
                <a:solidFill>
                  <a:srgbClr val="7030A0"/>
                </a:solidFill>
              </a:rPr>
              <a:t>शिस्त म्हणजे आर्थिक उद्दिष्टे निश्चित करणे आणि तुमचे पैसे नियंत्रित करणे. खर्च आणि बचत करण्यासाठी अधिक चांगल्या </a:t>
            </a:r>
            <a:r>
              <a:rPr lang="mr-IN" sz="2400" b="1" dirty="0" smtClean="0">
                <a:solidFill>
                  <a:srgbClr val="7030A0"/>
                </a:solidFill>
              </a:rPr>
              <a:t>पद्धती अवलंबून हे </a:t>
            </a:r>
            <a:r>
              <a:rPr lang="mr-IN" sz="2400" b="1" dirty="0">
                <a:solidFill>
                  <a:srgbClr val="7030A0"/>
                </a:solidFill>
              </a:rPr>
              <a:t>करता येते</a:t>
            </a:r>
            <a:r>
              <a:rPr lang="mr-IN" sz="2400" b="1" dirty="0" smtClean="0">
                <a:solidFill>
                  <a:srgbClr val="7030A0"/>
                </a:solidFill>
              </a:rPr>
              <a:t>. </a:t>
            </a:r>
          </a:p>
          <a:p>
            <a:pPr marL="342900" indent="-342900" algn="just">
              <a:lnSpc>
                <a:spcPct val="150000"/>
              </a:lnSpc>
              <a:buFont typeface="Courier New" pitchFamily="49" charset="0"/>
              <a:buChar char="o"/>
            </a:pPr>
            <a:r>
              <a:rPr lang="mr-IN" sz="2400" b="1" dirty="0" smtClean="0">
                <a:solidFill>
                  <a:srgbClr val="7030A0"/>
                </a:solidFill>
              </a:rPr>
              <a:t>स्वतःला आर्थिक शिस्त लाऊन </a:t>
            </a:r>
            <a:r>
              <a:rPr lang="mr-IN" sz="2400" b="1" dirty="0">
                <a:solidFill>
                  <a:srgbClr val="7030A0"/>
                </a:solidFill>
              </a:rPr>
              <a:t>तुम्ही </a:t>
            </a:r>
            <a:r>
              <a:rPr lang="mr-IN" sz="2400" b="1" dirty="0" smtClean="0">
                <a:solidFill>
                  <a:srgbClr val="7030A0"/>
                </a:solidFill>
              </a:rPr>
              <a:t>तुमचे व तुमच्या कुटुंबाचे भविष्य </a:t>
            </a:r>
            <a:r>
              <a:rPr lang="mr-IN" sz="2400" b="1" dirty="0">
                <a:solidFill>
                  <a:srgbClr val="7030A0"/>
                </a:solidFill>
              </a:rPr>
              <a:t>सुरक्षित </a:t>
            </a:r>
            <a:r>
              <a:rPr lang="mr-IN" sz="2400" b="1" dirty="0" smtClean="0">
                <a:solidFill>
                  <a:srgbClr val="7030A0"/>
                </a:solidFill>
              </a:rPr>
              <a:t>करू शकता. </a:t>
            </a:r>
            <a:endParaRPr lang="mr-IN" sz="2200" b="1" dirty="0" smtClean="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3907043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fontAlgn="auto">
              <a:lnSpc>
                <a:spcPct val="150000"/>
              </a:lnSpc>
            </a:pPr>
            <a:r>
              <a:rPr lang="mr-IN" sz="2400" b="1" dirty="0" smtClean="0">
                <a:solidFill>
                  <a:srgbClr val="FF0000"/>
                </a:solidFill>
              </a:rPr>
              <a:t>आर्थिक </a:t>
            </a:r>
            <a:r>
              <a:rPr lang="mr-IN" sz="2400" b="1" dirty="0">
                <a:solidFill>
                  <a:srgbClr val="FF0000"/>
                </a:solidFill>
              </a:rPr>
              <a:t>शिस्तीचे </a:t>
            </a:r>
            <a:r>
              <a:rPr lang="mr-IN" sz="2400" b="1" dirty="0" smtClean="0">
                <a:solidFill>
                  <a:srgbClr val="FF0000"/>
                </a:solidFill>
              </a:rPr>
              <a:t>फायदे</a:t>
            </a:r>
          </a:p>
          <a:p>
            <a:pPr algn="just" fontAlgn="auto">
              <a:lnSpc>
                <a:spcPct val="150000"/>
              </a:lnSpc>
            </a:pPr>
            <a:r>
              <a:rPr lang="mr-IN" sz="2400" b="1" dirty="0" smtClean="0">
                <a:solidFill>
                  <a:srgbClr val="C00000"/>
                </a:solidFill>
              </a:rPr>
              <a:t>१) एक सुरक्षित भविष्य -</a:t>
            </a:r>
            <a:r>
              <a:rPr lang="mr-IN" sz="2400" b="1" dirty="0" smtClean="0"/>
              <a:t> </a:t>
            </a:r>
            <a:r>
              <a:rPr lang="mr-IN" sz="2400" b="1" dirty="0" smtClean="0">
                <a:solidFill>
                  <a:schemeClr val="accent3">
                    <a:lumMod val="75000"/>
                  </a:schemeClr>
                </a:solidFill>
              </a:rPr>
              <a:t>आर्थिक शिस्तीचा वापर करून, तुम्ही सुरक्षित भविष्यासाठी स्वत:ला तयार करता. नियमितपणे पैसे वाचवून आणि आपत्कालीन निधी तयार करून, तुम्ही कर्जाचा अवलंब न करता किंवा आर्थिक नासाडीचा धोका न घेता अनपेक्षित आर्थिक आव्हानांना तोंड देऊ शकता. ही तयारी तुम्हाला मनःशांती आणि सुरक्षिततेची भावना प्रदान करते.</a:t>
            </a:r>
          </a:p>
          <a:p>
            <a:pPr algn="just" fontAlgn="auto">
              <a:lnSpc>
                <a:spcPct val="150000"/>
              </a:lnSpc>
            </a:pPr>
            <a:r>
              <a:rPr lang="mr-IN" sz="2400" b="1" dirty="0" smtClean="0">
                <a:solidFill>
                  <a:srgbClr val="C00000"/>
                </a:solidFill>
              </a:rPr>
              <a:t>२) कर्ज व्यवस्थापन - </a:t>
            </a:r>
            <a:r>
              <a:rPr lang="mr-IN" sz="2400" b="1" dirty="0" smtClean="0">
                <a:solidFill>
                  <a:schemeClr val="accent3">
                    <a:lumMod val="75000"/>
                  </a:schemeClr>
                </a:solidFill>
              </a:rPr>
              <a:t>कर्जाचे </a:t>
            </a:r>
            <a:r>
              <a:rPr lang="mr-IN" sz="2400" b="1" dirty="0">
                <a:solidFill>
                  <a:schemeClr val="accent3">
                    <a:lumMod val="75000"/>
                  </a:schemeClr>
                </a:solidFill>
              </a:rPr>
              <a:t>प्रभावी व्यवस्थापन करण्यासाठी आर्थिक शिस्त हे </a:t>
            </a:r>
            <a:r>
              <a:rPr lang="mr-IN" sz="2400" b="1" dirty="0" smtClean="0">
                <a:solidFill>
                  <a:schemeClr val="accent3">
                    <a:lumMod val="75000"/>
                  </a:schemeClr>
                </a:solidFill>
              </a:rPr>
              <a:t>प्रभावी </a:t>
            </a:r>
            <a:r>
              <a:rPr lang="mr-IN" sz="2400" b="1" dirty="0">
                <a:solidFill>
                  <a:schemeClr val="accent3">
                    <a:lumMod val="75000"/>
                  </a:schemeClr>
                </a:solidFill>
              </a:rPr>
              <a:t>साधन आहे. तुमच्या खर्चाचे अंदाजपत्रक, वेळेवर कर्ज फेडणे आणि अनावश्यक कर्ज घेणे टाळून </a:t>
            </a:r>
            <a:r>
              <a:rPr lang="mr-IN" sz="2400" b="1" dirty="0" smtClean="0">
                <a:solidFill>
                  <a:schemeClr val="accent3">
                    <a:lumMod val="75000"/>
                  </a:schemeClr>
                </a:solidFill>
              </a:rPr>
              <a:t>तुमच्या </a:t>
            </a:r>
            <a:r>
              <a:rPr lang="mr-IN" sz="2400" b="1" dirty="0">
                <a:solidFill>
                  <a:schemeClr val="accent3">
                    <a:lumMod val="75000"/>
                  </a:schemeClr>
                </a:solidFill>
              </a:rPr>
              <a:t>कर्जाचा बोजा हळूहळू कमी करू शकता आणि </a:t>
            </a:r>
            <a:r>
              <a:rPr lang="mr-IN" sz="2400" b="1" dirty="0" smtClean="0">
                <a:solidFill>
                  <a:schemeClr val="accent3">
                    <a:lumMod val="75000"/>
                  </a:schemeClr>
                </a:solidFill>
              </a:rPr>
              <a:t>कर्जमुक्त </a:t>
            </a:r>
            <a:r>
              <a:rPr lang="mr-IN" sz="2400" b="1" dirty="0">
                <a:solidFill>
                  <a:schemeClr val="accent3">
                    <a:lumMod val="75000"/>
                  </a:schemeClr>
                </a:solidFill>
              </a:rPr>
              <a:t>होऊ शकता. हे केवळ </a:t>
            </a:r>
            <a:r>
              <a:rPr lang="mr-IN" sz="2400" b="1" dirty="0" smtClean="0">
                <a:solidFill>
                  <a:schemeClr val="accent3">
                    <a:lumMod val="75000"/>
                  </a:schemeClr>
                </a:solidFill>
              </a:rPr>
              <a:t>आर्थिक </a:t>
            </a:r>
            <a:r>
              <a:rPr lang="mr-IN" sz="2400" b="1" dirty="0">
                <a:solidFill>
                  <a:schemeClr val="accent3">
                    <a:lumMod val="75000"/>
                  </a:schemeClr>
                </a:solidFill>
              </a:rPr>
              <a:t>स्थिती सुधारत नाही तर बचत आणि गुंतवणूकीसाठी संसाधने </a:t>
            </a:r>
            <a:r>
              <a:rPr lang="mr-IN" sz="2400" b="1" dirty="0" smtClean="0">
                <a:solidFill>
                  <a:schemeClr val="accent3">
                    <a:lumMod val="75000"/>
                  </a:schemeClr>
                </a:solidFill>
              </a:rPr>
              <a:t>मुक्त </a:t>
            </a:r>
            <a:r>
              <a:rPr lang="mr-IN" sz="2400" b="1" dirty="0">
                <a:solidFill>
                  <a:schemeClr val="accent3">
                    <a:lumMod val="75000"/>
                  </a:schemeClr>
                </a:solidFill>
              </a:rPr>
              <a:t>करते.</a:t>
            </a:r>
          </a:p>
          <a:p>
            <a:pPr marL="457200" indent="-457200" algn="just" fontAlgn="auto">
              <a:lnSpc>
                <a:spcPct val="150000"/>
              </a:lnSpc>
              <a:buAutoNum type="arabicParenR"/>
            </a:pPr>
            <a:endParaRPr lang="mr-IN" sz="2400" b="1" dirty="0">
              <a:solidFill>
                <a:schemeClr val="accent3">
                  <a:lumMod val="75000"/>
                </a:schemeClr>
              </a:solidFill>
            </a:endParaRPr>
          </a:p>
          <a:p>
            <a:pPr marL="342900" indent="-342900" algn="just">
              <a:lnSpc>
                <a:spcPct val="150000"/>
              </a:lnSpc>
              <a:buFont typeface="Courier New" pitchFamily="49" charset="0"/>
              <a:buChar char="o"/>
            </a:pP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2957564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fontAlgn="auto">
              <a:lnSpc>
                <a:spcPct val="150000"/>
              </a:lnSpc>
            </a:pPr>
            <a:r>
              <a:rPr lang="mr-IN" sz="2400" b="1" dirty="0" smtClean="0">
                <a:solidFill>
                  <a:srgbClr val="C00000"/>
                </a:solidFill>
              </a:rPr>
              <a:t>३) </a:t>
            </a:r>
            <a:r>
              <a:rPr lang="mr-IN" sz="2400" b="1" dirty="0">
                <a:solidFill>
                  <a:srgbClr val="C00000"/>
                </a:solidFill>
              </a:rPr>
              <a:t>संपत्ती निर्माण </a:t>
            </a:r>
            <a:r>
              <a:rPr lang="mr-IN" sz="2400" b="1" dirty="0" smtClean="0">
                <a:solidFill>
                  <a:srgbClr val="C00000"/>
                </a:solidFill>
              </a:rPr>
              <a:t>करणे - </a:t>
            </a:r>
            <a:r>
              <a:rPr lang="mr-IN" sz="2400" b="1" dirty="0" smtClean="0">
                <a:solidFill>
                  <a:schemeClr val="accent3">
                    <a:lumMod val="75000"/>
                  </a:schemeClr>
                </a:solidFill>
              </a:rPr>
              <a:t>आर्थिक </a:t>
            </a:r>
            <a:r>
              <a:rPr lang="mr-IN" sz="2400" b="1" dirty="0">
                <a:solidFill>
                  <a:schemeClr val="accent3">
                    <a:lumMod val="75000"/>
                  </a:schemeClr>
                </a:solidFill>
              </a:rPr>
              <a:t>शिस्तीचा एक महत्त्वाचा फायदा म्हणजे कालांतराने संपत्ती निर्माण करण्याची क्षमता. तुमचे पैसे सातत्याने वाचवून आणि हुशारीने गुंतवून तुम्ही तुमची नेट वर्थ वाढवू शकता आणि तुमची आर्थिक स्थिरता वाढवू शकता. शिवाय, पैशाचे व्यवस्थापन करण्यासाठी शिस्तबद्ध दृष्टीकोन तुम्हाला गुंतवणुकीच्या संधींचा लाभ घेण्यास आणि जास्तीत जास्त परतावा मिळविण्यास अनुमती देतो</a:t>
            </a:r>
            <a:r>
              <a:rPr lang="mr-IN" sz="2400" b="1" dirty="0" smtClean="0">
                <a:solidFill>
                  <a:schemeClr val="accent3">
                    <a:lumMod val="75000"/>
                  </a:schemeClr>
                </a:solidFill>
              </a:rPr>
              <a:t>.</a:t>
            </a:r>
          </a:p>
          <a:p>
            <a:pPr algn="just" fontAlgn="auto">
              <a:lnSpc>
                <a:spcPct val="150000"/>
              </a:lnSpc>
            </a:pPr>
            <a:r>
              <a:rPr lang="mr-IN" sz="2400" b="1" dirty="0" smtClean="0">
                <a:solidFill>
                  <a:srgbClr val="C00000"/>
                </a:solidFill>
              </a:rPr>
              <a:t>४) आर्थिक </a:t>
            </a:r>
            <a:r>
              <a:rPr lang="mr-IN" sz="2400" b="1" dirty="0">
                <a:solidFill>
                  <a:srgbClr val="C00000"/>
                </a:solidFill>
              </a:rPr>
              <a:t>उद्दिष्टे साध्य </a:t>
            </a:r>
            <a:r>
              <a:rPr lang="mr-IN" sz="2400" b="1" dirty="0" smtClean="0">
                <a:solidFill>
                  <a:srgbClr val="C00000"/>
                </a:solidFill>
              </a:rPr>
              <a:t>करणे - </a:t>
            </a:r>
            <a:r>
              <a:rPr lang="mr-IN" sz="2400" b="1" dirty="0" smtClean="0">
                <a:solidFill>
                  <a:schemeClr val="accent3">
                    <a:lumMod val="75000"/>
                  </a:schemeClr>
                </a:solidFill>
              </a:rPr>
              <a:t>वैयक्तिक </a:t>
            </a:r>
            <a:r>
              <a:rPr lang="mr-IN" sz="2400" b="1" dirty="0">
                <a:solidFill>
                  <a:schemeClr val="accent3">
                    <a:lumMod val="75000"/>
                  </a:schemeClr>
                </a:solidFill>
              </a:rPr>
              <a:t>आणि व्यावसायिक वाढीसाठी आर्थिक उद्दिष्टे निश्चित करणे आवश्यक आहे. आर्थिक शिस्तीसह, ही उद्दिष्टे साध्य करण्यासाठी तुम्ही रोडमॅप तयार करू शकता. </a:t>
            </a:r>
            <a:r>
              <a:rPr lang="mr-IN" sz="2400" b="1" dirty="0" smtClean="0">
                <a:solidFill>
                  <a:schemeClr val="accent3">
                    <a:lumMod val="75000"/>
                  </a:schemeClr>
                </a:solidFill>
              </a:rPr>
              <a:t>स्वप्नातील </a:t>
            </a:r>
            <a:r>
              <a:rPr lang="mr-IN" sz="2400" b="1" dirty="0">
                <a:solidFill>
                  <a:schemeClr val="accent3">
                    <a:lumMod val="75000"/>
                  </a:schemeClr>
                </a:solidFill>
              </a:rPr>
              <a:t>घर विकत </a:t>
            </a:r>
            <a:r>
              <a:rPr lang="mr-IN" sz="2400" b="1" dirty="0" smtClean="0">
                <a:solidFill>
                  <a:schemeClr val="accent3">
                    <a:lumMod val="75000"/>
                  </a:schemeClr>
                </a:solidFill>
              </a:rPr>
              <a:t>घेणे, </a:t>
            </a:r>
            <a:r>
              <a:rPr lang="mr-IN" sz="2400" b="1" dirty="0">
                <a:solidFill>
                  <a:schemeClr val="accent3">
                    <a:lumMod val="75000"/>
                  </a:schemeClr>
                </a:solidFill>
              </a:rPr>
              <a:t>व्यवसाय सुरू </a:t>
            </a:r>
            <a:r>
              <a:rPr lang="mr-IN" sz="2400" b="1" dirty="0" smtClean="0">
                <a:solidFill>
                  <a:schemeClr val="accent3">
                    <a:lumMod val="75000"/>
                  </a:schemeClr>
                </a:solidFill>
              </a:rPr>
              <a:t>करणे, किंवा </a:t>
            </a:r>
            <a:r>
              <a:rPr lang="mr-IN" sz="2400" b="1" dirty="0">
                <a:solidFill>
                  <a:schemeClr val="accent3">
                    <a:lumMod val="75000"/>
                  </a:schemeClr>
                </a:solidFill>
              </a:rPr>
              <a:t>आरामात निवृत्त होणे असो, आर्थिक शिस्त तुम्हाला माहितीपूर्ण निर्णय घेण्यास आणि तुमचे ध्येय प्रत्यक्षात आणण्यासाठी आवश्यक पावले उचलण्याचे सामर्थ्य देते.</a:t>
            </a:r>
          </a:p>
          <a:p>
            <a:pPr algn="just" fontAlgn="auto">
              <a:lnSpc>
                <a:spcPct val="150000"/>
              </a:lnSpc>
            </a:pPr>
            <a:endParaRPr lang="mr-IN" sz="2400" b="1" dirty="0">
              <a:solidFill>
                <a:schemeClr val="accent3">
                  <a:lumMod val="75000"/>
                </a:schemeClr>
              </a:solidFill>
            </a:endParaRPr>
          </a:p>
          <a:p>
            <a:pPr marL="457200" indent="-457200" algn="just" fontAlgn="auto">
              <a:lnSpc>
                <a:spcPct val="150000"/>
              </a:lnSpc>
              <a:buAutoNum type="arabicParenR"/>
            </a:pPr>
            <a:endParaRPr lang="mr-IN" sz="2400" b="1" dirty="0">
              <a:solidFill>
                <a:schemeClr val="accent3">
                  <a:lumMod val="75000"/>
                </a:schemeClr>
              </a:solidFill>
            </a:endParaRPr>
          </a:p>
          <a:p>
            <a:pPr marL="342900" indent="-342900" algn="just">
              <a:lnSpc>
                <a:spcPct val="150000"/>
              </a:lnSpc>
              <a:buFont typeface="Courier New" pitchFamily="49" charset="0"/>
              <a:buChar char="o"/>
            </a:pP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364447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15400" cy="6705600"/>
          </a:xfrm>
        </p:spPr>
        <p:txBody>
          <a:bodyPr>
            <a:noAutofit/>
          </a:bodyPr>
          <a:lstStyle/>
          <a:p>
            <a:pPr algn="l">
              <a:lnSpc>
                <a:spcPct val="150000"/>
              </a:lnSpc>
            </a:pPr>
            <a:r>
              <a:rPr lang="en-US" sz="2000" b="1" dirty="0" smtClean="0">
                <a:solidFill>
                  <a:srgbClr val="0070C0"/>
                </a:solidFill>
              </a:rPr>
              <a:t>Course </a:t>
            </a:r>
            <a:r>
              <a:rPr lang="en-US" sz="2000" b="1" dirty="0">
                <a:solidFill>
                  <a:srgbClr val="0070C0"/>
                </a:solidFill>
              </a:rPr>
              <a:t>Outcomes : </a:t>
            </a:r>
            <a:r>
              <a:rPr lang="en-US" sz="2000" b="1" dirty="0" smtClean="0">
                <a:solidFill>
                  <a:srgbClr val="0070C0"/>
                </a:solidFill>
              </a:rPr>
              <a:t> </a:t>
            </a:r>
            <a:r>
              <a:rPr lang="en-US" sz="1800" b="1" dirty="0" smtClean="0">
                <a:solidFill>
                  <a:schemeClr val="accent2"/>
                </a:solidFill>
                <a:latin typeface="Bahnschrift Light" pitchFamily="34" charset="0"/>
              </a:rPr>
              <a:t>Understand concept of financial literacy</a:t>
            </a:r>
            <a:r>
              <a:rPr lang="mr-IN" sz="1800" b="1" dirty="0" smtClean="0">
                <a:solidFill>
                  <a:schemeClr val="accent2"/>
                </a:solidFill>
                <a:latin typeface="Bahnschrift Light" pitchFamily="34" charset="0"/>
              </a:rPr>
              <a:t> &amp; </a:t>
            </a:r>
            <a:r>
              <a:rPr lang="en-US" sz="1800" b="1" dirty="0">
                <a:solidFill>
                  <a:schemeClr val="accent2"/>
                </a:solidFill>
                <a:latin typeface="Bahnschrift Light" pitchFamily="34" charset="0"/>
              </a:rPr>
              <a:t>a</a:t>
            </a:r>
            <a:r>
              <a:rPr lang="en-US" sz="1800" b="1" dirty="0" smtClean="0">
                <a:solidFill>
                  <a:schemeClr val="accent2"/>
                </a:solidFill>
                <a:latin typeface="Bahnschrift Light" pitchFamily="34" charset="0"/>
              </a:rPr>
              <a:t>pply it’s knowledge </a:t>
            </a:r>
          </a:p>
          <a:p>
            <a:pPr algn="just">
              <a:lnSpc>
                <a:spcPct val="150000"/>
              </a:lnSpc>
            </a:pPr>
            <a:endParaRPr lang="en-US" sz="2200" b="1" dirty="0">
              <a:solidFill>
                <a:srgbClr val="7030A0"/>
              </a:solidFill>
              <a:latin typeface="Bahnschrift Light" pitchFamily="34" charset="0"/>
            </a:endParaRPr>
          </a:p>
          <a:p>
            <a:pPr algn="just">
              <a:lnSpc>
                <a:spcPct val="200000"/>
              </a:lnSpc>
            </a:pPr>
            <a:endParaRPr lang="en-US" sz="2800" b="1" dirty="0">
              <a:latin typeface="Bahnschrift Light"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46246291"/>
              </p:ext>
            </p:extLst>
          </p:nvPr>
        </p:nvGraphicFramePr>
        <p:xfrm>
          <a:off x="152400" y="668045"/>
          <a:ext cx="8839200" cy="3979647"/>
        </p:xfrm>
        <a:graphic>
          <a:graphicData uri="http://schemas.openxmlformats.org/drawingml/2006/table">
            <a:tbl>
              <a:tblPr firstRow="1" bandRow="1">
                <a:tableStyleId>{7DF18680-E054-41AD-8BC1-D1AEF772440D}</a:tableStyleId>
              </a:tblPr>
              <a:tblGrid>
                <a:gridCol w="762000"/>
                <a:gridCol w="7315200"/>
                <a:gridCol w="762000"/>
              </a:tblGrid>
              <a:tr h="565887">
                <a:tc>
                  <a:txBody>
                    <a:bodyPr/>
                    <a:lstStyle/>
                    <a:p>
                      <a:pPr algn="ctr"/>
                      <a:r>
                        <a:rPr lang="en-US" sz="1400" dirty="0" smtClean="0"/>
                        <a:t>2 </a:t>
                      </a:r>
                    </a:p>
                    <a:p>
                      <a:pPr algn="ctr"/>
                      <a:r>
                        <a:rPr lang="en-US" sz="1400" dirty="0" smtClean="0"/>
                        <a:t>Credit</a:t>
                      </a:r>
                      <a:endParaRPr lang="en-US" sz="1400" dirty="0"/>
                    </a:p>
                  </a:txBody>
                  <a:tcPr/>
                </a:tc>
                <a:tc>
                  <a:txBody>
                    <a:bodyPr/>
                    <a:lstStyle/>
                    <a:p>
                      <a:pPr algn="ctr"/>
                      <a:r>
                        <a:rPr lang="en-US" sz="1400" dirty="0" smtClean="0"/>
                        <a:t>50 Marks </a:t>
                      </a:r>
                    </a:p>
                    <a:p>
                      <a:pPr algn="ctr"/>
                      <a:r>
                        <a:rPr lang="en-US" sz="1400" dirty="0" smtClean="0"/>
                        <a:t>(Semester end examination 40 &amp; internal evaluation 10 marks)</a:t>
                      </a:r>
                      <a:endParaRPr lang="en-US" sz="1400" dirty="0"/>
                    </a:p>
                  </a:txBody>
                  <a:tcPr/>
                </a:tc>
                <a:tc>
                  <a:txBody>
                    <a:bodyPr/>
                    <a:lstStyle/>
                    <a:p>
                      <a:pPr algn="ctr"/>
                      <a:r>
                        <a:rPr lang="en-US" sz="1400" dirty="0" smtClean="0"/>
                        <a:t>Total </a:t>
                      </a:r>
                    </a:p>
                    <a:p>
                      <a:pPr algn="ctr"/>
                      <a:r>
                        <a:rPr lang="en-US" sz="1400" dirty="0" smtClean="0"/>
                        <a:t>30 hrs.</a:t>
                      </a:r>
                      <a:endParaRPr lang="en-US" sz="1400" dirty="0"/>
                    </a:p>
                  </a:txBody>
                  <a:tcPr/>
                </a:tc>
              </a:tr>
              <a:tr h="307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Unit - I</a:t>
                      </a:r>
                    </a:p>
                  </a:txBody>
                  <a:tcPr/>
                </a:tc>
                <a:tc>
                  <a:txBody>
                    <a:bodyPr/>
                    <a:lstStyle/>
                    <a:p>
                      <a:r>
                        <a:rPr lang="en-US" sz="1600" b="1" dirty="0" smtClean="0">
                          <a:solidFill>
                            <a:schemeClr val="accent3">
                              <a:lumMod val="75000"/>
                            </a:schemeClr>
                          </a:solidFill>
                        </a:rPr>
                        <a:t>Introduction : Financial Literacy</a:t>
                      </a:r>
                      <a:endParaRPr lang="en-US" sz="1600" b="1" dirty="0">
                        <a:solidFill>
                          <a:schemeClr val="accent3">
                            <a:lumMod val="75000"/>
                          </a:schemeClr>
                        </a:solidFill>
                      </a:endParaRPr>
                    </a:p>
                  </a:txBody>
                  <a:tcPr/>
                </a:tc>
                <a:tc>
                  <a:txBody>
                    <a:bodyPr/>
                    <a:lstStyle/>
                    <a:p>
                      <a:pPr algn="ctr"/>
                      <a:r>
                        <a:rPr lang="en-US" sz="1600" b="1" dirty="0" smtClean="0"/>
                        <a:t>15 hrs.</a:t>
                      </a:r>
                      <a:endParaRPr lang="en-US" sz="1600" b="1" dirty="0"/>
                    </a:p>
                  </a:txBody>
                  <a:tcPr/>
                </a:tc>
              </a:tr>
              <a:tr h="1094255">
                <a:tc>
                  <a:txBody>
                    <a:bodyPr/>
                    <a:lstStyle/>
                    <a:p>
                      <a:endParaRPr lang="en-US" sz="1600" b="1" dirty="0"/>
                    </a:p>
                  </a:txBody>
                  <a:tcPr/>
                </a:tc>
                <a:tc>
                  <a:txBody>
                    <a:bodyPr/>
                    <a:lstStyle/>
                    <a:p>
                      <a:pPr algn="just">
                        <a:lnSpc>
                          <a:spcPct val="150000"/>
                        </a:lnSpc>
                      </a:pPr>
                      <a:r>
                        <a:rPr lang="en-US" sz="1600" b="1" dirty="0" smtClean="0"/>
                        <a:t>Concept of income, savings, insurance &amp; investment, Time value of money. Concept &amp; application of debit cards, credit cards, ATMs, Net banking, UPI payments,</a:t>
                      </a:r>
                      <a:r>
                        <a:rPr lang="en-US" sz="1600" b="1" baseline="0" dirty="0" smtClean="0"/>
                        <a:t> wallets,. Spending discipline. Precautions to avoid online financial frauds. </a:t>
                      </a:r>
                      <a:endParaRPr lang="en-US" sz="1600" b="1" dirty="0"/>
                    </a:p>
                  </a:txBody>
                  <a:tcPr/>
                </a:tc>
                <a:tc>
                  <a:txBody>
                    <a:bodyPr/>
                    <a:lstStyle/>
                    <a:p>
                      <a:pPr algn="ctr"/>
                      <a:endParaRPr lang="en-US" sz="1600" dirty="0"/>
                    </a:p>
                  </a:txBody>
                  <a:tcPr/>
                </a:tc>
              </a:tr>
              <a:tr h="301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Unit - II</a:t>
                      </a:r>
                    </a:p>
                  </a:txBody>
                  <a:tcPr/>
                </a:tc>
                <a:tc>
                  <a:txBody>
                    <a:bodyPr/>
                    <a:lstStyle/>
                    <a:p>
                      <a:r>
                        <a:rPr lang="en-US" sz="1600" b="1" dirty="0" smtClean="0">
                          <a:solidFill>
                            <a:schemeClr val="accent3">
                              <a:lumMod val="75000"/>
                            </a:schemeClr>
                          </a:solidFill>
                        </a:rPr>
                        <a:t>Financial Products &amp; Services</a:t>
                      </a:r>
                      <a:endParaRPr lang="en-US" sz="16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15 hrs.</a:t>
                      </a:r>
                    </a:p>
                  </a:txBody>
                  <a:tcPr/>
                </a:tc>
              </a:tr>
              <a:tr h="1436901">
                <a:tc>
                  <a:txBody>
                    <a:bodyPr/>
                    <a:lstStyle/>
                    <a:p>
                      <a:endParaRPr lang="en-US" sz="1600"/>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b="1" dirty="0" smtClean="0">
                          <a:solidFill>
                            <a:srgbClr val="FF0000"/>
                          </a:solidFill>
                        </a:rPr>
                        <a:t>Loan : </a:t>
                      </a:r>
                      <a:r>
                        <a:rPr lang="en-US" sz="1600" b="1" dirty="0" smtClean="0"/>
                        <a:t>Housing loan, business loan, consumer loan, difference</a:t>
                      </a:r>
                      <a:r>
                        <a:rPr lang="en-US" sz="1600" b="1" baseline="0" dirty="0" smtClean="0"/>
                        <a:t> between term loan &amp; cash credit. </a:t>
                      </a:r>
                    </a:p>
                    <a:p>
                      <a:pPr marL="0" marR="0" indent="0" algn="just" defTabSz="914400" rtl="0" eaLnBrk="1" fontAlgn="auto" latinLnBrk="0" hangingPunct="1">
                        <a:lnSpc>
                          <a:spcPct val="150000"/>
                        </a:lnSpc>
                        <a:spcBef>
                          <a:spcPts val="0"/>
                        </a:spcBef>
                        <a:spcAft>
                          <a:spcPts val="0"/>
                        </a:spcAft>
                        <a:buClrTx/>
                        <a:buSzTx/>
                        <a:buFontTx/>
                        <a:buNone/>
                        <a:tabLst/>
                        <a:defRPr/>
                      </a:pPr>
                      <a:r>
                        <a:rPr lang="en-US" sz="1600" b="1" baseline="0" dirty="0" smtClean="0">
                          <a:solidFill>
                            <a:srgbClr val="FF0000"/>
                          </a:solidFill>
                        </a:rPr>
                        <a:t>Investment : </a:t>
                      </a:r>
                      <a:r>
                        <a:rPr lang="en-US" sz="1600" b="1" baseline="0" dirty="0" smtClean="0"/>
                        <a:t>Avenues of investment : Fixed deposit. Recurring deposit. Introduction to mutual fund &amp; share market. Difference between investment &amp; insurance.</a:t>
                      </a:r>
                      <a:endParaRPr lang="en-US" sz="1600" b="1" dirty="0" smtClean="0"/>
                    </a:p>
                  </a:txBody>
                  <a:tcPr/>
                </a:tc>
                <a:tc>
                  <a:txBody>
                    <a:bodyPr/>
                    <a:lstStyle/>
                    <a:p>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Rectangle 4"/>
          <p:cNvSpPr/>
          <p:nvPr/>
        </p:nvSpPr>
        <p:spPr>
          <a:xfrm>
            <a:off x="76200" y="4572000"/>
            <a:ext cx="8991600" cy="2169825"/>
          </a:xfrm>
          <a:prstGeom prst="rect">
            <a:avLst/>
          </a:prstGeom>
        </p:spPr>
        <p:txBody>
          <a:bodyPr wrap="square">
            <a:spAutoFit/>
          </a:bodyPr>
          <a:lstStyle/>
          <a:p>
            <a:pPr>
              <a:lnSpc>
                <a:spcPct val="150000"/>
              </a:lnSpc>
            </a:pPr>
            <a:r>
              <a:rPr lang="en-US" b="1" dirty="0">
                <a:solidFill>
                  <a:srgbClr val="0070C0"/>
                </a:solidFill>
              </a:rPr>
              <a:t>References :  </a:t>
            </a:r>
          </a:p>
          <a:p>
            <a:pPr marL="457200" indent="-457200">
              <a:lnSpc>
                <a:spcPct val="150000"/>
              </a:lnSpc>
              <a:buAutoNum type="arabicParenR"/>
            </a:pPr>
            <a:r>
              <a:rPr lang="en-US" b="1" dirty="0">
                <a:solidFill>
                  <a:schemeClr val="accent2"/>
                </a:solidFill>
                <a:latin typeface="Bahnschrift Light" pitchFamily="34" charset="0"/>
              </a:rPr>
              <a:t>Ramit Sethi (2009) : I will teach you to be rich</a:t>
            </a:r>
          </a:p>
          <a:p>
            <a:pPr marL="457200" indent="-457200">
              <a:lnSpc>
                <a:spcPct val="150000"/>
              </a:lnSpc>
              <a:buAutoNum type="arabicParenR"/>
            </a:pPr>
            <a:r>
              <a:rPr lang="en-US" b="1" dirty="0">
                <a:solidFill>
                  <a:schemeClr val="accent2"/>
                </a:solidFill>
                <a:latin typeface="Bahnschrift Light" pitchFamily="34" charset="0"/>
              </a:rPr>
              <a:t>Robert Kiyoaki (1997) : Rich Dad Poor Dad</a:t>
            </a:r>
          </a:p>
          <a:p>
            <a:pPr marL="457200" indent="-457200">
              <a:lnSpc>
                <a:spcPct val="150000"/>
              </a:lnSpc>
              <a:buAutoNum type="arabicParenR"/>
            </a:pPr>
            <a:r>
              <a:rPr lang="en-US" b="1" dirty="0">
                <a:solidFill>
                  <a:schemeClr val="accent2"/>
                </a:solidFill>
                <a:latin typeface="Bahnschrift Light" pitchFamily="34" charset="0"/>
              </a:rPr>
              <a:t>Morgan Housel (2016) : Psychology of Money</a:t>
            </a:r>
          </a:p>
          <a:p>
            <a:pPr marL="457200" indent="-457200">
              <a:lnSpc>
                <a:spcPct val="150000"/>
              </a:lnSpc>
              <a:buAutoNum type="arabicParenR"/>
            </a:pPr>
            <a:r>
              <a:rPr lang="en-US" b="1" dirty="0">
                <a:solidFill>
                  <a:schemeClr val="accent2"/>
                </a:solidFill>
                <a:latin typeface="Bahnschrift Light" pitchFamily="34" charset="0"/>
              </a:rPr>
              <a:t>Abhijeet Kolapkar (2023) : Money Works (Penguin Business) </a:t>
            </a:r>
          </a:p>
        </p:txBody>
      </p:sp>
    </p:spTree>
    <p:extLst>
      <p:ext uri="{BB962C8B-B14F-4D97-AF65-F5344CB8AC3E}">
        <p14:creationId xmlns:p14="http://schemas.microsoft.com/office/powerpoint/2010/main" val="1931465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fontAlgn="auto">
              <a:lnSpc>
                <a:spcPct val="150000"/>
              </a:lnSpc>
            </a:pPr>
            <a:r>
              <a:rPr lang="mr-IN" sz="2400" b="1" dirty="0" smtClean="0">
                <a:solidFill>
                  <a:srgbClr val="C00000"/>
                </a:solidFill>
              </a:rPr>
              <a:t>५) </a:t>
            </a:r>
            <a:r>
              <a:rPr lang="mr-IN" sz="2400" b="1" dirty="0">
                <a:solidFill>
                  <a:srgbClr val="C00000"/>
                </a:solidFill>
              </a:rPr>
              <a:t>तणाव कमी </a:t>
            </a:r>
            <a:r>
              <a:rPr lang="mr-IN" sz="2400" b="1" dirty="0" smtClean="0">
                <a:solidFill>
                  <a:srgbClr val="C00000"/>
                </a:solidFill>
              </a:rPr>
              <a:t>करणे - </a:t>
            </a:r>
            <a:r>
              <a:rPr lang="mr-IN" sz="2400" b="1" dirty="0" smtClean="0">
                <a:solidFill>
                  <a:schemeClr val="accent3">
                    <a:lumMod val="75000"/>
                  </a:schemeClr>
                </a:solidFill>
              </a:rPr>
              <a:t>आर्थिक </a:t>
            </a:r>
            <a:r>
              <a:rPr lang="mr-IN" sz="2400" b="1" dirty="0">
                <a:solidFill>
                  <a:schemeClr val="accent3">
                    <a:lumMod val="75000"/>
                  </a:schemeClr>
                </a:solidFill>
              </a:rPr>
              <a:t>ताणतणावाचा आपल्या </a:t>
            </a:r>
            <a:r>
              <a:rPr lang="mr-IN" sz="2400" b="1" dirty="0" smtClean="0">
                <a:solidFill>
                  <a:schemeClr val="accent3">
                    <a:lumMod val="75000"/>
                  </a:schemeClr>
                </a:solidFill>
              </a:rPr>
              <a:t>आरोग्यावर परिणाम होतो</a:t>
            </a:r>
            <a:r>
              <a:rPr lang="mr-IN" sz="2400" b="1" dirty="0">
                <a:solidFill>
                  <a:schemeClr val="accent3">
                    <a:lumMod val="75000"/>
                  </a:schemeClr>
                </a:solidFill>
              </a:rPr>
              <a:t>. आर्थिक शिस्तीचा सराव करून, </a:t>
            </a:r>
            <a:r>
              <a:rPr lang="mr-IN" sz="2400" b="1" dirty="0" smtClean="0">
                <a:solidFill>
                  <a:schemeClr val="accent3">
                    <a:lumMod val="75000"/>
                  </a:schemeClr>
                </a:solidFill>
              </a:rPr>
              <a:t>हा </a:t>
            </a:r>
            <a:r>
              <a:rPr lang="mr-IN" sz="2400" b="1" dirty="0">
                <a:solidFill>
                  <a:schemeClr val="accent3">
                    <a:lumMod val="75000"/>
                  </a:schemeClr>
                </a:solidFill>
              </a:rPr>
              <a:t>ताण कमी </a:t>
            </a:r>
            <a:r>
              <a:rPr lang="mr-IN" sz="2400" b="1" dirty="0" smtClean="0">
                <a:solidFill>
                  <a:schemeClr val="accent3">
                    <a:lumMod val="75000"/>
                  </a:schemeClr>
                </a:solidFill>
              </a:rPr>
              <a:t>करता आणि </a:t>
            </a:r>
            <a:r>
              <a:rPr lang="mr-IN" sz="2400" b="1" dirty="0">
                <a:solidFill>
                  <a:schemeClr val="accent3">
                    <a:lumMod val="75000"/>
                  </a:schemeClr>
                </a:solidFill>
              </a:rPr>
              <a:t>तुमचे मानसिक आणि भावनिक आरोग्य </a:t>
            </a:r>
            <a:r>
              <a:rPr lang="mr-IN" sz="2400" b="1" dirty="0" smtClean="0">
                <a:solidFill>
                  <a:schemeClr val="accent3">
                    <a:lumMod val="75000"/>
                  </a:schemeClr>
                </a:solidFill>
              </a:rPr>
              <a:t>सुधारता येते. आर्थिक </a:t>
            </a:r>
            <a:r>
              <a:rPr lang="mr-IN" sz="2400" b="1" dirty="0">
                <a:solidFill>
                  <a:schemeClr val="accent3">
                    <a:lumMod val="75000"/>
                  </a:schemeClr>
                </a:solidFill>
              </a:rPr>
              <a:t>नियंत्रणात </a:t>
            </a:r>
            <a:r>
              <a:rPr lang="mr-IN" sz="2400" b="1" dirty="0" smtClean="0">
                <a:solidFill>
                  <a:schemeClr val="accent3">
                    <a:lumMod val="75000"/>
                  </a:schemeClr>
                </a:solidFill>
              </a:rPr>
              <a:t>राहिल्याने शांत </a:t>
            </a:r>
            <a:r>
              <a:rPr lang="mr-IN" sz="2400" b="1" dirty="0">
                <a:solidFill>
                  <a:schemeClr val="accent3">
                    <a:lumMod val="75000"/>
                  </a:schemeClr>
                </a:solidFill>
              </a:rPr>
              <a:t>आणि समाधानाची भावना </a:t>
            </a:r>
            <a:r>
              <a:rPr lang="mr-IN" sz="2400" b="1" dirty="0" smtClean="0">
                <a:solidFill>
                  <a:schemeClr val="accent3">
                    <a:lumMod val="75000"/>
                  </a:schemeClr>
                </a:solidFill>
              </a:rPr>
              <a:t>येते. </a:t>
            </a:r>
          </a:p>
          <a:p>
            <a:pPr algn="just" fontAlgn="auto">
              <a:lnSpc>
                <a:spcPct val="150000"/>
              </a:lnSpc>
            </a:pPr>
            <a:r>
              <a:rPr lang="mr-IN" sz="2000" b="1" dirty="0" smtClean="0">
                <a:solidFill>
                  <a:srgbClr val="FF0000"/>
                </a:solidFill>
              </a:rPr>
              <a:t>आर्थिक शिस्तीची सवय जोपासण्यासाठी </a:t>
            </a:r>
            <a:r>
              <a:rPr lang="mr-IN" sz="2000" b="1" dirty="0">
                <a:solidFill>
                  <a:srgbClr val="FF0000"/>
                </a:solidFill>
              </a:rPr>
              <a:t>काही व्यावहारिक </a:t>
            </a:r>
            <a:r>
              <a:rPr lang="mr-IN" sz="2000" b="1" dirty="0" smtClean="0">
                <a:solidFill>
                  <a:srgbClr val="FF0000"/>
                </a:solidFill>
              </a:rPr>
              <a:t>टिप्स:</a:t>
            </a:r>
          </a:p>
          <a:p>
            <a:pPr algn="just">
              <a:lnSpc>
                <a:spcPct val="150000"/>
              </a:lnSpc>
            </a:pPr>
            <a:r>
              <a:rPr lang="mr-IN" sz="2400" b="1" dirty="0" smtClean="0">
                <a:solidFill>
                  <a:srgbClr val="00B050"/>
                </a:solidFill>
              </a:rPr>
              <a:t>१) बजेट </a:t>
            </a:r>
            <a:r>
              <a:rPr lang="mr-IN" sz="2400" b="1" dirty="0">
                <a:solidFill>
                  <a:srgbClr val="00B050"/>
                </a:solidFill>
              </a:rPr>
              <a:t>तयार करा: </a:t>
            </a:r>
            <a:r>
              <a:rPr lang="mr-IN" sz="2400" b="1" dirty="0">
                <a:solidFill>
                  <a:srgbClr val="7030A0"/>
                </a:solidFill>
              </a:rPr>
              <a:t>तुमचे उत्पन्न आणि खर्चाचे मूल्यमापन करून सुरुवात करा आणि तुमच्या आर्थिक उद्दिष्टांशी जुळणारे वास्तववादी बजेट तयार करा. तुमच्या खर्चाचा मागोवा घ्या, अत्यावश्यक खर्चांना प्राधान्य द्या आणि अनावश्यक भोगांवर कपात </a:t>
            </a:r>
            <a:r>
              <a:rPr lang="mr-IN" sz="2400" b="1" dirty="0" smtClean="0">
                <a:solidFill>
                  <a:srgbClr val="7030A0"/>
                </a:solidFill>
              </a:rPr>
              <a:t>करा.</a:t>
            </a:r>
          </a:p>
          <a:p>
            <a:pPr algn="just">
              <a:lnSpc>
                <a:spcPct val="150000"/>
              </a:lnSpc>
            </a:pPr>
            <a:r>
              <a:rPr lang="mr-IN" sz="2400" b="1" dirty="0" smtClean="0">
                <a:solidFill>
                  <a:srgbClr val="00B050"/>
                </a:solidFill>
              </a:rPr>
              <a:t>२) स्वयंचलित </a:t>
            </a:r>
            <a:r>
              <a:rPr lang="mr-IN" sz="2400" b="1" dirty="0">
                <a:solidFill>
                  <a:srgbClr val="00B050"/>
                </a:solidFill>
              </a:rPr>
              <a:t>बचत:</a:t>
            </a:r>
            <a:r>
              <a:rPr lang="mr-IN" sz="2400" b="1" dirty="0"/>
              <a:t> </a:t>
            </a:r>
            <a:r>
              <a:rPr lang="mr-IN" sz="2400" b="1" dirty="0">
                <a:solidFill>
                  <a:srgbClr val="7030A0"/>
                </a:solidFill>
              </a:rPr>
              <a:t>तुमच्या खात्यामधून वेगळ्या बचत खात्यात स्वयंचलित हस्तांतरण सेट करा. हे सातत्यपूर्ण बचत सुनिश्चित करते आणि आवेगपूर्णपणे खर्च करण्याचा मोह टाळण्यास मदत करते</a:t>
            </a:r>
            <a:r>
              <a:rPr lang="mr-IN" sz="2400" b="1" dirty="0" smtClean="0">
                <a:solidFill>
                  <a:srgbClr val="7030A0"/>
                </a:solidFill>
              </a:rPr>
              <a:t>.</a:t>
            </a:r>
            <a:endParaRPr lang="mr-IN" sz="2400" b="1" dirty="0">
              <a:solidFill>
                <a:srgbClr val="7030A0"/>
              </a:solidFill>
            </a:endParaRPr>
          </a:p>
          <a:p>
            <a:pPr algn="just">
              <a:lnSpc>
                <a:spcPct val="150000"/>
              </a:lnSpc>
            </a:pPr>
            <a:endParaRPr lang="mr-IN" sz="2400" b="1" dirty="0">
              <a:solidFill>
                <a:schemeClr val="accent3">
                  <a:lumMod val="75000"/>
                </a:schemeClr>
              </a:solidFill>
            </a:endParaRPr>
          </a:p>
          <a:p>
            <a:pPr algn="just" fontAlgn="auto">
              <a:lnSpc>
                <a:spcPct val="150000"/>
              </a:lnSpc>
            </a:pPr>
            <a:endParaRPr lang="mr-IN" sz="2400" b="1" dirty="0">
              <a:solidFill>
                <a:schemeClr val="accent3">
                  <a:lumMod val="75000"/>
                </a:schemeClr>
              </a:solidFill>
            </a:endParaRPr>
          </a:p>
          <a:p>
            <a:pPr marL="457200" indent="-457200" algn="just" fontAlgn="auto">
              <a:lnSpc>
                <a:spcPct val="150000"/>
              </a:lnSpc>
              <a:buAutoNum type="arabicParenR"/>
            </a:pPr>
            <a:endParaRPr lang="mr-IN" sz="2400" b="1" dirty="0">
              <a:solidFill>
                <a:schemeClr val="accent3">
                  <a:lumMod val="75000"/>
                </a:schemeClr>
              </a:solidFill>
            </a:endParaRPr>
          </a:p>
          <a:p>
            <a:pPr marL="342900" indent="-342900" algn="just">
              <a:lnSpc>
                <a:spcPct val="150000"/>
              </a:lnSpc>
              <a:buFont typeface="Courier New" pitchFamily="49" charset="0"/>
              <a:buChar char="o"/>
            </a:pP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4162789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fontAlgn="auto">
              <a:lnSpc>
                <a:spcPct val="150000"/>
              </a:lnSpc>
            </a:pPr>
            <a:r>
              <a:rPr lang="mr-IN" sz="2400" b="1" dirty="0" smtClean="0">
                <a:solidFill>
                  <a:srgbClr val="00B050"/>
                </a:solidFill>
              </a:rPr>
              <a:t>३) आवेग </a:t>
            </a:r>
            <a:r>
              <a:rPr lang="mr-IN" sz="2400" b="1" dirty="0">
                <a:solidFill>
                  <a:srgbClr val="00B050"/>
                </a:solidFill>
              </a:rPr>
              <a:t>खरेदी करणे </a:t>
            </a:r>
            <a:r>
              <a:rPr lang="mr-IN" sz="2400" b="1" dirty="0" smtClean="0">
                <a:solidFill>
                  <a:srgbClr val="00B050"/>
                </a:solidFill>
              </a:rPr>
              <a:t>टाळा:</a:t>
            </a:r>
            <a:r>
              <a:rPr lang="mr-IN" sz="2400" b="1" dirty="0" smtClean="0"/>
              <a:t> </a:t>
            </a:r>
            <a:r>
              <a:rPr lang="mr-IN" sz="2400" b="1" dirty="0">
                <a:solidFill>
                  <a:srgbClr val="7030A0"/>
                </a:solidFill>
              </a:rPr>
              <a:t>खरेदी करण्यापूर्वी, ते तुमच्या आर्थिक उद्दिष्टांशी जुळते का आणि तुम्हाला त्याची खरोखर गरज आहे का ते विचारा. समाधानास उशीर करणे आणि खरेदीचे माहितीपूर्ण निर्णय घेतल्याने व्यर्थ खर्च टाळता येतो</a:t>
            </a:r>
            <a:r>
              <a:rPr lang="mr-IN" sz="2400" b="1" dirty="0" smtClean="0">
                <a:solidFill>
                  <a:srgbClr val="7030A0"/>
                </a:solidFill>
              </a:rPr>
              <a:t>.</a:t>
            </a:r>
          </a:p>
          <a:p>
            <a:pPr algn="just">
              <a:lnSpc>
                <a:spcPct val="150000"/>
              </a:lnSpc>
            </a:pPr>
            <a:r>
              <a:rPr lang="mr-IN" sz="2400" b="1" dirty="0">
                <a:solidFill>
                  <a:srgbClr val="00B050"/>
                </a:solidFill>
              </a:rPr>
              <a:t>४) स्वतःला शिक्षित करा: </a:t>
            </a:r>
            <a:r>
              <a:rPr lang="mr-IN" sz="2400" b="1" dirty="0">
                <a:solidFill>
                  <a:srgbClr val="7030A0"/>
                </a:solidFill>
              </a:rPr>
              <a:t>वैयक्तिक वित्त आणि गुंतवणूक धोरणांबद्दल स्वतःला शिक्षित करण्यासाठी वेळ काढा. आर्थिक बातम्यांबद्दल अपडेट रहा, तज्ञांचा सल्ला घ्या आणि तुमच्या पैशांबद्दल माहितीपूर्ण निर्णय घ्या</a:t>
            </a:r>
            <a:r>
              <a:rPr lang="mr-IN" sz="2400" b="1" dirty="0" smtClean="0">
                <a:solidFill>
                  <a:srgbClr val="7030A0"/>
                </a:solidFill>
              </a:rPr>
              <a:t>.</a:t>
            </a:r>
          </a:p>
          <a:p>
            <a:pPr algn="just">
              <a:lnSpc>
                <a:spcPct val="150000"/>
              </a:lnSpc>
            </a:pPr>
            <a:r>
              <a:rPr lang="mr-IN" sz="2400" b="1" dirty="0">
                <a:solidFill>
                  <a:srgbClr val="00B050"/>
                </a:solidFill>
              </a:rPr>
              <a:t>५) व्यावसायिकांची मदत घ्या: </a:t>
            </a:r>
            <a:r>
              <a:rPr lang="mr-IN" sz="2400" b="1" dirty="0">
                <a:solidFill>
                  <a:srgbClr val="7030A0"/>
                </a:solidFill>
              </a:rPr>
              <a:t>तुमची आर्थिक व्यवस्था स्वतःच करणे तुम्हाला आव्हानात्मक वाटत असल्यास, आर्थिक नियोजक किंवा सल्लागाराचे मार्गदर्शन घ्या. ते तुमच्या ध्येयांवर आधारित वैयक्तिकृत सल्ला देऊ शकतात आणि तुम्हाला ट्रॅकवर राहण्यात मदत करतात.</a:t>
            </a:r>
          </a:p>
          <a:p>
            <a:pPr algn="just">
              <a:lnSpc>
                <a:spcPct val="150000"/>
              </a:lnSpc>
            </a:pPr>
            <a:endParaRPr lang="mr-IN" sz="2400" b="1" dirty="0">
              <a:solidFill>
                <a:srgbClr val="7030A0"/>
              </a:solidFill>
            </a:endParaRPr>
          </a:p>
          <a:p>
            <a:pPr algn="just" fontAlgn="auto">
              <a:lnSpc>
                <a:spcPct val="150000"/>
              </a:lnSpc>
            </a:pPr>
            <a:endParaRPr lang="mr-IN" sz="2400" b="1" dirty="0">
              <a:solidFill>
                <a:srgbClr val="7030A0"/>
              </a:solidFill>
            </a:endParaRPr>
          </a:p>
          <a:p>
            <a:pPr algn="just" fontAlgn="auto">
              <a:lnSpc>
                <a:spcPct val="150000"/>
              </a:lnSpc>
            </a:pPr>
            <a:endParaRPr lang="mr-IN" sz="2400" b="1" dirty="0">
              <a:solidFill>
                <a:schemeClr val="accent3">
                  <a:lumMod val="75000"/>
                </a:schemeClr>
              </a:solidFill>
            </a:endParaRPr>
          </a:p>
          <a:p>
            <a:pPr marL="342900" indent="-342900" algn="just">
              <a:lnSpc>
                <a:spcPct val="150000"/>
              </a:lnSpc>
              <a:buFont typeface="Courier New" pitchFamily="49" charset="0"/>
              <a:buChar char="o"/>
            </a:pP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12553845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nSpc>
                <a:spcPct val="150000"/>
              </a:lnSpc>
            </a:pPr>
            <a:r>
              <a:rPr lang="mr-IN" sz="2600" b="1" dirty="0">
                <a:solidFill>
                  <a:srgbClr val="FF0000"/>
                </a:solidFill>
              </a:rPr>
              <a:t>– </a:t>
            </a:r>
            <a:r>
              <a:rPr lang="mr-IN" sz="2600" b="1" dirty="0" smtClean="0">
                <a:solidFill>
                  <a:srgbClr val="FF0000"/>
                </a:solidFill>
              </a:rPr>
              <a:t>निष्कर्ष – </a:t>
            </a:r>
          </a:p>
          <a:p>
            <a:pPr marL="342900" indent="-342900" algn="just" fontAlgn="auto">
              <a:lnSpc>
                <a:spcPct val="150000"/>
              </a:lnSpc>
              <a:buFont typeface="Wingdings" pitchFamily="2" charset="2"/>
              <a:buChar char="v"/>
            </a:pPr>
            <a:r>
              <a:rPr lang="mr-IN" sz="2600" b="1" dirty="0" smtClean="0">
                <a:solidFill>
                  <a:srgbClr val="00B050"/>
                </a:solidFill>
              </a:rPr>
              <a:t>यशस्वी </a:t>
            </a:r>
            <a:r>
              <a:rPr lang="mr-IN" sz="2600" b="1" dirty="0">
                <a:solidFill>
                  <a:srgbClr val="00B050"/>
                </a:solidFill>
              </a:rPr>
              <a:t>आणि समृद्ध भविष्यासाठी आर्थिक शिस्त हा महत्त्वाचा घटक आहे. तुमची आर्थिक </a:t>
            </a:r>
            <a:r>
              <a:rPr lang="mr-IN" sz="2600" b="1" dirty="0" smtClean="0">
                <a:solidFill>
                  <a:srgbClr val="00B050"/>
                </a:solidFill>
              </a:rPr>
              <a:t>स्थिती </a:t>
            </a:r>
            <a:r>
              <a:rPr lang="mr-IN" sz="2600" b="1" dirty="0">
                <a:solidFill>
                  <a:srgbClr val="00B050"/>
                </a:solidFill>
              </a:rPr>
              <a:t>जबाबदारीने व्यवस्थापित करून तुम्ही आर्थिक स्थिरता मिळवू शकता, कर्ज कमी करू शकता, संपत्ती निर्माण करू शकता, तुमचे ध्येय साध्य करू शकता आणि तणावमुक्त जीवन जगू शकता. </a:t>
            </a:r>
          </a:p>
          <a:p>
            <a:pPr marL="342900" indent="-342900" algn="just" fontAlgn="auto">
              <a:lnSpc>
                <a:spcPct val="150000"/>
              </a:lnSpc>
              <a:buFont typeface="Wingdings" pitchFamily="2" charset="2"/>
              <a:buChar char="v"/>
            </a:pPr>
            <a:r>
              <a:rPr lang="mr-IN" sz="2600" b="1" dirty="0" smtClean="0">
                <a:solidFill>
                  <a:srgbClr val="00B050"/>
                </a:solidFill>
              </a:rPr>
              <a:t>ही </a:t>
            </a:r>
            <a:r>
              <a:rPr lang="mr-IN" sz="2600" b="1" dirty="0">
                <a:solidFill>
                  <a:srgbClr val="00B050"/>
                </a:solidFill>
              </a:rPr>
              <a:t>शिस्त जोपासण्यासाठी समर्पण, सातत्य आणि माहितीपूर्ण आर्थिक निवडी करण्याची इच्छा असणे आवश्यक आहे. तर, आजच सुरुवात करा आणि आर्थिक शिस्तीचे अनेक फायदे मिळवा.</a:t>
            </a:r>
          </a:p>
          <a:p>
            <a:pPr algn="just" fontAlgn="auto">
              <a:lnSpc>
                <a:spcPct val="150000"/>
              </a:lnSpc>
            </a:pPr>
            <a:endParaRPr lang="mr-IN" sz="2400" b="1" dirty="0">
              <a:solidFill>
                <a:srgbClr val="7030A0"/>
              </a:solidFill>
            </a:endParaRPr>
          </a:p>
          <a:p>
            <a:pPr algn="just" fontAlgn="auto">
              <a:lnSpc>
                <a:spcPct val="150000"/>
              </a:lnSpc>
            </a:pPr>
            <a:endParaRPr lang="mr-IN" sz="2400" b="1" dirty="0">
              <a:solidFill>
                <a:schemeClr val="accent3">
                  <a:lumMod val="75000"/>
                </a:schemeClr>
              </a:solidFill>
            </a:endParaRPr>
          </a:p>
          <a:p>
            <a:pPr algn="just" fontAlgn="auto">
              <a:lnSpc>
                <a:spcPct val="150000"/>
              </a:lnSpc>
            </a:pPr>
            <a:endParaRPr lang="mr-IN" sz="2400" b="1" dirty="0">
              <a:solidFill>
                <a:schemeClr val="accent3">
                  <a:lumMod val="75000"/>
                </a:schemeClr>
              </a:solidFill>
            </a:endParaRPr>
          </a:p>
          <a:p>
            <a:pPr marL="342900" indent="-342900" algn="just">
              <a:lnSpc>
                <a:spcPct val="150000"/>
              </a:lnSpc>
              <a:buFont typeface="Courier New" pitchFamily="49" charset="0"/>
              <a:buChar char="o"/>
            </a:pP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2594343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r>
              <a:rPr lang="mr-IN" sz="2400" b="1" dirty="0">
                <a:solidFill>
                  <a:srgbClr val="00B050"/>
                </a:solidFill>
              </a:rPr>
              <a:t>आर्थिक फसवणुकीपासून स्वतःचे संरक्षण कसे </a:t>
            </a:r>
            <a:r>
              <a:rPr lang="mr-IN" sz="2400" b="1" dirty="0" smtClean="0">
                <a:solidFill>
                  <a:srgbClr val="00B050"/>
                </a:solidFill>
              </a:rPr>
              <a:t>करावे </a:t>
            </a:r>
          </a:p>
          <a:p>
            <a:r>
              <a:rPr lang="mr-IN" sz="2400" b="1" dirty="0" smtClean="0">
                <a:solidFill>
                  <a:schemeClr val="tx2"/>
                </a:solidFill>
              </a:rPr>
              <a:t>(</a:t>
            </a:r>
            <a:r>
              <a:rPr lang="en-US" sz="2400" b="1" dirty="0" smtClean="0">
                <a:solidFill>
                  <a:schemeClr val="tx2"/>
                </a:solidFill>
              </a:rPr>
              <a:t>Precautions </a:t>
            </a:r>
            <a:r>
              <a:rPr lang="en-US" sz="2400" b="1" dirty="0">
                <a:solidFill>
                  <a:schemeClr val="tx2"/>
                </a:solidFill>
              </a:rPr>
              <a:t>to avoid online financial </a:t>
            </a:r>
            <a:r>
              <a:rPr lang="en-US" sz="2400" b="1" dirty="0" smtClean="0">
                <a:solidFill>
                  <a:schemeClr val="tx2"/>
                </a:solidFill>
              </a:rPr>
              <a:t>frauds</a:t>
            </a:r>
            <a:r>
              <a:rPr lang="mr-IN" sz="2400" b="1" dirty="0" smtClean="0">
                <a:solidFill>
                  <a:schemeClr val="tx2"/>
                </a:solidFill>
              </a:rPr>
              <a:t>) </a:t>
            </a:r>
            <a:r>
              <a:rPr lang="en-US" sz="2400" b="1" dirty="0" smtClean="0">
                <a:solidFill>
                  <a:schemeClr val="tx2"/>
                </a:solidFill>
              </a:rPr>
              <a:t> </a:t>
            </a:r>
            <a:endParaRPr lang="mr-IN" sz="2400" b="1" dirty="0" smtClean="0">
              <a:solidFill>
                <a:schemeClr val="tx2"/>
              </a:solidFill>
            </a:endParaRPr>
          </a:p>
          <a:p>
            <a:pPr marL="342900" indent="-342900" algn="just">
              <a:lnSpc>
                <a:spcPct val="150000"/>
              </a:lnSpc>
              <a:buFont typeface="Courier New" pitchFamily="49" charset="0"/>
              <a:buChar char="o"/>
            </a:pPr>
            <a:r>
              <a:rPr lang="mr-IN" sz="2200" b="1" dirty="0">
                <a:solidFill>
                  <a:srgbClr val="C00000"/>
                </a:solidFill>
              </a:rPr>
              <a:t>भारतात ऑनलाईन </a:t>
            </a:r>
            <a:r>
              <a:rPr lang="mr-IN" sz="2200" b="1" dirty="0" smtClean="0">
                <a:solidFill>
                  <a:srgbClr val="C00000"/>
                </a:solidFill>
              </a:rPr>
              <a:t>फसवणूची </a:t>
            </a:r>
            <a:r>
              <a:rPr lang="mr-IN" sz="2200" b="1" dirty="0">
                <a:solidFill>
                  <a:srgbClr val="C00000"/>
                </a:solidFill>
              </a:rPr>
              <a:t>प्रकरणं दिवसेंदिवस वाढत आहेत. विविध टोळ्या या लोकांची ऑनलाईन फसवणूक </a:t>
            </a:r>
            <a:r>
              <a:rPr lang="mr-IN" sz="2200" b="1" dirty="0">
                <a:solidFill>
                  <a:srgbClr val="C00000"/>
                </a:solidFill>
              </a:rPr>
              <a:t>(</a:t>
            </a:r>
            <a:r>
              <a:rPr lang="en-US" sz="2200" b="1" dirty="0">
                <a:solidFill>
                  <a:srgbClr val="C00000"/>
                </a:solidFill>
              </a:rPr>
              <a:t>Online Fraud) </a:t>
            </a:r>
            <a:r>
              <a:rPr lang="mr-IN" sz="2200" b="1" dirty="0" smtClean="0">
                <a:solidFill>
                  <a:srgbClr val="C00000"/>
                </a:solidFill>
              </a:rPr>
              <a:t>करण्यासाठी </a:t>
            </a:r>
            <a:r>
              <a:rPr lang="mr-IN" sz="2200" b="1" dirty="0">
                <a:solidFill>
                  <a:srgbClr val="C00000"/>
                </a:solidFill>
              </a:rPr>
              <a:t>सक्रिय असतात. जाणून घेऊया त्यांच्या विविध पद्धती</a:t>
            </a:r>
            <a:r>
              <a:rPr lang="mr-IN" sz="2200" b="1" dirty="0" smtClean="0">
                <a:solidFill>
                  <a:srgbClr val="C00000"/>
                </a:solidFill>
              </a:rPr>
              <a:t>.</a:t>
            </a:r>
          </a:p>
          <a:p>
            <a:pPr marL="342900" indent="-342900" algn="just">
              <a:lnSpc>
                <a:spcPct val="150000"/>
              </a:lnSpc>
              <a:buFont typeface="Courier New" pitchFamily="49" charset="0"/>
              <a:buChar char="o"/>
            </a:pPr>
            <a:r>
              <a:rPr lang="mr-IN" sz="2200" b="1" dirty="0">
                <a:solidFill>
                  <a:srgbClr val="C00000"/>
                </a:solidFill>
              </a:rPr>
              <a:t>लोकांची ऑनलाईन फसवणूक करुन पैसे कमवणाऱ्या विविध टोळ्या भारतभर सक्रिय आहेत, त्यांच्यामार्फत देशभरातील लोकांना बनावट कॉल करुन, मेसेज करुन त्यांची फसवणूक केली जाते. </a:t>
            </a:r>
            <a:endParaRPr lang="mr-IN" sz="2200" b="1" dirty="0" smtClean="0">
              <a:solidFill>
                <a:srgbClr val="C00000"/>
              </a:solidFill>
            </a:endParaRPr>
          </a:p>
          <a:p>
            <a:pPr marL="342900" indent="-342900" algn="just">
              <a:lnSpc>
                <a:spcPct val="150000"/>
              </a:lnSpc>
              <a:buFont typeface="Courier New" pitchFamily="49" charset="0"/>
              <a:buChar char="o"/>
            </a:pPr>
            <a:r>
              <a:rPr lang="mr-IN" sz="2200" b="1" dirty="0" smtClean="0">
                <a:solidFill>
                  <a:srgbClr val="C00000"/>
                </a:solidFill>
              </a:rPr>
              <a:t>काहीवेळा </a:t>
            </a:r>
            <a:r>
              <a:rPr lang="mr-IN" sz="2200" b="1" dirty="0">
                <a:solidFill>
                  <a:srgbClr val="C00000"/>
                </a:solidFill>
              </a:rPr>
              <a:t>बनावट ऑनलाईन शॉपिंग साईट्स बनवून लोकांचे पैसे लुटले जातात. ऑनलाईन फसवणुकीचे </a:t>
            </a:r>
            <a:r>
              <a:rPr lang="mr-IN" sz="2200" b="1" dirty="0" smtClean="0">
                <a:solidFill>
                  <a:srgbClr val="C00000"/>
                </a:solidFill>
              </a:rPr>
              <a:t>नवनवीन </a:t>
            </a:r>
            <a:r>
              <a:rPr lang="mr-IN" sz="2200" b="1" dirty="0">
                <a:solidFill>
                  <a:srgbClr val="C00000"/>
                </a:solidFill>
              </a:rPr>
              <a:t>प्रकार या टोळ्या आत्मसात करत असतात, अगदी सहजपणे लोकांना या टोळ्या त्यांच्या विळख्यात अडकवतात. ओटीपीची मागणी करुन, बँक डिटेल्स मागून खात्यातले सर्व पैसे गायब करण्याचं काम या लुटारु टोळ्या करत असतात.</a:t>
            </a:r>
          </a:p>
          <a:p>
            <a:pPr marL="342900" indent="-342900" algn="just" fontAlgn="auto">
              <a:lnSpc>
                <a:spcPct val="150000"/>
              </a:lnSpc>
              <a:buFont typeface="Courier New" pitchFamily="49" charset="0"/>
              <a:buChar char="o"/>
            </a:pPr>
            <a:endParaRPr lang="mr-IN" sz="2400" b="1" dirty="0">
              <a:solidFill>
                <a:srgbClr val="C00000"/>
              </a:solidFill>
            </a:endParaRPr>
          </a:p>
          <a:p>
            <a:pPr marL="342900" indent="-342900" algn="just" fontAlgn="auto">
              <a:lnSpc>
                <a:spcPct val="150000"/>
              </a:lnSpc>
              <a:buFont typeface="Courier New" pitchFamily="49" charset="0"/>
              <a:buChar char="o"/>
            </a:pPr>
            <a:endParaRPr lang="mr-IN" sz="2400" b="1" dirty="0">
              <a:solidFill>
                <a:schemeClr val="accent3">
                  <a:lumMod val="75000"/>
                </a:schemeClr>
              </a:solidFill>
            </a:endParaRPr>
          </a:p>
          <a:p>
            <a:pPr marL="342900" indent="-342900" algn="just" fontAlgn="auto">
              <a:lnSpc>
                <a:spcPct val="150000"/>
              </a:lnSpc>
              <a:buFont typeface="Courier New" pitchFamily="49" charset="0"/>
              <a:buChar char="o"/>
            </a:pPr>
            <a:endParaRPr lang="mr-IN" sz="2400" b="1" dirty="0">
              <a:solidFill>
                <a:schemeClr val="accent3">
                  <a:lumMod val="75000"/>
                </a:schemeClr>
              </a:solidFill>
            </a:endParaRPr>
          </a:p>
          <a:p>
            <a:pPr marL="342900" indent="-342900" algn="just">
              <a:lnSpc>
                <a:spcPct val="150000"/>
              </a:lnSpc>
              <a:buFont typeface="Courier New" pitchFamily="49" charset="0"/>
              <a:buChar char="o"/>
            </a:pP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1823759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Courier New" pitchFamily="49" charset="0"/>
              <a:buChar char="o"/>
            </a:pPr>
            <a:r>
              <a:rPr lang="mr-IN" sz="2200" b="1" dirty="0">
                <a:solidFill>
                  <a:srgbClr val="C00000"/>
                </a:solidFill>
              </a:rPr>
              <a:t>चांगला जॉब लावून देऊ, घरबसल्या कामाची संधी प्राप्त करुन देऊ असं सांगत लोकांना अगदी सहजपणे फसवलं जातं. </a:t>
            </a:r>
            <a:endParaRPr lang="mr-IN" sz="2200" b="1" dirty="0" smtClean="0">
              <a:solidFill>
                <a:srgbClr val="C00000"/>
              </a:solidFill>
            </a:endParaRPr>
          </a:p>
          <a:p>
            <a:pPr marL="342900" indent="-342900" algn="just">
              <a:lnSpc>
                <a:spcPct val="150000"/>
              </a:lnSpc>
              <a:buFont typeface="Courier New" pitchFamily="49" charset="0"/>
              <a:buChar char="o"/>
            </a:pPr>
            <a:r>
              <a:rPr lang="mr-IN" sz="2200" b="1" dirty="0" smtClean="0">
                <a:solidFill>
                  <a:srgbClr val="C00000"/>
                </a:solidFill>
              </a:rPr>
              <a:t>हे </a:t>
            </a:r>
            <a:r>
              <a:rPr lang="mr-IN" sz="2200" b="1" dirty="0">
                <a:solidFill>
                  <a:srgbClr val="C00000"/>
                </a:solidFill>
              </a:rPr>
              <a:t>सर्व काम करत असताना या टोळ्या अधिक खबरदारी घेतात आणि त्यामुळेच आर्थिक फसवणूक झाल्यानंतर तुम्ही पोलिसात गेलात, तरी पोलीस देखील आरोपींना पकडण्यात अयशस्वी ठरतात. त्यामुळे, अशा प्रकारांना बळी न पडण्यासाठी नेहमी खबरदारी घेणं आवश्यक आहे, त्यासाठी काही ऑनलाईन फ्रॉडबाबत वेळीच जागरुक होऊया</a:t>
            </a:r>
            <a:r>
              <a:rPr lang="mr-IN" sz="2200" b="1" dirty="0" smtClean="0">
                <a:solidFill>
                  <a:srgbClr val="C00000"/>
                </a:solidFill>
              </a:rPr>
              <a:t>.</a:t>
            </a:r>
          </a:p>
          <a:p>
            <a:pPr algn="just">
              <a:lnSpc>
                <a:spcPct val="150000"/>
              </a:lnSpc>
            </a:pPr>
            <a:r>
              <a:rPr lang="mr-IN" sz="2400" b="1" dirty="0" smtClean="0">
                <a:solidFill>
                  <a:srgbClr val="00B050"/>
                </a:solidFill>
              </a:rPr>
              <a:t>ऑनलाईन फसवणूक </a:t>
            </a:r>
            <a:r>
              <a:rPr lang="mr-IN" sz="2400" b="1" dirty="0">
                <a:solidFill>
                  <a:srgbClr val="00B050"/>
                </a:solidFill>
              </a:rPr>
              <a:t>करण्याच्या विविध </a:t>
            </a:r>
            <a:r>
              <a:rPr lang="mr-IN" sz="2400" b="1" dirty="0" smtClean="0">
                <a:solidFill>
                  <a:srgbClr val="00B050"/>
                </a:solidFill>
              </a:rPr>
              <a:t>पद्धती –</a:t>
            </a:r>
          </a:p>
          <a:p>
            <a:pPr algn="just">
              <a:lnSpc>
                <a:spcPct val="150000"/>
              </a:lnSpc>
            </a:pPr>
            <a:r>
              <a:rPr lang="mr-IN" sz="2400" b="1" dirty="0" smtClean="0">
                <a:solidFill>
                  <a:srgbClr val="FF0000"/>
                </a:solidFill>
              </a:rPr>
              <a:t>१) बँकेतून </a:t>
            </a:r>
            <a:r>
              <a:rPr lang="mr-IN" sz="2400" b="1" dirty="0">
                <a:solidFill>
                  <a:srgbClr val="FF0000"/>
                </a:solidFill>
              </a:rPr>
              <a:t>बोलत असल्याचं भासवून ओटीपीची </a:t>
            </a:r>
            <a:r>
              <a:rPr lang="mr-IN" sz="2400" b="1" dirty="0" smtClean="0">
                <a:solidFill>
                  <a:srgbClr val="FF0000"/>
                </a:solidFill>
              </a:rPr>
              <a:t>मागणी </a:t>
            </a:r>
            <a:r>
              <a:rPr lang="mr-IN" sz="2400" b="1" dirty="0">
                <a:solidFill>
                  <a:srgbClr val="FF0000"/>
                </a:solidFill>
              </a:rPr>
              <a:t>–</a:t>
            </a:r>
            <a:r>
              <a:rPr lang="mr-IN" sz="2400" b="1" dirty="0" smtClean="0">
                <a:solidFill>
                  <a:srgbClr val="FF0000"/>
                </a:solidFill>
              </a:rPr>
              <a:t> </a:t>
            </a:r>
            <a:r>
              <a:rPr lang="mr-IN" sz="2200" b="1" dirty="0">
                <a:solidFill>
                  <a:schemeClr val="accent1"/>
                </a:solidFill>
              </a:rPr>
              <a:t>बऱ्याचदा आपल्या फोनवर बँकेतून कॉल येतात. बऱ्याचदा या कॉलमागे ऑनलाईन फसवणूक करणाऱ्या टोळ्याच असतात. बँकेतून बोलत असल्याचं भासवून आणि बँकेसारखे खोटे मॅसेज पाठवून ही टोळी ग्राहकांकडे ओटीपी मागते. </a:t>
            </a:r>
            <a:endParaRPr lang="mr-IN" sz="2400" b="1" dirty="0">
              <a:solidFill>
                <a:schemeClr val="accent3">
                  <a:lumMod val="75000"/>
                </a:schemeClr>
              </a:solidFill>
            </a:endParaRPr>
          </a:p>
          <a:p>
            <a:pPr marL="342900" indent="-342900" algn="just" fontAlgn="auto">
              <a:lnSpc>
                <a:spcPct val="150000"/>
              </a:lnSpc>
              <a:buFont typeface="Courier New" pitchFamily="49" charset="0"/>
              <a:buChar char="o"/>
            </a:pPr>
            <a:endParaRPr lang="mr-IN" sz="2400" b="1" dirty="0">
              <a:solidFill>
                <a:schemeClr val="accent3">
                  <a:lumMod val="75000"/>
                </a:schemeClr>
              </a:solidFill>
            </a:endParaRPr>
          </a:p>
          <a:p>
            <a:pPr marL="342900" indent="-342900" algn="just">
              <a:lnSpc>
                <a:spcPct val="150000"/>
              </a:lnSpc>
              <a:buFont typeface="Courier New" pitchFamily="49" charset="0"/>
              <a:buChar char="o"/>
            </a:pP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dirty="0"/>
          </a:p>
        </p:txBody>
      </p:sp>
      <p:sp>
        <p:nvSpPr>
          <p:cNvPr id="4" name="Rectangle 3"/>
          <p:cNvSpPr/>
          <p:nvPr/>
        </p:nvSpPr>
        <p:spPr>
          <a:xfrm>
            <a:off x="4421959" y="3244334"/>
            <a:ext cx="300082" cy="369332"/>
          </a:xfrm>
          <a:prstGeom prst="rect">
            <a:avLst/>
          </a:prstGeom>
        </p:spPr>
        <p:txBody>
          <a:bodyPr wrap="none">
            <a:spAutoFit/>
          </a:bodyPr>
          <a:lstStyle/>
          <a:p>
            <a:r>
              <a:rPr lang="mr-IN" b="1" dirty="0">
                <a:solidFill>
                  <a:srgbClr val="00B050"/>
                </a:solidFill>
              </a:rPr>
              <a:t>–</a:t>
            </a:r>
            <a:endParaRPr lang="en-US" dirty="0"/>
          </a:p>
        </p:txBody>
      </p:sp>
    </p:spTree>
    <p:extLst>
      <p:ext uri="{BB962C8B-B14F-4D97-AF65-F5344CB8AC3E}">
        <p14:creationId xmlns:p14="http://schemas.microsoft.com/office/powerpoint/2010/main" val="1489786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mr-IN" sz="2200" b="1" dirty="0">
                <a:solidFill>
                  <a:schemeClr val="accent1"/>
                </a:solidFill>
              </a:rPr>
              <a:t>ओटीपी प्राप्त करुन ग्राहकांच्या बँक अकाऊंटमधील पैसे लुटले जातात. काहीवेळा ग्राहकांना मेसेजमधून एक लिंक पाठवली जाते आणि त्या लिंकवर क्लिक करायला सांगितलं जातं. लिंकवर क्लिक केल्यास आपोआप बँकेतील पैसै कट होतात.</a:t>
            </a:r>
          </a:p>
          <a:p>
            <a:pPr algn="just">
              <a:lnSpc>
                <a:spcPct val="150000"/>
              </a:lnSpc>
            </a:pPr>
            <a:r>
              <a:rPr lang="mr-IN" sz="2400" b="1" dirty="0" smtClean="0">
                <a:solidFill>
                  <a:srgbClr val="FF0000"/>
                </a:solidFill>
              </a:rPr>
              <a:t>२) </a:t>
            </a:r>
            <a:r>
              <a:rPr lang="mr-IN" sz="2400" b="1" dirty="0">
                <a:solidFill>
                  <a:srgbClr val="FF0000"/>
                </a:solidFill>
              </a:rPr>
              <a:t>एनी डेस्कसारखे </a:t>
            </a:r>
            <a:r>
              <a:rPr lang="mr-IN" sz="2400" b="1" dirty="0" smtClean="0">
                <a:solidFill>
                  <a:srgbClr val="FF0000"/>
                </a:solidFill>
              </a:rPr>
              <a:t>अँप </a:t>
            </a:r>
            <a:r>
              <a:rPr lang="mr-IN" sz="2400" b="1" dirty="0">
                <a:solidFill>
                  <a:srgbClr val="FF0000"/>
                </a:solidFill>
              </a:rPr>
              <a:t>डाऊनलोड करण्यास सांगून फसवणूक</a:t>
            </a:r>
            <a:r>
              <a:rPr lang="mr-IN" sz="2400" b="1" dirty="0" smtClean="0">
                <a:solidFill>
                  <a:srgbClr val="FF0000"/>
                </a:solidFill>
              </a:rPr>
              <a:t> </a:t>
            </a:r>
            <a:r>
              <a:rPr lang="mr-IN" sz="2400" b="1" dirty="0">
                <a:solidFill>
                  <a:srgbClr val="FF0000"/>
                </a:solidFill>
              </a:rPr>
              <a:t>–</a:t>
            </a:r>
            <a:r>
              <a:rPr lang="mr-IN" sz="2400" b="1" dirty="0" smtClean="0">
                <a:solidFill>
                  <a:srgbClr val="FF0000"/>
                </a:solidFill>
              </a:rPr>
              <a:t> </a:t>
            </a:r>
            <a:r>
              <a:rPr lang="mr-IN" sz="2400" b="1" dirty="0">
                <a:solidFill>
                  <a:schemeClr val="accent1"/>
                </a:solidFill>
              </a:rPr>
              <a:t>काहीवेळा सोशल मीडियावर </a:t>
            </a:r>
            <a:r>
              <a:rPr lang="mr-IN" sz="2400" b="1" dirty="0" smtClean="0">
                <a:solidFill>
                  <a:schemeClr val="accent1"/>
                </a:solidFill>
              </a:rPr>
              <a:t>ACTIVE असणाऱ्या </a:t>
            </a:r>
            <a:r>
              <a:rPr lang="mr-IN" sz="2400" b="1" dirty="0">
                <a:solidFill>
                  <a:schemeClr val="accent1"/>
                </a:solidFill>
              </a:rPr>
              <a:t>लोकांशी प्रथम फोनद्वारे संपर्क साधला जातो. एनी डेस्कसारखं </a:t>
            </a:r>
            <a:r>
              <a:rPr lang="mr-IN" sz="2400" b="1" dirty="0" smtClean="0">
                <a:solidFill>
                  <a:schemeClr val="accent1"/>
                </a:solidFill>
              </a:rPr>
              <a:t>अँप </a:t>
            </a:r>
            <a:r>
              <a:rPr lang="mr-IN" sz="2400" b="1" dirty="0">
                <a:solidFill>
                  <a:schemeClr val="accent1"/>
                </a:solidFill>
              </a:rPr>
              <a:t>डाऊनलोड करण्यास सांगितलं जातं, ज्याद्वारे या आरोपींना तुमच्या फोनमधील सर्व तपशील मिळतो. अशा वेळी त्यांना ओटीपी मागण्याची गरज देखील पडत नाही, कारण त्यांनी सांगितलेलं </a:t>
            </a:r>
            <a:r>
              <a:rPr lang="mr-IN" sz="2400" b="1" dirty="0">
                <a:solidFill>
                  <a:schemeClr val="accent1"/>
                </a:solidFill>
              </a:rPr>
              <a:t>अँप</a:t>
            </a:r>
            <a:r>
              <a:rPr lang="mr-IN" sz="2400" b="1" dirty="0" smtClean="0">
                <a:solidFill>
                  <a:schemeClr val="accent1"/>
                </a:solidFill>
              </a:rPr>
              <a:t> </a:t>
            </a:r>
            <a:r>
              <a:rPr lang="mr-IN" sz="2400" b="1" dirty="0">
                <a:solidFill>
                  <a:schemeClr val="accent1"/>
                </a:solidFill>
              </a:rPr>
              <a:t>तुम्ही डाऊनलोड केलं असतं, ज्याद्वारे तुमच्या फोनचा सर्व तपशील त्यांना दिसतो. अगदी फोनवर आलेला ओटीपी देखील ते पाहू शकतात.</a:t>
            </a:r>
            <a:endParaRPr lang="mr-IN" sz="2400" b="1" dirty="0">
              <a:solidFill>
                <a:schemeClr val="accent1"/>
              </a:solidFill>
            </a:endParaRPr>
          </a:p>
          <a:p>
            <a:pPr marL="342900" indent="-342900" algn="just">
              <a:lnSpc>
                <a:spcPct val="150000"/>
              </a:lnSpc>
              <a:buFont typeface="Courier New" pitchFamily="49" charset="0"/>
              <a:buChar char="o"/>
            </a:pPr>
            <a:endParaRPr lang="mr-IN" sz="2400" b="1" dirty="0">
              <a:solidFill>
                <a:srgbClr val="7030A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dirty="0"/>
          </a:p>
        </p:txBody>
      </p:sp>
      <p:sp>
        <p:nvSpPr>
          <p:cNvPr id="4" name="Rectangle 3"/>
          <p:cNvSpPr/>
          <p:nvPr/>
        </p:nvSpPr>
        <p:spPr>
          <a:xfrm>
            <a:off x="4421959" y="3244334"/>
            <a:ext cx="300082" cy="369332"/>
          </a:xfrm>
          <a:prstGeom prst="rect">
            <a:avLst/>
          </a:prstGeom>
        </p:spPr>
        <p:txBody>
          <a:bodyPr wrap="none">
            <a:spAutoFit/>
          </a:bodyPr>
          <a:lstStyle/>
          <a:p>
            <a:r>
              <a:rPr lang="mr-IN" b="1" dirty="0">
                <a:solidFill>
                  <a:srgbClr val="00B050"/>
                </a:solidFill>
              </a:rPr>
              <a:t>–</a:t>
            </a:r>
            <a:endParaRPr lang="en-US" dirty="0"/>
          </a:p>
        </p:txBody>
      </p:sp>
    </p:spTree>
    <p:extLst>
      <p:ext uri="{BB962C8B-B14F-4D97-AF65-F5344CB8AC3E}">
        <p14:creationId xmlns:p14="http://schemas.microsoft.com/office/powerpoint/2010/main" val="3585191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mr-IN" sz="2300" b="1" dirty="0" smtClean="0">
                <a:solidFill>
                  <a:srgbClr val="FF0000"/>
                </a:solidFill>
              </a:rPr>
              <a:t>३) </a:t>
            </a:r>
            <a:r>
              <a:rPr lang="mr-IN" sz="2300" b="1" dirty="0">
                <a:solidFill>
                  <a:srgbClr val="FF0000"/>
                </a:solidFill>
              </a:rPr>
              <a:t> बनावट ऑनलाईन खरेदीच्या साईट बनवून </a:t>
            </a:r>
            <a:r>
              <a:rPr lang="mr-IN" sz="2300" b="1" dirty="0" smtClean="0">
                <a:solidFill>
                  <a:srgbClr val="FF0000"/>
                </a:solidFill>
              </a:rPr>
              <a:t>गंडा – </a:t>
            </a:r>
            <a:r>
              <a:rPr lang="mr-IN" sz="2300" b="1" dirty="0">
                <a:solidFill>
                  <a:schemeClr val="accent1"/>
                </a:solidFill>
              </a:rPr>
              <a:t>काही वेळा ही गँग ऑनलाईन खरेदीच्या साईटद्वारे लोकांची फसवणूक करते. कपडे किंवा इतर वस्तू खरेदीसाठी बनावट साईट बनवल्या जातात, ज्यांची जाहिरात आपल्याला सोशल मीडियावर नेहमी दिसत राहते आणि कधीतरी वस्तूंना मोहून जाऊन आपण त्या खरेदी करायचा विचार करतो. वस्तू कार्टमध्ये </a:t>
            </a:r>
            <a:r>
              <a:rPr lang="mr-IN" sz="2300" b="1" dirty="0" smtClean="0">
                <a:solidFill>
                  <a:schemeClr val="accent1"/>
                </a:solidFill>
              </a:rPr>
              <a:t>अँड </a:t>
            </a:r>
            <a:r>
              <a:rPr lang="mr-IN" sz="2300" b="1" dirty="0">
                <a:solidFill>
                  <a:schemeClr val="accent1"/>
                </a:solidFill>
              </a:rPr>
              <a:t>करुन आपण त्या वस्तूंसाठी ऑनलाईन पेमेंट करतो, त्यानंतर ही रक्कम लुटारुंच्या खात्यात जमा होते. </a:t>
            </a:r>
            <a:r>
              <a:rPr lang="mr-IN" sz="2300" b="1" dirty="0" smtClean="0">
                <a:solidFill>
                  <a:schemeClr val="accent1"/>
                </a:solidFill>
              </a:rPr>
              <a:t>आपण </a:t>
            </a:r>
            <a:r>
              <a:rPr lang="mr-IN" sz="2300" b="1" dirty="0">
                <a:solidFill>
                  <a:schemeClr val="accent1"/>
                </a:solidFill>
              </a:rPr>
              <a:t>ऑर्डर केलेल्या वस्तू आपल्याला मिळत नाही किंवा काहीवेळा </a:t>
            </a:r>
            <a:r>
              <a:rPr lang="mr-IN" sz="2300" b="1" dirty="0" smtClean="0">
                <a:solidFill>
                  <a:schemeClr val="accent1"/>
                </a:solidFill>
              </a:rPr>
              <a:t>किरकोळ वस्तू </a:t>
            </a:r>
            <a:r>
              <a:rPr lang="mr-IN" sz="2300" b="1" dirty="0">
                <a:solidFill>
                  <a:schemeClr val="accent1"/>
                </a:solidFill>
              </a:rPr>
              <a:t>पाठवल्या जातात. यानंतर ऑनलाईन तक्रार </a:t>
            </a:r>
            <a:r>
              <a:rPr lang="mr-IN" sz="2300" b="1" dirty="0" smtClean="0">
                <a:solidFill>
                  <a:schemeClr val="accent1"/>
                </a:solidFill>
              </a:rPr>
              <a:t>केल्यास </a:t>
            </a:r>
            <a:r>
              <a:rPr lang="mr-IN" sz="2300" b="1" dirty="0">
                <a:solidFill>
                  <a:schemeClr val="accent1"/>
                </a:solidFill>
              </a:rPr>
              <a:t>या साईट बनावट </a:t>
            </a:r>
            <a:r>
              <a:rPr lang="mr-IN" sz="2300" b="1" dirty="0" smtClean="0">
                <a:solidFill>
                  <a:schemeClr val="accent1"/>
                </a:solidFill>
              </a:rPr>
              <a:t>निघतात.</a:t>
            </a:r>
          </a:p>
          <a:p>
            <a:pPr algn="just">
              <a:lnSpc>
                <a:spcPct val="150000"/>
              </a:lnSpc>
            </a:pPr>
            <a:r>
              <a:rPr lang="mr-IN" sz="2300" b="1" dirty="0" smtClean="0">
                <a:solidFill>
                  <a:srgbClr val="FF0000"/>
                </a:solidFill>
              </a:rPr>
              <a:t>४) क्रिप्टोकरन्सीच्या </a:t>
            </a:r>
            <a:r>
              <a:rPr lang="mr-IN" sz="2300" b="1" dirty="0">
                <a:solidFill>
                  <a:srgbClr val="FF0000"/>
                </a:solidFill>
              </a:rPr>
              <a:t>नावाने </a:t>
            </a:r>
            <a:r>
              <a:rPr lang="mr-IN" sz="2300" b="1" dirty="0" smtClean="0">
                <a:solidFill>
                  <a:srgbClr val="FF0000"/>
                </a:solidFill>
              </a:rPr>
              <a:t>लूट – </a:t>
            </a:r>
            <a:r>
              <a:rPr lang="mr-IN" sz="2300" b="1" dirty="0">
                <a:solidFill>
                  <a:schemeClr val="accent1"/>
                </a:solidFill>
              </a:rPr>
              <a:t>काहीवेळा क्रिप्टोकरन्सीमध्ये गुंतवणूक </a:t>
            </a:r>
            <a:r>
              <a:rPr lang="mr-IN" sz="2300" b="1" dirty="0" smtClean="0">
                <a:solidFill>
                  <a:schemeClr val="accent1"/>
                </a:solidFill>
              </a:rPr>
              <a:t>करा-पैसे </a:t>
            </a:r>
            <a:r>
              <a:rPr lang="mr-IN" sz="2300" b="1" dirty="0">
                <a:solidFill>
                  <a:schemeClr val="accent1"/>
                </a:solidFill>
              </a:rPr>
              <a:t>डबल करुन देतो, </a:t>
            </a:r>
            <a:r>
              <a:rPr lang="mr-IN" sz="2300" b="1" dirty="0" smtClean="0">
                <a:solidFill>
                  <a:schemeClr val="accent1"/>
                </a:solidFill>
              </a:rPr>
              <a:t>म्हणत फसवणूक करतात. </a:t>
            </a:r>
            <a:r>
              <a:rPr lang="mr-IN" sz="2300" b="1" dirty="0">
                <a:solidFill>
                  <a:schemeClr val="accent1"/>
                </a:solidFill>
              </a:rPr>
              <a:t>डेबिट कार्ड/क्रेडिट कार्डचा नंबर, पासवर्ड, ओटीपी मागून बँक खात्यातील रक्कम लुटली जाते.</a:t>
            </a:r>
            <a:endParaRPr lang="mr-IN" sz="2300" b="1" dirty="0">
              <a:solidFill>
                <a:schemeClr val="accent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dirty="0"/>
          </a:p>
        </p:txBody>
      </p:sp>
      <p:sp>
        <p:nvSpPr>
          <p:cNvPr id="4" name="Rectangle 3"/>
          <p:cNvSpPr/>
          <p:nvPr/>
        </p:nvSpPr>
        <p:spPr>
          <a:xfrm>
            <a:off x="4421959" y="3244334"/>
            <a:ext cx="300082" cy="369332"/>
          </a:xfrm>
          <a:prstGeom prst="rect">
            <a:avLst/>
          </a:prstGeom>
        </p:spPr>
        <p:txBody>
          <a:bodyPr wrap="none">
            <a:spAutoFit/>
          </a:bodyPr>
          <a:lstStyle/>
          <a:p>
            <a:r>
              <a:rPr lang="mr-IN" b="1" dirty="0">
                <a:solidFill>
                  <a:srgbClr val="00B050"/>
                </a:solidFill>
              </a:rPr>
              <a:t>–</a:t>
            </a:r>
            <a:endParaRPr lang="en-US" dirty="0"/>
          </a:p>
        </p:txBody>
      </p:sp>
    </p:spTree>
    <p:extLst>
      <p:ext uri="{BB962C8B-B14F-4D97-AF65-F5344CB8AC3E}">
        <p14:creationId xmlns:p14="http://schemas.microsoft.com/office/powerpoint/2010/main" val="3620924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mr-IN" sz="2200" b="1" dirty="0" smtClean="0">
                <a:solidFill>
                  <a:srgbClr val="FF0000"/>
                </a:solidFill>
              </a:rPr>
              <a:t>५) घरबसल्या </a:t>
            </a:r>
            <a:r>
              <a:rPr lang="mr-IN" sz="2200" b="1" dirty="0">
                <a:solidFill>
                  <a:srgbClr val="FF0000"/>
                </a:solidFill>
              </a:rPr>
              <a:t>काम करण्याची संधी देत असल्याचं सांगत </a:t>
            </a:r>
            <a:r>
              <a:rPr lang="mr-IN" sz="2200" b="1" dirty="0" smtClean="0">
                <a:solidFill>
                  <a:srgbClr val="FF0000"/>
                </a:solidFill>
              </a:rPr>
              <a:t>लूट – </a:t>
            </a:r>
            <a:r>
              <a:rPr lang="mr-IN" sz="2200" b="1" dirty="0">
                <a:solidFill>
                  <a:schemeClr val="accent1"/>
                </a:solidFill>
              </a:rPr>
              <a:t>काहीवेळा हे लुटारु लोकांना </a:t>
            </a:r>
            <a:r>
              <a:rPr lang="mr-IN" sz="2200" b="1" dirty="0" smtClean="0">
                <a:solidFill>
                  <a:schemeClr val="accent1"/>
                </a:solidFill>
              </a:rPr>
              <a:t>व्हॉट्स </a:t>
            </a:r>
            <a:r>
              <a:rPr lang="mr-IN" sz="2200" b="1" dirty="0">
                <a:solidFill>
                  <a:schemeClr val="accent1"/>
                </a:solidFill>
              </a:rPr>
              <a:t>अँप</a:t>
            </a:r>
            <a:r>
              <a:rPr lang="mr-IN" sz="2200" b="1" dirty="0" smtClean="0">
                <a:solidFill>
                  <a:schemeClr val="accent1"/>
                </a:solidFill>
              </a:rPr>
              <a:t> </a:t>
            </a:r>
            <a:r>
              <a:rPr lang="mr-IN" sz="2200" b="1" dirty="0">
                <a:solidFill>
                  <a:schemeClr val="accent1"/>
                </a:solidFill>
              </a:rPr>
              <a:t>किंवा टेलिग्रामवर मेसेज करतात आणि घरबसल्या काम करण्याची संधी (</a:t>
            </a:r>
            <a:r>
              <a:rPr lang="en-US" sz="2200" b="1" dirty="0">
                <a:solidFill>
                  <a:schemeClr val="accent1"/>
                </a:solidFill>
              </a:rPr>
              <a:t>Work From Home) </a:t>
            </a:r>
            <a:r>
              <a:rPr lang="mr-IN" sz="2200" b="1" dirty="0">
                <a:solidFill>
                  <a:schemeClr val="accent1"/>
                </a:solidFill>
              </a:rPr>
              <a:t>उपलब्ध करुन देत आहोत, असं ते सांगतात. लोकांना कामाबद्दल माहिती सांगितली जाते. एखाद्या यूट्यूब चॅनल सबस्क्राईब करणे, व्हिडीओ लाईक करणे अशी कामं सांगितली जातात. यानंतर प्रत्येक यूट्यूब चॅनलला सबस्क्राईब केल्यानंतर 50 रुपये देणार असल्याचं ते सांगतात. काहीवेळा फूड </a:t>
            </a:r>
            <a:r>
              <a:rPr lang="mr-IN" sz="2200" b="1" dirty="0" smtClean="0">
                <a:solidFill>
                  <a:schemeClr val="accent1"/>
                </a:solidFill>
              </a:rPr>
              <a:t>अँपला </a:t>
            </a:r>
            <a:r>
              <a:rPr lang="mr-IN" sz="2200" b="1" dirty="0">
                <a:solidFill>
                  <a:schemeClr val="accent1"/>
                </a:solidFill>
              </a:rPr>
              <a:t>फीडबॅक देणे, तर काहीवेळा विविध </a:t>
            </a:r>
            <a:r>
              <a:rPr lang="mr-IN" sz="2200" b="1" dirty="0" smtClean="0">
                <a:solidFill>
                  <a:schemeClr val="accent1"/>
                </a:solidFill>
              </a:rPr>
              <a:t>अँप्सला </a:t>
            </a:r>
            <a:r>
              <a:rPr lang="mr-IN" sz="2200" b="1" dirty="0">
                <a:solidFill>
                  <a:schemeClr val="accent1"/>
                </a:solidFill>
              </a:rPr>
              <a:t>स्टार रेटिंग देणे, अशी कामं सांगितली जातात</a:t>
            </a:r>
            <a:r>
              <a:rPr lang="mr-IN" sz="2200" b="1" dirty="0" smtClean="0">
                <a:solidFill>
                  <a:schemeClr val="accent1"/>
                </a:solidFill>
              </a:rPr>
              <a:t>. </a:t>
            </a:r>
            <a:r>
              <a:rPr lang="mr-IN" sz="2200" b="1" dirty="0">
                <a:solidFill>
                  <a:schemeClr val="accent1"/>
                </a:solidFill>
              </a:rPr>
              <a:t>जर तुम्ही ही कामं करण्यास सहमती दर्शवली तर तुम्हाला टेलिग्राम ग्रुपमध्ये अँ</a:t>
            </a:r>
            <a:r>
              <a:rPr lang="mr-IN" sz="2200" b="1" dirty="0" smtClean="0">
                <a:solidFill>
                  <a:schemeClr val="accent1"/>
                </a:solidFill>
              </a:rPr>
              <a:t>ड </a:t>
            </a:r>
            <a:r>
              <a:rPr lang="mr-IN" sz="2200" b="1" dirty="0">
                <a:solidFill>
                  <a:schemeClr val="accent1"/>
                </a:solidFill>
              </a:rPr>
              <a:t>केलं जातं आणि तुमच्याकडून बँक डिटेल्स मागितले जातात. सुरुवातीला तुमच्या अकाऊंटमध्ये 3 चॅनल सबस्क्राईब केल्यानंतर मोबदला म्हणून 150 रुपये टाकले जातात. परंतु, नंतर एक असे टास्क दिले जाते, ज्यात तुम्हाला पैसे टाकायला सांगितले जातात. या रकमेचा 30 टक्के नफा मिळेल, असं सांगितलं जातं. </a:t>
            </a:r>
            <a:endParaRPr lang="mr-IN" sz="2200" b="1" dirty="0">
              <a:solidFill>
                <a:schemeClr val="accent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dirty="0"/>
          </a:p>
        </p:txBody>
      </p:sp>
      <p:sp>
        <p:nvSpPr>
          <p:cNvPr id="4" name="Rectangle 3"/>
          <p:cNvSpPr/>
          <p:nvPr/>
        </p:nvSpPr>
        <p:spPr>
          <a:xfrm>
            <a:off x="4421959" y="3244334"/>
            <a:ext cx="300082" cy="369332"/>
          </a:xfrm>
          <a:prstGeom prst="rect">
            <a:avLst/>
          </a:prstGeom>
        </p:spPr>
        <p:txBody>
          <a:bodyPr wrap="none">
            <a:spAutoFit/>
          </a:bodyPr>
          <a:lstStyle/>
          <a:p>
            <a:r>
              <a:rPr lang="mr-IN" b="1" dirty="0">
                <a:solidFill>
                  <a:srgbClr val="00B050"/>
                </a:solidFill>
              </a:rPr>
              <a:t>–</a:t>
            </a:r>
            <a:endParaRPr lang="en-US" dirty="0"/>
          </a:p>
        </p:txBody>
      </p:sp>
    </p:spTree>
    <p:extLst>
      <p:ext uri="{BB962C8B-B14F-4D97-AF65-F5344CB8AC3E}">
        <p14:creationId xmlns:p14="http://schemas.microsoft.com/office/powerpoint/2010/main" val="27475456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algn="just">
              <a:lnSpc>
                <a:spcPct val="150000"/>
              </a:lnSpc>
            </a:pPr>
            <a:r>
              <a:rPr lang="mr-IN" sz="2200" b="1" dirty="0" smtClean="0">
                <a:solidFill>
                  <a:schemeClr val="accent1"/>
                </a:solidFill>
              </a:rPr>
              <a:t>(</a:t>
            </a:r>
            <a:r>
              <a:rPr lang="mr-IN" sz="2200" b="1" dirty="0">
                <a:solidFill>
                  <a:schemeClr val="accent1"/>
                </a:solidFill>
              </a:rPr>
              <a:t>उदा. 1000 रुपये दिल्यास 1,300 रुपये मोबदला) सुरुवातीला या लुटारुंनी तुम्हाला तुमच्या कामाचा मोबदला म्हणून 150-300 रुपये दिलेले असतात. यातून त्यांनी तुमचा विश्वास जिंकलेला असतो आणि त्यामुळे पैशाच्या आहारी जाऊन जास्त मोबदला मिळेल या आशेने काहीवेळा लोक </a:t>
            </a:r>
            <a:r>
              <a:rPr lang="en-US" sz="2200" b="1" smtClean="0">
                <a:solidFill>
                  <a:schemeClr val="accent1"/>
                </a:solidFill>
              </a:rPr>
              <a:t>1 </a:t>
            </a:r>
            <a:r>
              <a:rPr lang="mr-IN" sz="2200" b="1" smtClean="0">
                <a:solidFill>
                  <a:schemeClr val="accent1"/>
                </a:solidFill>
              </a:rPr>
              <a:t>ते </a:t>
            </a:r>
            <a:r>
              <a:rPr lang="mr-IN" sz="2200" b="1" dirty="0">
                <a:solidFill>
                  <a:schemeClr val="accent1"/>
                </a:solidFill>
              </a:rPr>
              <a:t>10 हजार अशी विविध रक्कम लुटारुंच्या अकाऊंटमध्ये वर्ग करतात. एकदा ठराविक रक्कम मिळवली की त्यानंतर या रकमेचा मोबदला मिळणं तर दूर, पण तुम्हाला विशिष्ट टेलिग्राम ग्रुपवरुन देखील काढलं जातं आणि तुम्हाला ब्लॉक केलं जातं.</a:t>
            </a:r>
            <a:endParaRPr lang="mr-IN" sz="2200" b="1" dirty="0">
              <a:solidFill>
                <a:schemeClr val="accent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dirty="0"/>
          </a:p>
        </p:txBody>
      </p:sp>
      <p:sp>
        <p:nvSpPr>
          <p:cNvPr id="4" name="Rectangle 3"/>
          <p:cNvSpPr/>
          <p:nvPr/>
        </p:nvSpPr>
        <p:spPr>
          <a:xfrm>
            <a:off x="4421959" y="3244334"/>
            <a:ext cx="300082" cy="369332"/>
          </a:xfrm>
          <a:prstGeom prst="rect">
            <a:avLst/>
          </a:prstGeom>
        </p:spPr>
        <p:txBody>
          <a:bodyPr wrap="none">
            <a:spAutoFit/>
          </a:bodyPr>
          <a:lstStyle/>
          <a:p>
            <a:r>
              <a:rPr lang="mr-IN" b="1" dirty="0">
                <a:solidFill>
                  <a:srgbClr val="00B050"/>
                </a:solidFill>
              </a:rPr>
              <a:t>–</a:t>
            </a:r>
            <a:endParaRPr lang="en-US" dirty="0"/>
          </a:p>
        </p:txBody>
      </p:sp>
    </p:spTree>
    <p:extLst>
      <p:ext uri="{BB962C8B-B14F-4D97-AF65-F5344CB8AC3E}">
        <p14:creationId xmlns:p14="http://schemas.microsoft.com/office/powerpoint/2010/main" val="3113394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15400" cy="6705600"/>
          </a:xfrm>
        </p:spPr>
        <p:txBody>
          <a:bodyPr>
            <a:noAutofit/>
          </a:bodyPr>
          <a:lstStyle/>
          <a:p>
            <a:r>
              <a:rPr lang="en-US" sz="2200" b="1" dirty="0">
                <a:solidFill>
                  <a:srgbClr val="FF0000"/>
                </a:solidFill>
                <a:latin typeface="Bahnschrift SemiBold" pitchFamily="34" charset="0"/>
              </a:rPr>
              <a:t>Nature of Question Paper</a:t>
            </a:r>
          </a:p>
          <a:p>
            <a:r>
              <a:rPr lang="en-US" sz="1800" b="1" dirty="0">
                <a:solidFill>
                  <a:srgbClr val="7030A0"/>
                </a:solidFill>
                <a:latin typeface="Bahnschrift SemiBold" pitchFamily="34" charset="0"/>
              </a:rPr>
              <a:t>Shivaji University, Kolhapur</a:t>
            </a:r>
          </a:p>
          <a:p>
            <a:r>
              <a:rPr lang="en-US" sz="2200" b="1" dirty="0">
                <a:solidFill>
                  <a:srgbClr val="7030A0"/>
                </a:solidFill>
                <a:latin typeface="Bahnschrift SemiBold" pitchFamily="34" charset="0"/>
              </a:rPr>
              <a:t>Programme : B.A. / B.Sc</a:t>
            </a:r>
            <a:r>
              <a:rPr lang="en-US" sz="2200" b="1" dirty="0">
                <a:solidFill>
                  <a:schemeClr val="accent2"/>
                </a:solidFill>
                <a:latin typeface="Bahnschrift SemiBold" pitchFamily="34" charset="0"/>
              </a:rPr>
              <a:t>. </a:t>
            </a:r>
            <a:r>
              <a:rPr lang="en-US" sz="2200" b="1" dirty="0" smtClean="0">
                <a:solidFill>
                  <a:schemeClr val="accent2"/>
                </a:solidFill>
                <a:latin typeface="Bahnschrift SemiBold" pitchFamily="34" charset="0"/>
              </a:rPr>
              <a:t>Level </a:t>
            </a:r>
            <a:r>
              <a:rPr lang="en-US" sz="2200" b="1" dirty="0">
                <a:solidFill>
                  <a:schemeClr val="accent2"/>
                </a:solidFill>
                <a:latin typeface="Bahnschrift SemiBold" pitchFamily="34" charset="0"/>
              </a:rPr>
              <a:t>4.5 Semester – I</a:t>
            </a:r>
          </a:p>
          <a:p>
            <a:r>
              <a:rPr lang="en-US" sz="2200" b="1" dirty="0">
                <a:solidFill>
                  <a:schemeClr val="accent2"/>
                </a:solidFill>
                <a:latin typeface="Bahnschrift SemiBold" pitchFamily="34" charset="0"/>
              </a:rPr>
              <a:t>Open Elective (O.E.) </a:t>
            </a:r>
            <a:r>
              <a:rPr lang="en-US" sz="2200" b="1" dirty="0" smtClean="0">
                <a:solidFill>
                  <a:schemeClr val="accent2"/>
                </a:solidFill>
                <a:latin typeface="Bahnschrift SemiBold" pitchFamily="34" charset="0"/>
              </a:rPr>
              <a:t>For </a:t>
            </a:r>
            <a:r>
              <a:rPr lang="en-US" sz="2200" b="1" dirty="0">
                <a:solidFill>
                  <a:srgbClr val="7030A0"/>
                </a:solidFill>
                <a:latin typeface="Bahnschrift SemiBold" pitchFamily="34" charset="0"/>
              </a:rPr>
              <a:t>B.A. &amp; B.Sc</a:t>
            </a:r>
            <a:r>
              <a:rPr lang="en-US" sz="2200" b="1" dirty="0">
                <a:solidFill>
                  <a:schemeClr val="accent2"/>
                </a:solidFill>
                <a:latin typeface="Bahnschrift SemiBold" pitchFamily="34" charset="0"/>
              </a:rPr>
              <a:t>. Students</a:t>
            </a:r>
          </a:p>
          <a:p>
            <a:r>
              <a:rPr lang="en-US" sz="2200" b="1" dirty="0">
                <a:solidFill>
                  <a:schemeClr val="accent2"/>
                </a:solidFill>
                <a:latin typeface="Bahnschrift SemiBold" pitchFamily="34" charset="0"/>
              </a:rPr>
              <a:t>O.E. – I Financial Literacy </a:t>
            </a:r>
          </a:p>
          <a:p>
            <a:r>
              <a:rPr lang="en-US" sz="2200" b="1" dirty="0">
                <a:solidFill>
                  <a:schemeClr val="accent2"/>
                </a:solidFill>
                <a:latin typeface="Bahnschrift SemiBold" pitchFamily="34" charset="0"/>
              </a:rPr>
              <a:t>(from June 2024) </a:t>
            </a:r>
            <a:endParaRPr lang="en-US" sz="2200" b="1" dirty="0" smtClean="0">
              <a:solidFill>
                <a:schemeClr val="accent2"/>
              </a:solidFill>
              <a:latin typeface="Bahnschrift SemiBold" pitchFamily="34" charset="0"/>
            </a:endParaRPr>
          </a:p>
          <a:p>
            <a:endParaRPr lang="en-US" sz="2000" b="1" dirty="0">
              <a:solidFill>
                <a:schemeClr val="accent2"/>
              </a:solidFill>
              <a:latin typeface="Bahnschrift Light"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29254470"/>
              </p:ext>
            </p:extLst>
          </p:nvPr>
        </p:nvGraphicFramePr>
        <p:xfrm>
          <a:off x="152400" y="2606040"/>
          <a:ext cx="8839200" cy="4099560"/>
        </p:xfrm>
        <a:graphic>
          <a:graphicData uri="http://schemas.openxmlformats.org/drawingml/2006/table">
            <a:tbl>
              <a:tblPr firstRow="1" bandRow="1">
                <a:tableStyleId>{F5AB1C69-6EDB-4FF4-983F-18BD219EF322}</a:tableStyleId>
              </a:tblPr>
              <a:tblGrid>
                <a:gridCol w="1752600"/>
                <a:gridCol w="5562600"/>
                <a:gridCol w="1524000"/>
              </a:tblGrid>
              <a:tr h="304800">
                <a:tc>
                  <a:txBody>
                    <a:bodyPr/>
                    <a:lstStyle/>
                    <a:p>
                      <a:pPr algn="ctr"/>
                      <a:r>
                        <a:rPr lang="en-US" sz="1400" dirty="0" smtClean="0"/>
                        <a:t>Time : 90 Minutes</a:t>
                      </a:r>
                      <a:endParaRPr lang="en-US" sz="1400" dirty="0"/>
                    </a:p>
                  </a:txBody>
                  <a:tcPr/>
                </a:tc>
                <a:tc>
                  <a:txBody>
                    <a:bodyPr/>
                    <a:lstStyle/>
                    <a:p>
                      <a:pPr algn="ctr"/>
                      <a:endParaRPr lang="en-US" sz="1400" dirty="0"/>
                    </a:p>
                  </a:txBody>
                  <a:tcPr/>
                </a:tc>
                <a:tc>
                  <a:txBody>
                    <a:bodyPr/>
                    <a:lstStyle/>
                    <a:p>
                      <a:pPr algn="ctr"/>
                      <a:r>
                        <a:rPr lang="en-US" sz="1400" dirty="0" smtClean="0"/>
                        <a:t>Total Marks : 40 </a:t>
                      </a:r>
                      <a:endParaRPr lang="en-US" sz="1400" dirty="0"/>
                    </a:p>
                  </a:txBody>
                  <a:tcPr/>
                </a:tc>
              </a:tr>
              <a:tr h="655320">
                <a:tc>
                  <a:txBody>
                    <a:bodyPr/>
                    <a:lstStyle/>
                    <a:p>
                      <a:r>
                        <a:rPr lang="en-US" sz="1800" b="1" dirty="0" smtClean="0">
                          <a:solidFill>
                            <a:srgbClr val="FF0000"/>
                          </a:solidFill>
                        </a:rPr>
                        <a:t>Question No. 1 </a:t>
                      </a:r>
                      <a:endParaRPr lang="en-US" sz="1800" b="1" dirty="0">
                        <a:solidFill>
                          <a:srgbClr val="FF0000"/>
                        </a:solidFill>
                      </a:endParaRPr>
                    </a:p>
                  </a:txBody>
                  <a:tcPr/>
                </a:tc>
                <a:tc>
                  <a:txBody>
                    <a:bodyPr/>
                    <a:lstStyle/>
                    <a:p>
                      <a:r>
                        <a:rPr lang="en-US" sz="2200" b="1" dirty="0" smtClean="0">
                          <a:solidFill>
                            <a:srgbClr val="7030A0"/>
                          </a:solidFill>
                        </a:rPr>
                        <a:t>a) MCQs (3 Questions  –  4 alternatives each)</a:t>
                      </a:r>
                      <a:endParaRPr lang="en-US" sz="2200" b="1" dirty="0">
                        <a:solidFill>
                          <a:srgbClr val="7030A0"/>
                        </a:solidFill>
                      </a:endParaRPr>
                    </a:p>
                  </a:txBody>
                  <a:tcPr/>
                </a:tc>
                <a:tc>
                  <a:txBody>
                    <a:bodyPr/>
                    <a:lstStyle/>
                    <a:p>
                      <a:pPr algn="ctr"/>
                      <a:r>
                        <a:rPr lang="en-US" b="1" dirty="0" smtClean="0">
                          <a:solidFill>
                            <a:srgbClr val="C00000"/>
                          </a:solidFill>
                        </a:rPr>
                        <a:t>6 Marks </a:t>
                      </a:r>
                      <a:endParaRPr lang="en-US" b="1" dirty="0">
                        <a:solidFill>
                          <a:srgbClr val="C00000"/>
                        </a:solidFill>
                      </a:endParaRPr>
                    </a:p>
                  </a:txBody>
                  <a:tcPr/>
                </a:tc>
              </a:tr>
              <a:tr h="685800">
                <a:tc>
                  <a:txBody>
                    <a:bodyPr/>
                    <a:lstStyle/>
                    <a:p>
                      <a:endParaRPr lang="en-US" sz="1800" b="1" dirty="0">
                        <a:solidFill>
                          <a:srgbClr val="FF0000"/>
                        </a:solidFill>
                      </a:endParaRPr>
                    </a:p>
                  </a:txBody>
                  <a:tcPr/>
                </a:tc>
                <a:tc>
                  <a:txBody>
                    <a:bodyPr/>
                    <a:lstStyle/>
                    <a:p>
                      <a:r>
                        <a:rPr lang="en-US" sz="2200" b="1" dirty="0" smtClean="0">
                          <a:solidFill>
                            <a:srgbClr val="7030A0"/>
                          </a:solidFill>
                        </a:rPr>
                        <a:t>b) Match the following (2 columns – 4 pairs) </a:t>
                      </a:r>
                      <a:endParaRPr lang="en-US" sz="2200" b="1" dirty="0">
                        <a:solidFill>
                          <a:srgbClr val="7030A0"/>
                        </a:solidFill>
                      </a:endParaRPr>
                    </a:p>
                  </a:txBody>
                  <a:tcPr/>
                </a:tc>
                <a:tc>
                  <a:txBody>
                    <a:bodyPr/>
                    <a:lstStyle/>
                    <a:p>
                      <a:pPr algn="ctr"/>
                      <a:r>
                        <a:rPr lang="en-US" b="1" dirty="0" smtClean="0">
                          <a:solidFill>
                            <a:srgbClr val="C00000"/>
                          </a:solidFill>
                        </a:rPr>
                        <a:t>2 Marks </a:t>
                      </a:r>
                      <a:endParaRPr lang="en-US" b="1" dirty="0">
                        <a:solidFill>
                          <a:srgbClr val="C00000"/>
                        </a:solidFill>
                      </a:endParaRPr>
                    </a:p>
                  </a:txBody>
                  <a:tcPr/>
                </a:tc>
              </a:tr>
              <a:tr h="685800">
                <a:tc>
                  <a:txBody>
                    <a:bodyPr/>
                    <a:lstStyle/>
                    <a:p>
                      <a:endParaRPr lang="en-US" sz="1800" b="1" dirty="0">
                        <a:solidFill>
                          <a:srgbClr val="FF0000"/>
                        </a:solidFill>
                      </a:endParaRPr>
                    </a:p>
                  </a:txBody>
                  <a:tcPr/>
                </a:tc>
                <a:tc>
                  <a:txBody>
                    <a:bodyPr/>
                    <a:lstStyle/>
                    <a:p>
                      <a:r>
                        <a:rPr lang="en-US" sz="2200" b="1" dirty="0" smtClean="0">
                          <a:solidFill>
                            <a:srgbClr val="7030A0"/>
                          </a:solidFill>
                        </a:rPr>
                        <a:t>c) 2 Statements (Answering true or</a:t>
                      </a:r>
                      <a:r>
                        <a:rPr lang="en-US" sz="2200" b="1" baseline="0" dirty="0" smtClean="0">
                          <a:solidFill>
                            <a:srgbClr val="7030A0"/>
                          </a:solidFill>
                        </a:rPr>
                        <a:t> false) </a:t>
                      </a:r>
                      <a:endParaRPr lang="en-US" sz="2200" b="1" dirty="0">
                        <a:solidFill>
                          <a:srgbClr val="7030A0"/>
                        </a:solidFill>
                      </a:endParaRPr>
                    </a:p>
                  </a:txBody>
                  <a:tcPr/>
                </a:tc>
                <a:tc>
                  <a:txBody>
                    <a:bodyPr/>
                    <a:lstStyle/>
                    <a:p>
                      <a:pPr algn="ctr"/>
                      <a:r>
                        <a:rPr lang="en-US" b="1" dirty="0" smtClean="0">
                          <a:solidFill>
                            <a:srgbClr val="C00000"/>
                          </a:solidFill>
                        </a:rPr>
                        <a:t>2 Marks </a:t>
                      </a:r>
                      <a:endParaRPr lang="en-US" b="1" dirty="0">
                        <a:solidFill>
                          <a:srgbClr val="C00000"/>
                        </a:solidFill>
                      </a:endParaRPr>
                    </a:p>
                  </a:txBody>
                  <a:tcPr/>
                </a:tc>
              </a:tr>
              <a:tr h="685800">
                <a:tc>
                  <a:txBody>
                    <a:bodyPr/>
                    <a:lstStyle/>
                    <a:p>
                      <a:r>
                        <a:rPr lang="en-US" sz="1800" b="1" dirty="0" smtClean="0">
                          <a:solidFill>
                            <a:srgbClr val="FF0000"/>
                          </a:solidFill>
                        </a:rPr>
                        <a:t>Question No. 2</a:t>
                      </a:r>
                      <a:endParaRPr lang="en-US" sz="1800" b="1" dirty="0">
                        <a:solidFill>
                          <a:srgbClr val="FF0000"/>
                        </a:solidFill>
                      </a:endParaRPr>
                    </a:p>
                  </a:txBody>
                  <a:tcPr/>
                </a:tc>
                <a:tc>
                  <a:txBody>
                    <a:bodyPr/>
                    <a:lstStyle/>
                    <a:p>
                      <a:r>
                        <a:rPr lang="en-US" sz="2200" b="1" dirty="0" smtClean="0">
                          <a:solidFill>
                            <a:srgbClr val="7030A0"/>
                          </a:solidFill>
                        </a:rPr>
                        <a:t>Write short notes (any 4 out of 6) </a:t>
                      </a:r>
                      <a:endParaRPr lang="en-US" sz="2200" b="1" dirty="0">
                        <a:solidFill>
                          <a:srgbClr val="7030A0"/>
                        </a:solidFill>
                      </a:endParaRPr>
                    </a:p>
                  </a:txBody>
                  <a:tcPr/>
                </a:tc>
                <a:tc>
                  <a:txBody>
                    <a:bodyPr/>
                    <a:lstStyle/>
                    <a:p>
                      <a:pPr algn="ctr"/>
                      <a:r>
                        <a:rPr lang="en-US" b="1" dirty="0" smtClean="0">
                          <a:solidFill>
                            <a:srgbClr val="C00000"/>
                          </a:solidFill>
                        </a:rPr>
                        <a:t>20 Marks </a:t>
                      </a:r>
                      <a:endParaRPr lang="en-US" b="1" dirty="0">
                        <a:solidFill>
                          <a:srgbClr val="C00000"/>
                        </a:solidFill>
                      </a:endParaRPr>
                    </a:p>
                  </a:txBody>
                  <a:tcPr/>
                </a:tc>
              </a:tr>
              <a:tr h="685800">
                <a:tc>
                  <a:txBody>
                    <a:bodyPr/>
                    <a:lstStyle/>
                    <a:p>
                      <a:r>
                        <a:rPr lang="en-US" sz="1800" b="1" dirty="0" smtClean="0">
                          <a:solidFill>
                            <a:srgbClr val="FF0000"/>
                          </a:solidFill>
                        </a:rPr>
                        <a:t>Question No. 3 </a:t>
                      </a:r>
                      <a:endParaRPr lang="en-US" sz="1800" b="1" dirty="0">
                        <a:solidFill>
                          <a:srgbClr val="FF0000"/>
                        </a:solidFill>
                      </a:endParaRPr>
                    </a:p>
                  </a:txBody>
                  <a:tcPr/>
                </a:tc>
                <a:tc>
                  <a:txBody>
                    <a:bodyPr/>
                    <a:lstStyle/>
                    <a:p>
                      <a:r>
                        <a:rPr lang="en-US" sz="2200" b="1" dirty="0" smtClean="0">
                          <a:solidFill>
                            <a:srgbClr val="7030A0"/>
                          </a:solidFill>
                        </a:rPr>
                        <a:t>Answer the following (any 1 out of 2) </a:t>
                      </a:r>
                      <a:endParaRPr lang="en-US" sz="2200" b="1" dirty="0">
                        <a:solidFill>
                          <a:srgbClr val="7030A0"/>
                        </a:solidFill>
                      </a:endParaRPr>
                    </a:p>
                  </a:txBody>
                  <a:tcPr/>
                </a:tc>
                <a:tc>
                  <a:txBody>
                    <a:bodyPr/>
                    <a:lstStyle/>
                    <a:p>
                      <a:pPr algn="ctr"/>
                      <a:r>
                        <a:rPr lang="en-US" b="1" dirty="0" smtClean="0">
                          <a:solidFill>
                            <a:srgbClr val="C00000"/>
                          </a:solidFill>
                        </a:rPr>
                        <a:t>10 Marks </a:t>
                      </a:r>
                      <a:endParaRPr lang="en-US" b="1" dirty="0">
                        <a:solidFill>
                          <a:srgbClr val="C00000"/>
                        </a:solidFill>
                      </a:endParaRPr>
                    </a:p>
                  </a:txBody>
                  <a:tcPr/>
                </a:tc>
              </a:tr>
              <a:tr h="381000">
                <a:tc gridSpan="2">
                  <a:txBody>
                    <a:bodyPr/>
                    <a:lstStyle/>
                    <a:p>
                      <a:pPr algn="ctr"/>
                      <a:r>
                        <a:rPr lang="en-US" sz="2000" b="1" dirty="0" smtClean="0"/>
                        <a:t>Internal Assessment </a:t>
                      </a:r>
                      <a:endParaRPr lang="en-US" sz="2000" b="1" dirty="0"/>
                    </a:p>
                  </a:txBody>
                  <a:tcPr/>
                </a:tc>
                <a:tc hMerge="1">
                  <a:txBody>
                    <a:bodyPr/>
                    <a:lstStyle/>
                    <a:p>
                      <a:endParaRPr lang="en-US" sz="2000" b="1" dirty="0"/>
                    </a:p>
                  </a:txBody>
                  <a:tcPr/>
                </a:tc>
                <a:tc>
                  <a:txBody>
                    <a:bodyPr/>
                    <a:lstStyle/>
                    <a:p>
                      <a:r>
                        <a:rPr lang="en-US" sz="2000" b="1" dirty="0" smtClean="0"/>
                        <a:t>10 Marks </a:t>
                      </a:r>
                      <a:endParaRPr lang="en-US" sz="2000" b="1"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536647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15400" cy="6705600"/>
          </a:xfrm>
        </p:spPr>
        <p:txBody>
          <a:bodyPr>
            <a:noAutofit/>
          </a:bodyPr>
          <a:lstStyle/>
          <a:p>
            <a:pPr>
              <a:lnSpc>
                <a:spcPct val="150000"/>
              </a:lnSpc>
            </a:pPr>
            <a:r>
              <a:rPr lang="en-US" sz="2800" b="1" dirty="0">
                <a:solidFill>
                  <a:srgbClr val="7030A0"/>
                </a:solidFill>
              </a:rPr>
              <a:t>Unit </a:t>
            </a:r>
            <a:r>
              <a:rPr lang="en-US" sz="2800" b="1" dirty="0" smtClean="0">
                <a:solidFill>
                  <a:srgbClr val="7030A0"/>
                </a:solidFill>
              </a:rPr>
              <a:t>– I </a:t>
            </a:r>
          </a:p>
          <a:p>
            <a:pPr>
              <a:lnSpc>
                <a:spcPct val="150000"/>
              </a:lnSpc>
            </a:pPr>
            <a:r>
              <a:rPr lang="mr-IN" sz="2800" b="1" dirty="0" smtClean="0">
                <a:solidFill>
                  <a:srgbClr val="C00000"/>
                </a:solidFill>
              </a:rPr>
              <a:t>प्रस्तावना </a:t>
            </a:r>
            <a:r>
              <a:rPr lang="mr-IN" sz="2400" b="1" dirty="0" smtClean="0">
                <a:solidFill>
                  <a:srgbClr val="00B050"/>
                </a:solidFill>
              </a:rPr>
              <a:t>(</a:t>
            </a:r>
            <a:r>
              <a:rPr lang="en-US" sz="2400" b="1" dirty="0" smtClean="0">
                <a:solidFill>
                  <a:srgbClr val="00B050"/>
                </a:solidFill>
              </a:rPr>
              <a:t>Introduction</a:t>
            </a:r>
            <a:r>
              <a:rPr lang="mr-IN" sz="2400" b="1" dirty="0" smtClean="0">
                <a:solidFill>
                  <a:srgbClr val="00B050"/>
                </a:solidFill>
              </a:rPr>
              <a:t>)</a:t>
            </a:r>
            <a:r>
              <a:rPr lang="en-US" sz="2800" b="1" dirty="0" smtClean="0">
                <a:solidFill>
                  <a:srgbClr val="C00000"/>
                </a:solidFill>
              </a:rPr>
              <a:t>:</a:t>
            </a:r>
            <a:r>
              <a:rPr lang="mr-IN" sz="2800" b="1" dirty="0" smtClean="0">
                <a:solidFill>
                  <a:srgbClr val="C00000"/>
                </a:solidFill>
              </a:rPr>
              <a:t> आर्थिक साक्षरता </a:t>
            </a:r>
            <a:r>
              <a:rPr lang="en-US" sz="2800" b="1" dirty="0" smtClean="0">
                <a:solidFill>
                  <a:srgbClr val="C00000"/>
                </a:solidFill>
              </a:rPr>
              <a:t> </a:t>
            </a:r>
            <a:r>
              <a:rPr lang="mr-IN" sz="2400" b="1" dirty="0" smtClean="0">
                <a:solidFill>
                  <a:srgbClr val="00B050"/>
                </a:solidFill>
              </a:rPr>
              <a:t>(</a:t>
            </a:r>
            <a:r>
              <a:rPr lang="en-US" sz="2400" b="1" dirty="0" smtClean="0">
                <a:solidFill>
                  <a:srgbClr val="00B050"/>
                </a:solidFill>
              </a:rPr>
              <a:t>Financial Literacy</a:t>
            </a:r>
            <a:r>
              <a:rPr lang="mr-IN" sz="2400" b="1" dirty="0" smtClean="0">
                <a:solidFill>
                  <a:srgbClr val="00B050"/>
                </a:solidFill>
              </a:rPr>
              <a:t>)</a:t>
            </a:r>
            <a:endParaRPr lang="en-US" sz="2800" b="1" dirty="0" smtClean="0">
              <a:solidFill>
                <a:srgbClr val="00B050"/>
              </a:solidFill>
            </a:endParaRPr>
          </a:p>
          <a:p>
            <a:pPr marL="342900" indent="-342900" algn="just">
              <a:lnSpc>
                <a:spcPct val="150000"/>
              </a:lnSpc>
              <a:buFont typeface="Wingdings" pitchFamily="2" charset="2"/>
              <a:buChar char="Ø"/>
            </a:pPr>
            <a:r>
              <a:rPr lang="mr-IN" sz="2200" b="1" dirty="0" smtClean="0">
                <a:solidFill>
                  <a:srgbClr val="7030A0"/>
                </a:solidFill>
              </a:rPr>
              <a:t>विकिपीडिया</a:t>
            </a:r>
            <a:r>
              <a:rPr lang="en-US" sz="2200" b="1" dirty="0" smtClean="0">
                <a:solidFill>
                  <a:srgbClr val="7030A0"/>
                </a:solidFill>
              </a:rPr>
              <a:t>, </a:t>
            </a:r>
            <a:r>
              <a:rPr lang="mr-IN" sz="2200" b="1" dirty="0" smtClean="0">
                <a:solidFill>
                  <a:srgbClr val="7030A0"/>
                </a:solidFill>
              </a:rPr>
              <a:t>मुक्त</a:t>
            </a:r>
            <a:r>
              <a:rPr lang="en-US" sz="2200" b="1" dirty="0" smtClean="0">
                <a:solidFill>
                  <a:srgbClr val="7030A0"/>
                </a:solidFill>
              </a:rPr>
              <a:t> </a:t>
            </a:r>
            <a:r>
              <a:rPr lang="mr-IN" sz="2200" b="1" dirty="0" smtClean="0">
                <a:solidFill>
                  <a:srgbClr val="7030A0"/>
                </a:solidFill>
              </a:rPr>
              <a:t>ज्ञानकोश</a:t>
            </a:r>
            <a:r>
              <a:rPr lang="en-US" sz="2200" b="1" dirty="0" smtClean="0">
                <a:solidFill>
                  <a:srgbClr val="7030A0"/>
                </a:solidFill>
              </a:rPr>
              <a:t> </a:t>
            </a:r>
            <a:r>
              <a:rPr lang="mr-IN" sz="2200" b="1" dirty="0" smtClean="0">
                <a:solidFill>
                  <a:srgbClr val="7030A0"/>
                </a:solidFill>
              </a:rPr>
              <a:t>मधील व्याख्या, दैनंदिन </a:t>
            </a:r>
            <a:r>
              <a:rPr lang="mr-IN" sz="2200" b="1" dirty="0">
                <a:solidFill>
                  <a:srgbClr val="7030A0"/>
                </a:solidFill>
              </a:rPr>
              <a:t>जीवनात आर्थिक संकल्पना वापरण्याची आणि इष्टतम आर्थिक निर्णय घेण्याची क्षमता याला आर्थिक साक्षरता म्हणतात. वित्तीय साक्षरता म्हणजे ज्ञान आणि आर्थिक कौशल्य असलेल्या व्यक्तींचे आर्थिक कल्याण प्रभावीपणे व्यवस्थापित करण्याची क्षमता</a:t>
            </a:r>
            <a:r>
              <a:rPr lang="mr-IN" sz="2200" b="1" dirty="0" smtClean="0">
                <a:solidFill>
                  <a:srgbClr val="7030A0"/>
                </a:solidFill>
              </a:rPr>
              <a:t>.</a:t>
            </a:r>
          </a:p>
          <a:p>
            <a:pPr marL="342900" indent="-342900" algn="just">
              <a:lnSpc>
                <a:spcPct val="150000"/>
              </a:lnSpc>
              <a:buFont typeface="Wingdings" pitchFamily="2" charset="2"/>
              <a:buChar char="Ø"/>
            </a:pPr>
            <a:r>
              <a:rPr lang="mr-IN" sz="2200" b="1" dirty="0">
                <a:solidFill>
                  <a:srgbClr val="FF0000"/>
                </a:solidFill>
              </a:rPr>
              <a:t>गव्हर्नमेंट अकाउंटेबिलिटी ऑफिसची व्याख्या (</a:t>
            </a:r>
            <a:r>
              <a:rPr lang="mr-IN" sz="2200" b="1" dirty="0" smtClean="0">
                <a:solidFill>
                  <a:srgbClr val="FF0000"/>
                </a:solidFill>
              </a:rPr>
              <a:t>२०१०) "</a:t>
            </a:r>
            <a:r>
              <a:rPr lang="mr-IN" sz="2200" b="1" dirty="0">
                <a:solidFill>
                  <a:srgbClr val="FF0000"/>
                </a:solidFill>
              </a:rPr>
              <a:t>माहितीपूर्ण निर्णय घेण्याची आणि पैशाच्या वर्तमान आणि भविष्यातील वापर आणि व्यवस्थापनाबाबत प्रभावी कृती करण्याची क्षमता. यामध्ये आर्थिक निवडी समजून घेणे, भविष्यासाठी योजना आखणे, </a:t>
            </a:r>
            <a:r>
              <a:rPr lang="mr-IN" sz="2200" b="1" dirty="0" smtClean="0">
                <a:solidFill>
                  <a:srgbClr val="FF0000"/>
                </a:solidFill>
              </a:rPr>
              <a:t>हुशारीने</a:t>
            </a:r>
            <a:endParaRPr lang="en-US" sz="2200" b="1" dirty="0">
              <a:solidFill>
                <a:srgbClr val="FF0000"/>
              </a:solidFill>
              <a:latin typeface="Bahnschrift Light" pitchFamily="34" charset="0"/>
            </a:endParaRPr>
          </a:p>
          <a:p>
            <a:pPr algn="just">
              <a:lnSpc>
                <a:spcPct val="200000"/>
              </a:lnSpc>
            </a:pPr>
            <a:endParaRPr lang="en-US" sz="2800" b="1" dirty="0">
              <a:latin typeface="Bahnschrift Light"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697989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15400" cy="6705600"/>
          </a:xfrm>
        </p:spPr>
        <p:txBody>
          <a:bodyPr>
            <a:noAutofit/>
          </a:bodyPr>
          <a:lstStyle/>
          <a:p>
            <a:pPr marL="342900" indent="-342900" algn="just">
              <a:lnSpc>
                <a:spcPct val="150000"/>
              </a:lnSpc>
              <a:buFont typeface="Wingdings" pitchFamily="2" charset="2"/>
              <a:buChar char="Ø"/>
            </a:pPr>
            <a:r>
              <a:rPr lang="mr-IN" sz="2200" b="1" dirty="0">
                <a:solidFill>
                  <a:srgbClr val="FF0000"/>
                </a:solidFill>
              </a:rPr>
              <a:t>खर्च करणे आणि </a:t>
            </a:r>
            <a:r>
              <a:rPr lang="mr-IN" sz="2200" b="1" dirty="0" smtClean="0">
                <a:solidFill>
                  <a:srgbClr val="FF0000"/>
                </a:solidFill>
              </a:rPr>
              <a:t>नोकरी </a:t>
            </a:r>
            <a:r>
              <a:rPr lang="mr-IN" sz="2200" b="1" dirty="0">
                <a:solidFill>
                  <a:srgbClr val="FF0000"/>
                </a:solidFill>
              </a:rPr>
              <a:t>गमावणे, सेवानिवृत्तीसाठी बचत करणे किंवा मुलांच्या शिक्षणासाठी पैसे देणे यासारख्या जीवनातील समस्यांशी संबंधित आव्हाने हाताळण्याची क्षमता समाविष्ट </a:t>
            </a:r>
            <a:r>
              <a:rPr lang="mr-IN" sz="2200" b="1" dirty="0" smtClean="0">
                <a:solidFill>
                  <a:srgbClr val="FF0000"/>
                </a:solidFill>
              </a:rPr>
              <a:t>आहे.’’</a:t>
            </a:r>
          </a:p>
          <a:p>
            <a:pPr marL="342900" indent="-342900" algn="just">
              <a:lnSpc>
                <a:spcPct val="150000"/>
              </a:lnSpc>
              <a:buFont typeface="Wingdings" pitchFamily="2" charset="2"/>
              <a:buChar char="Ø"/>
            </a:pPr>
            <a:r>
              <a:rPr lang="mr-IN" sz="2200" b="1" dirty="0" smtClean="0">
                <a:solidFill>
                  <a:schemeClr val="accent3">
                    <a:lumMod val="75000"/>
                  </a:schemeClr>
                </a:solidFill>
              </a:rPr>
              <a:t>वित्तीय </a:t>
            </a:r>
            <a:r>
              <a:rPr lang="mr-IN" sz="2200" b="1" dirty="0">
                <a:solidFill>
                  <a:schemeClr val="accent3">
                    <a:lumMod val="75000"/>
                  </a:schemeClr>
                </a:solidFill>
              </a:rPr>
              <a:t>साक्षरता आणि शिक्षण आयोग (२०२०) च्या व्याख्येमध्ये वैयक्तिक क्षमतेची संकल्पना समाविष्ट आहे "कौशल्य, ज्ञान आणि साधने जी लोकांना वैयक्तिक आर्थिक निर्णय आणि त्यांचे ध्येय साध्य करण्यासाठी कृती करण्यास सुसज्ज </a:t>
            </a:r>
            <a:r>
              <a:rPr lang="mr-IN" sz="2200" b="1" dirty="0" smtClean="0">
                <a:solidFill>
                  <a:schemeClr val="accent3">
                    <a:lumMod val="75000"/>
                  </a:schemeClr>
                </a:solidFill>
              </a:rPr>
              <a:t>करतात</a:t>
            </a:r>
            <a:r>
              <a:rPr lang="en-US" sz="2200" b="1" dirty="0" smtClean="0">
                <a:solidFill>
                  <a:schemeClr val="accent3">
                    <a:lumMod val="75000"/>
                  </a:schemeClr>
                </a:solidFill>
              </a:rPr>
              <a:t> </a:t>
            </a:r>
            <a:r>
              <a:rPr lang="mr-IN" sz="2200" b="1" dirty="0" smtClean="0">
                <a:solidFill>
                  <a:schemeClr val="accent3">
                    <a:lumMod val="75000"/>
                  </a:schemeClr>
                </a:solidFill>
              </a:rPr>
              <a:t>याला </a:t>
            </a:r>
            <a:r>
              <a:rPr lang="mr-IN" sz="2200" b="1" dirty="0">
                <a:solidFill>
                  <a:schemeClr val="accent3">
                    <a:lumMod val="75000"/>
                  </a:schemeClr>
                </a:solidFill>
              </a:rPr>
              <a:t>आर्थिक क्षमता म्हणून </a:t>
            </a:r>
            <a:r>
              <a:rPr lang="mr-IN" sz="2200" b="1" dirty="0" smtClean="0">
                <a:solidFill>
                  <a:schemeClr val="accent3">
                    <a:lumMod val="75000"/>
                  </a:schemeClr>
                </a:solidFill>
              </a:rPr>
              <a:t>ओळखले </a:t>
            </a:r>
            <a:r>
              <a:rPr lang="mr-IN" sz="2200" b="1" dirty="0">
                <a:solidFill>
                  <a:schemeClr val="accent3">
                    <a:lumMod val="75000"/>
                  </a:schemeClr>
                </a:solidFill>
              </a:rPr>
              <a:t>जाऊ शकते, विशेषतः जेव्हा आर्थिक उत्पादने आणि सेवांमध्ये प्रवेश केला </a:t>
            </a:r>
            <a:r>
              <a:rPr lang="mr-IN" sz="2200" b="1" dirty="0" smtClean="0">
                <a:solidFill>
                  <a:schemeClr val="accent3">
                    <a:lumMod val="75000"/>
                  </a:schemeClr>
                </a:solidFill>
              </a:rPr>
              <a:t>जातो.’’</a:t>
            </a:r>
            <a:r>
              <a:rPr lang="mr-IN" sz="2200" dirty="0" smtClean="0"/>
              <a:t> </a:t>
            </a:r>
            <a:endParaRPr lang="en-US" sz="2200" dirty="0" smtClean="0"/>
          </a:p>
          <a:p>
            <a:pPr marL="342900" indent="-342900" algn="just">
              <a:lnSpc>
                <a:spcPct val="150000"/>
              </a:lnSpc>
              <a:buFont typeface="Wingdings" pitchFamily="2" charset="2"/>
              <a:buChar char="Ø"/>
            </a:pPr>
            <a:r>
              <a:rPr lang="mr-IN" sz="2200" b="1" dirty="0">
                <a:solidFill>
                  <a:schemeClr val="tx2"/>
                </a:solidFill>
              </a:rPr>
              <a:t>नॅशनल फायनान्शिअल एज्युकेटर्स कौन्सिलने आर्थिक साक्षरतेची व्याख्या करणारा एक मानसशास्त्रीय घटक जोडला आहे ज्यामध्ये "व्यक्तीची वैयक्तिक, कौटुंबिक आणि जागतिक सामुदायिक उद्दिष्टे सर्वोत्कृष्टपणे पूर्ण करण्यासाठी आत्मविश्वासाने प्रभावी कारवाई करण्यासाठी आर्थिक बाबींचे </a:t>
            </a:r>
            <a:r>
              <a:rPr lang="mr-IN" sz="2400" b="1" dirty="0">
                <a:solidFill>
                  <a:schemeClr val="tx2"/>
                </a:solidFill>
              </a:rPr>
              <a:t>कौशल्ये आणि ज्ञान असणे."</a:t>
            </a:r>
          </a:p>
          <a:p>
            <a:pPr marL="342900" indent="-342900" algn="just">
              <a:lnSpc>
                <a:spcPct val="150000"/>
              </a:lnSpc>
              <a:buFont typeface="Wingdings" pitchFamily="2" charset="2"/>
              <a:buChar char="Ø"/>
            </a:pPr>
            <a:endParaRPr lang="en-US" sz="2400" b="1" dirty="0">
              <a:solidFill>
                <a:srgbClr val="FF0000"/>
              </a:solidFill>
            </a:endParaRPr>
          </a:p>
          <a:p>
            <a:pPr algn="l">
              <a:lnSpc>
                <a:spcPct val="150000"/>
              </a:lnSpc>
            </a:pPr>
            <a:r>
              <a:rPr lang="en-US" sz="2400" b="1" dirty="0">
                <a:solidFill>
                  <a:srgbClr val="0070C0"/>
                </a:solidFill>
              </a:rPr>
              <a:t>  </a:t>
            </a:r>
          </a:p>
          <a:p>
            <a:pPr algn="just">
              <a:lnSpc>
                <a:spcPct val="150000"/>
              </a:lnSpc>
            </a:pPr>
            <a:endParaRPr lang="en-US" sz="2400" b="1" dirty="0">
              <a:solidFill>
                <a:srgbClr val="00B050"/>
              </a:solidFill>
            </a:endParaRPr>
          </a:p>
          <a:p>
            <a:pPr marL="342900" indent="-342900" algn="just">
              <a:lnSpc>
                <a:spcPct val="150000"/>
              </a:lnSpc>
              <a:buFont typeface="Wingdings" pitchFamily="2" charset="2"/>
              <a:buChar char="Ø"/>
            </a:pPr>
            <a:endParaRPr lang="en-US" sz="2400" dirty="0">
              <a:solidFill>
                <a:schemeClr val="accent1"/>
              </a:solidFill>
            </a:endParaRPr>
          </a:p>
          <a:p>
            <a:pPr algn="just">
              <a:lnSpc>
                <a:spcPct val="150000"/>
              </a:lnSpc>
            </a:pPr>
            <a:r>
              <a:rPr lang="en-US" sz="2400" dirty="0">
                <a:solidFill>
                  <a:schemeClr val="accent1"/>
                </a:solidFill>
              </a:rPr>
              <a:t> </a:t>
            </a:r>
            <a:r>
              <a:rPr lang="en-US" sz="2400" dirty="0" smtClean="0">
                <a:solidFill>
                  <a:schemeClr val="accent1"/>
                </a:solidFill>
              </a:rPr>
              <a:t> </a:t>
            </a:r>
          </a:p>
          <a:p>
            <a:pPr algn="just">
              <a:lnSpc>
                <a:spcPct val="150000"/>
              </a:lnSpc>
            </a:pPr>
            <a:r>
              <a:rPr lang="en-US" sz="2400" dirty="0" smtClean="0">
                <a:solidFill>
                  <a:schemeClr val="accent1"/>
                </a:solidFill>
                <a:latin typeface="Bahnschrift Light" pitchFamily="34" charset="0"/>
              </a:rPr>
              <a:t> </a:t>
            </a:r>
            <a:endParaRPr lang="en-US" sz="2400" dirty="0">
              <a:solidFill>
                <a:schemeClr val="accent1"/>
              </a:solidFill>
              <a:latin typeface="Bahnschrift Light" pitchFamily="34" charset="0"/>
            </a:endParaRPr>
          </a:p>
          <a:p>
            <a:pPr algn="just">
              <a:lnSpc>
                <a:spcPct val="150000"/>
              </a:lnSpc>
            </a:pPr>
            <a:endParaRPr lang="en-US" sz="2400" dirty="0">
              <a:solidFill>
                <a:schemeClr val="accent1"/>
              </a:solidFill>
              <a:latin typeface="Bahnschrift Light"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300767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15400" cy="6705600"/>
          </a:xfrm>
        </p:spPr>
        <p:txBody>
          <a:bodyPr>
            <a:noAutofit/>
          </a:bodyPr>
          <a:lstStyle/>
          <a:p>
            <a:pPr algn="just">
              <a:lnSpc>
                <a:spcPct val="150000"/>
              </a:lnSpc>
            </a:pPr>
            <a:r>
              <a:rPr lang="mr-IN" sz="2400" b="1" dirty="0" smtClean="0">
                <a:solidFill>
                  <a:srgbClr val="C00000"/>
                </a:solidFill>
              </a:rPr>
              <a:t>उत्पन्नाची संकल्पना</a:t>
            </a:r>
            <a:r>
              <a:rPr lang="en-US" sz="2400" b="1" dirty="0" smtClean="0">
                <a:solidFill>
                  <a:srgbClr val="C00000"/>
                </a:solidFill>
              </a:rPr>
              <a:t> </a:t>
            </a:r>
            <a:r>
              <a:rPr lang="en-US" sz="2400" dirty="0" smtClean="0"/>
              <a:t>(</a:t>
            </a:r>
            <a:r>
              <a:rPr lang="en-US" sz="2400" b="1" dirty="0" smtClean="0">
                <a:solidFill>
                  <a:srgbClr val="FF0000"/>
                </a:solidFill>
              </a:rPr>
              <a:t>Concept </a:t>
            </a:r>
            <a:r>
              <a:rPr lang="en-US" sz="2400" b="1" dirty="0">
                <a:solidFill>
                  <a:srgbClr val="FF0000"/>
                </a:solidFill>
              </a:rPr>
              <a:t>of </a:t>
            </a:r>
            <a:r>
              <a:rPr lang="en-US" sz="2400" b="1" dirty="0" smtClean="0">
                <a:solidFill>
                  <a:srgbClr val="FF0000"/>
                </a:solidFill>
              </a:rPr>
              <a:t>Income) - </a:t>
            </a:r>
            <a:r>
              <a:rPr lang="mr-IN" sz="2400" b="1" dirty="0">
                <a:solidFill>
                  <a:srgbClr val="7030A0"/>
                </a:solidFill>
              </a:rPr>
              <a:t>एखाद्या व्यवसायाला किंवा एखाद्या व्यक्तीला वस्तू किंवा सेवांच्या विक्रीच्या बदल्यात किंवा भांडवली गुंतवणुकीतून मिळणाऱ्या रकमेला उत्पन्न असे म्हणतात. </a:t>
            </a:r>
            <a:endParaRPr lang="en-US" sz="2400" b="1" dirty="0" smtClean="0">
              <a:solidFill>
                <a:srgbClr val="7030A0"/>
              </a:solidFill>
            </a:endParaRPr>
          </a:p>
          <a:p>
            <a:pPr marL="342900" indent="-342900" algn="just">
              <a:lnSpc>
                <a:spcPct val="150000"/>
              </a:lnSpc>
              <a:buFont typeface="Courier New" pitchFamily="49" charset="0"/>
              <a:buChar char="o"/>
            </a:pPr>
            <a:r>
              <a:rPr lang="mr-IN" sz="2400" b="1" dirty="0" smtClean="0">
                <a:solidFill>
                  <a:srgbClr val="7030A0"/>
                </a:solidFill>
              </a:rPr>
              <a:t>वेगवेगळ्या </a:t>
            </a:r>
            <a:r>
              <a:rPr lang="mr-IN" sz="2400" b="1" dirty="0">
                <a:solidFill>
                  <a:srgbClr val="7030A0"/>
                </a:solidFill>
              </a:rPr>
              <a:t>व्यक्तींसाठी उत्पन्नाची व्याख्या वेगळी असते. 5 वर्षांच्या मुलासाठी पॉकेटमनी हा एकमेव उत्पन्नाचा स्रोत </a:t>
            </a:r>
            <a:r>
              <a:rPr lang="mr-IN" sz="2400" b="1" dirty="0" smtClean="0">
                <a:solidFill>
                  <a:srgbClr val="7030A0"/>
                </a:solidFill>
              </a:rPr>
              <a:t>आहे.</a:t>
            </a:r>
            <a:endParaRPr lang="en-US" sz="2400" b="1" dirty="0">
              <a:solidFill>
                <a:srgbClr val="7030A0"/>
              </a:solidFill>
            </a:endParaRPr>
          </a:p>
          <a:p>
            <a:pPr marL="342900" indent="-342900" algn="just">
              <a:lnSpc>
                <a:spcPct val="150000"/>
              </a:lnSpc>
              <a:buFont typeface="Courier New" pitchFamily="49" charset="0"/>
              <a:buChar char="o"/>
            </a:pPr>
            <a:r>
              <a:rPr lang="mr-IN" sz="2400" b="1" dirty="0" smtClean="0">
                <a:solidFill>
                  <a:srgbClr val="7030A0"/>
                </a:solidFill>
              </a:rPr>
              <a:t>संपत्तीच्या </a:t>
            </a:r>
            <a:r>
              <a:rPr lang="mr-IN" sz="2400" b="1" dirty="0">
                <a:solidFill>
                  <a:srgbClr val="7030A0"/>
                </a:solidFill>
              </a:rPr>
              <a:t>उपयोगातून निर्माण होणारा वा मानवी श्रमांच्या मोबदल्यात मिळणारा, पैशाच्या वा अन्य सामग्रीच्या स्वरूपातील लाभ. शारीरिक किंवा मानसिक श्रम, व्यापार, भांडवल गुंतवणूक यांसारख्या आर्थिक कृतींतून व्यक्तीला वा कंपनीला उत्पन्न मिळते</a:t>
            </a:r>
            <a:r>
              <a:rPr lang="mr-IN" sz="2400" b="1" dirty="0" smtClean="0">
                <a:solidFill>
                  <a:srgbClr val="7030A0"/>
                </a:solidFill>
              </a:rPr>
              <a:t>.</a:t>
            </a:r>
            <a:endParaRPr lang="en-US" sz="2400" b="1" dirty="0" smtClean="0">
              <a:solidFill>
                <a:srgbClr val="7030A0"/>
              </a:solidFill>
            </a:endParaRPr>
          </a:p>
          <a:p>
            <a:pPr marL="342900" indent="-342900" algn="just">
              <a:lnSpc>
                <a:spcPct val="150000"/>
              </a:lnSpc>
              <a:buFont typeface="Courier New" pitchFamily="49" charset="0"/>
              <a:buChar char="o"/>
            </a:pPr>
            <a:r>
              <a:rPr lang="mr-IN" sz="2400" b="1" dirty="0">
                <a:solidFill>
                  <a:srgbClr val="7030A0"/>
                </a:solidFill>
              </a:rPr>
              <a:t>श्रम व भांडवलावरील मालकी हे उत्पन्न मिळविण्याचे दोन मार्ग आहेत.</a:t>
            </a:r>
            <a:endParaRPr lang="en-US" sz="2400" b="1" dirty="0">
              <a:solidFill>
                <a:srgbClr val="7030A0"/>
              </a:solidFill>
            </a:endParaRPr>
          </a:p>
          <a:p>
            <a:pPr marL="342900" indent="-342900" algn="just">
              <a:lnSpc>
                <a:spcPct val="150000"/>
              </a:lnSpc>
              <a:buFont typeface="Wingdings" pitchFamily="2" charset="2"/>
              <a:buChar char="Ø"/>
            </a:pPr>
            <a:endParaRPr lang="en-US" sz="2400" dirty="0">
              <a:solidFill>
                <a:schemeClr val="accent1"/>
              </a:solidFill>
            </a:endParaRPr>
          </a:p>
          <a:p>
            <a:pPr algn="just">
              <a:lnSpc>
                <a:spcPct val="150000"/>
              </a:lnSpc>
            </a:pPr>
            <a:r>
              <a:rPr lang="en-US" sz="2400" dirty="0">
                <a:solidFill>
                  <a:schemeClr val="accent1"/>
                </a:solidFill>
              </a:rPr>
              <a:t> </a:t>
            </a:r>
            <a:r>
              <a:rPr lang="en-US" sz="2400" dirty="0" smtClean="0">
                <a:solidFill>
                  <a:schemeClr val="accent1"/>
                </a:solidFill>
              </a:rPr>
              <a:t> </a:t>
            </a:r>
          </a:p>
          <a:p>
            <a:pPr algn="just">
              <a:lnSpc>
                <a:spcPct val="150000"/>
              </a:lnSpc>
            </a:pPr>
            <a:r>
              <a:rPr lang="en-US" sz="2400" dirty="0" smtClean="0">
                <a:solidFill>
                  <a:schemeClr val="accent1"/>
                </a:solidFill>
                <a:latin typeface="Bahnschrift Light" pitchFamily="34" charset="0"/>
              </a:rPr>
              <a:t> </a:t>
            </a:r>
            <a:endParaRPr lang="en-US" sz="2400" dirty="0">
              <a:solidFill>
                <a:schemeClr val="accent1"/>
              </a:solidFill>
              <a:latin typeface="Bahnschrift Light" pitchFamily="34" charset="0"/>
            </a:endParaRPr>
          </a:p>
          <a:p>
            <a:pPr algn="just">
              <a:lnSpc>
                <a:spcPct val="150000"/>
              </a:lnSpc>
            </a:pPr>
            <a:endParaRPr lang="en-US" sz="2400" dirty="0">
              <a:solidFill>
                <a:schemeClr val="accent1"/>
              </a:solidFill>
              <a:latin typeface="Bahnschrift Light"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746964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8991600" cy="6705600"/>
          </a:xfrm>
        </p:spPr>
        <p:txBody>
          <a:bodyPr>
            <a:noAutofit/>
          </a:bodyPr>
          <a:lstStyle/>
          <a:p>
            <a:pPr marL="342900" indent="-342900" algn="just">
              <a:lnSpc>
                <a:spcPct val="150000"/>
              </a:lnSpc>
              <a:buFont typeface="Courier New" pitchFamily="49" charset="0"/>
              <a:buChar char="o"/>
            </a:pPr>
            <a:r>
              <a:rPr lang="mr-IN" sz="2400" b="1" dirty="0" smtClean="0">
                <a:solidFill>
                  <a:srgbClr val="7030A0"/>
                </a:solidFill>
              </a:rPr>
              <a:t>रोजगारीपासून </a:t>
            </a:r>
            <a:r>
              <a:rPr lang="mr-IN" sz="2400" b="1" dirty="0">
                <a:solidFill>
                  <a:srgbClr val="7030A0"/>
                </a:solidFill>
              </a:rPr>
              <a:t>मिळणारे </a:t>
            </a:r>
            <a:r>
              <a:rPr lang="mr-IN" sz="2400" b="1" dirty="0" smtClean="0">
                <a:solidFill>
                  <a:srgbClr val="7030A0"/>
                </a:solidFill>
              </a:rPr>
              <a:t>म्हणजे </a:t>
            </a:r>
            <a:r>
              <a:rPr lang="mr-IN" sz="2400" b="1" dirty="0">
                <a:solidFill>
                  <a:srgbClr val="7030A0"/>
                </a:solidFill>
              </a:rPr>
              <a:t>श्रमजन्य आणि मालमत्तेपासून मिळणारे, असे उत्पन्नाचे दोन प्रकार </a:t>
            </a:r>
            <a:r>
              <a:rPr lang="mr-IN" sz="2400" b="1" dirty="0" smtClean="0">
                <a:solidFill>
                  <a:srgbClr val="7030A0"/>
                </a:solidFill>
              </a:rPr>
              <a:t>पडतात. </a:t>
            </a:r>
            <a:r>
              <a:rPr lang="mr-IN" sz="2400" b="1" dirty="0">
                <a:solidFill>
                  <a:srgbClr val="7030A0"/>
                </a:solidFill>
              </a:rPr>
              <a:t>श्रमजन्य उत्पन्नात वेतनाचा समावेश होतो</a:t>
            </a:r>
            <a:r>
              <a:rPr lang="mr-IN" sz="2400" b="1" dirty="0" smtClean="0">
                <a:solidFill>
                  <a:srgbClr val="7030A0"/>
                </a:solidFill>
              </a:rPr>
              <a:t>.</a:t>
            </a:r>
            <a:r>
              <a:rPr lang="en-US" sz="2400" b="1" dirty="0" smtClean="0">
                <a:solidFill>
                  <a:srgbClr val="7030A0"/>
                </a:solidFill>
              </a:rPr>
              <a:t> </a:t>
            </a:r>
            <a:r>
              <a:rPr lang="mr-IN" sz="2400" b="1" dirty="0" smtClean="0">
                <a:solidFill>
                  <a:srgbClr val="7030A0"/>
                </a:solidFill>
              </a:rPr>
              <a:t>मालमत्तेपासून </a:t>
            </a:r>
            <a:r>
              <a:rPr lang="mr-IN" sz="2400" b="1" dirty="0">
                <a:solidFill>
                  <a:srgbClr val="7030A0"/>
                </a:solidFill>
              </a:rPr>
              <a:t>मिळणाऱ्या उत्पन्नात खंड, व्याज व नफा यांचा अंतर्भाव होतो</a:t>
            </a:r>
            <a:r>
              <a:rPr lang="mr-IN" sz="2400" b="1" dirty="0" smtClean="0">
                <a:solidFill>
                  <a:srgbClr val="7030A0"/>
                </a:solidFill>
              </a:rPr>
              <a:t>.</a:t>
            </a:r>
            <a:endParaRPr lang="en-US" sz="2400" b="1" dirty="0" smtClean="0">
              <a:solidFill>
                <a:srgbClr val="7030A0"/>
              </a:solidFill>
            </a:endParaRPr>
          </a:p>
          <a:p>
            <a:pPr marL="342900" indent="-342900" algn="just">
              <a:lnSpc>
                <a:spcPct val="150000"/>
              </a:lnSpc>
              <a:buFont typeface="Courier New" pitchFamily="49" charset="0"/>
              <a:buChar char="o"/>
            </a:pPr>
            <a:r>
              <a:rPr lang="mr-IN" sz="2400" b="1" dirty="0" smtClean="0">
                <a:solidFill>
                  <a:srgbClr val="7030A0"/>
                </a:solidFill>
              </a:rPr>
              <a:t>राष्ट्रीय </a:t>
            </a:r>
            <a:r>
              <a:rPr lang="mr-IN" sz="2400" b="1" dirty="0">
                <a:solidFill>
                  <a:srgbClr val="7030A0"/>
                </a:solidFill>
              </a:rPr>
              <a:t>उत्पन्नाच्या निर्मितीत भूमी, मजूर, भांडवल व प्रवर्तक हे चार घटक सहभागी असतात. या उत्पादक घटकांच्या सेवेचे मोल अनुक्रमे खंड, वेतन, व्याज व नफा या स्वरूपात केले जाते. </a:t>
            </a:r>
            <a:endParaRPr lang="en-US" sz="2400" b="1" dirty="0" smtClean="0">
              <a:solidFill>
                <a:srgbClr val="7030A0"/>
              </a:solidFill>
            </a:endParaRPr>
          </a:p>
          <a:p>
            <a:pPr marL="342900" indent="-342900" algn="just">
              <a:lnSpc>
                <a:spcPct val="150000"/>
              </a:lnSpc>
              <a:buFont typeface="Courier New" pitchFamily="49" charset="0"/>
              <a:buChar char="o"/>
            </a:pPr>
            <a:r>
              <a:rPr lang="mr-IN" sz="2400" b="1" dirty="0" smtClean="0">
                <a:solidFill>
                  <a:srgbClr val="7030A0"/>
                </a:solidFill>
              </a:rPr>
              <a:t>निरनिराळ्या </a:t>
            </a:r>
            <a:r>
              <a:rPr lang="mr-IN" sz="2400" b="1" dirty="0">
                <a:solidFill>
                  <a:srgbClr val="7030A0"/>
                </a:solidFill>
              </a:rPr>
              <a:t>प्रकारची </a:t>
            </a:r>
            <a:r>
              <a:rPr lang="mr-IN" sz="2400" b="1" dirty="0" smtClean="0">
                <a:solidFill>
                  <a:srgbClr val="7030A0"/>
                </a:solidFill>
              </a:rPr>
              <a:t>उत्पन्ने </a:t>
            </a:r>
            <a:r>
              <a:rPr lang="mr-IN" sz="2400" b="1" dirty="0">
                <a:solidFill>
                  <a:srgbClr val="7030A0"/>
                </a:solidFill>
              </a:rPr>
              <a:t>प्रत्येक व्यक्तीला मिळत असतात, त्यांची बेरीज केली म्हणजे त्या व्यक्तीचे वैयक्तिक उत्पन्न किती ते </a:t>
            </a:r>
            <a:r>
              <a:rPr lang="mr-IN" sz="2400" b="1" dirty="0" smtClean="0">
                <a:solidFill>
                  <a:srgbClr val="7030A0"/>
                </a:solidFill>
              </a:rPr>
              <a:t>समजते.</a:t>
            </a:r>
            <a:endParaRPr lang="mr-IN" sz="2400" b="1" dirty="0">
              <a:solidFill>
                <a:srgbClr val="7030A0"/>
              </a:solidFill>
            </a:endParaRPr>
          </a:p>
          <a:p>
            <a:pPr algn="just">
              <a:lnSpc>
                <a:spcPct val="150000"/>
              </a:lnSpc>
            </a:pPr>
            <a:r>
              <a:rPr lang="mr-IN" sz="2200" b="1" dirty="0" smtClean="0">
                <a:solidFill>
                  <a:srgbClr val="00B050"/>
                </a:solidFill>
              </a:rPr>
              <a:t>आयकर </a:t>
            </a:r>
            <a:r>
              <a:rPr lang="mr-IN" sz="2200" b="1" dirty="0">
                <a:solidFill>
                  <a:srgbClr val="00B050"/>
                </a:solidFill>
              </a:rPr>
              <a:t>कायद्यानुसार उत्पन्नाचे 5 </a:t>
            </a:r>
            <a:r>
              <a:rPr lang="mr-IN" sz="2200" b="1" dirty="0" smtClean="0">
                <a:solidFill>
                  <a:srgbClr val="00B050"/>
                </a:solidFill>
              </a:rPr>
              <a:t>प्रमुख प्रकार- </a:t>
            </a:r>
            <a:r>
              <a:rPr lang="mr-IN" sz="2200" b="1" dirty="0">
                <a:solidFill>
                  <a:srgbClr val="7030A0"/>
                </a:solidFill>
              </a:rPr>
              <a:t>पगारातून मिळणारे उत्पन्न, घराच्या मालमत्तेतून मिळणारे उत्पन्न, व्यवसायातून मिळणारा नफा, </a:t>
            </a:r>
            <a:r>
              <a:rPr lang="mr-IN" sz="2200" b="1" dirty="0" smtClean="0">
                <a:solidFill>
                  <a:srgbClr val="7030A0"/>
                </a:solidFill>
              </a:rPr>
              <a:t>भांडवली </a:t>
            </a:r>
            <a:r>
              <a:rPr lang="mr-IN" sz="2200" b="1" dirty="0">
                <a:solidFill>
                  <a:srgbClr val="7030A0"/>
                </a:solidFill>
              </a:rPr>
              <a:t>नफ्यातून मिळणारे उत्पन्न, इतर स्रोतांमधून मिळणारे उत्पन्न.</a:t>
            </a:r>
            <a:r>
              <a:rPr lang="en-US" sz="2200" b="1" dirty="0">
                <a:solidFill>
                  <a:srgbClr val="7030A0"/>
                </a:solidFill>
                <a:latin typeface="Bahnschrift Light" pitchFamily="34" charset="0"/>
              </a:rPr>
              <a:t> </a:t>
            </a:r>
          </a:p>
          <a:p>
            <a:pPr marL="342900" indent="-342900" algn="just">
              <a:lnSpc>
                <a:spcPct val="150000"/>
              </a:lnSpc>
              <a:buFont typeface="Courier New" pitchFamily="49" charset="0"/>
              <a:buChar char="o"/>
            </a:pPr>
            <a:endParaRPr lang="mr-IN" sz="2400" b="1" dirty="0">
              <a:solidFill>
                <a:srgbClr val="7030A0"/>
              </a:solidFill>
            </a:endParaRPr>
          </a:p>
          <a:p>
            <a:pPr marL="342900" indent="-342900" algn="just">
              <a:lnSpc>
                <a:spcPct val="150000"/>
              </a:lnSpc>
              <a:buFont typeface="Courier New" pitchFamily="49" charset="0"/>
              <a:buChar char="o"/>
            </a:pPr>
            <a:endParaRPr lang="mr-IN" sz="2400" b="1" dirty="0">
              <a:solidFill>
                <a:srgbClr val="00B050"/>
              </a:solidFill>
            </a:endParaRPr>
          </a:p>
          <a:p>
            <a:pPr marL="342900" indent="-342900" algn="just">
              <a:lnSpc>
                <a:spcPct val="150000"/>
              </a:lnSpc>
              <a:buFont typeface="Courier New" pitchFamily="49" charset="0"/>
              <a:buChar char="o"/>
            </a:pPr>
            <a:endParaRPr lang="en-US" sz="2400" b="1" dirty="0">
              <a:solidFill>
                <a:srgbClr val="7030A0"/>
              </a:solidFill>
            </a:endParaRPr>
          </a:p>
          <a:p>
            <a:pPr algn="just">
              <a:lnSpc>
                <a:spcPct val="150000"/>
              </a:lnSpc>
            </a:pPr>
            <a:r>
              <a:rPr lang="en-US" sz="2400" dirty="0">
                <a:solidFill>
                  <a:schemeClr val="accent1"/>
                </a:solidFill>
              </a:rPr>
              <a:t> </a:t>
            </a:r>
            <a:r>
              <a:rPr lang="en-US" sz="2400" dirty="0" smtClean="0">
                <a:solidFill>
                  <a:schemeClr val="accent1"/>
                </a:solidFill>
              </a:rPr>
              <a:t> </a:t>
            </a:r>
          </a:p>
          <a:p>
            <a:pPr algn="just">
              <a:lnSpc>
                <a:spcPct val="150000"/>
              </a:lnSpc>
            </a:pPr>
            <a:r>
              <a:rPr lang="en-US" sz="2400" dirty="0" smtClean="0">
                <a:solidFill>
                  <a:schemeClr val="accent1"/>
                </a:solidFill>
                <a:latin typeface="Bahnschrift Light" pitchFamily="34" charset="0"/>
              </a:rPr>
              <a:t> </a:t>
            </a:r>
            <a:endParaRPr lang="en-US" sz="2400" dirty="0">
              <a:solidFill>
                <a:schemeClr val="accent1"/>
              </a:solidFill>
              <a:latin typeface="Bahnschrift Light" pitchFamily="34" charset="0"/>
            </a:endParaRPr>
          </a:p>
          <a:p>
            <a:pPr algn="just">
              <a:lnSpc>
                <a:spcPct val="150000"/>
              </a:lnSpc>
            </a:pPr>
            <a:endParaRPr lang="en-US" sz="2400" dirty="0">
              <a:solidFill>
                <a:schemeClr val="accent1"/>
              </a:solidFill>
              <a:latin typeface="Bahnschrift Light"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786616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2999</Words>
  <Application>Microsoft Office PowerPoint</Application>
  <PresentationFormat>On-screen Show (4:3)</PresentationFormat>
  <Paragraphs>283</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Shivaji University, Kolhapur Programme : B.A./B.Sc. Level 4.5   Semester – I Open Elective  For B.A. &amp; B.Sc. Students O.E. I – Financial Literacy Credits : 2 (30 hrs.)  Theory 40 Marks &amp; Internal Assessment : 10 Marks (from June 2024 onwards) Dr. P.S. Sontakke (M.A., M.Phil., Ph.D.)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A. I, SEMESTER – I  SYLLABUS  (June 2024 onwards)</dc:title>
  <dc:creator>Dr. Parag Sontakke</dc:creator>
  <cp:lastModifiedBy>Dr. Parag Sontakke</cp:lastModifiedBy>
  <cp:revision>861</cp:revision>
  <dcterms:created xsi:type="dcterms:W3CDTF">2006-08-16T00:00:00Z</dcterms:created>
  <dcterms:modified xsi:type="dcterms:W3CDTF">2024-08-01T14:08:04Z</dcterms:modified>
</cp:coreProperties>
</file>