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69" r:id="rId3"/>
    <p:sldId id="270" r:id="rId4"/>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AE4E354-3127-415F-9316-E146F0C4AC65}" type="datetimeFigureOut">
              <a:rPr lang="en-IN" smtClean="0"/>
              <a:t>09/05/2018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BC8C33-9475-452D-B9B6-DC51AE9AF186}" type="slidenum">
              <a:rPr lang="en-IN" smtClean="0"/>
              <a:t>‹#›</a:t>
            </a:fld>
            <a:endParaRPr lang="en-IN"/>
          </a:p>
        </p:txBody>
      </p:sp>
    </p:spTree>
    <p:extLst>
      <p:ext uri="{BB962C8B-B14F-4D97-AF65-F5344CB8AC3E}">
        <p14:creationId xmlns:p14="http://schemas.microsoft.com/office/powerpoint/2010/main" val="3661990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AE4E354-3127-415F-9316-E146F0C4AC65}" type="datetimeFigureOut">
              <a:rPr lang="en-IN" smtClean="0"/>
              <a:t>09/05/2018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BC8C33-9475-452D-B9B6-DC51AE9AF186}" type="slidenum">
              <a:rPr lang="en-IN" smtClean="0"/>
              <a:t>‹#›</a:t>
            </a:fld>
            <a:endParaRPr lang="en-IN"/>
          </a:p>
        </p:txBody>
      </p:sp>
    </p:spTree>
    <p:extLst>
      <p:ext uri="{BB962C8B-B14F-4D97-AF65-F5344CB8AC3E}">
        <p14:creationId xmlns:p14="http://schemas.microsoft.com/office/powerpoint/2010/main" val="3980533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AE4E354-3127-415F-9316-E146F0C4AC65}" type="datetimeFigureOut">
              <a:rPr lang="en-IN" smtClean="0"/>
              <a:t>09/05/2018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BC8C33-9475-452D-B9B6-DC51AE9AF186}" type="slidenum">
              <a:rPr lang="en-IN" smtClean="0"/>
              <a:t>‹#›</a:t>
            </a:fld>
            <a:endParaRPr lang="en-IN"/>
          </a:p>
        </p:txBody>
      </p:sp>
    </p:spTree>
    <p:extLst>
      <p:ext uri="{BB962C8B-B14F-4D97-AF65-F5344CB8AC3E}">
        <p14:creationId xmlns:p14="http://schemas.microsoft.com/office/powerpoint/2010/main" val="2643355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AE4E354-3127-415F-9316-E146F0C4AC65}" type="datetimeFigureOut">
              <a:rPr lang="en-IN" smtClean="0"/>
              <a:t>09/05/2018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BC8C33-9475-452D-B9B6-DC51AE9AF186}" type="slidenum">
              <a:rPr lang="en-IN" smtClean="0"/>
              <a:t>‹#›</a:t>
            </a:fld>
            <a:endParaRPr lang="en-IN"/>
          </a:p>
        </p:txBody>
      </p:sp>
    </p:spTree>
    <p:extLst>
      <p:ext uri="{BB962C8B-B14F-4D97-AF65-F5344CB8AC3E}">
        <p14:creationId xmlns:p14="http://schemas.microsoft.com/office/powerpoint/2010/main" val="2100396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E4E354-3127-415F-9316-E146F0C4AC65}" type="datetimeFigureOut">
              <a:rPr lang="en-IN" smtClean="0"/>
              <a:t>09/05/2018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BC8C33-9475-452D-B9B6-DC51AE9AF186}" type="slidenum">
              <a:rPr lang="en-IN" smtClean="0"/>
              <a:t>‹#›</a:t>
            </a:fld>
            <a:endParaRPr lang="en-IN"/>
          </a:p>
        </p:txBody>
      </p:sp>
    </p:spTree>
    <p:extLst>
      <p:ext uri="{BB962C8B-B14F-4D97-AF65-F5344CB8AC3E}">
        <p14:creationId xmlns:p14="http://schemas.microsoft.com/office/powerpoint/2010/main" val="12627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AE4E354-3127-415F-9316-E146F0C4AC65}" type="datetimeFigureOut">
              <a:rPr lang="en-IN" smtClean="0"/>
              <a:t>09/05/2018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4BC8C33-9475-452D-B9B6-DC51AE9AF186}" type="slidenum">
              <a:rPr lang="en-IN" smtClean="0"/>
              <a:t>‹#›</a:t>
            </a:fld>
            <a:endParaRPr lang="en-IN"/>
          </a:p>
        </p:txBody>
      </p:sp>
    </p:spTree>
    <p:extLst>
      <p:ext uri="{BB962C8B-B14F-4D97-AF65-F5344CB8AC3E}">
        <p14:creationId xmlns:p14="http://schemas.microsoft.com/office/powerpoint/2010/main" val="1251995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AE4E354-3127-415F-9316-E146F0C4AC65}" type="datetimeFigureOut">
              <a:rPr lang="en-IN" smtClean="0"/>
              <a:t>09/05/2018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4BC8C33-9475-452D-B9B6-DC51AE9AF186}" type="slidenum">
              <a:rPr lang="en-IN" smtClean="0"/>
              <a:t>‹#›</a:t>
            </a:fld>
            <a:endParaRPr lang="en-IN"/>
          </a:p>
        </p:txBody>
      </p:sp>
    </p:spTree>
    <p:extLst>
      <p:ext uri="{BB962C8B-B14F-4D97-AF65-F5344CB8AC3E}">
        <p14:creationId xmlns:p14="http://schemas.microsoft.com/office/powerpoint/2010/main" val="930267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AE4E354-3127-415F-9316-E146F0C4AC65}" type="datetimeFigureOut">
              <a:rPr lang="en-IN" smtClean="0"/>
              <a:t>09/05/2018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4BC8C33-9475-452D-B9B6-DC51AE9AF186}" type="slidenum">
              <a:rPr lang="en-IN" smtClean="0"/>
              <a:t>‹#›</a:t>
            </a:fld>
            <a:endParaRPr lang="en-IN"/>
          </a:p>
        </p:txBody>
      </p:sp>
    </p:spTree>
    <p:extLst>
      <p:ext uri="{BB962C8B-B14F-4D97-AF65-F5344CB8AC3E}">
        <p14:creationId xmlns:p14="http://schemas.microsoft.com/office/powerpoint/2010/main" val="823018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E4E354-3127-415F-9316-E146F0C4AC65}" type="datetimeFigureOut">
              <a:rPr lang="en-IN" smtClean="0"/>
              <a:t>09/05/2018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4BC8C33-9475-452D-B9B6-DC51AE9AF186}" type="slidenum">
              <a:rPr lang="en-IN" smtClean="0"/>
              <a:t>‹#›</a:t>
            </a:fld>
            <a:endParaRPr lang="en-IN"/>
          </a:p>
        </p:txBody>
      </p:sp>
    </p:spTree>
    <p:extLst>
      <p:ext uri="{BB962C8B-B14F-4D97-AF65-F5344CB8AC3E}">
        <p14:creationId xmlns:p14="http://schemas.microsoft.com/office/powerpoint/2010/main" val="1164378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E4E354-3127-415F-9316-E146F0C4AC65}" type="datetimeFigureOut">
              <a:rPr lang="en-IN" smtClean="0"/>
              <a:t>09/05/2018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4BC8C33-9475-452D-B9B6-DC51AE9AF186}" type="slidenum">
              <a:rPr lang="en-IN" smtClean="0"/>
              <a:t>‹#›</a:t>
            </a:fld>
            <a:endParaRPr lang="en-IN"/>
          </a:p>
        </p:txBody>
      </p:sp>
    </p:spTree>
    <p:extLst>
      <p:ext uri="{BB962C8B-B14F-4D97-AF65-F5344CB8AC3E}">
        <p14:creationId xmlns:p14="http://schemas.microsoft.com/office/powerpoint/2010/main" val="1190487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E4E354-3127-415F-9316-E146F0C4AC65}" type="datetimeFigureOut">
              <a:rPr lang="en-IN" smtClean="0"/>
              <a:t>09/05/2018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4BC8C33-9475-452D-B9B6-DC51AE9AF186}" type="slidenum">
              <a:rPr lang="en-IN" smtClean="0"/>
              <a:t>‹#›</a:t>
            </a:fld>
            <a:endParaRPr lang="en-IN"/>
          </a:p>
        </p:txBody>
      </p:sp>
    </p:spTree>
    <p:extLst>
      <p:ext uri="{BB962C8B-B14F-4D97-AF65-F5344CB8AC3E}">
        <p14:creationId xmlns:p14="http://schemas.microsoft.com/office/powerpoint/2010/main" val="781870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E4E354-3127-415F-9316-E146F0C4AC65}" type="datetimeFigureOut">
              <a:rPr lang="en-IN" smtClean="0"/>
              <a:t>09/05/2018</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C8C33-9475-452D-B9B6-DC51AE9AF186}" type="slidenum">
              <a:rPr lang="en-IN" smtClean="0"/>
              <a:t>‹#›</a:t>
            </a:fld>
            <a:endParaRPr lang="en-IN"/>
          </a:p>
        </p:txBody>
      </p:sp>
    </p:spTree>
    <p:extLst>
      <p:ext uri="{BB962C8B-B14F-4D97-AF65-F5344CB8AC3E}">
        <p14:creationId xmlns:p14="http://schemas.microsoft.com/office/powerpoint/2010/main" val="1564242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9"/>
            <a:ext cx="7772400" cy="2979762"/>
          </a:xfrm>
        </p:spPr>
        <p:txBody>
          <a:bodyPr/>
          <a:lstStyle/>
          <a:p>
            <a:r>
              <a:rPr lang="mr-IN" u="sng" dirty="0" smtClean="0"/>
              <a:t>बी.ए.भाग – ३</a:t>
            </a:r>
            <a:br>
              <a:rPr lang="mr-IN" u="sng" dirty="0" smtClean="0"/>
            </a:br>
            <a:r>
              <a:rPr lang="mr-IN" u="sng" dirty="0" smtClean="0"/>
              <a:t>सेमिस्टर - ५</a:t>
            </a:r>
            <a:endParaRPr lang="en-IN" u="sng" dirty="0"/>
          </a:p>
        </p:txBody>
      </p:sp>
      <p:sp>
        <p:nvSpPr>
          <p:cNvPr id="3" name="Subtitle 2"/>
          <p:cNvSpPr>
            <a:spLocks noGrp="1"/>
          </p:cNvSpPr>
          <p:nvPr>
            <p:ph type="subTitle" idx="1"/>
          </p:nvPr>
        </p:nvSpPr>
        <p:spPr/>
        <p:txBody>
          <a:bodyPr>
            <a:normAutofit/>
          </a:bodyPr>
          <a:lstStyle/>
          <a:p>
            <a:r>
              <a:rPr lang="mr-IN" sz="4800" u="sng" dirty="0" smtClean="0"/>
              <a:t>आंतरराष्ट्रीय अर्थशास्त्र</a:t>
            </a:r>
            <a:endParaRPr lang="en-IN" sz="4800" u="sng" dirty="0"/>
          </a:p>
        </p:txBody>
      </p:sp>
    </p:spTree>
    <p:extLst>
      <p:ext uri="{BB962C8B-B14F-4D97-AF65-F5344CB8AC3E}">
        <p14:creationId xmlns:p14="http://schemas.microsoft.com/office/powerpoint/2010/main" val="386989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r>
              <a:rPr lang="mr-IN" u="sng" dirty="0" smtClean="0"/>
              <a:t>स्थिर विनिमय दराचे दोष /तोटे :-</a:t>
            </a:r>
          </a:p>
          <a:p>
            <a:endParaRPr lang="mr-IN" sz="2800" dirty="0" smtClean="0"/>
          </a:p>
          <a:p>
            <a:pPr marL="514350" indent="-514350">
              <a:buFont typeface="+mj-lt"/>
              <a:buAutoNum type="arabicPeriod"/>
            </a:pPr>
            <a:r>
              <a:rPr lang="mr-IN" sz="2800" dirty="0" smtClean="0"/>
              <a:t>अंतर्गत स्थैर्याचा बळी :-</a:t>
            </a:r>
          </a:p>
          <a:p>
            <a:pPr marL="514350" indent="-514350">
              <a:buFont typeface="+mj-lt"/>
              <a:buAutoNum type="arabicPeriod"/>
            </a:pPr>
            <a:r>
              <a:rPr lang="mr-IN" sz="2800" dirty="0" smtClean="0"/>
              <a:t>स्वतंत्र चलन विषयक धोरणाचा अभाव :-</a:t>
            </a:r>
          </a:p>
          <a:p>
            <a:pPr marL="514350" indent="-514350">
              <a:buFont typeface="+mj-lt"/>
              <a:buAutoNum type="arabicPeriod"/>
            </a:pPr>
            <a:r>
              <a:rPr lang="mr-IN" sz="2800" dirty="0" smtClean="0"/>
              <a:t>तेजी-मंदी :-</a:t>
            </a:r>
          </a:p>
          <a:p>
            <a:pPr marL="514350" indent="-514350">
              <a:buFont typeface="+mj-lt"/>
              <a:buAutoNum type="arabicPeriod"/>
            </a:pPr>
            <a:r>
              <a:rPr lang="mr-IN" sz="2800" dirty="0" smtClean="0"/>
              <a:t>अवमूल्यन :-</a:t>
            </a:r>
          </a:p>
          <a:p>
            <a:pPr marL="514350" indent="-514350">
              <a:buFont typeface="+mj-lt"/>
              <a:buAutoNum type="arabicPeriod"/>
            </a:pPr>
            <a:r>
              <a:rPr lang="mr-IN" sz="2800" dirty="0" smtClean="0"/>
              <a:t>कृत्रिम स्थैर्य :-</a:t>
            </a:r>
          </a:p>
          <a:p>
            <a:pPr marL="514350" indent="-514350">
              <a:buFont typeface="+mj-lt"/>
              <a:buAutoNum type="arabicPeriod"/>
            </a:pPr>
            <a:r>
              <a:rPr lang="mr-IN" sz="2800" dirty="0" smtClean="0"/>
              <a:t>विषमतेत वाढ </a:t>
            </a:r>
          </a:p>
        </p:txBody>
      </p:sp>
    </p:spTree>
    <p:extLst>
      <p:ext uri="{BB962C8B-B14F-4D97-AF65-F5344CB8AC3E}">
        <p14:creationId xmlns:p14="http://schemas.microsoft.com/office/powerpoint/2010/main" val="3426032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endParaRPr lang="mr-IN" sz="2800" dirty="0" smtClean="0"/>
          </a:p>
          <a:p>
            <a:pPr marL="0" indent="0">
              <a:buNone/>
            </a:pPr>
            <a:endParaRPr lang="mr-IN" sz="2800" dirty="0"/>
          </a:p>
          <a:p>
            <a:pPr marL="0" indent="0">
              <a:buNone/>
            </a:pPr>
            <a:r>
              <a:rPr lang="mr-IN" sz="2800" dirty="0" smtClean="0"/>
              <a:t>7  वास्तवापासून दूर :-</a:t>
            </a:r>
          </a:p>
          <a:p>
            <a:pPr marL="0" indent="0">
              <a:buNone/>
            </a:pPr>
            <a:r>
              <a:rPr lang="mr-IN" sz="2800" dirty="0" smtClean="0"/>
              <a:t>8  साधनं सामुग्रीचा अयोग्य वापर :-</a:t>
            </a:r>
          </a:p>
          <a:p>
            <a:pPr marL="0" indent="0">
              <a:buNone/>
            </a:pPr>
            <a:r>
              <a:rPr lang="mr-IN" sz="2800" dirty="0" smtClean="0"/>
              <a:t>9  आंतरराष्ट्रीय व्यापारातील वाढीला आधार नाही :-</a:t>
            </a:r>
          </a:p>
          <a:p>
            <a:pPr marL="0" indent="0">
              <a:buNone/>
            </a:pPr>
            <a:r>
              <a:rPr lang="mr-IN" sz="2800" dirty="0" smtClean="0"/>
              <a:t>10 विविध चलनगटांसाठी आवश्यकता नाही :-</a:t>
            </a:r>
            <a:endParaRPr lang="en-IN" sz="2800" dirty="0"/>
          </a:p>
        </p:txBody>
      </p:sp>
    </p:spTree>
    <p:extLst>
      <p:ext uri="{BB962C8B-B14F-4D97-AF65-F5344CB8AC3E}">
        <p14:creationId xmlns:p14="http://schemas.microsoft.com/office/powerpoint/2010/main" val="3896760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mr-IN" dirty="0" smtClean="0"/>
              <a:t>         </a:t>
            </a:r>
            <a:r>
              <a:rPr lang="mr-IN" u="sng" dirty="0" smtClean="0"/>
              <a:t>बदलता विनिमय दर</a:t>
            </a:r>
          </a:p>
          <a:p>
            <a:r>
              <a:rPr lang="mr-IN" sz="2800" dirty="0" smtClean="0"/>
              <a:t>गुण / फायदे / समर्थन :-</a:t>
            </a:r>
          </a:p>
          <a:p>
            <a:pPr marL="514350" indent="-514350">
              <a:buFont typeface="+mj-lt"/>
              <a:buAutoNum type="arabicPeriod"/>
            </a:pPr>
            <a:r>
              <a:rPr lang="mr-IN" sz="2800" dirty="0" smtClean="0"/>
              <a:t>व्यापार वाढ :-</a:t>
            </a:r>
          </a:p>
          <a:p>
            <a:pPr marL="514350" indent="-514350">
              <a:buFont typeface="+mj-lt"/>
              <a:buAutoNum type="arabicPeriod"/>
            </a:pPr>
            <a:r>
              <a:rPr lang="mr-IN" sz="2800" dirty="0" smtClean="0"/>
              <a:t>साधी पद्धती :-</a:t>
            </a:r>
          </a:p>
          <a:p>
            <a:pPr marL="514350" indent="-514350">
              <a:buFont typeface="+mj-lt"/>
              <a:buAutoNum type="arabicPeriod"/>
            </a:pPr>
            <a:r>
              <a:rPr lang="mr-IN" sz="2800" dirty="0" smtClean="0"/>
              <a:t>गुंतवणूकिला चालना :-</a:t>
            </a:r>
          </a:p>
          <a:p>
            <a:pPr marL="514350" indent="-514350">
              <a:buFont typeface="+mj-lt"/>
              <a:buAutoNum type="arabicPeriod"/>
            </a:pPr>
            <a:r>
              <a:rPr lang="mr-IN" sz="2800" dirty="0" smtClean="0"/>
              <a:t>चलन गटाला अडचणी नाही :-</a:t>
            </a:r>
          </a:p>
          <a:p>
            <a:pPr marL="514350" indent="-514350">
              <a:buFont typeface="+mj-lt"/>
              <a:buAutoNum type="arabicPeriod"/>
            </a:pPr>
            <a:r>
              <a:rPr lang="mr-IN" sz="2800" dirty="0" smtClean="0"/>
              <a:t>परिवर्तनीय पद्धती :-</a:t>
            </a:r>
          </a:p>
          <a:p>
            <a:pPr marL="514350" indent="-514350">
              <a:buFont typeface="+mj-lt"/>
              <a:buAutoNum type="arabicPeriod"/>
            </a:pPr>
            <a:r>
              <a:rPr lang="mr-IN" sz="2800" dirty="0" smtClean="0"/>
              <a:t>अंतर्गत स्वातंत्र्य :-</a:t>
            </a:r>
          </a:p>
          <a:p>
            <a:pPr marL="514350" indent="-514350">
              <a:buFont typeface="+mj-lt"/>
              <a:buAutoNum type="arabicPeriod"/>
            </a:pPr>
            <a:r>
              <a:rPr lang="mr-IN" sz="2800" dirty="0" smtClean="0"/>
              <a:t>समतोल धोरण :- </a:t>
            </a:r>
          </a:p>
        </p:txBody>
      </p:sp>
    </p:spTree>
    <p:extLst>
      <p:ext uri="{BB962C8B-B14F-4D97-AF65-F5344CB8AC3E}">
        <p14:creationId xmlns:p14="http://schemas.microsoft.com/office/powerpoint/2010/main" val="2473733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pPr marL="0" indent="0">
              <a:buNone/>
            </a:pPr>
            <a:r>
              <a:rPr lang="mr-IN" sz="2800" dirty="0" smtClean="0"/>
              <a:t>8 परकीय गंगाजळी :-</a:t>
            </a:r>
          </a:p>
          <a:p>
            <a:pPr marL="0" indent="0">
              <a:buNone/>
            </a:pPr>
            <a:r>
              <a:rPr lang="mr-IN" sz="2800" dirty="0" smtClean="0"/>
              <a:t>9 उत्त्साह वर्धक वातावरण :-</a:t>
            </a:r>
          </a:p>
          <a:p>
            <a:pPr marL="0" indent="0">
              <a:buNone/>
            </a:pPr>
            <a:endParaRPr lang="mr-IN" sz="2800" dirty="0" smtClean="0"/>
          </a:p>
          <a:p>
            <a:r>
              <a:rPr lang="mr-IN" sz="2800" u="sng" dirty="0" smtClean="0"/>
              <a:t> बदलत्या विनिमय दराचे दोष / तोटे :-</a:t>
            </a:r>
          </a:p>
          <a:p>
            <a:pPr marL="514350" indent="-514350">
              <a:buFont typeface="+mj-lt"/>
              <a:buAutoNum type="arabicPeriod"/>
            </a:pPr>
            <a:r>
              <a:rPr lang="mr-IN" sz="2800" dirty="0" smtClean="0"/>
              <a:t>अनुभव चांगला नाही :-</a:t>
            </a:r>
          </a:p>
          <a:p>
            <a:pPr marL="514350" indent="-514350">
              <a:buFont typeface="+mj-lt"/>
              <a:buAutoNum type="arabicPeriod"/>
            </a:pPr>
            <a:r>
              <a:rPr lang="mr-IN" sz="2800" dirty="0" smtClean="0"/>
              <a:t>अविकसित देशांचा तोटा :-</a:t>
            </a:r>
          </a:p>
          <a:p>
            <a:pPr marL="514350" indent="-514350">
              <a:buFont typeface="+mj-lt"/>
              <a:buAutoNum type="arabicPeriod"/>
            </a:pPr>
            <a:r>
              <a:rPr lang="mr-IN" sz="2800" dirty="0" smtClean="0"/>
              <a:t>चलन वाढीला धोका :-</a:t>
            </a:r>
          </a:p>
          <a:p>
            <a:pPr marL="514350" indent="-514350">
              <a:buFont typeface="+mj-lt"/>
              <a:buAutoNum type="arabicPeriod"/>
            </a:pPr>
            <a:r>
              <a:rPr lang="mr-IN" sz="2800" dirty="0" smtClean="0"/>
              <a:t>अस्थिरता :-</a:t>
            </a:r>
          </a:p>
          <a:p>
            <a:pPr marL="514350" indent="-514350">
              <a:buFont typeface="+mj-lt"/>
              <a:buAutoNum type="arabicPeriod"/>
            </a:pPr>
            <a:r>
              <a:rPr lang="mr-IN" sz="2800" dirty="0" smtClean="0"/>
              <a:t>नुकसानीची शक्यता :-</a:t>
            </a:r>
          </a:p>
          <a:p>
            <a:pPr marL="514350" indent="-514350">
              <a:buFont typeface="+mj-lt"/>
              <a:buAutoNum type="arabicPeriod"/>
            </a:pPr>
            <a:r>
              <a:rPr lang="mr-IN" sz="2800" dirty="0" smtClean="0"/>
              <a:t>गुंतवणुकीवर मर्यादा :-</a:t>
            </a:r>
          </a:p>
          <a:p>
            <a:pPr marL="514350" indent="-514350">
              <a:buFont typeface="+mj-lt"/>
              <a:buAutoNum type="arabicPeriod"/>
            </a:pPr>
            <a:r>
              <a:rPr lang="mr-IN" sz="2800" dirty="0" smtClean="0"/>
              <a:t>प्रतिकूल व्यापारशर्ती :- </a:t>
            </a:r>
            <a:endParaRPr lang="en-IN" sz="2800" dirty="0"/>
          </a:p>
        </p:txBody>
      </p:sp>
    </p:spTree>
    <p:extLst>
      <p:ext uri="{BB962C8B-B14F-4D97-AF65-F5344CB8AC3E}">
        <p14:creationId xmlns:p14="http://schemas.microsoft.com/office/powerpoint/2010/main" val="1182558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mr-IN" sz="2800" dirty="0" smtClean="0"/>
              <a:t>         </a:t>
            </a:r>
            <a:r>
              <a:rPr lang="mr-IN" sz="3500" u="sng" dirty="0" smtClean="0"/>
              <a:t>तरता विनिमय दर :</a:t>
            </a:r>
            <a:r>
              <a:rPr lang="mr-IN" sz="2800" dirty="0" smtClean="0"/>
              <a:t>-</a:t>
            </a:r>
          </a:p>
          <a:p>
            <a:r>
              <a:rPr lang="mr-IN" sz="2800" dirty="0" smtClean="0"/>
              <a:t>गुण / फायदे –</a:t>
            </a:r>
          </a:p>
          <a:p>
            <a:pPr marL="514350" indent="-514350">
              <a:buFont typeface="+mj-lt"/>
              <a:buAutoNum type="arabicPeriod"/>
            </a:pPr>
            <a:r>
              <a:rPr lang="mr-IN" sz="2800" dirty="0" smtClean="0"/>
              <a:t>स्वतंत्र आर्थिक धोरण :-</a:t>
            </a:r>
          </a:p>
          <a:p>
            <a:pPr marL="514350" indent="-514350">
              <a:buFont typeface="+mj-lt"/>
              <a:buAutoNum type="arabicPeriod"/>
            </a:pPr>
            <a:r>
              <a:rPr lang="mr-IN" sz="2800" dirty="0" smtClean="0"/>
              <a:t>परकीय व्यापारात वाढ :-</a:t>
            </a:r>
          </a:p>
          <a:p>
            <a:pPr marL="514350" indent="-514350">
              <a:buFont typeface="+mj-lt"/>
              <a:buAutoNum type="arabicPeriod"/>
            </a:pPr>
            <a:r>
              <a:rPr lang="mr-IN" sz="2800" dirty="0" smtClean="0"/>
              <a:t>देशांतर्गत स्थैर्य :-</a:t>
            </a:r>
          </a:p>
          <a:p>
            <a:pPr marL="514350" indent="-514350">
              <a:buFont typeface="+mj-lt"/>
              <a:buAutoNum type="arabicPeriod"/>
            </a:pPr>
            <a:r>
              <a:rPr lang="mr-IN" sz="2800" dirty="0" smtClean="0"/>
              <a:t>व्यापारातील बदलांचे लाभ :-</a:t>
            </a:r>
          </a:p>
          <a:p>
            <a:pPr marL="514350" indent="-514350">
              <a:buFont typeface="+mj-lt"/>
              <a:buAutoNum type="arabicPeriod"/>
            </a:pPr>
            <a:r>
              <a:rPr lang="mr-IN" sz="2800" dirty="0" smtClean="0"/>
              <a:t>व्यवहारतोलात सुधारणा :-</a:t>
            </a:r>
          </a:p>
          <a:p>
            <a:pPr marL="514350" indent="-514350">
              <a:buFont typeface="+mj-lt"/>
              <a:buAutoNum type="arabicPeriod"/>
            </a:pPr>
            <a:r>
              <a:rPr lang="mr-IN" sz="2800" dirty="0" smtClean="0"/>
              <a:t>परकीय घटनांनापासून संरक्षण :-</a:t>
            </a:r>
          </a:p>
          <a:p>
            <a:pPr marL="514350" indent="-514350">
              <a:buFont typeface="+mj-lt"/>
              <a:buAutoNum type="arabicPeriod"/>
            </a:pPr>
            <a:r>
              <a:rPr lang="mr-IN" sz="2800" dirty="0" smtClean="0"/>
              <a:t>सोपी पद्धती :-</a:t>
            </a:r>
          </a:p>
          <a:p>
            <a:pPr marL="514350" indent="-514350">
              <a:buFont typeface="+mj-lt"/>
              <a:buAutoNum type="arabicPeriod"/>
            </a:pPr>
            <a:r>
              <a:rPr lang="mr-IN" sz="2800" dirty="0" smtClean="0"/>
              <a:t>परकीय चलनाच्या गंगाजळीची जरुरी नाही :-</a:t>
            </a:r>
          </a:p>
        </p:txBody>
      </p:sp>
    </p:spTree>
    <p:extLst>
      <p:ext uri="{BB962C8B-B14F-4D97-AF65-F5344CB8AC3E}">
        <p14:creationId xmlns:p14="http://schemas.microsoft.com/office/powerpoint/2010/main" val="616007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mr-IN" u="sng" dirty="0" smtClean="0"/>
              <a:t>    तरत्या विनिमयदाराचे दोष / तोटे –</a:t>
            </a:r>
          </a:p>
          <a:p>
            <a:r>
              <a:rPr lang="mr-IN" sz="2800" dirty="0" smtClean="0"/>
              <a:t>मुद्दे –</a:t>
            </a:r>
          </a:p>
          <a:p>
            <a:pPr marL="514350" indent="-514350">
              <a:buFont typeface="+mj-lt"/>
              <a:buAutoNum type="arabicPeriod"/>
            </a:pPr>
            <a:r>
              <a:rPr lang="mr-IN" sz="2800" dirty="0" smtClean="0"/>
              <a:t>चलनवाढीला धोका :-</a:t>
            </a:r>
          </a:p>
          <a:p>
            <a:pPr marL="514350" indent="-514350">
              <a:buFont typeface="+mj-lt"/>
              <a:buAutoNum type="arabicPeriod"/>
            </a:pPr>
            <a:r>
              <a:rPr lang="mr-IN" sz="2800" dirty="0" smtClean="0"/>
              <a:t>अनिश्चितता :-</a:t>
            </a:r>
          </a:p>
          <a:p>
            <a:pPr marL="514350" indent="-514350">
              <a:buFont typeface="+mj-lt"/>
              <a:buAutoNum type="arabicPeriod"/>
            </a:pPr>
            <a:r>
              <a:rPr lang="mr-IN" sz="2800" dirty="0" smtClean="0"/>
              <a:t>गुंतवणुकीत घट :-</a:t>
            </a:r>
          </a:p>
          <a:p>
            <a:pPr marL="514350" indent="-514350">
              <a:buFont typeface="+mj-lt"/>
              <a:buAutoNum type="arabicPeriod"/>
            </a:pPr>
            <a:r>
              <a:rPr lang="mr-IN" sz="2800" dirty="0" smtClean="0"/>
              <a:t>आर्थिक अस्थेर्य :-</a:t>
            </a:r>
          </a:p>
          <a:p>
            <a:pPr marL="514350" indent="-514350">
              <a:buFont typeface="+mj-lt"/>
              <a:buAutoNum type="arabicPeriod"/>
            </a:pPr>
            <a:r>
              <a:rPr lang="mr-IN" sz="2800" dirty="0" smtClean="0"/>
              <a:t>मागासलेल्या देशांना न परवडणारी पद्धती :-</a:t>
            </a:r>
          </a:p>
          <a:p>
            <a:pPr marL="514350" indent="-514350">
              <a:buFont typeface="+mj-lt"/>
              <a:buAutoNum type="arabicPeriod"/>
            </a:pPr>
            <a:r>
              <a:rPr lang="mr-IN" sz="2800" dirty="0" smtClean="0"/>
              <a:t>अनुभव चांगला नाही :-</a:t>
            </a:r>
          </a:p>
          <a:p>
            <a:pPr marL="514350" indent="-514350">
              <a:buFont typeface="+mj-lt"/>
              <a:buAutoNum type="arabicPeriod"/>
            </a:pPr>
            <a:r>
              <a:rPr lang="mr-IN" sz="2800" dirty="0" smtClean="0"/>
              <a:t>प्रतिकूल व्यापार शर्ती :-</a:t>
            </a:r>
            <a:endParaRPr lang="en-IN" sz="2800" dirty="0"/>
          </a:p>
        </p:txBody>
      </p:sp>
    </p:spTree>
    <p:extLst>
      <p:ext uri="{BB962C8B-B14F-4D97-AF65-F5344CB8AC3E}">
        <p14:creationId xmlns:p14="http://schemas.microsoft.com/office/powerpoint/2010/main" val="761081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smtClean="0"/>
              <a:t>समारोप.</a:t>
            </a:r>
            <a:endParaRPr lang="en-IN" dirty="0"/>
          </a:p>
        </p:txBody>
      </p:sp>
      <p:sp>
        <p:nvSpPr>
          <p:cNvPr id="3" name="Content Placeholder 2"/>
          <p:cNvSpPr>
            <a:spLocks noGrp="1"/>
          </p:cNvSpPr>
          <p:nvPr>
            <p:ph idx="1"/>
          </p:nvPr>
        </p:nvSpPr>
        <p:spPr/>
        <p:txBody>
          <a:bodyPr/>
          <a:lstStyle/>
          <a:p>
            <a:r>
              <a:rPr lang="mr-IN" smtClean="0"/>
              <a:t>परकीय चलन बाजारात हजर विनिमय दर आणि वायदा विनिमय दर असे दोन प्रकार आढळतात. तसेच स्थिर बदलता, आणि तरता विनिमय दर याचा अभ्यास तसेच त्यांचे गुण दोष याचा अभ्यास आंतरराष्ट्रीय अर्थशास्त्रात केला जातो.</a:t>
            </a:r>
            <a:endParaRPr lang="en-IN" dirty="0"/>
          </a:p>
        </p:txBody>
      </p:sp>
    </p:spTree>
    <p:extLst>
      <p:ext uri="{BB962C8B-B14F-4D97-AF65-F5344CB8AC3E}">
        <p14:creationId xmlns:p14="http://schemas.microsoft.com/office/powerpoint/2010/main" val="3701712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1"/>
            <a:ext cx="7772400" cy="1224135"/>
          </a:xfrm>
        </p:spPr>
        <p:txBody>
          <a:bodyPr>
            <a:normAutofit/>
          </a:bodyPr>
          <a:lstStyle/>
          <a:p>
            <a:r>
              <a:rPr lang="mr-IN" sz="3200" u="sng" dirty="0" smtClean="0"/>
              <a:t>अनुक्रमणिका</a:t>
            </a:r>
            <a:endParaRPr lang="en-IN" sz="3200" u="sng" dirty="0"/>
          </a:p>
        </p:txBody>
      </p:sp>
      <p:sp>
        <p:nvSpPr>
          <p:cNvPr id="3" name="Subtitle 2"/>
          <p:cNvSpPr>
            <a:spLocks noGrp="1"/>
          </p:cNvSpPr>
          <p:nvPr>
            <p:ph type="subTitle" idx="1"/>
          </p:nvPr>
        </p:nvSpPr>
        <p:spPr>
          <a:xfrm>
            <a:off x="1371600" y="1268760"/>
            <a:ext cx="6400800" cy="5472608"/>
          </a:xfrm>
        </p:spPr>
        <p:txBody>
          <a:bodyPr/>
          <a:lstStyle/>
          <a:p>
            <a:pPr marL="514350" indent="-514350" algn="l">
              <a:buFont typeface="+mj-lt"/>
              <a:buAutoNum type="arabicPeriod"/>
            </a:pPr>
            <a:r>
              <a:rPr lang="mr-IN" sz="2800" dirty="0" smtClean="0"/>
              <a:t>आंतरराष्ट्रीय अर्थशास्त्र</a:t>
            </a:r>
          </a:p>
          <a:p>
            <a:pPr marL="514350" indent="-514350" algn="l">
              <a:buFont typeface="+mj-lt"/>
              <a:buAutoNum type="arabicPeriod"/>
            </a:pPr>
            <a:r>
              <a:rPr lang="mr-IN" sz="2800" dirty="0" smtClean="0"/>
              <a:t>आंतरविभागीय व आंतरराष्ट्रीय व्यापार </a:t>
            </a:r>
          </a:p>
          <a:p>
            <a:pPr marL="514350" indent="-514350" algn="l">
              <a:buFont typeface="+mj-lt"/>
              <a:buAutoNum type="arabicPeriod"/>
            </a:pPr>
            <a:r>
              <a:rPr lang="mr-IN" sz="2800" dirty="0" smtClean="0"/>
              <a:t>आंतरराष्ट्रीय व्यापाराचे सिद्धांत</a:t>
            </a:r>
          </a:p>
          <a:p>
            <a:pPr marL="514350" indent="-514350" algn="l">
              <a:buFont typeface="+mj-lt"/>
              <a:buAutoNum type="arabicPeriod"/>
            </a:pPr>
            <a:r>
              <a:rPr lang="mr-IN" sz="2800" dirty="0" smtClean="0"/>
              <a:t>आंतरराष्ट्रीय व्यापाराचा हेक्क्ष्चर- ओव्हालिन सिद्धांत</a:t>
            </a:r>
          </a:p>
          <a:p>
            <a:pPr marL="514350" indent="-514350" algn="l">
              <a:buFont typeface="+mj-lt"/>
              <a:buAutoNum type="arabicPeriod"/>
            </a:pPr>
            <a:r>
              <a:rPr lang="mr-IN" sz="2800" dirty="0" smtClean="0"/>
              <a:t>आंतरराष्ट्रीय व्यापारापासून लाभ</a:t>
            </a:r>
          </a:p>
          <a:p>
            <a:pPr marL="514350" indent="-514350" algn="l">
              <a:buFont typeface="+mj-lt"/>
              <a:buAutoNum type="arabicPeriod"/>
            </a:pPr>
            <a:r>
              <a:rPr lang="mr-IN" sz="2800" dirty="0" smtClean="0"/>
              <a:t>व्यापार शर्ती</a:t>
            </a:r>
          </a:p>
          <a:p>
            <a:pPr marL="514350" indent="-514350" algn="l">
              <a:buFont typeface="+mj-lt"/>
              <a:buAutoNum type="arabicPeriod"/>
            </a:pPr>
            <a:r>
              <a:rPr lang="mr-IN" sz="2800" dirty="0" smtClean="0"/>
              <a:t>विनिमय दर</a:t>
            </a:r>
          </a:p>
          <a:p>
            <a:pPr marL="514350" indent="-514350" algn="l">
              <a:buFont typeface="+mj-lt"/>
              <a:buAutoNum type="arabicPeriod"/>
            </a:pPr>
            <a:r>
              <a:rPr lang="mr-IN" sz="2800" dirty="0" smtClean="0"/>
              <a:t>स्थिर, बदलता आणि तरता विनिमय दर</a:t>
            </a:r>
          </a:p>
          <a:p>
            <a:pPr marL="514350" indent="-514350" algn="l">
              <a:buFont typeface="+mj-lt"/>
              <a:buAutoNum type="arabicPeriod"/>
            </a:pPr>
            <a:r>
              <a:rPr lang="mr-IN" sz="2800" dirty="0" smtClean="0"/>
              <a:t>मुक्त व्यापार आणि संरक्षणाचे धोरण</a:t>
            </a:r>
          </a:p>
        </p:txBody>
      </p:sp>
    </p:spTree>
    <p:extLst>
      <p:ext uri="{BB962C8B-B14F-4D97-AF65-F5344CB8AC3E}">
        <p14:creationId xmlns:p14="http://schemas.microsoft.com/office/powerpoint/2010/main" val="3445621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mr-IN" sz="2800" dirty="0" smtClean="0"/>
              <a:t>10. व्यापाराला आडकाठी</a:t>
            </a:r>
          </a:p>
          <a:p>
            <a:endParaRPr lang="mr-IN" sz="2800" dirty="0"/>
          </a:p>
          <a:p>
            <a:r>
              <a:rPr lang="mr-IN" sz="2800" dirty="0" smtClean="0"/>
              <a:t>संदर्भ ग्रंथ सूची </a:t>
            </a:r>
          </a:p>
          <a:p>
            <a:endParaRPr lang="mr-IN" sz="2800" dirty="0"/>
          </a:p>
          <a:p>
            <a:r>
              <a:rPr lang="en-IN" sz="2800" dirty="0" smtClean="0"/>
              <a:t>S</a:t>
            </a:r>
            <a:r>
              <a:rPr lang="mr-IN" sz="2800" dirty="0" smtClean="0"/>
              <a:t>yllabus.</a:t>
            </a:r>
            <a:endParaRPr lang="en-IN" sz="2800" dirty="0"/>
          </a:p>
        </p:txBody>
      </p:sp>
    </p:spTree>
    <p:extLst>
      <p:ext uri="{BB962C8B-B14F-4D97-AF65-F5344CB8AC3E}">
        <p14:creationId xmlns:p14="http://schemas.microsoft.com/office/powerpoint/2010/main" val="1891033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4664"/>
            <a:ext cx="7772400" cy="1728191"/>
          </a:xfrm>
        </p:spPr>
        <p:txBody>
          <a:bodyPr>
            <a:normAutofit/>
          </a:bodyPr>
          <a:lstStyle/>
          <a:p>
            <a:r>
              <a:rPr lang="mr-IN" sz="4800" dirty="0" smtClean="0">
                <a:latin typeface="Utsaah" pitchFamily="34" charset="0"/>
                <a:cs typeface="Utsaah" pitchFamily="34" charset="0"/>
              </a:rPr>
              <a:t>आंतरराष्ट्रीय अर्थशास्त्र.</a:t>
            </a:r>
            <a:endParaRPr lang="en-IN" sz="4800" dirty="0">
              <a:latin typeface="Utsaah" pitchFamily="34" charset="0"/>
              <a:cs typeface="Utsaah" pitchFamily="34" charset="0"/>
            </a:endParaRPr>
          </a:p>
        </p:txBody>
      </p:sp>
      <p:sp>
        <p:nvSpPr>
          <p:cNvPr id="3" name="Subtitle 2"/>
          <p:cNvSpPr>
            <a:spLocks noGrp="1"/>
          </p:cNvSpPr>
          <p:nvPr>
            <p:ph type="subTitle" idx="1"/>
          </p:nvPr>
        </p:nvSpPr>
        <p:spPr>
          <a:xfrm>
            <a:off x="1043608" y="2276872"/>
            <a:ext cx="6400800" cy="1752600"/>
          </a:xfrm>
        </p:spPr>
        <p:txBody>
          <a:bodyPr>
            <a:noAutofit/>
          </a:bodyPr>
          <a:lstStyle/>
          <a:p>
            <a:pPr marL="457200" indent="-457200" algn="l">
              <a:buFont typeface="Arial" pitchFamily="34" charset="0"/>
              <a:buChar char="•"/>
            </a:pPr>
            <a:r>
              <a:rPr lang="mr-IN" u="sng" dirty="0" smtClean="0"/>
              <a:t>प्रास्ताविक</a:t>
            </a:r>
          </a:p>
          <a:p>
            <a:pPr marL="457200" indent="-457200" algn="l">
              <a:buFont typeface="Arial" pitchFamily="34" charset="0"/>
              <a:buChar char="•"/>
            </a:pPr>
            <a:r>
              <a:rPr lang="mr-IN" u="sng" dirty="0" smtClean="0"/>
              <a:t>आंतरराष्ट्रीय अर्थशास्त्राच्या अभ्यासाचे महत्त्व-</a:t>
            </a:r>
          </a:p>
          <a:p>
            <a:pPr marL="457200" indent="-457200" algn="l">
              <a:buFont typeface="Arial" pitchFamily="34" charset="0"/>
              <a:buChar char="•"/>
            </a:pPr>
            <a:r>
              <a:rPr lang="mr-IN" sz="2800" dirty="0" smtClean="0"/>
              <a:t>विविध राष्ट्राच्या भोगोलिक सीमा ओलांडून जगात्तील लोकांकडून किंवा त्यंनी स्थापन केलेल्या संस्थाकडून जे व्यवहार होतात त्यांचा अभ्यास आंतरराष्ट्रीय अर्थशास्त्रात केला जातो.  </a:t>
            </a:r>
            <a:endParaRPr lang="en-IN" sz="2800" dirty="0"/>
          </a:p>
        </p:txBody>
      </p:sp>
    </p:spTree>
    <p:extLst>
      <p:ext uri="{BB962C8B-B14F-4D97-AF65-F5344CB8AC3E}">
        <p14:creationId xmlns:p14="http://schemas.microsoft.com/office/powerpoint/2010/main" val="1961213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1143000"/>
          </a:xfrm>
        </p:spPr>
        <p:txBody>
          <a:bodyPr/>
          <a:lstStyle/>
          <a:p>
            <a:pPr algn="l"/>
            <a:r>
              <a:rPr lang="mr-IN" u="sng" dirty="0" smtClean="0"/>
              <a:t>मुद्दे</a:t>
            </a:r>
            <a:r>
              <a:rPr lang="mr-IN" dirty="0" smtClean="0"/>
              <a:t>-</a:t>
            </a:r>
            <a:endParaRPr lang="en-IN"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mr-IN" sz="2800" dirty="0" smtClean="0"/>
              <a:t>आंतरराष्ट्रीय व्यापाराचा अभ्यास :-</a:t>
            </a:r>
          </a:p>
          <a:p>
            <a:pPr marL="514350" indent="-514350">
              <a:buFont typeface="+mj-lt"/>
              <a:buAutoNum type="arabicPeriod"/>
            </a:pPr>
            <a:r>
              <a:rPr lang="mr-IN" sz="2800" dirty="0" smtClean="0"/>
              <a:t>आंतरराष्ट्रीय व्यापाराचे तात्विक विवचन :-</a:t>
            </a:r>
          </a:p>
          <a:p>
            <a:pPr marL="514350" indent="-514350">
              <a:buFont typeface="+mj-lt"/>
              <a:buAutoNum type="arabicPeriod"/>
            </a:pPr>
            <a:r>
              <a:rPr lang="mr-IN" sz="2800" dirty="0" smtClean="0"/>
              <a:t>व्यापार शर्तीचे ज्ञान :-</a:t>
            </a:r>
          </a:p>
          <a:p>
            <a:pPr marL="514350" indent="-514350">
              <a:buFont typeface="+mj-lt"/>
              <a:buAutoNum type="arabicPeriod"/>
            </a:pPr>
            <a:r>
              <a:rPr lang="mr-IN" sz="2800" dirty="0" smtClean="0"/>
              <a:t>आंतरराष्ट्रीय व्यापाराच्या लाभाचे मापन :-</a:t>
            </a:r>
          </a:p>
          <a:p>
            <a:pPr marL="514350" indent="-514350">
              <a:buFont typeface="+mj-lt"/>
              <a:buAutoNum type="arabicPeriod"/>
            </a:pPr>
            <a:r>
              <a:rPr lang="mr-IN" sz="2800" dirty="0" smtClean="0"/>
              <a:t>विदेशी व्यापार गुणक :-</a:t>
            </a:r>
          </a:p>
          <a:p>
            <a:pPr marL="514350" indent="-514350">
              <a:buFont typeface="+mj-lt"/>
              <a:buAutoNum type="arabicPeriod"/>
            </a:pPr>
            <a:r>
              <a:rPr lang="mr-IN" sz="2800" dirty="0" smtClean="0"/>
              <a:t>विनिमय दर व त्याचे प्रकार :-</a:t>
            </a:r>
            <a:endParaRPr lang="en-IN" sz="2800" dirty="0"/>
          </a:p>
        </p:txBody>
      </p:sp>
    </p:spTree>
    <p:extLst>
      <p:ext uri="{BB962C8B-B14F-4D97-AF65-F5344CB8AC3E}">
        <p14:creationId xmlns:p14="http://schemas.microsoft.com/office/powerpoint/2010/main" val="813463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buNone/>
            </a:pPr>
            <a:r>
              <a:rPr lang="mr-IN" sz="2800" dirty="0" smtClean="0"/>
              <a:t>7  जकाती आणि कोटा :-</a:t>
            </a:r>
          </a:p>
          <a:p>
            <a:pPr marL="0" indent="0">
              <a:buNone/>
            </a:pPr>
            <a:r>
              <a:rPr lang="mr-IN" sz="2800" dirty="0" smtClean="0"/>
              <a:t>8  ऊर्ध्वमूल्यन व अवमूल्यन:-</a:t>
            </a:r>
          </a:p>
          <a:p>
            <a:pPr marL="0" indent="0">
              <a:buNone/>
            </a:pPr>
            <a:r>
              <a:rPr lang="mr-IN" sz="2800" dirty="0" smtClean="0"/>
              <a:t>9  मुक्त व्यापार आणि संरक्षणाचे धोरण:-</a:t>
            </a:r>
          </a:p>
          <a:p>
            <a:pPr marL="0" indent="0">
              <a:buNone/>
            </a:pPr>
            <a:r>
              <a:rPr lang="mr-IN" sz="2800" dirty="0" smtClean="0"/>
              <a:t>10 आंतरराष्ट्रीय व्यवहारशेष :-</a:t>
            </a:r>
          </a:p>
          <a:p>
            <a:pPr marL="0" indent="0">
              <a:buNone/>
            </a:pPr>
            <a:r>
              <a:rPr lang="mr-IN" sz="2800" dirty="0" smtClean="0"/>
              <a:t>11 व्यापार वृद्धीसाठीचे करार :-</a:t>
            </a:r>
          </a:p>
          <a:p>
            <a:pPr marL="0" indent="0">
              <a:buNone/>
            </a:pPr>
            <a:r>
              <a:rPr lang="mr-IN" sz="2800" dirty="0" smtClean="0"/>
              <a:t>12 आंतरराष्ट्रीय संस्था :-</a:t>
            </a:r>
          </a:p>
        </p:txBody>
      </p:sp>
    </p:spTree>
    <p:extLst>
      <p:ext uri="{BB962C8B-B14F-4D97-AF65-F5344CB8AC3E}">
        <p14:creationId xmlns:p14="http://schemas.microsoft.com/office/powerpoint/2010/main" val="2461690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t>समारोप</a:t>
            </a:r>
            <a:endParaRPr lang="en-IN" dirty="0"/>
          </a:p>
        </p:txBody>
      </p:sp>
      <p:sp>
        <p:nvSpPr>
          <p:cNvPr id="3" name="Content Placeholder 2"/>
          <p:cNvSpPr>
            <a:spLocks noGrp="1"/>
          </p:cNvSpPr>
          <p:nvPr>
            <p:ph idx="1"/>
          </p:nvPr>
        </p:nvSpPr>
        <p:spPr/>
        <p:txBody>
          <a:bodyPr>
            <a:normAutofit/>
          </a:bodyPr>
          <a:lstStyle/>
          <a:p>
            <a:r>
              <a:rPr lang="mr-IN" sz="2800" dirty="0" smtClean="0"/>
              <a:t>जग हि एक स्वतंत्र बाजारपेठ समजून जे व्यवहार होतात. त्यामधून जे आंतरराष्ट्रीय आर्थिक संबंध प्रस्थापित होतात. त्या सर्वांचा अभ्यास आंतरराष्ट्रीय अर्थशास्त्रा द्वारे होवू शकतो. म्हणूनच त्याच्या अभ्यासाला अनन्यसाधारण महत्व आहे.</a:t>
            </a:r>
            <a:endParaRPr lang="en-IN" sz="2800" dirty="0"/>
          </a:p>
        </p:txBody>
      </p:sp>
    </p:spTree>
    <p:extLst>
      <p:ext uri="{BB962C8B-B14F-4D97-AF65-F5344CB8AC3E}">
        <p14:creationId xmlns:p14="http://schemas.microsoft.com/office/powerpoint/2010/main" val="4021298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r-IN" u="sng" dirty="0" smtClean="0"/>
              <a:t>स्थिर,बदलता आणि तरता विनिमय दर</a:t>
            </a:r>
            <a:endParaRPr lang="en-IN" u="sng" dirty="0"/>
          </a:p>
        </p:txBody>
      </p:sp>
      <p:sp>
        <p:nvSpPr>
          <p:cNvPr id="3" name="Content Placeholder 2"/>
          <p:cNvSpPr>
            <a:spLocks noGrp="1"/>
          </p:cNvSpPr>
          <p:nvPr>
            <p:ph idx="1"/>
          </p:nvPr>
        </p:nvSpPr>
        <p:spPr/>
        <p:txBody>
          <a:bodyPr>
            <a:normAutofit fontScale="92500" lnSpcReduction="20000"/>
          </a:bodyPr>
          <a:lstStyle/>
          <a:p>
            <a:pPr marL="0" indent="0">
              <a:buNone/>
            </a:pPr>
            <a:r>
              <a:rPr lang="mr-IN" sz="3500" u="sng" dirty="0" smtClean="0"/>
              <a:t>           विनिमय दराचे प्रकार </a:t>
            </a:r>
            <a:r>
              <a:rPr lang="mr-IN" sz="2800" dirty="0" smtClean="0"/>
              <a:t>:-</a:t>
            </a:r>
          </a:p>
          <a:p>
            <a:pPr marL="514350" indent="-514350">
              <a:buFont typeface="+mj-lt"/>
              <a:buAutoNum type="arabicPeriod"/>
            </a:pPr>
            <a:r>
              <a:rPr lang="mr-IN" sz="3000" dirty="0" smtClean="0"/>
              <a:t>स्थिर विनिमय दर</a:t>
            </a:r>
          </a:p>
          <a:p>
            <a:pPr marL="514350" indent="-514350">
              <a:buFont typeface="+mj-lt"/>
              <a:buAutoNum type="arabicPeriod"/>
            </a:pPr>
            <a:r>
              <a:rPr lang="mr-IN" sz="3000" dirty="0" smtClean="0"/>
              <a:t>बदलता विनिमय दर</a:t>
            </a:r>
          </a:p>
          <a:p>
            <a:pPr marL="514350" indent="-514350">
              <a:buFont typeface="+mj-lt"/>
              <a:buAutoNum type="arabicPeriod"/>
            </a:pPr>
            <a:r>
              <a:rPr lang="mr-IN" sz="3000" dirty="0" smtClean="0"/>
              <a:t>तरता विनिमय दर</a:t>
            </a:r>
          </a:p>
          <a:p>
            <a:pPr marL="0" indent="0">
              <a:buNone/>
            </a:pPr>
            <a:r>
              <a:rPr lang="mr-IN" sz="3000" dirty="0" smtClean="0"/>
              <a:t>     स्थिर विनिमय दाराचे समर्थन /फायदे /गुण :-</a:t>
            </a:r>
          </a:p>
          <a:p>
            <a:pPr marL="514350" indent="-514350">
              <a:buFont typeface="+mj-lt"/>
              <a:buAutoNum type="arabicPeriod"/>
            </a:pPr>
            <a:r>
              <a:rPr lang="mr-IN" sz="3000" dirty="0" smtClean="0"/>
              <a:t>निश्चितता :-</a:t>
            </a:r>
          </a:p>
          <a:p>
            <a:pPr marL="514350" indent="-514350">
              <a:buFont typeface="+mj-lt"/>
              <a:buAutoNum type="arabicPeriod"/>
            </a:pPr>
            <a:r>
              <a:rPr lang="mr-IN" sz="3000" dirty="0" smtClean="0"/>
              <a:t>आंतरराष्ट्रीय व्यापारात वाढ :-</a:t>
            </a:r>
          </a:p>
          <a:p>
            <a:pPr marL="514350" indent="-514350">
              <a:buFont typeface="+mj-lt"/>
              <a:buAutoNum type="arabicPeriod"/>
            </a:pPr>
            <a:r>
              <a:rPr lang="mr-IN" sz="3000" dirty="0" smtClean="0"/>
              <a:t>सट्टेबाजीला आळा :-</a:t>
            </a:r>
          </a:p>
          <a:p>
            <a:pPr marL="514350" indent="-514350">
              <a:buFont typeface="+mj-lt"/>
              <a:buAutoNum type="arabicPeriod"/>
            </a:pPr>
            <a:r>
              <a:rPr lang="mr-IN" sz="3000" dirty="0" smtClean="0"/>
              <a:t>परकीय गुंतवणूक :-</a:t>
            </a:r>
          </a:p>
          <a:p>
            <a:pPr marL="514350" indent="-514350">
              <a:buFont typeface="+mj-lt"/>
              <a:buAutoNum type="arabicPeriod"/>
            </a:pPr>
            <a:r>
              <a:rPr lang="mr-IN" sz="3000" dirty="0" smtClean="0"/>
              <a:t>भांडवल बाजाराचा विकास :-</a:t>
            </a:r>
            <a:endParaRPr lang="en-IN" sz="3000" dirty="0"/>
          </a:p>
        </p:txBody>
      </p:sp>
    </p:spTree>
    <p:extLst>
      <p:ext uri="{BB962C8B-B14F-4D97-AF65-F5344CB8AC3E}">
        <p14:creationId xmlns:p14="http://schemas.microsoft.com/office/powerpoint/2010/main" val="3034421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mr-IN" sz="2800" dirty="0" smtClean="0"/>
              <a:t>6  विकास:-</a:t>
            </a:r>
          </a:p>
          <a:p>
            <a:pPr marL="0" indent="0">
              <a:buNone/>
            </a:pPr>
            <a:r>
              <a:rPr lang="mr-IN" sz="2800" dirty="0" smtClean="0"/>
              <a:t>7  व्यापारी राष्ट्रांचा लाभ :-</a:t>
            </a:r>
          </a:p>
          <a:p>
            <a:pPr marL="0" indent="0">
              <a:buNone/>
            </a:pPr>
            <a:r>
              <a:rPr lang="mr-IN" sz="2800" dirty="0" smtClean="0"/>
              <a:t>8  साधन सामुग्रीचा पुरेपूर वापर :-</a:t>
            </a:r>
          </a:p>
          <a:p>
            <a:pPr marL="0" indent="0">
              <a:buNone/>
            </a:pPr>
            <a:r>
              <a:rPr lang="mr-IN" sz="2800" dirty="0" smtClean="0"/>
              <a:t>9  रोजगार वाढ :-</a:t>
            </a:r>
          </a:p>
          <a:p>
            <a:pPr marL="0" indent="0">
              <a:buNone/>
            </a:pPr>
            <a:r>
              <a:rPr lang="mr-IN" sz="2800" dirty="0" smtClean="0"/>
              <a:t>10 आर्थिक स्थैर्य :-</a:t>
            </a:r>
          </a:p>
          <a:p>
            <a:pPr marL="0" indent="0">
              <a:buNone/>
            </a:pPr>
            <a:r>
              <a:rPr lang="mr-IN" sz="2800" dirty="0" smtClean="0"/>
              <a:t>11 चलन वाढीला आळा :-</a:t>
            </a:r>
          </a:p>
          <a:p>
            <a:pPr marL="0" indent="0">
              <a:buNone/>
            </a:pPr>
            <a:r>
              <a:rPr lang="mr-IN" sz="2800" dirty="0" smtClean="0"/>
              <a:t>12 अल्प रोखतेवर व्यापार :-</a:t>
            </a:r>
            <a:endParaRPr lang="en-IN" sz="2800" dirty="0"/>
          </a:p>
        </p:txBody>
      </p:sp>
    </p:spTree>
    <p:extLst>
      <p:ext uri="{BB962C8B-B14F-4D97-AF65-F5344CB8AC3E}">
        <p14:creationId xmlns:p14="http://schemas.microsoft.com/office/powerpoint/2010/main" val="974185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484</Words>
  <Application>Microsoft Office PowerPoint</Application>
  <PresentationFormat>On-screen Show (4:3)</PresentationFormat>
  <Paragraphs>109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बी.ए.भाग – ३ सेमिस्टर - ५</vt:lpstr>
      <vt:lpstr>अनुक्रमणिका</vt:lpstr>
      <vt:lpstr>PowerPoint Presentation</vt:lpstr>
      <vt:lpstr>आंतरराष्ट्रीय अर्थशास्त्र.</vt:lpstr>
      <vt:lpstr>मुद्दे-</vt:lpstr>
      <vt:lpstr>PowerPoint Presentation</vt:lpstr>
      <vt:lpstr>समारोप</vt:lpstr>
      <vt:lpstr>स्थिर,बदलता आणि तरता विनिमय दर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समारोप.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आतरराष्ट्रीय अर्थशास्त्र.</dc:title>
  <dc:creator>RAHUL KADAM</dc:creator>
  <cp:lastModifiedBy>RAHUL KADAM</cp:lastModifiedBy>
  <cp:revision>35</cp:revision>
  <dcterms:created xsi:type="dcterms:W3CDTF">2018-05-05T16:23:40Z</dcterms:created>
  <dcterms:modified xsi:type="dcterms:W3CDTF">2018-05-09T18:24:14Z</dcterms:modified>
</cp:coreProperties>
</file>