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FF00FF"/>
    <a:srgbClr val="5731E1"/>
    <a:srgbClr val="99FF66"/>
    <a:srgbClr val="808000"/>
    <a:srgbClr val="EE24AB"/>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104703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21365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252721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1780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150434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286596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375378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97718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413067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388843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3B5CD2-FD69-46FC-9159-AB2093187D26}" type="datetimeFigureOut">
              <a:rPr lang="en-IN" smtClean="0"/>
              <a:pPr/>
              <a:t>01-12-2019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336978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B5CD2-FD69-46FC-9159-AB2093187D26}" type="datetimeFigureOut">
              <a:rPr lang="en-IN" smtClean="0"/>
              <a:pPr/>
              <a:t>01-12-2019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EC8D1-3403-4E70-B3CA-9D946DB3DD54}" type="slidenum">
              <a:rPr lang="en-IN" smtClean="0"/>
              <a:pPr/>
              <a:t>‹#›</a:t>
            </a:fld>
            <a:endParaRPr lang="en-IN"/>
          </a:p>
        </p:txBody>
      </p:sp>
    </p:spTree>
    <p:extLst>
      <p:ext uri="{BB962C8B-B14F-4D97-AF65-F5344CB8AC3E}">
        <p14:creationId xmlns:p14="http://schemas.microsoft.com/office/powerpoint/2010/main" xmlns="" val="202266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2520280"/>
          </a:xfrm>
        </p:spPr>
        <p:txBody>
          <a:bodyPr/>
          <a:lstStyle/>
          <a:p>
            <a:r>
              <a:rPr lang="mr-IN" u="sng" dirty="0" smtClean="0">
                <a:solidFill>
                  <a:srgbClr val="0000FF"/>
                </a:solidFill>
              </a:rPr>
              <a:t>बी.ए.भाग – ३</a:t>
            </a:r>
            <a:br>
              <a:rPr lang="mr-IN" u="sng" dirty="0" smtClean="0">
                <a:solidFill>
                  <a:srgbClr val="0000FF"/>
                </a:solidFill>
              </a:rPr>
            </a:br>
            <a:r>
              <a:rPr lang="en-US" u="sng" dirty="0" smtClean="0"/>
              <a:t/>
            </a:r>
            <a:br>
              <a:rPr lang="en-US" u="sng" dirty="0" smtClean="0"/>
            </a:br>
            <a:r>
              <a:rPr lang="mr-IN" u="sng" dirty="0" smtClean="0"/>
              <a:t>सेमिस्टर </a:t>
            </a:r>
            <a:r>
              <a:rPr lang="mr-IN" u="sng" dirty="0" smtClean="0"/>
              <a:t>- ६</a:t>
            </a:r>
            <a:endParaRPr lang="en-IN" u="sng" dirty="0"/>
          </a:p>
        </p:txBody>
      </p:sp>
      <p:sp>
        <p:nvSpPr>
          <p:cNvPr id="3" name="Subtitle 2"/>
          <p:cNvSpPr>
            <a:spLocks noGrp="1"/>
          </p:cNvSpPr>
          <p:nvPr>
            <p:ph type="subTitle" idx="1"/>
          </p:nvPr>
        </p:nvSpPr>
        <p:spPr/>
        <p:txBody>
          <a:bodyPr>
            <a:normAutofit/>
          </a:bodyPr>
          <a:lstStyle/>
          <a:p>
            <a:r>
              <a:rPr lang="mr-IN" sz="4800" u="sng" dirty="0" smtClean="0">
                <a:solidFill>
                  <a:srgbClr val="C00000"/>
                </a:solidFill>
              </a:rPr>
              <a:t>नियोजनाचे अर्थशास्त्र</a:t>
            </a:r>
            <a:endParaRPr lang="en-IN" sz="4800" u="sng" dirty="0">
              <a:solidFill>
                <a:srgbClr val="C00000"/>
              </a:solidFill>
            </a:endParaRPr>
          </a:p>
        </p:txBody>
      </p:sp>
    </p:spTree>
    <p:extLst>
      <p:ext uri="{BB962C8B-B14F-4D97-AF65-F5344CB8AC3E}">
        <p14:creationId xmlns:p14="http://schemas.microsoft.com/office/powerpoint/2010/main" xmlns="" val="3931051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2856"/>
            <a:ext cx="8229600" cy="3993307"/>
          </a:xfrm>
        </p:spPr>
        <p:txBody>
          <a:bodyPr>
            <a:normAutofit/>
          </a:bodyPr>
          <a:lstStyle/>
          <a:p>
            <a:pPr marL="0" indent="0">
              <a:buNone/>
            </a:pPr>
            <a:r>
              <a:rPr lang="mr-IN" sz="2400" dirty="0" smtClean="0"/>
              <a:t>9  </a:t>
            </a:r>
            <a:r>
              <a:rPr lang="mr-IN" sz="2400" dirty="0" smtClean="0">
                <a:latin typeface="Mangal" pitchFamily="18" charset="0"/>
                <a:cs typeface="Mangal" pitchFamily="18" charset="0"/>
              </a:rPr>
              <a:t>प्रभावी</a:t>
            </a:r>
            <a:r>
              <a:rPr lang="mr-IN" sz="2400" dirty="0" smtClean="0"/>
              <a:t> ,कार्यक्षम व दक्ष व्यवस्थापन :-</a:t>
            </a:r>
          </a:p>
          <a:p>
            <a:pPr marL="0" indent="0">
              <a:buNone/>
            </a:pPr>
            <a:r>
              <a:rPr lang="mr-IN" sz="2400" dirty="0" smtClean="0"/>
              <a:t>10 विविध कार्यक्रमामध्ये योग्यसमन्वय:-</a:t>
            </a:r>
          </a:p>
          <a:p>
            <a:pPr marL="0" indent="0">
              <a:buNone/>
            </a:pPr>
            <a:r>
              <a:rPr lang="mr-IN" sz="2400" dirty="0" smtClean="0"/>
              <a:t>11 विकेंद्रीकरनाचा अवलंब:-</a:t>
            </a:r>
          </a:p>
          <a:p>
            <a:pPr marL="0" indent="0">
              <a:buNone/>
            </a:pPr>
            <a:r>
              <a:rPr lang="mr-IN" sz="2400" dirty="0" smtClean="0"/>
              <a:t>12 योग्य विकास धोरण:-</a:t>
            </a:r>
          </a:p>
          <a:p>
            <a:pPr marL="0" indent="0">
              <a:buNone/>
            </a:pPr>
            <a:r>
              <a:rPr lang="mr-IN" sz="2400" dirty="0" smtClean="0"/>
              <a:t>13 नियोजनातील परिवर्तनशीलता:-</a:t>
            </a:r>
          </a:p>
          <a:p>
            <a:pPr marL="0" indent="0">
              <a:buNone/>
            </a:pPr>
            <a:r>
              <a:rPr lang="mr-IN" sz="2400" dirty="0" smtClean="0"/>
              <a:t>14 व्यवस्थापनातील मिताव्यायता:-</a:t>
            </a:r>
          </a:p>
          <a:p>
            <a:pPr marL="0" indent="0">
              <a:buNone/>
            </a:pPr>
            <a:r>
              <a:rPr lang="mr-IN" sz="2400" dirty="0" smtClean="0"/>
              <a:t>15 लोकांचे सहकार्य:-</a:t>
            </a:r>
          </a:p>
          <a:p>
            <a:pPr marL="0" indent="0">
              <a:buNone/>
            </a:pPr>
            <a:r>
              <a:rPr lang="mr-IN" sz="2400" dirty="0" smtClean="0"/>
              <a:t> </a:t>
            </a:r>
            <a:endParaRPr lang="en-IN" sz="2400" dirty="0"/>
          </a:p>
        </p:txBody>
      </p:sp>
    </p:spTree>
    <p:extLst>
      <p:ext uri="{BB962C8B-B14F-4D97-AF65-F5344CB8AC3E}">
        <p14:creationId xmlns:p14="http://schemas.microsoft.com/office/powerpoint/2010/main" xmlns="" val="959264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dirty="0" smtClean="0">
                <a:solidFill>
                  <a:srgbClr val="990033"/>
                </a:solidFill>
              </a:rPr>
              <a:t>आर्थिक नियोजानाविरोधी युक्तिवाद?</a:t>
            </a:r>
            <a:endParaRPr lang="en-IN" dirty="0">
              <a:solidFill>
                <a:srgbClr val="990033"/>
              </a:solidFill>
            </a:endParaRPr>
          </a:p>
        </p:txBody>
      </p:sp>
      <p:sp>
        <p:nvSpPr>
          <p:cNvPr id="3" name="Content Placeholder 2"/>
          <p:cNvSpPr>
            <a:spLocks noGrp="1"/>
          </p:cNvSpPr>
          <p:nvPr>
            <p:ph idx="1"/>
          </p:nvPr>
        </p:nvSpPr>
        <p:spPr>
          <a:xfrm>
            <a:off x="457200" y="1484784"/>
            <a:ext cx="8229600" cy="5112568"/>
          </a:xfrm>
        </p:spPr>
        <p:txBody>
          <a:bodyPr>
            <a:normAutofit/>
          </a:bodyPr>
          <a:lstStyle/>
          <a:p>
            <a:pPr marL="1314450" lvl="2" indent="-457200">
              <a:buFont typeface="+mj-lt"/>
              <a:buAutoNum type="arabicPeriod"/>
            </a:pPr>
            <a:r>
              <a:rPr lang="mr-IN" dirty="0" smtClean="0"/>
              <a:t>आर्थिक स्वातंत्र्य गमावणे:-</a:t>
            </a:r>
          </a:p>
          <a:p>
            <a:pPr marL="1314450" lvl="2" indent="-457200">
              <a:buFont typeface="+mj-lt"/>
              <a:buAutoNum type="arabicPeriod"/>
            </a:pPr>
            <a:r>
              <a:rPr lang="mr-IN" dirty="0" smtClean="0"/>
              <a:t>नियोजनातून गोंधळाची स्थिती:-</a:t>
            </a:r>
          </a:p>
          <a:p>
            <a:pPr marL="1314450" lvl="2" indent="-457200">
              <a:buFont typeface="+mj-lt"/>
              <a:buAutoNum type="arabicPeriod"/>
            </a:pPr>
            <a:r>
              <a:rPr lang="mr-IN" dirty="0" smtClean="0"/>
              <a:t>आखणी करणे सोपे नसते:-</a:t>
            </a:r>
          </a:p>
          <a:p>
            <a:pPr marL="1314450" lvl="2" indent="-457200">
              <a:buFont typeface="+mj-lt"/>
              <a:buAutoNum type="arabicPeriod"/>
            </a:pPr>
            <a:r>
              <a:rPr lang="mr-IN" dirty="0" smtClean="0"/>
              <a:t>कष्ट करणाऱ्यांना प्रलोभन नसते:-</a:t>
            </a:r>
          </a:p>
          <a:p>
            <a:pPr marL="1314450" lvl="2" indent="-457200">
              <a:buFont typeface="+mj-lt"/>
              <a:buAutoNum type="arabicPeriod"/>
            </a:pPr>
            <a:r>
              <a:rPr lang="mr-IN" dirty="0" smtClean="0"/>
              <a:t>नोकरशाही व तांबड्या फितीचा धोका:-</a:t>
            </a:r>
          </a:p>
          <a:p>
            <a:pPr marL="1314450" lvl="2" indent="-457200">
              <a:buFont typeface="+mj-lt"/>
              <a:buAutoNum type="arabicPeriod"/>
            </a:pPr>
            <a:r>
              <a:rPr lang="mr-IN" dirty="0" smtClean="0"/>
              <a:t>स्वयंचलिततेचा अभाव:-</a:t>
            </a:r>
          </a:p>
          <a:p>
            <a:pPr marL="1314450" lvl="2" indent="-457200">
              <a:buFont typeface="+mj-lt"/>
              <a:buAutoNum type="arabicPeriod"/>
            </a:pPr>
            <a:r>
              <a:rPr lang="mr-IN" dirty="0" smtClean="0"/>
              <a:t>लष्करी छापाचा समाज:-</a:t>
            </a:r>
          </a:p>
          <a:p>
            <a:pPr marL="1314450" lvl="2" indent="-457200">
              <a:buFont typeface="+mj-lt"/>
              <a:buAutoNum type="arabicPeriod"/>
            </a:pPr>
            <a:r>
              <a:rPr lang="mr-IN" dirty="0" smtClean="0"/>
              <a:t>नियोजन खर्चिक बाब:-</a:t>
            </a:r>
            <a:endParaRPr lang="en-IN" dirty="0"/>
          </a:p>
        </p:txBody>
      </p:sp>
    </p:spTree>
    <p:extLst>
      <p:ext uri="{BB962C8B-B14F-4D97-AF65-F5344CB8AC3E}">
        <p14:creationId xmlns:p14="http://schemas.microsoft.com/office/powerpoint/2010/main" xmlns="" val="344948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u="sng" dirty="0" smtClean="0"/>
              <a:t>समारोप</a:t>
            </a:r>
            <a:endParaRPr lang="en-IN" u="sng" dirty="0"/>
          </a:p>
        </p:txBody>
      </p:sp>
      <p:sp>
        <p:nvSpPr>
          <p:cNvPr id="3" name="Content Placeholder 2"/>
          <p:cNvSpPr>
            <a:spLocks noGrp="1"/>
          </p:cNvSpPr>
          <p:nvPr>
            <p:ph idx="1"/>
          </p:nvPr>
        </p:nvSpPr>
        <p:spPr/>
        <p:txBody>
          <a:bodyPr>
            <a:normAutofit/>
          </a:bodyPr>
          <a:lstStyle/>
          <a:p>
            <a:pPr marL="514350" indent="-514350">
              <a:buNone/>
            </a:pPr>
            <a:r>
              <a:rPr lang="en-US" sz="2800" dirty="0" smtClean="0"/>
              <a:t>                   </a:t>
            </a:r>
          </a:p>
          <a:p>
            <a:pPr marL="514350" indent="-514350">
              <a:buNone/>
            </a:pPr>
            <a:endParaRPr lang="en-US" sz="2800" dirty="0" smtClean="0"/>
          </a:p>
          <a:p>
            <a:pPr marL="514350" indent="-514350">
              <a:buNone/>
            </a:pPr>
            <a:r>
              <a:rPr lang="en-US" sz="2800" dirty="0" smtClean="0"/>
              <a:t>	</a:t>
            </a:r>
            <a:r>
              <a:rPr lang="mr-IN" sz="2800" dirty="0" smtClean="0"/>
              <a:t>अशाप्रकारे </a:t>
            </a:r>
            <a:r>
              <a:rPr lang="mr-IN" sz="2800" dirty="0" smtClean="0"/>
              <a:t>आर्थिक नियोजन हे सर्व आर्थिक समस्यावरील एकमेव रामबाण औषध आहे असे मत नियोजनाच्या पुरस्कर्त्यांनी मानले आहे.</a:t>
            </a:r>
            <a:endParaRPr lang="en-IN" sz="2800" dirty="0"/>
          </a:p>
        </p:txBody>
      </p:sp>
    </p:spTree>
    <p:extLst>
      <p:ext uri="{BB962C8B-B14F-4D97-AF65-F5344CB8AC3E}">
        <p14:creationId xmlns:p14="http://schemas.microsoft.com/office/powerpoint/2010/main" xmlns="" val="327893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889719"/>
          </a:xfrm>
        </p:spPr>
        <p:txBody>
          <a:bodyPr/>
          <a:lstStyle/>
          <a:p>
            <a:r>
              <a:rPr lang="mr-IN" u="sng" dirty="0" smtClean="0">
                <a:solidFill>
                  <a:srgbClr val="FF00FF"/>
                </a:solidFill>
                <a:latin typeface="Mangal" pitchFamily="18" charset="0"/>
                <a:cs typeface="Mangal" pitchFamily="18" charset="0"/>
              </a:rPr>
              <a:t>अनुक्रमणिका </a:t>
            </a:r>
            <a:endParaRPr lang="en-IN" u="sng" dirty="0">
              <a:solidFill>
                <a:srgbClr val="FF00FF"/>
              </a:solidFill>
              <a:latin typeface="Mangal" pitchFamily="18" charset="0"/>
              <a:cs typeface="Mangal" pitchFamily="18" charset="0"/>
            </a:endParaRPr>
          </a:p>
        </p:txBody>
      </p:sp>
      <p:sp>
        <p:nvSpPr>
          <p:cNvPr id="3" name="Subtitle 2"/>
          <p:cNvSpPr>
            <a:spLocks noGrp="1"/>
          </p:cNvSpPr>
          <p:nvPr>
            <p:ph type="subTitle" idx="1"/>
          </p:nvPr>
        </p:nvSpPr>
        <p:spPr>
          <a:xfrm>
            <a:off x="1219200" y="2743200"/>
            <a:ext cx="6400800" cy="3888432"/>
          </a:xfrm>
        </p:spPr>
        <p:txBody>
          <a:bodyPr>
            <a:noAutofit/>
          </a:bodyPr>
          <a:lstStyle/>
          <a:p>
            <a:pPr marL="514350" indent="-514350" algn="l">
              <a:buFont typeface="+mj-lt"/>
              <a:buAutoNum type="arabicPeriod"/>
            </a:pPr>
            <a:r>
              <a:rPr lang="mr-IN" sz="2400" dirty="0" smtClean="0">
                <a:solidFill>
                  <a:schemeClr val="tx1"/>
                </a:solidFill>
                <a:latin typeface="Mangal" pitchFamily="18" charset="0"/>
                <a:cs typeface="Mangal" pitchFamily="18" charset="0"/>
              </a:rPr>
              <a:t>आर्थिक नियोजन</a:t>
            </a:r>
          </a:p>
          <a:p>
            <a:pPr marL="514350" indent="-514350" algn="l">
              <a:buFont typeface="+mj-lt"/>
              <a:buAutoNum type="arabicPeriod"/>
            </a:pPr>
            <a:r>
              <a:rPr lang="mr-IN" sz="2400" dirty="0" smtClean="0">
                <a:solidFill>
                  <a:schemeClr val="tx1"/>
                </a:solidFill>
                <a:latin typeface="Mangal" pitchFamily="18" charset="0"/>
                <a:cs typeface="Mangal" pitchFamily="18" charset="0"/>
              </a:rPr>
              <a:t>आर्थिक नियोजनाचे प्रकार</a:t>
            </a:r>
          </a:p>
          <a:p>
            <a:pPr marL="514350" indent="-514350" algn="l">
              <a:buFont typeface="+mj-lt"/>
              <a:buAutoNum type="arabicPeriod"/>
            </a:pPr>
            <a:r>
              <a:rPr lang="mr-IN" sz="2400" dirty="0" smtClean="0">
                <a:solidFill>
                  <a:schemeClr val="tx1"/>
                </a:solidFill>
                <a:latin typeface="Mangal" pitchFamily="18" charset="0"/>
                <a:cs typeface="Mangal" pitchFamily="18" charset="0"/>
              </a:rPr>
              <a:t>नियोजनाची यशासाठी पूर्व आवश्यक अटी आणि आर्थिक नियोजानाविरोधी  युतीवाद</a:t>
            </a:r>
          </a:p>
          <a:p>
            <a:pPr marL="514350" indent="-514350" algn="l">
              <a:buAutoNum type="arabicPlain" startAt="4"/>
            </a:pPr>
            <a:r>
              <a:rPr lang="mr-IN" sz="2400" dirty="0" smtClean="0">
                <a:solidFill>
                  <a:schemeClr val="tx1"/>
                </a:solidFill>
                <a:latin typeface="Mangal" pitchFamily="18" charset="0"/>
                <a:cs typeface="Mangal" pitchFamily="18" charset="0"/>
              </a:rPr>
              <a:t>तंत्राची निवड </a:t>
            </a:r>
          </a:p>
          <a:p>
            <a:pPr algn="l"/>
            <a:r>
              <a:rPr lang="mr-IN" sz="2400" dirty="0" smtClean="0">
                <a:solidFill>
                  <a:schemeClr val="tx1"/>
                </a:solidFill>
                <a:latin typeface="Mangal" pitchFamily="18" charset="0"/>
                <a:cs typeface="Mangal" pitchFamily="18" charset="0"/>
              </a:rPr>
              <a:t>5  भाडवल उत्पादन गुणोत्तर</a:t>
            </a:r>
          </a:p>
          <a:p>
            <a:pPr algn="l"/>
            <a:r>
              <a:rPr lang="mr-IN" sz="2400" dirty="0" smtClean="0">
                <a:solidFill>
                  <a:schemeClr val="tx1"/>
                </a:solidFill>
                <a:latin typeface="Mangal" pitchFamily="18" charset="0"/>
                <a:cs typeface="Mangal" pitchFamily="18" charset="0"/>
              </a:rPr>
              <a:t>6  आदान - प्रदान  विश्लेषण </a:t>
            </a:r>
          </a:p>
          <a:p>
            <a:pPr algn="l"/>
            <a:r>
              <a:rPr lang="mr-IN" sz="2400" dirty="0" smtClean="0">
                <a:solidFill>
                  <a:schemeClr val="tx1"/>
                </a:solidFill>
                <a:latin typeface="Mangal" pitchFamily="18" charset="0"/>
                <a:cs typeface="Mangal" pitchFamily="18" charset="0"/>
              </a:rPr>
              <a:t>7  प्रकल्प  मूल्यमापन</a:t>
            </a:r>
          </a:p>
          <a:p>
            <a:pPr algn="l"/>
            <a:r>
              <a:rPr lang="mr-IN" sz="2400" dirty="0" smtClean="0">
                <a:solidFill>
                  <a:schemeClr val="tx1"/>
                </a:solidFill>
                <a:latin typeface="Mangal" pitchFamily="18" charset="0"/>
                <a:cs typeface="Mangal" pitchFamily="18" charset="0"/>
              </a:rPr>
              <a:t>8  नियोजनाचा इतिहास व त्याची प्रक्रिया</a:t>
            </a:r>
          </a:p>
          <a:p>
            <a:pPr marL="514350" indent="-514350" algn="l">
              <a:buFont typeface="+mj-lt"/>
              <a:buAutoNum type="arabicPeriod"/>
            </a:pPr>
            <a:endParaRPr lang="mr-IN" sz="2400" dirty="0" smtClean="0">
              <a:latin typeface="Mangal" pitchFamily="18" charset="0"/>
              <a:cs typeface="Mangal" pitchFamily="18" charset="0"/>
            </a:endParaRPr>
          </a:p>
          <a:p>
            <a:pPr algn="l"/>
            <a:endParaRPr lang="en-IN" sz="2400" dirty="0">
              <a:latin typeface="Mangal" pitchFamily="18" charset="0"/>
              <a:cs typeface="Mangal" pitchFamily="18" charset="0"/>
            </a:endParaRPr>
          </a:p>
        </p:txBody>
      </p:sp>
    </p:spTree>
    <p:extLst>
      <p:ext uri="{BB962C8B-B14F-4D97-AF65-F5344CB8AC3E}">
        <p14:creationId xmlns:p14="http://schemas.microsoft.com/office/powerpoint/2010/main" xmlns="" val="40818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mr-IN" dirty="0" smtClean="0"/>
              <a:t>   </a:t>
            </a:r>
            <a:endParaRPr lang="en-IN" dirty="0"/>
          </a:p>
        </p:txBody>
      </p:sp>
      <p:sp>
        <p:nvSpPr>
          <p:cNvPr id="5" name="Subtitle 4"/>
          <p:cNvSpPr>
            <a:spLocks noGrp="1"/>
          </p:cNvSpPr>
          <p:nvPr>
            <p:ph idx="1"/>
          </p:nvPr>
        </p:nvSpPr>
        <p:spPr/>
        <p:txBody>
          <a:bodyPr>
            <a:normAutofit fontScale="47500" lnSpcReduction="20000"/>
          </a:bodyPr>
          <a:lstStyle/>
          <a:p>
            <a:endParaRPr lang="mr-IN" sz="2800" dirty="0" smtClean="0"/>
          </a:p>
          <a:p>
            <a:pPr marL="0" indent="0">
              <a:buNone/>
            </a:pPr>
            <a:r>
              <a:rPr lang="mr-IN" sz="5100" dirty="0" smtClean="0"/>
              <a:t>9</a:t>
            </a:r>
            <a:r>
              <a:rPr lang="mr-IN" sz="5100" dirty="0" smtClean="0">
                <a:latin typeface="Mangal" pitchFamily="18" charset="0"/>
                <a:cs typeface="Mangal" pitchFamily="18" charset="0"/>
              </a:rPr>
              <a:t>. नियोजन मंडळाची आणि राष्ट्रीय विकास परिषदेची भूमिका</a:t>
            </a:r>
          </a:p>
          <a:p>
            <a:pPr marL="0" indent="0">
              <a:buNone/>
            </a:pPr>
            <a:r>
              <a:rPr lang="mr-IN" sz="5100" dirty="0" smtClean="0">
                <a:latin typeface="Mangal" pitchFamily="18" charset="0"/>
                <a:cs typeface="Mangal" pitchFamily="18" charset="0"/>
              </a:rPr>
              <a:t>10. नीती आयोग</a:t>
            </a:r>
          </a:p>
          <a:p>
            <a:pPr marL="0" indent="0">
              <a:buNone/>
            </a:pPr>
            <a:r>
              <a:rPr lang="mr-IN" sz="5100" dirty="0" smtClean="0">
                <a:latin typeface="Mangal" pitchFamily="18" charset="0"/>
                <a:cs typeface="Mangal" pitchFamily="18" charset="0"/>
              </a:rPr>
              <a:t>11. भारतातील नियोजनाची उद्दिष्टे </a:t>
            </a:r>
          </a:p>
          <a:p>
            <a:pPr marL="0" indent="0">
              <a:buNone/>
            </a:pPr>
            <a:r>
              <a:rPr lang="mr-IN" sz="5100" dirty="0" smtClean="0">
                <a:latin typeface="Mangal" pitchFamily="18" charset="0"/>
                <a:cs typeface="Mangal" pitchFamily="18" charset="0"/>
              </a:rPr>
              <a:t>12. भारतीय नियोजनाचे मूल्यमापन</a:t>
            </a:r>
          </a:p>
          <a:p>
            <a:pPr marL="0" indent="0">
              <a:buNone/>
            </a:pPr>
            <a:r>
              <a:rPr lang="mr-IN" sz="5100" dirty="0" smtClean="0">
                <a:latin typeface="Mangal" pitchFamily="18" charset="0"/>
                <a:cs typeface="Mangal" pitchFamily="18" charset="0"/>
              </a:rPr>
              <a:t>13. ११वी पंचवार्षिक योजना</a:t>
            </a:r>
          </a:p>
          <a:p>
            <a:pPr marL="0" indent="0">
              <a:buNone/>
            </a:pPr>
            <a:r>
              <a:rPr lang="mr-IN" sz="5100" dirty="0" smtClean="0">
                <a:latin typeface="Mangal" pitchFamily="18" charset="0"/>
                <a:cs typeface="Mangal" pitchFamily="18" charset="0"/>
              </a:rPr>
              <a:t>14. १२वी पंचवार्षिक योजना</a:t>
            </a:r>
          </a:p>
          <a:p>
            <a:pPr marL="0" indent="0">
              <a:buNone/>
            </a:pPr>
            <a:endParaRPr lang="mr-IN" sz="5100" dirty="0" smtClean="0">
              <a:latin typeface="Mangal" pitchFamily="18" charset="0"/>
              <a:cs typeface="Mangal" pitchFamily="18" charset="0"/>
            </a:endParaRPr>
          </a:p>
          <a:p>
            <a:r>
              <a:rPr lang="mr-IN" sz="5100" dirty="0">
                <a:latin typeface="Mangal" pitchFamily="18" charset="0"/>
                <a:cs typeface="Mangal" pitchFamily="18" charset="0"/>
              </a:rPr>
              <a:t> </a:t>
            </a:r>
            <a:r>
              <a:rPr lang="mr-IN" sz="5100" dirty="0" smtClean="0">
                <a:latin typeface="Mangal" pitchFamily="18" charset="0"/>
                <a:cs typeface="Mangal" pitchFamily="18" charset="0"/>
              </a:rPr>
              <a:t>   संदर्भ ग्रंथ सूची</a:t>
            </a:r>
          </a:p>
          <a:p>
            <a:endParaRPr lang="mr-IN" sz="5100" dirty="0" smtClean="0">
              <a:latin typeface="Mangal" pitchFamily="18" charset="0"/>
              <a:cs typeface="Mangal" pitchFamily="18" charset="0"/>
            </a:endParaRPr>
          </a:p>
          <a:p>
            <a:r>
              <a:rPr lang="mr-IN" sz="5100" dirty="0">
                <a:latin typeface="Mangal" pitchFamily="18" charset="0"/>
                <a:cs typeface="Mangal" pitchFamily="18" charset="0"/>
              </a:rPr>
              <a:t> </a:t>
            </a:r>
            <a:r>
              <a:rPr lang="mr-IN" sz="5100" dirty="0" smtClean="0">
                <a:latin typeface="Mangal" pitchFamily="18" charset="0"/>
                <a:cs typeface="Mangal" pitchFamily="18" charset="0"/>
              </a:rPr>
              <a:t>   syllabus</a:t>
            </a:r>
          </a:p>
          <a:p>
            <a:pPr marL="0" indent="0">
              <a:buNone/>
            </a:pPr>
            <a:r>
              <a:rPr lang="mr-IN" sz="1600" dirty="0" smtClean="0"/>
              <a:t>  </a:t>
            </a:r>
            <a:endParaRPr lang="en-IN" sz="1600" dirty="0"/>
          </a:p>
        </p:txBody>
      </p:sp>
    </p:spTree>
    <p:extLst>
      <p:ext uri="{BB962C8B-B14F-4D97-AF65-F5344CB8AC3E}">
        <p14:creationId xmlns:p14="http://schemas.microsoft.com/office/powerpoint/2010/main" xmlns="" val="3705665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080119"/>
          </a:xfrm>
        </p:spPr>
        <p:txBody>
          <a:bodyPr>
            <a:normAutofit/>
          </a:bodyPr>
          <a:lstStyle/>
          <a:p>
            <a:r>
              <a:rPr lang="mr-IN" u="sng" dirty="0" smtClean="0">
                <a:latin typeface="Utsaah" pitchFamily="34" charset="0"/>
                <a:cs typeface="Utsaah" pitchFamily="34" charset="0"/>
              </a:rPr>
              <a:t>आर्थिक  नियोजन </a:t>
            </a:r>
            <a:endParaRPr lang="en-IN" u="sng" dirty="0">
              <a:latin typeface="Utsaah" pitchFamily="34" charset="0"/>
              <a:cs typeface="Utsaah" pitchFamily="34" charset="0"/>
            </a:endParaRPr>
          </a:p>
        </p:txBody>
      </p:sp>
      <p:sp>
        <p:nvSpPr>
          <p:cNvPr id="3" name="Subtitle 2"/>
          <p:cNvSpPr>
            <a:spLocks noGrp="1"/>
          </p:cNvSpPr>
          <p:nvPr>
            <p:ph type="subTitle" idx="1"/>
          </p:nvPr>
        </p:nvSpPr>
        <p:spPr>
          <a:xfrm>
            <a:off x="609600" y="1628800"/>
            <a:ext cx="8153400" cy="5040560"/>
          </a:xfrm>
        </p:spPr>
        <p:txBody>
          <a:bodyPr>
            <a:normAutofit/>
          </a:bodyPr>
          <a:lstStyle/>
          <a:p>
            <a:pPr algn="l"/>
            <a:r>
              <a:rPr lang="mr-IN" u="sng" dirty="0" smtClean="0">
                <a:solidFill>
                  <a:srgbClr val="5731E1"/>
                </a:solidFill>
              </a:rPr>
              <a:t>प्रास्ताविक </a:t>
            </a:r>
          </a:p>
          <a:p>
            <a:pPr algn="l"/>
            <a:r>
              <a:rPr lang="mr-IN" dirty="0" smtClean="0">
                <a:solidFill>
                  <a:schemeClr val="tx1"/>
                </a:solidFill>
              </a:rPr>
              <a:t>आर्थिक</a:t>
            </a:r>
            <a:r>
              <a:rPr lang="en-US" dirty="0" smtClean="0">
                <a:solidFill>
                  <a:schemeClr val="tx1"/>
                </a:solidFill>
              </a:rPr>
              <a:t> </a:t>
            </a:r>
            <a:r>
              <a:rPr lang="mr-IN" dirty="0" smtClean="0">
                <a:solidFill>
                  <a:schemeClr val="tx1"/>
                </a:solidFill>
              </a:rPr>
              <a:t>नियोजन </a:t>
            </a:r>
            <a:r>
              <a:rPr lang="mr-IN" dirty="0" smtClean="0">
                <a:solidFill>
                  <a:schemeClr val="tx1"/>
                </a:solidFill>
              </a:rPr>
              <a:t>म्हणजे </a:t>
            </a:r>
            <a:r>
              <a:rPr lang="mr-IN" dirty="0" smtClean="0">
                <a:solidFill>
                  <a:schemeClr val="tx1"/>
                </a:solidFill>
              </a:rPr>
              <a:t>काय</a:t>
            </a:r>
            <a:r>
              <a:rPr lang="en-US" dirty="0" smtClean="0">
                <a:solidFill>
                  <a:schemeClr val="tx1"/>
                </a:solidFill>
              </a:rPr>
              <a:t>?</a:t>
            </a:r>
            <a:r>
              <a:rPr lang="mr-IN" u="sng" dirty="0" smtClean="0">
                <a:solidFill>
                  <a:schemeClr val="tx1"/>
                </a:solidFill>
              </a:rPr>
              <a:t> </a:t>
            </a:r>
            <a:endParaRPr lang="mr-IN" u="sng" dirty="0" smtClean="0">
              <a:solidFill>
                <a:schemeClr val="tx1"/>
              </a:solidFill>
            </a:endParaRPr>
          </a:p>
          <a:p>
            <a:pPr algn="l"/>
            <a:r>
              <a:rPr lang="mr-IN" sz="3600" u="sng" dirty="0" smtClean="0">
                <a:solidFill>
                  <a:srgbClr val="EE24AB"/>
                </a:solidFill>
                <a:latin typeface="Utsaah" pitchFamily="34" charset="0"/>
                <a:cs typeface="Utsaah" pitchFamily="34" charset="0"/>
              </a:rPr>
              <a:t>व्याख्या </a:t>
            </a:r>
            <a:r>
              <a:rPr lang="mr-IN" sz="2400" u="sng" dirty="0" smtClean="0">
                <a:solidFill>
                  <a:srgbClr val="EE24AB"/>
                </a:solidFill>
                <a:latin typeface="Utsaah" pitchFamily="34" charset="0"/>
                <a:cs typeface="Utsaah" pitchFamily="34" charset="0"/>
              </a:rPr>
              <a:t>–</a:t>
            </a:r>
            <a:r>
              <a:rPr lang="mr-IN" u="sng" dirty="0" smtClean="0">
                <a:solidFill>
                  <a:srgbClr val="EE24AB"/>
                </a:solidFill>
                <a:latin typeface="Utsaah" pitchFamily="34" charset="0"/>
                <a:cs typeface="Utsaah" pitchFamily="34" charset="0"/>
              </a:rPr>
              <a:t> </a:t>
            </a:r>
          </a:p>
          <a:p>
            <a:pPr algn="l"/>
            <a:r>
              <a:rPr lang="mr-IN" sz="4000" dirty="0" smtClean="0">
                <a:latin typeface="Utsaah" pitchFamily="34" charset="0"/>
                <a:cs typeface="Utsaah" pitchFamily="34" charset="0"/>
              </a:rPr>
              <a:t>“ </a:t>
            </a:r>
            <a:r>
              <a:rPr lang="mr-IN" sz="2800" dirty="0" smtClean="0">
                <a:solidFill>
                  <a:srgbClr val="808000"/>
                </a:solidFill>
                <a:latin typeface="Mangal" pitchFamily="18" charset="0"/>
                <a:cs typeface="Mangal" pitchFamily="18" charset="0"/>
              </a:rPr>
              <a:t>नियोजन म्हणजे खाजगी भांडवल शाही अर्थव्यवस्था चे उच्चाटन करून बहु व्यापक  आराखड्याचा आधारावर सामुदायिक  उत्पादन  आणि वाटप अशा पद्धतीची  स्थपना करणे होय </a:t>
            </a:r>
            <a:r>
              <a:rPr lang="mr-IN" sz="4000" dirty="0" smtClean="0">
                <a:latin typeface="Utsaah" pitchFamily="34" charset="0"/>
                <a:cs typeface="Utsaah" pitchFamily="34" charset="0"/>
              </a:rPr>
              <a:t>.’’</a:t>
            </a:r>
          </a:p>
        </p:txBody>
      </p:sp>
    </p:spTree>
    <p:extLst>
      <p:ext uri="{BB962C8B-B14F-4D97-AF65-F5344CB8AC3E}">
        <p14:creationId xmlns:p14="http://schemas.microsoft.com/office/powerpoint/2010/main" xmlns="" val="776624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67544" y="1700808"/>
            <a:ext cx="8229600" cy="4525963"/>
          </a:xfrm>
        </p:spPr>
        <p:txBody>
          <a:bodyPr>
            <a:normAutofit fontScale="85000" lnSpcReduction="20000"/>
          </a:bodyPr>
          <a:lstStyle/>
          <a:p>
            <a:r>
              <a:rPr lang="mr-IN" sz="2800" u="sng" dirty="0" smtClean="0">
                <a:latin typeface="Mangal" pitchFamily="18" charset="0"/>
                <a:cs typeface="Mangal" pitchFamily="18" charset="0"/>
              </a:rPr>
              <a:t>आर्थिक नियोजनाची आवश्यकता ----</a:t>
            </a:r>
          </a:p>
          <a:p>
            <a:endParaRPr lang="mr-IN" sz="2800" u="sng" dirty="0" smtClean="0">
              <a:latin typeface="Mangal" pitchFamily="18" charset="0"/>
              <a:cs typeface="Mangal" pitchFamily="18" charset="0"/>
            </a:endParaRPr>
          </a:p>
          <a:p>
            <a:r>
              <a:rPr lang="mr-IN" sz="2800" b="1" u="sng" dirty="0" smtClean="0">
                <a:latin typeface="Mangal" pitchFamily="18" charset="0"/>
                <a:cs typeface="Mangal" pitchFamily="18" charset="0"/>
              </a:rPr>
              <a:t>अविकसित देशात नियोजनाची आवश्यकता </a:t>
            </a:r>
            <a:r>
              <a:rPr lang="mr-IN" sz="2400" b="1" dirty="0" smtClean="0"/>
              <a:t>_</a:t>
            </a:r>
          </a:p>
          <a:p>
            <a:endParaRPr lang="mr-IN" sz="2400" b="1" dirty="0"/>
          </a:p>
          <a:p>
            <a:endParaRPr lang="mr-IN" sz="2400" b="1" dirty="0" smtClean="0"/>
          </a:p>
          <a:p>
            <a:pPr marL="514350" indent="-514350">
              <a:buFont typeface="+mj-lt"/>
              <a:buAutoNum type="arabicPeriod"/>
            </a:pPr>
            <a:r>
              <a:rPr lang="mr-IN" sz="2600" dirty="0" smtClean="0"/>
              <a:t>मुक्त  अर्थ व्यवस्थाचे  दोष दूर करणे .</a:t>
            </a:r>
          </a:p>
          <a:p>
            <a:pPr marL="514350" indent="-514350">
              <a:buFont typeface="+mj-lt"/>
              <a:buAutoNum type="arabicPeriod"/>
            </a:pPr>
            <a:r>
              <a:rPr lang="mr-IN" sz="2600" dirty="0" smtClean="0"/>
              <a:t>व्यापार चक्राचे नियंत्रण करणे .</a:t>
            </a:r>
          </a:p>
          <a:p>
            <a:pPr marL="514350" indent="-514350">
              <a:buFont typeface="+mj-lt"/>
              <a:buAutoNum type="arabicPeriod"/>
            </a:pPr>
            <a:r>
              <a:rPr lang="mr-IN" sz="2600" dirty="0" smtClean="0"/>
              <a:t>गरजेनुसार उत्पादन व किंमत स्थैर्य .</a:t>
            </a:r>
          </a:p>
          <a:p>
            <a:pPr marL="514350" indent="-514350">
              <a:buFont typeface="+mj-lt"/>
              <a:buAutoNum type="arabicPeriod"/>
            </a:pPr>
            <a:r>
              <a:rPr lang="mr-IN" sz="2600" dirty="0" smtClean="0"/>
              <a:t>दूर दृष्टीने विकास काय्रकामाची क्रमवारी लावणे .</a:t>
            </a:r>
          </a:p>
          <a:p>
            <a:pPr marL="514350" indent="-514350">
              <a:buFont typeface="+mj-lt"/>
              <a:buAutoNum type="arabicPeriod"/>
            </a:pPr>
            <a:r>
              <a:rPr lang="mr-IN" sz="2600" dirty="0" smtClean="0"/>
              <a:t>साधन सामुग्रीचा योग्य वापर .</a:t>
            </a:r>
          </a:p>
          <a:p>
            <a:pPr marL="514350" indent="-514350">
              <a:buFont typeface="+mj-lt"/>
              <a:buAutoNum type="arabicPeriod"/>
            </a:pPr>
            <a:r>
              <a:rPr lang="mr-IN" sz="2600" dirty="0" smtClean="0"/>
              <a:t>साधन सामुग्रीचा अपव्यय टाळणे .</a:t>
            </a:r>
          </a:p>
          <a:p>
            <a:pPr marL="514350" indent="-514350">
              <a:buFont typeface="+mj-lt"/>
              <a:buAutoNum type="arabicPeriod"/>
            </a:pPr>
            <a:r>
              <a:rPr lang="mr-IN" sz="2600" dirty="0" smtClean="0"/>
              <a:t>उत्पादन घटकाचे युक्त .</a:t>
            </a:r>
          </a:p>
          <a:p>
            <a:pPr marL="514350" indent="-514350">
              <a:buFont typeface="+mj-lt"/>
              <a:buAutoNum type="arabicPeriod"/>
            </a:pPr>
            <a:r>
              <a:rPr lang="mr-IN" sz="2600" dirty="0" smtClean="0"/>
              <a:t>विकासाची गती वाढविणे .</a:t>
            </a:r>
          </a:p>
          <a:p>
            <a:pPr marL="514350" indent="-514350">
              <a:buFont typeface="+mj-lt"/>
              <a:buAutoNum type="arabicPeriod"/>
            </a:pPr>
            <a:endParaRPr lang="en-IN" sz="2400" dirty="0"/>
          </a:p>
        </p:txBody>
      </p:sp>
    </p:spTree>
    <p:extLst>
      <p:ext uri="{BB962C8B-B14F-4D97-AF65-F5344CB8AC3E}">
        <p14:creationId xmlns:p14="http://schemas.microsoft.com/office/powerpoint/2010/main" xmlns="" val="80741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457200" indent="-457200">
              <a:buAutoNum type="arabicPlain" startAt="9"/>
            </a:pPr>
            <a:r>
              <a:rPr lang="mr-IN" sz="2400" dirty="0" smtClean="0"/>
              <a:t>मुलभूत व पूरक क्षेत्राचा विकास करणे .</a:t>
            </a:r>
          </a:p>
          <a:p>
            <a:pPr marL="457200" indent="-457200">
              <a:buAutoNum type="arabicPlain" startAt="9"/>
            </a:pPr>
            <a:r>
              <a:rPr lang="mr-IN" sz="2400" dirty="0"/>
              <a:t>भां</a:t>
            </a:r>
            <a:r>
              <a:rPr lang="mr-IN" sz="2400" dirty="0" smtClean="0"/>
              <a:t>डवलसंचयाचा  दर वाढविणे .</a:t>
            </a:r>
          </a:p>
          <a:p>
            <a:pPr marL="457200" indent="-457200">
              <a:buAutoNum type="arabicPlain" startAt="9"/>
            </a:pPr>
            <a:r>
              <a:rPr lang="mr-IN" sz="2400" dirty="0" smtClean="0"/>
              <a:t>कामगाराच्या  जीवनात सुरक्षितता .</a:t>
            </a:r>
          </a:p>
          <a:p>
            <a:pPr marL="457200" indent="-457200">
              <a:buAutoNum type="arabicPlain" startAt="9"/>
            </a:pPr>
            <a:r>
              <a:rPr lang="mr-IN" sz="2400" dirty="0" smtClean="0"/>
              <a:t>औद्योगिक संबंध  सुधारणे .</a:t>
            </a:r>
          </a:p>
          <a:p>
            <a:pPr marL="457200" indent="-457200">
              <a:buAutoNum type="arabicPlain" startAt="9"/>
            </a:pPr>
            <a:r>
              <a:rPr lang="mr-IN" sz="2400" dirty="0" smtClean="0"/>
              <a:t>बेकारी कमी करणे .</a:t>
            </a:r>
          </a:p>
          <a:p>
            <a:pPr marL="457200" indent="-457200">
              <a:buAutoNum type="arabicPlain" startAt="9"/>
            </a:pPr>
            <a:r>
              <a:rPr lang="mr-IN" sz="2400" dirty="0" smtClean="0"/>
              <a:t>तांत्रिक प्रगती  साधने .</a:t>
            </a:r>
          </a:p>
          <a:p>
            <a:pPr marL="457200" indent="-457200">
              <a:buAutoNum type="arabicPlain" startAt="9"/>
            </a:pPr>
            <a:r>
              <a:rPr lang="mr-IN" sz="2400" dirty="0" smtClean="0"/>
              <a:t>सामाजीक परावलंबित्वचा  दोष कमी करणे .</a:t>
            </a:r>
          </a:p>
          <a:p>
            <a:pPr marL="457200" indent="-457200">
              <a:buAutoNum type="arabicPlain" startAt="9"/>
            </a:pPr>
            <a:r>
              <a:rPr lang="mr-IN" sz="2400" dirty="0" smtClean="0"/>
              <a:t>आर्थिक समता .</a:t>
            </a:r>
          </a:p>
          <a:p>
            <a:pPr marL="457200" indent="-457200">
              <a:buAutoNum type="arabicPlain" startAt="9"/>
            </a:pPr>
            <a:r>
              <a:rPr lang="mr-IN" sz="2400" dirty="0" smtClean="0"/>
              <a:t>मक्तेदारी निय़त्रण .</a:t>
            </a:r>
          </a:p>
          <a:p>
            <a:pPr marL="457200" indent="-457200">
              <a:buAutoNum type="arabicPlain" startAt="9"/>
            </a:pPr>
            <a:r>
              <a:rPr lang="mr-IN" sz="2400" dirty="0" smtClean="0"/>
              <a:t>सामाजिक दुष्परिणाम  कमी करणे .</a:t>
            </a:r>
          </a:p>
          <a:p>
            <a:pPr marL="0" indent="0">
              <a:buNone/>
            </a:pPr>
            <a:r>
              <a:rPr lang="mr-IN" sz="2400" dirty="0" smtClean="0"/>
              <a:t> </a:t>
            </a:r>
            <a:endParaRPr lang="en-IN" sz="2400" dirty="0"/>
          </a:p>
        </p:txBody>
      </p:sp>
    </p:spTree>
    <p:extLst>
      <p:ext uri="{BB962C8B-B14F-4D97-AF65-F5344CB8AC3E}">
        <p14:creationId xmlns:p14="http://schemas.microsoft.com/office/powerpoint/2010/main" xmlns="" val="311568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mr-IN" sz="2400" dirty="0" smtClean="0"/>
              <a:t>19 संकंटाना तोंड देणे .</a:t>
            </a:r>
          </a:p>
          <a:p>
            <a:pPr marL="0" indent="0">
              <a:buNone/>
            </a:pPr>
            <a:r>
              <a:rPr lang="mr-IN" sz="2400" dirty="0" smtClean="0"/>
              <a:t>20 सामाजिक लाभ .</a:t>
            </a:r>
          </a:p>
          <a:p>
            <a:pPr marL="0" indent="0">
              <a:buNone/>
            </a:pPr>
            <a:r>
              <a:rPr lang="mr-IN" sz="2400" dirty="0" smtClean="0"/>
              <a:t>21 पर्यावरणीय  समतोल  राखणे.</a:t>
            </a:r>
          </a:p>
          <a:p>
            <a:pPr marL="0" indent="0">
              <a:buNone/>
            </a:pPr>
            <a:r>
              <a:rPr lang="mr-IN" sz="2400" dirty="0" smtClean="0"/>
              <a:t>२२ सर्वागीण , सर्वसमावेशक विकास  साधणे .</a:t>
            </a:r>
          </a:p>
          <a:p>
            <a:pPr marL="0" indent="0">
              <a:buNone/>
            </a:pPr>
            <a:r>
              <a:rPr lang="mr-IN" sz="2400" dirty="0" smtClean="0"/>
              <a:t>२३ प्रादेशिक असमतोल दूर करणे .</a:t>
            </a:r>
          </a:p>
          <a:p>
            <a:pPr marL="0" indent="0">
              <a:buNone/>
            </a:pPr>
            <a:r>
              <a:rPr lang="mr-IN" sz="2400" dirty="0" smtClean="0"/>
              <a:t>२४ गळेकापू स्पर्धेचे उच्चाटन .</a:t>
            </a:r>
          </a:p>
          <a:p>
            <a:pPr marL="0" indent="0">
              <a:buNone/>
            </a:pPr>
            <a:r>
              <a:rPr lang="mr-IN" sz="2400" dirty="0" smtClean="0"/>
              <a:t>२५ पिळवणूक प्रक्रियेला पायबंद .</a:t>
            </a:r>
          </a:p>
          <a:p>
            <a:pPr marL="0" indent="0">
              <a:buNone/>
            </a:pPr>
            <a:r>
              <a:rPr lang="mr-IN" sz="2400" dirty="0" smtClean="0"/>
              <a:t>२६ </a:t>
            </a:r>
            <a:r>
              <a:rPr lang="mr-IN" sz="2400" dirty="0"/>
              <a:t>ऐ</a:t>
            </a:r>
            <a:r>
              <a:rPr lang="mr-IN" sz="2400" dirty="0" smtClean="0"/>
              <a:t>दि  वर्गाचा शेवट .</a:t>
            </a:r>
          </a:p>
          <a:p>
            <a:pPr marL="0" indent="0">
              <a:buNone/>
            </a:pPr>
            <a:endParaRPr lang="mr-IN" sz="2400" dirty="0" smtClean="0"/>
          </a:p>
        </p:txBody>
      </p:sp>
    </p:spTree>
    <p:extLst>
      <p:ext uri="{BB962C8B-B14F-4D97-AF65-F5344CB8AC3E}">
        <p14:creationId xmlns:p14="http://schemas.microsoft.com/office/powerpoint/2010/main" xmlns="" val="349752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u="sng" dirty="0" smtClean="0"/>
              <a:t>समारोप</a:t>
            </a:r>
            <a:endParaRPr lang="en-IN" u="sng" dirty="0"/>
          </a:p>
        </p:txBody>
      </p:sp>
      <p:sp>
        <p:nvSpPr>
          <p:cNvPr id="3" name="Content Placeholder 2"/>
          <p:cNvSpPr>
            <a:spLocks noGrp="1"/>
          </p:cNvSpPr>
          <p:nvPr>
            <p:ph idx="1"/>
          </p:nvPr>
        </p:nvSpPr>
        <p:spPr/>
        <p:txBody>
          <a:bodyPr/>
          <a:lstStyle/>
          <a:p>
            <a:pPr marL="0" indent="0">
              <a:buNone/>
            </a:pPr>
            <a:endParaRPr lang="mr-IN" sz="2400" dirty="0" smtClean="0"/>
          </a:p>
          <a:p>
            <a:r>
              <a:rPr lang="mr-IN" sz="2400" dirty="0" smtClean="0"/>
              <a:t>अशा प्रकारे आपल्याला आर्थिक नियोजनाचे प्रकार सांगता येतील . सर विश्वेश्वरैया यांनी ‘ नियोजन करा किंवा नष्ट व्हा ‘ असा संदेश भारतीयांना दिला होता. भारताचा आर्थिक विकास नियोजनाच्या मार्गानेचे होवू शकतो हि गोष्ट भारतातील सर्व राष्ट्रीय पुढार्यांनी मान्य केली होती. आर्थिक नियोजनशिवाय भारताला पर्याय नाही. नियोजन हे आर्थिक विकासाचे एक महत्वपूर्ण साधन आहे.</a:t>
            </a:r>
          </a:p>
          <a:p>
            <a:endParaRPr lang="en-IN" sz="2400" dirty="0"/>
          </a:p>
        </p:txBody>
      </p:sp>
    </p:spTree>
    <p:extLst>
      <p:ext uri="{BB962C8B-B14F-4D97-AF65-F5344CB8AC3E}">
        <p14:creationId xmlns:p14="http://schemas.microsoft.com/office/powerpoint/2010/main" xmlns="" val="4231077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mr-IN" sz="3600" dirty="0" smtClean="0"/>
              <a:t>नियोजनाच्या  यशासाठी पूर्व आवश्यक अटी आणी आर्थिक नियोजानाविरोधी युक्तीवाद </a:t>
            </a:r>
            <a:r>
              <a:rPr lang="mr-IN" sz="3600" u="sng" dirty="0" smtClean="0"/>
              <a:t>. </a:t>
            </a:r>
            <a:endParaRPr lang="en-IN" sz="3600" u="sng"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mr-IN" sz="2800" dirty="0" smtClean="0">
                <a:solidFill>
                  <a:srgbClr val="5731E1"/>
                </a:solidFill>
              </a:rPr>
              <a:t>प्रास्ताविक –</a:t>
            </a:r>
          </a:p>
          <a:p>
            <a:r>
              <a:rPr lang="mr-IN" sz="2800" dirty="0" smtClean="0">
                <a:solidFill>
                  <a:srgbClr val="FF00FF"/>
                </a:solidFill>
              </a:rPr>
              <a:t>नियोजन यशस्वीते साठी पूर्व आवश्यक अ</a:t>
            </a:r>
            <a:r>
              <a:rPr lang="mr-IN" sz="2400" dirty="0" smtClean="0">
                <a:solidFill>
                  <a:srgbClr val="FF00FF"/>
                </a:solidFill>
              </a:rPr>
              <a:t>टी : –</a:t>
            </a:r>
          </a:p>
          <a:p>
            <a:pPr marL="514350" indent="-514350">
              <a:buFont typeface="+mj-lt"/>
              <a:buAutoNum type="arabicPeriod"/>
            </a:pPr>
            <a:r>
              <a:rPr lang="mr-IN" sz="2400" dirty="0" smtClean="0"/>
              <a:t>प्रभावी केंद्रीय सत्ता :-</a:t>
            </a:r>
          </a:p>
          <a:p>
            <a:pPr marL="514350" indent="-514350">
              <a:buFont typeface="+mj-lt"/>
              <a:buAutoNum type="arabicPeriod"/>
            </a:pPr>
            <a:r>
              <a:rPr lang="mr-IN" sz="2400" dirty="0" smtClean="0"/>
              <a:t>स्थिर सरकार : -</a:t>
            </a:r>
          </a:p>
          <a:p>
            <a:pPr marL="514350" indent="-514350">
              <a:buFont typeface="+mj-lt"/>
              <a:buAutoNum type="arabicPeriod"/>
            </a:pPr>
            <a:r>
              <a:rPr lang="mr-IN" sz="2400" dirty="0" smtClean="0"/>
              <a:t>निश्चित उद्दिष्ट :-</a:t>
            </a:r>
          </a:p>
          <a:p>
            <a:pPr marL="514350" indent="-514350">
              <a:buFont typeface="+mj-lt"/>
              <a:buAutoNum type="arabicPeriod"/>
            </a:pPr>
            <a:r>
              <a:rPr lang="mr-IN" sz="2400" dirty="0" smtClean="0"/>
              <a:t>लक्श निश्चिती आणि प्राधान्यक्रम :</a:t>
            </a:r>
            <a:r>
              <a:rPr lang="mr-IN" dirty="0" smtClean="0"/>
              <a:t>-</a:t>
            </a:r>
          </a:p>
          <a:p>
            <a:pPr marL="514350" indent="-514350">
              <a:buFont typeface="+mj-lt"/>
              <a:buAutoNum type="arabicPeriod"/>
            </a:pPr>
            <a:r>
              <a:rPr lang="mr-IN" sz="2400" dirty="0" smtClean="0"/>
              <a:t>विश्वसनीय संखीकीची उपलब्धता : -</a:t>
            </a:r>
          </a:p>
          <a:p>
            <a:pPr marL="514350" indent="-514350">
              <a:buFont typeface="+mj-lt"/>
              <a:buAutoNum type="arabicPeriod"/>
            </a:pPr>
            <a:r>
              <a:rPr lang="mr-IN" sz="2400" dirty="0" smtClean="0"/>
              <a:t>तज्ज्ञांचा  गट :-</a:t>
            </a:r>
          </a:p>
          <a:p>
            <a:pPr marL="514350" indent="-514350">
              <a:buFont typeface="+mj-lt"/>
              <a:buAutoNum type="arabicPeriod"/>
            </a:pPr>
            <a:r>
              <a:rPr lang="mr-IN" sz="2400" dirty="0" smtClean="0"/>
              <a:t>साधनसामुग्रीची गतिशीलता :-</a:t>
            </a:r>
          </a:p>
          <a:p>
            <a:pPr marL="514350" indent="-514350">
              <a:buFont typeface="+mj-lt"/>
              <a:buAutoNum type="arabicPeriod"/>
            </a:pPr>
            <a:r>
              <a:rPr lang="mr-IN" sz="2400" dirty="0" smtClean="0"/>
              <a:t>त्यागाची भावना :-</a:t>
            </a:r>
          </a:p>
        </p:txBody>
      </p:sp>
    </p:spTree>
    <p:extLst>
      <p:ext uri="{BB962C8B-B14F-4D97-AF65-F5344CB8AC3E}">
        <p14:creationId xmlns:p14="http://schemas.microsoft.com/office/powerpoint/2010/main" xmlns="" val="3231823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438</Words>
  <Application>Microsoft Office PowerPoint</Application>
  <PresentationFormat>On-screen Show (4:3)</PresentationFormat>
  <Paragraphs>96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बी.ए.भाग – ३  सेमिस्टर - ६</vt:lpstr>
      <vt:lpstr>अनुक्रमणिका </vt:lpstr>
      <vt:lpstr>   </vt:lpstr>
      <vt:lpstr>आर्थिक  नियोजन </vt:lpstr>
      <vt:lpstr>Slide 5</vt:lpstr>
      <vt:lpstr>Slide 6</vt:lpstr>
      <vt:lpstr>Slide 7</vt:lpstr>
      <vt:lpstr>समारोप</vt:lpstr>
      <vt:lpstr>नियोजनाच्या  यशासाठी पूर्व आवश्यक अटी आणी आर्थिक नियोजानाविरोधी युक्तीवाद . </vt:lpstr>
      <vt:lpstr>Slide 10</vt:lpstr>
      <vt:lpstr>आर्थिक नियोजानाविरोधी युक्तिवाद?</vt:lpstr>
      <vt:lpstr>समारोप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अनुकरामानिकी</dc:title>
  <dc:creator>RAHUL KADAM</dc:creator>
  <cp:lastModifiedBy>dell</cp:lastModifiedBy>
  <cp:revision>48</cp:revision>
  <dcterms:created xsi:type="dcterms:W3CDTF">2018-05-03T12:12:25Z</dcterms:created>
  <dcterms:modified xsi:type="dcterms:W3CDTF">2019-12-01T02:49:22Z</dcterms:modified>
</cp:coreProperties>
</file>