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3300"/>
    <a:srgbClr val="FF99FF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B370-0D83-4787-A7A4-CB0357F5696D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90600" y="838200"/>
            <a:ext cx="7315200" cy="502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Shikshan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Mandal, Karad</a:t>
            </a: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MAHILA MAHAVIDYALAYA, KARAD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Syllabus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en-US" sz="9600" dirty="0" smtClean="0"/>
              <a:t> CLASS - </a:t>
            </a:r>
            <a:r>
              <a:rPr lang="en-US" sz="9600" dirty="0" smtClean="0">
                <a:solidFill>
                  <a:srgbClr val="7030A0"/>
                </a:solidFill>
              </a:rPr>
              <a:t>B.COM PART – I</a:t>
            </a: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9600" dirty="0" smtClean="0"/>
              <a:t>SUB - </a:t>
            </a:r>
            <a:r>
              <a:rPr lang="en-US" sz="9600" dirty="0" smtClean="0">
                <a:solidFill>
                  <a:srgbClr val="FF0000"/>
                </a:solidFill>
              </a:rPr>
              <a:t>MACRO ECONOMICS 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b="1" dirty="0" smtClean="0">
                <a:solidFill>
                  <a:srgbClr val="002060"/>
                </a:solidFill>
              </a:rPr>
              <a:t>PAPER NO - I </a:t>
            </a:r>
            <a:r>
              <a:rPr lang="en-US" sz="9600" dirty="0" smtClean="0">
                <a:solidFill>
                  <a:srgbClr val="002060"/>
                </a:solidFill>
              </a:rPr>
              <a:t/>
            </a:r>
            <a:br>
              <a:rPr lang="en-US" sz="9600" dirty="0" smtClean="0">
                <a:solidFill>
                  <a:srgbClr val="002060"/>
                </a:solidFill>
              </a:rPr>
            </a:br>
            <a:r>
              <a:rPr lang="en-US" sz="9600" b="1" dirty="0" smtClean="0">
                <a:solidFill>
                  <a:srgbClr val="0070C0"/>
                </a:solidFill>
              </a:rPr>
              <a:t>SEM – 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457200"/>
            <a:ext cx="7239000" cy="5715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70866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- 4 </a:t>
            </a:r>
          </a:p>
          <a:p>
            <a:pPr algn="ctr"/>
            <a:r>
              <a:rPr lang="en-US" sz="2400" b="1" dirty="0" smtClean="0">
                <a:solidFill>
                  <a:srgbClr val="00B0F0"/>
                </a:solidFill>
              </a:rPr>
              <a:t>Factor Pricing</a:t>
            </a:r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4.1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Rent- Meaning - Ricardo’s &amp; Modern theory of rent.</a:t>
            </a:r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92D050"/>
                </a:solidFill>
              </a:rPr>
              <a:t>4.2 </a:t>
            </a:r>
            <a:r>
              <a:rPr lang="en-US" sz="2400" dirty="0" smtClean="0">
                <a:solidFill>
                  <a:srgbClr val="92D050"/>
                </a:solidFill>
              </a:rPr>
              <a:t>Wage- Meaning -Money and Real wage. Wage differentials.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B0F0"/>
                </a:solidFill>
              </a:rPr>
              <a:t>4.3 </a:t>
            </a:r>
            <a:r>
              <a:rPr lang="en-US" sz="2400" dirty="0" smtClean="0">
                <a:solidFill>
                  <a:srgbClr val="00B0F0"/>
                </a:solidFill>
              </a:rPr>
              <a:t>Interest –Meaning. Liquidity preference theory of interest.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4..4 </a:t>
            </a:r>
            <a:r>
              <a:rPr lang="en-US" sz="2400" dirty="0" smtClean="0"/>
              <a:t>Profit – Meaning. Gross and Net profit – Risks –Bearing and Uncertainty theories of profit.</a:t>
            </a:r>
          </a:p>
          <a:p>
            <a:pPr algn="ctr"/>
            <a:r>
              <a:rPr lang="en-US" sz="2400" dirty="0" smtClean="0"/>
              <a:t>	</a:t>
            </a:r>
            <a:endParaRPr lang="en-US" sz="2400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838201"/>
            <a:ext cx="7239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1</a:t>
            </a:r>
          </a:p>
          <a:p>
            <a:pPr lvl="1" algn="ctr"/>
            <a:r>
              <a:rPr lang="en-US" sz="2400" b="1" dirty="0" smtClean="0">
                <a:solidFill>
                  <a:srgbClr val="FF0000"/>
                </a:solidFill>
              </a:rPr>
              <a:t>Demand and Consumer behaviour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	</a:t>
            </a:r>
            <a:r>
              <a:rPr lang="en-US" sz="2400" dirty="0" smtClean="0">
                <a:solidFill>
                  <a:srgbClr val="002060"/>
                </a:solidFill>
              </a:rPr>
              <a:t>1.1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Concept of demand. Indifference Curve Analysis – Meaning, indifference curve map, Characteristics.</a:t>
            </a: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F0"/>
                </a:solidFill>
              </a:rPr>
              <a:t>1.2 Marginal rate of substitution (MRS) - Consumer’s equilibrium-Income effect.</a:t>
            </a:r>
          </a:p>
          <a:p>
            <a:pPr lvl="1"/>
            <a:endParaRPr lang="en-US" sz="2400" dirty="0" smtClean="0">
              <a:solidFill>
                <a:srgbClr val="00B0F0"/>
              </a:solidFill>
            </a:endParaRP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1.3 Substitution effect, Price effect. Application of indifference curve.</a:t>
            </a:r>
          </a:p>
          <a:p>
            <a:pPr lvl="1"/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	1.4 Engle curve..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2578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9200" y="609600"/>
            <a:ext cx="693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2</a:t>
            </a:r>
          </a:p>
          <a:p>
            <a:pPr algn="ctr"/>
            <a:r>
              <a:rPr lang="en-US" sz="2400" b="1" dirty="0" smtClean="0"/>
              <a:t>Demand forecasting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2.1 Meaning- Importance of demand forecasting .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     2.2 Business decision making.</a:t>
            </a:r>
          </a:p>
          <a:p>
            <a:endParaRPr lang="en-US" sz="2400" dirty="0" smtClean="0"/>
          </a:p>
          <a:p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00B0F0"/>
                </a:solidFill>
              </a:rPr>
              <a:t>2.3 Methods of Demand Forecasting 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     2.4 Market Survey, Time series and Graphical method.</a:t>
            </a:r>
          </a:p>
          <a:p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838200"/>
            <a:ext cx="7010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3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/>
              <a:t>Production function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3.1 Concept of production function - fixed and variable inputs. 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3.2 Law of </a:t>
            </a:r>
            <a:r>
              <a:rPr lang="en-US" sz="2400" dirty="0" err="1" smtClean="0">
                <a:solidFill>
                  <a:srgbClr val="92D050"/>
                </a:solidFill>
              </a:rPr>
              <a:t>variableproportions</a:t>
            </a:r>
            <a:r>
              <a:rPr lang="en-US" sz="2400" dirty="0" smtClean="0">
                <a:solidFill>
                  <a:srgbClr val="92D050"/>
                </a:solidFill>
              </a:rPr>
              <a:t> and Law of Returns to scale- Internal and External economies of scale.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F0"/>
                </a:solidFill>
              </a:rPr>
              <a:t>3.3 </a:t>
            </a:r>
            <a:r>
              <a:rPr lang="en-US" sz="2400" dirty="0" err="1" smtClean="0">
                <a:solidFill>
                  <a:srgbClr val="00B0F0"/>
                </a:solidFill>
              </a:rPr>
              <a:t>Isoquants</a:t>
            </a:r>
            <a:r>
              <a:rPr lang="en-US" sz="2400" dirty="0" smtClean="0">
                <a:solidFill>
                  <a:srgbClr val="00B0F0"/>
                </a:solidFill>
              </a:rPr>
              <a:t>- Concept, Marginal Rate of Technical Substitution (MRTS), Economic region.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7030A0"/>
                </a:solidFill>
              </a:rPr>
              <a:t>3.4  production, Optimal combination of resources, Expansion path.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685800"/>
            <a:ext cx="7239000" cy="5334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838200"/>
            <a:ext cx="7315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4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Cost of production and Revenue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4.1 Cost of production – Money and Real cost, Private and Social cost, Opportunity cost.</a:t>
            </a:r>
          </a:p>
          <a:p>
            <a:endParaRPr lang="en-US" sz="2400" b="1" dirty="0" smtClean="0"/>
          </a:p>
          <a:p>
            <a:r>
              <a:rPr lang="en-US" sz="2400" dirty="0" smtClean="0">
                <a:solidFill>
                  <a:srgbClr val="92D050"/>
                </a:solidFill>
              </a:rPr>
              <a:t>           4.2 Short and long run cost curves.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   </a:t>
            </a:r>
            <a:r>
              <a:rPr lang="en-US" sz="2400" dirty="0" smtClean="0">
                <a:solidFill>
                  <a:srgbClr val="FF0000"/>
                </a:solidFill>
              </a:rPr>
              <a:t>4.3 Modern approach of cost curves.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   </a:t>
            </a:r>
            <a:r>
              <a:rPr lang="en-US" sz="2400" dirty="0" smtClean="0">
                <a:solidFill>
                  <a:srgbClr val="00B0F0"/>
                </a:solidFill>
              </a:rPr>
              <a:t>4.4 Revenue – Total, Average and Marginal revenue - Revenue curves in perfect competition and imperfect   competition.</a:t>
            </a:r>
            <a:endParaRPr lang="en-US" b="1" dirty="0">
              <a:solidFill>
                <a:srgbClr val="00B0F0"/>
              </a:solidFill>
            </a:endParaRPr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105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800" y="990600"/>
            <a:ext cx="6553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SEM – II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MACRO ECONOMICS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PAPER NO - II 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609600"/>
            <a:ext cx="6781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1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Perfect competition</a:t>
            </a:r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1.1 </a:t>
            </a:r>
            <a:r>
              <a:rPr lang="en-US" sz="2400" dirty="0" smtClean="0">
                <a:solidFill>
                  <a:srgbClr val="0070C0"/>
                </a:solidFill>
              </a:rPr>
              <a:t>Meaning -Equilibrium of firm in short run and long run.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B0F0"/>
                </a:solidFill>
              </a:rPr>
              <a:t>1.2 </a:t>
            </a:r>
            <a:r>
              <a:rPr lang="en-US" sz="2400" dirty="0" smtClean="0">
                <a:solidFill>
                  <a:srgbClr val="00B0F0"/>
                </a:solidFill>
              </a:rPr>
              <a:t>Equilibrium of industry in short run and long run.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1.3 </a:t>
            </a:r>
            <a:r>
              <a:rPr lang="en-US" sz="2400" dirty="0" smtClean="0">
                <a:solidFill>
                  <a:srgbClr val="FF0000"/>
                </a:solidFill>
              </a:rPr>
              <a:t>Measuring producer’s surplus</a:t>
            </a:r>
          </a:p>
          <a:p>
            <a:endParaRPr lang="en-US" sz="2400" dirty="0" smtClean="0"/>
          </a:p>
          <a:p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B050"/>
                </a:solidFill>
              </a:rPr>
              <a:t>1.4 </a:t>
            </a:r>
            <a:r>
              <a:rPr lang="en-US" sz="2400" dirty="0" smtClean="0">
                <a:solidFill>
                  <a:srgbClr val="00B050"/>
                </a:solidFill>
              </a:rPr>
              <a:t>perfect competition.</a:t>
            </a:r>
          </a:p>
          <a:p>
            <a:endParaRPr lang="en-US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85800"/>
            <a:ext cx="72390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- 2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Monopoly</a:t>
            </a:r>
          </a:p>
          <a:p>
            <a:pPr algn="ctr"/>
            <a:r>
              <a:rPr lang="en-US" sz="2400" b="1" dirty="0" smtClean="0">
                <a:solidFill>
                  <a:srgbClr val="FFC000"/>
                </a:solidFill>
              </a:rPr>
              <a:t>2.1 </a:t>
            </a:r>
            <a:r>
              <a:rPr lang="en-US" sz="2400" dirty="0" smtClean="0">
                <a:solidFill>
                  <a:srgbClr val="FFC000"/>
                </a:solidFill>
              </a:rPr>
              <a:t>Meaning. Price determination under monopoly</a:t>
            </a:r>
          </a:p>
          <a:p>
            <a:endParaRPr lang="en-US" sz="2400" dirty="0" smtClean="0"/>
          </a:p>
          <a:p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rgbClr val="92D050"/>
                </a:solidFill>
              </a:rPr>
              <a:t>2.2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Concept and types of price discrimination.</a:t>
            </a:r>
          </a:p>
          <a:p>
            <a:endParaRPr lang="en-US" sz="2400" dirty="0" smtClean="0"/>
          </a:p>
          <a:p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rgbClr val="00B0F0"/>
                </a:solidFill>
              </a:rPr>
              <a:t>2.3 </a:t>
            </a:r>
            <a:r>
              <a:rPr lang="en-US" sz="2400" dirty="0" smtClean="0">
                <a:solidFill>
                  <a:srgbClr val="00B0F0"/>
                </a:solidFill>
              </a:rPr>
              <a:t>Measurement of monopoly power.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09600"/>
            <a:ext cx="73152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3 </a:t>
            </a:r>
          </a:p>
          <a:p>
            <a:pPr algn="ctr"/>
            <a:r>
              <a:rPr lang="en-US" sz="2400" b="1" dirty="0" smtClean="0">
                <a:solidFill>
                  <a:srgbClr val="00B0F0"/>
                </a:solidFill>
              </a:rPr>
              <a:t>Monopolistic competition and Oligopoly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3.1 </a:t>
            </a:r>
            <a:r>
              <a:rPr lang="en-US" sz="2400" dirty="0" smtClean="0">
                <a:solidFill>
                  <a:srgbClr val="FF0000"/>
                </a:solidFill>
              </a:rPr>
              <a:t>Monopolistic competition – Characteristics</a:t>
            </a:r>
          </a:p>
          <a:p>
            <a:endParaRPr lang="en-US" sz="2000" b="1" dirty="0" smtClean="0"/>
          </a:p>
          <a:p>
            <a:r>
              <a:rPr lang="en-US" sz="2000" b="1" dirty="0" smtClean="0">
                <a:solidFill>
                  <a:srgbClr val="7030A0"/>
                </a:solidFill>
              </a:rPr>
              <a:t>            </a:t>
            </a:r>
            <a:r>
              <a:rPr lang="en-US" sz="2400" b="1" dirty="0" smtClean="0">
                <a:solidFill>
                  <a:srgbClr val="7030A0"/>
                </a:solidFill>
              </a:rPr>
              <a:t>3.2 </a:t>
            </a:r>
            <a:r>
              <a:rPr lang="en-US" sz="2400" dirty="0" smtClean="0">
                <a:solidFill>
                  <a:srgbClr val="7030A0"/>
                </a:solidFill>
              </a:rPr>
              <a:t>Equilibrium of firm in short run and </a:t>
            </a:r>
            <a:r>
              <a:rPr lang="en-US" sz="2400" dirty="0" err="1" smtClean="0">
                <a:solidFill>
                  <a:srgbClr val="7030A0"/>
                </a:solidFill>
              </a:rPr>
              <a:t>longrun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endParaRPr lang="en-US" sz="2400" dirty="0" smtClean="0"/>
          </a:p>
          <a:p>
            <a:r>
              <a:rPr lang="en-US" sz="2400" b="1" dirty="0" smtClean="0"/>
              <a:t>          </a:t>
            </a:r>
            <a:r>
              <a:rPr lang="en-US" sz="2400" b="1" dirty="0" smtClean="0">
                <a:solidFill>
                  <a:srgbClr val="0070C0"/>
                </a:solidFill>
              </a:rPr>
              <a:t>3.3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Oligopoly market- Characteristics. Price determination in Oligopoly market.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</a:t>
            </a:r>
            <a:r>
              <a:rPr lang="en-US" sz="2400" b="1" dirty="0" smtClean="0">
                <a:solidFill>
                  <a:srgbClr val="FF0000"/>
                </a:solidFill>
              </a:rPr>
              <a:t>3.4 </a:t>
            </a:r>
            <a:r>
              <a:rPr lang="en-US" sz="2400" dirty="0" smtClean="0">
                <a:solidFill>
                  <a:srgbClr val="FF0000"/>
                </a:solidFill>
              </a:rPr>
              <a:t>Price war, Price leadership and kinky demand curve.</a:t>
            </a:r>
          </a:p>
          <a:p>
            <a:pPr algn="ctr"/>
            <a:endParaRPr lang="en-US" sz="20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211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131</cp:revision>
  <dcterms:created xsi:type="dcterms:W3CDTF">2019-11-19T03:59:35Z</dcterms:created>
  <dcterms:modified xsi:type="dcterms:W3CDTF">2023-09-15T02:30:29Z</dcterms:modified>
</cp:coreProperties>
</file>