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5"/>
  </p:notesMasterIdLst>
  <p:sldIdLst>
    <p:sldId id="278" r:id="rId2"/>
    <p:sldId id="280" r:id="rId3"/>
    <p:sldId id="282" r:id="rId4"/>
    <p:sldId id="271" r:id="rId5"/>
    <p:sldId id="258" r:id="rId6"/>
    <p:sldId id="259" r:id="rId7"/>
    <p:sldId id="260" r:id="rId8"/>
    <p:sldId id="261" r:id="rId9"/>
    <p:sldId id="266" r:id="rId10"/>
    <p:sldId id="262" r:id="rId11"/>
    <p:sldId id="263" r:id="rId12"/>
    <p:sldId id="272" r:id="rId13"/>
    <p:sldId id="273" r:id="rId14"/>
    <p:sldId id="267" r:id="rId15"/>
    <p:sldId id="274" r:id="rId16"/>
    <p:sldId id="268" r:id="rId17"/>
    <p:sldId id="264" r:id="rId18"/>
    <p:sldId id="283" r:id="rId19"/>
    <p:sldId id="284" r:id="rId20"/>
    <p:sldId id="269" r:id="rId21"/>
    <p:sldId id="285" r:id="rId22"/>
    <p:sldId id="286" r:id="rId23"/>
    <p:sldId id="270" r:id="rId24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800080"/>
    <a:srgbClr val="00339A"/>
    <a:srgbClr val="FF0066"/>
    <a:srgbClr val="2AAB19"/>
    <a:srgbClr val="89B0FF"/>
    <a:srgbClr val="E43E2C"/>
    <a:srgbClr val="61F418"/>
    <a:srgbClr val="FFFF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6ADC58BB-0EBC-47D0-BA8C-38B849093AD7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BA970F20-F49D-4812-A8C3-299DDC26C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92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70F20-F49D-4812-A8C3-299DDC26CC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3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88EB-C62C-41A5-A4DC-5EB72D93A8E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EC53-798E-4BAF-94A5-0783182D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88EB-C62C-41A5-A4DC-5EB72D93A8E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EC53-798E-4BAF-94A5-0783182D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88EB-C62C-41A5-A4DC-5EB72D93A8E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EC53-798E-4BAF-94A5-0783182D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2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88EB-C62C-41A5-A4DC-5EB72D93A8E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EC53-798E-4BAF-94A5-0783182D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8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88EB-C62C-41A5-A4DC-5EB72D93A8E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EC53-798E-4BAF-94A5-0783182D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1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88EB-C62C-41A5-A4DC-5EB72D93A8E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EC53-798E-4BAF-94A5-0783182D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1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88EB-C62C-41A5-A4DC-5EB72D93A8E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EC53-798E-4BAF-94A5-0783182D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88EB-C62C-41A5-A4DC-5EB72D93A8E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EC53-798E-4BAF-94A5-0783182D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2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88EB-C62C-41A5-A4DC-5EB72D93A8E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EC53-798E-4BAF-94A5-0783182D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7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88EB-C62C-41A5-A4DC-5EB72D93A8E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EC53-798E-4BAF-94A5-0783182D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31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88EB-C62C-41A5-A4DC-5EB72D93A8E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EC53-798E-4BAF-94A5-0783182D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488EB-C62C-41A5-A4DC-5EB72D93A8E0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7EC53-798E-4BAF-94A5-0783182D1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ModupeSarratt/concepts-of-health-by-segufta-dilshad-sgd-mds-emph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live-well/eat-well/eight-tips-for-healthy-eat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1560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r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</a:rPr>
              <a:t>शिवाजी विद्यापीठ, कोल्हापूर </a:t>
            </a:r>
            <a:endParaRPr lang="en-US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CC"/>
              </a:solidFill>
            </a:endParaRPr>
          </a:p>
          <a:p>
            <a:pPr algn="ctr"/>
            <a:endParaRPr lang="mr-IN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mr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बी..ए. भाग -1 सेमिस्टर -1 </a:t>
            </a:r>
          </a:p>
          <a:p>
            <a:pPr algn="ctr"/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CC"/>
              </a:solidFill>
            </a:endParaRPr>
          </a:p>
          <a:p>
            <a:pPr algn="ctr"/>
            <a:r>
              <a:rPr lang="mr-I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</a:rPr>
              <a:t>होम साय</a:t>
            </a:r>
            <a:r>
              <a:rPr lang="mr-I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</a:rPr>
              <a:t>न्स</a:t>
            </a:r>
            <a:r>
              <a:rPr lang="mr-I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</a:rPr>
              <a:t>: </a:t>
            </a:r>
            <a:r>
              <a:rPr lang="mr-I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</a:rPr>
              <a:t>पेपर क्रमांक-1 </a:t>
            </a:r>
          </a:p>
          <a:p>
            <a:pPr algn="ctr"/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CC"/>
              </a:solidFill>
            </a:endParaRPr>
          </a:p>
          <a:p>
            <a:pPr algn="ctr"/>
            <a:r>
              <a:rPr lang="mr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     अन्न व पोषणाची मुलतत्वे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</a:rPr>
              <a:t>Fundamentals of 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</a:rPr>
              <a:t>Food and Nutrition</a:t>
            </a:r>
            <a:r>
              <a:rPr lang="mr-I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</a:rPr>
              <a:t> </a:t>
            </a:r>
            <a:r>
              <a:rPr lang="mr-I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Presented by</a:t>
            </a:r>
          </a:p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Ila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Jogi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272891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5559"/>
            <a:ext cx="2286000" cy="152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44513" y="624393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Mahila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Mahavidyalaya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Karad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mr-IN" sz="4000" b="1" dirty="0" smtClean="0"/>
              <a:t>    </a:t>
            </a:r>
            <a:r>
              <a:rPr lang="en-US" sz="4000" b="1" dirty="0" err="1" smtClean="0"/>
              <a:t>आरोग्याची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व्याख्या</a:t>
            </a:r>
            <a:r>
              <a:rPr lang="mr-IN" sz="4000" b="1" dirty="0"/>
              <a:t> </a:t>
            </a:r>
            <a:r>
              <a:rPr lang="mr-IN" sz="4000" b="1" dirty="0" smtClean="0"/>
              <a:t/>
            </a:r>
            <a:br>
              <a:rPr lang="mr-IN" sz="4000" b="1" dirty="0" smtClean="0"/>
            </a:br>
            <a:r>
              <a:rPr lang="en-US" sz="3200" b="1" dirty="0" smtClean="0"/>
              <a:t>(Definition of Health)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6783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mr-IN" dirty="0" smtClean="0"/>
          </a:p>
          <a:p>
            <a:r>
              <a:rPr lang="en-US" dirty="0" err="1" smtClean="0"/>
              <a:t>जागतिक</a:t>
            </a:r>
            <a:r>
              <a:rPr lang="en-US" dirty="0" smtClean="0"/>
              <a:t> </a:t>
            </a:r>
            <a:r>
              <a:rPr lang="en-US" dirty="0" err="1"/>
              <a:t>आरोग्य</a:t>
            </a:r>
            <a:r>
              <a:rPr lang="en-US" dirty="0"/>
              <a:t> </a:t>
            </a:r>
            <a:r>
              <a:rPr lang="en-US" dirty="0" err="1"/>
              <a:t>संघटनेने</a:t>
            </a:r>
            <a:r>
              <a:rPr lang="en-US" dirty="0"/>
              <a:t>(World Health </a:t>
            </a:r>
            <a:r>
              <a:rPr lang="en-US" dirty="0" err="1"/>
              <a:t>Organisation</a:t>
            </a:r>
            <a:r>
              <a:rPr lang="en-US" dirty="0"/>
              <a:t>) </a:t>
            </a:r>
            <a:r>
              <a:rPr lang="en-US" dirty="0" err="1"/>
              <a:t>आरोग्याची</a:t>
            </a:r>
            <a:r>
              <a:rPr lang="en-US" dirty="0"/>
              <a:t> </a:t>
            </a:r>
            <a:r>
              <a:rPr lang="en-US" dirty="0" err="1"/>
              <a:t>व्याख्या</a:t>
            </a:r>
            <a:r>
              <a:rPr lang="en-US" dirty="0"/>
              <a:t> </a:t>
            </a:r>
            <a:r>
              <a:rPr lang="en-US" dirty="0" err="1"/>
              <a:t>पुढील</a:t>
            </a:r>
            <a:r>
              <a:rPr lang="en-US" dirty="0"/>
              <a:t> </a:t>
            </a:r>
            <a:r>
              <a:rPr lang="en-US" dirty="0" err="1"/>
              <a:t>प्रमाणे</a:t>
            </a:r>
            <a:r>
              <a:rPr lang="en-US" dirty="0"/>
              <a:t> </a:t>
            </a:r>
            <a:r>
              <a:rPr lang="en-US" dirty="0" err="1"/>
              <a:t>केली</a:t>
            </a:r>
            <a:r>
              <a:rPr lang="en-US" dirty="0"/>
              <a:t> </a:t>
            </a:r>
            <a:r>
              <a:rPr lang="en-US" dirty="0" err="1"/>
              <a:t>आहे</a:t>
            </a:r>
            <a:r>
              <a:rPr lang="en-US" dirty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“</a:t>
            </a:r>
            <a:r>
              <a:rPr lang="en-US" b="1" dirty="0" err="1"/>
              <a:t>आरोग्य</a:t>
            </a:r>
            <a:r>
              <a:rPr lang="en-US" b="1" dirty="0"/>
              <a:t> </a:t>
            </a:r>
            <a:r>
              <a:rPr lang="en-US" b="1" dirty="0" err="1"/>
              <a:t>म्हणजे</a:t>
            </a:r>
            <a:r>
              <a:rPr lang="en-US" b="1" dirty="0"/>
              <a:t> </a:t>
            </a:r>
            <a:r>
              <a:rPr lang="en-US" b="1" dirty="0" err="1"/>
              <a:t>केवळ</a:t>
            </a:r>
            <a:r>
              <a:rPr lang="en-US" b="1" dirty="0"/>
              <a:t> </a:t>
            </a:r>
            <a:r>
              <a:rPr lang="en-US" b="1" dirty="0" err="1"/>
              <a:t>शारीरिक</a:t>
            </a:r>
            <a:r>
              <a:rPr lang="en-US" b="1" dirty="0"/>
              <a:t>, </a:t>
            </a:r>
            <a:r>
              <a:rPr lang="en-US" b="1" dirty="0" err="1"/>
              <a:t>मानसिक</a:t>
            </a:r>
            <a:r>
              <a:rPr lang="en-US" b="1" dirty="0"/>
              <a:t> </a:t>
            </a:r>
            <a:r>
              <a:rPr lang="en-US" b="1" dirty="0" err="1"/>
              <a:t>दुर्बलतेचा</a:t>
            </a:r>
            <a:r>
              <a:rPr lang="en-US" b="1" dirty="0"/>
              <a:t> </a:t>
            </a:r>
            <a:r>
              <a:rPr lang="en-US" b="1" dirty="0" err="1"/>
              <a:t>अभाव</a:t>
            </a:r>
            <a:r>
              <a:rPr lang="en-US" b="1" dirty="0"/>
              <a:t> </a:t>
            </a:r>
            <a:r>
              <a:rPr lang="en-US" b="1" dirty="0" err="1"/>
              <a:t>नव्हे</a:t>
            </a:r>
            <a:r>
              <a:rPr lang="en-US" b="1" dirty="0"/>
              <a:t> </a:t>
            </a:r>
            <a:r>
              <a:rPr lang="en-US" b="1" dirty="0" err="1"/>
              <a:t>तर</a:t>
            </a:r>
            <a:r>
              <a:rPr lang="en-US" b="1" dirty="0"/>
              <a:t>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err="1" smtClean="0"/>
              <a:t>तर</a:t>
            </a:r>
            <a:r>
              <a:rPr lang="en-US" b="1" dirty="0" smtClean="0"/>
              <a:t> </a:t>
            </a:r>
            <a:r>
              <a:rPr lang="en-US" b="1" dirty="0" err="1"/>
              <a:t>शारीरिक</a:t>
            </a:r>
            <a:r>
              <a:rPr lang="en-US" b="1" dirty="0"/>
              <a:t>, </a:t>
            </a:r>
            <a:r>
              <a:rPr lang="en-US" b="1" dirty="0" err="1"/>
              <a:t>मानसिक</a:t>
            </a:r>
            <a:r>
              <a:rPr lang="en-US" b="1" dirty="0"/>
              <a:t> व </a:t>
            </a:r>
            <a:r>
              <a:rPr lang="en-US" b="1" dirty="0" err="1"/>
              <a:t>सामाजिक</a:t>
            </a:r>
            <a:r>
              <a:rPr lang="en-US" b="1" dirty="0"/>
              <a:t> </a:t>
            </a:r>
            <a:r>
              <a:rPr lang="en-US" b="1" dirty="0" err="1"/>
              <a:t>स्वास्थ्य</a:t>
            </a:r>
            <a:r>
              <a:rPr lang="en-US" b="1" dirty="0"/>
              <a:t> </a:t>
            </a:r>
            <a:r>
              <a:rPr lang="en-US" b="1" dirty="0" err="1"/>
              <a:t>म्हणजे</a:t>
            </a:r>
            <a:r>
              <a:rPr lang="en-US" b="1" dirty="0"/>
              <a:t> </a:t>
            </a:r>
            <a:r>
              <a:rPr lang="en-US" b="1" dirty="0" err="1"/>
              <a:t>आरोग्य</a:t>
            </a:r>
            <a:r>
              <a:rPr lang="en-US" b="1" dirty="0"/>
              <a:t> </a:t>
            </a:r>
            <a:r>
              <a:rPr lang="en-US" b="1" dirty="0" err="1"/>
              <a:t>होय</a:t>
            </a:r>
            <a:r>
              <a:rPr lang="en-US" b="1" dirty="0"/>
              <a:t>.”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Health means a state of complete physical, mental and social </a:t>
            </a:r>
            <a:endParaRPr lang="en-US" dirty="0" smtClean="0"/>
          </a:p>
          <a:p>
            <a:r>
              <a:rPr lang="en-US" dirty="0" smtClean="0"/>
              <a:t>wellbeing </a:t>
            </a:r>
            <a:r>
              <a:rPr lang="en-US" dirty="0"/>
              <a:t>and not merely the absence of disease or infirmity”</a:t>
            </a:r>
          </a:p>
          <a:p>
            <a:endParaRPr lang="en-US" dirty="0" smtClean="0"/>
          </a:p>
          <a:p>
            <a:r>
              <a:rPr lang="en-US" dirty="0" err="1" smtClean="0"/>
              <a:t>उत्तम</a:t>
            </a:r>
            <a:r>
              <a:rPr lang="en-US" dirty="0" smtClean="0"/>
              <a:t> </a:t>
            </a:r>
            <a:r>
              <a:rPr lang="en-US" dirty="0" err="1"/>
              <a:t>स्वास्थ्य</a:t>
            </a:r>
            <a:r>
              <a:rPr lang="en-US" dirty="0"/>
              <a:t> </a:t>
            </a:r>
            <a:r>
              <a:rPr lang="en-US" dirty="0" err="1"/>
              <a:t>म्हणजे</a:t>
            </a:r>
            <a:r>
              <a:rPr lang="en-US" dirty="0"/>
              <a:t> </a:t>
            </a:r>
            <a:r>
              <a:rPr lang="en-US" dirty="0" err="1"/>
              <a:t>केवळ</a:t>
            </a:r>
            <a:r>
              <a:rPr lang="en-US" dirty="0"/>
              <a:t> </a:t>
            </a:r>
            <a:r>
              <a:rPr lang="en-US" dirty="0" err="1"/>
              <a:t>रोगाचा</a:t>
            </a:r>
            <a:r>
              <a:rPr lang="en-US" dirty="0"/>
              <a:t> </a:t>
            </a:r>
            <a:r>
              <a:rPr lang="en-US" dirty="0" err="1"/>
              <a:t>अभाव</a:t>
            </a:r>
            <a:r>
              <a:rPr lang="en-US" dirty="0"/>
              <a:t> </a:t>
            </a:r>
            <a:r>
              <a:rPr lang="en-US" dirty="0" err="1"/>
              <a:t>नाही</a:t>
            </a:r>
            <a:r>
              <a:rPr lang="en-US" dirty="0"/>
              <a:t>. </a:t>
            </a:r>
            <a:r>
              <a:rPr lang="en-US" dirty="0" err="1"/>
              <a:t>एखाद्या</a:t>
            </a:r>
            <a:r>
              <a:rPr lang="en-US" dirty="0"/>
              <a:t> </a:t>
            </a:r>
            <a:r>
              <a:rPr lang="en-US" dirty="0" err="1"/>
              <a:t>व्यक्तीला</a:t>
            </a:r>
            <a:r>
              <a:rPr lang="en-US" dirty="0"/>
              <a:t> </a:t>
            </a:r>
            <a:r>
              <a:rPr lang="en-US" dirty="0" err="1"/>
              <a:t>दृश्य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आजार</a:t>
            </a:r>
            <a:r>
              <a:rPr lang="en-US" dirty="0" smtClean="0"/>
              <a:t> </a:t>
            </a:r>
            <a:r>
              <a:rPr lang="en-US" dirty="0" err="1"/>
              <a:t>कोणताच</a:t>
            </a:r>
            <a:r>
              <a:rPr lang="en-US" dirty="0"/>
              <a:t> </a:t>
            </a:r>
            <a:r>
              <a:rPr lang="en-US" dirty="0" err="1"/>
              <a:t>झाला</a:t>
            </a:r>
            <a:r>
              <a:rPr lang="en-US" dirty="0"/>
              <a:t> </a:t>
            </a:r>
            <a:r>
              <a:rPr lang="en-US" dirty="0" err="1"/>
              <a:t>नाही</a:t>
            </a:r>
            <a:r>
              <a:rPr lang="en-US" dirty="0"/>
              <a:t> </a:t>
            </a:r>
            <a:r>
              <a:rPr lang="en-US" dirty="0" err="1"/>
              <a:t>पण</a:t>
            </a:r>
            <a:r>
              <a:rPr lang="en-US" dirty="0"/>
              <a:t> </a:t>
            </a:r>
            <a:r>
              <a:rPr lang="en-US" dirty="0" err="1"/>
              <a:t>त्याची</a:t>
            </a:r>
            <a:r>
              <a:rPr lang="en-US" dirty="0"/>
              <a:t> </a:t>
            </a:r>
            <a:r>
              <a:rPr lang="en-US" dirty="0" err="1"/>
              <a:t>काम</a:t>
            </a:r>
            <a:r>
              <a:rPr lang="en-US" dirty="0"/>
              <a:t> </a:t>
            </a:r>
            <a:r>
              <a:rPr lang="en-US" dirty="0" err="1"/>
              <a:t>करण्याची</a:t>
            </a:r>
            <a:r>
              <a:rPr lang="en-US" dirty="0"/>
              <a:t> </a:t>
            </a:r>
            <a:r>
              <a:rPr lang="en-US" dirty="0" err="1"/>
              <a:t>क्षमता</a:t>
            </a:r>
            <a:r>
              <a:rPr lang="en-US" dirty="0"/>
              <a:t> </a:t>
            </a:r>
            <a:r>
              <a:rPr lang="en-US" dirty="0" err="1"/>
              <a:t>जर</a:t>
            </a:r>
            <a:r>
              <a:rPr lang="en-US" dirty="0"/>
              <a:t> </a:t>
            </a:r>
            <a:r>
              <a:rPr lang="en-US" dirty="0" err="1"/>
              <a:t>कमी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झाली</a:t>
            </a:r>
            <a:r>
              <a:rPr lang="en-US" dirty="0" smtClean="0"/>
              <a:t> </a:t>
            </a:r>
            <a:r>
              <a:rPr lang="en-US" dirty="0" err="1"/>
              <a:t>तर</a:t>
            </a:r>
            <a:r>
              <a:rPr lang="en-US" dirty="0"/>
              <a:t> </a:t>
            </a:r>
            <a:r>
              <a:rPr lang="en-US" dirty="0" err="1"/>
              <a:t>त्यास</a:t>
            </a:r>
            <a:r>
              <a:rPr lang="en-US" dirty="0"/>
              <a:t> </a:t>
            </a:r>
            <a:r>
              <a:rPr lang="en-US" dirty="0" err="1"/>
              <a:t>सुदृढ</a:t>
            </a:r>
            <a:r>
              <a:rPr lang="en-US" dirty="0"/>
              <a:t> </a:t>
            </a:r>
            <a:r>
              <a:rPr lang="en-US" dirty="0" err="1"/>
              <a:t>म्हणता</a:t>
            </a:r>
            <a:r>
              <a:rPr lang="en-US" dirty="0"/>
              <a:t> </a:t>
            </a:r>
            <a:r>
              <a:rPr lang="en-US" dirty="0" err="1"/>
              <a:t>येणार</a:t>
            </a:r>
            <a:r>
              <a:rPr lang="en-US" dirty="0"/>
              <a:t> </a:t>
            </a:r>
            <a:r>
              <a:rPr lang="en-US" dirty="0" err="1"/>
              <a:t>नाही</a:t>
            </a:r>
            <a:r>
              <a:rPr lang="en-US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"/>
            <a:ext cx="1828800" cy="167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67098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शारीरिक</a:t>
            </a:r>
            <a:r>
              <a:rPr lang="en-US" dirty="0" smtClean="0"/>
              <a:t> </a:t>
            </a:r>
            <a:r>
              <a:rPr lang="en-US" dirty="0" err="1" smtClean="0"/>
              <a:t>स्वास्थ्य</a:t>
            </a:r>
            <a:r>
              <a:rPr lang="en-US" dirty="0" smtClean="0"/>
              <a:t>  </a:t>
            </a:r>
            <a:r>
              <a:rPr lang="en-US" dirty="0" err="1" smtClean="0"/>
              <a:t>उत्तम</a:t>
            </a:r>
            <a:r>
              <a:rPr lang="en-US" dirty="0" smtClean="0"/>
              <a:t> </a:t>
            </a:r>
            <a:r>
              <a:rPr lang="en-US" dirty="0" err="1" smtClean="0"/>
              <a:t>असल्याची</a:t>
            </a:r>
            <a:r>
              <a:rPr lang="en-US" dirty="0" smtClean="0"/>
              <a:t> </a:t>
            </a:r>
            <a:r>
              <a:rPr lang="en-US" dirty="0" err="1" smtClean="0"/>
              <a:t>लक्षणे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endParaRPr lang="en-US" dirty="0"/>
          </a:p>
          <a:p>
            <a:pPr lvl="0"/>
            <a:r>
              <a:rPr lang="en-US" dirty="0" err="1"/>
              <a:t>व्यक्तीची</a:t>
            </a:r>
            <a:r>
              <a:rPr lang="en-US" dirty="0"/>
              <a:t> </a:t>
            </a:r>
            <a:r>
              <a:rPr lang="en-US" dirty="0" err="1"/>
              <a:t>प्रमाणबद्ध</a:t>
            </a:r>
            <a:r>
              <a:rPr lang="en-US" dirty="0"/>
              <a:t> </a:t>
            </a:r>
            <a:r>
              <a:rPr lang="en-US" dirty="0" err="1"/>
              <a:t>वाढ</a:t>
            </a:r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सतेज</a:t>
            </a:r>
            <a:r>
              <a:rPr lang="en-US" dirty="0"/>
              <a:t> </a:t>
            </a:r>
            <a:r>
              <a:rPr lang="en-US" dirty="0" err="1"/>
              <a:t>डोळे</a:t>
            </a:r>
            <a:endParaRPr lang="en-US" dirty="0"/>
          </a:p>
          <a:p>
            <a:pPr lvl="0"/>
            <a:r>
              <a:rPr lang="en-US" dirty="0" err="1"/>
              <a:t>रोग</a:t>
            </a:r>
            <a:r>
              <a:rPr lang="en-US" dirty="0"/>
              <a:t> </a:t>
            </a:r>
            <a:r>
              <a:rPr lang="en-US" dirty="0" err="1"/>
              <a:t>प्रतिकार</a:t>
            </a:r>
            <a:r>
              <a:rPr lang="en-US" dirty="0"/>
              <a:t> </a:t>
            </a:r>
            <a:r>
              <a:rPr lang="en-US" dirty="0" err="1"/>
              <a:t>शक्ती</a:t>
            </a:r>
            <a:r>
              <a:rPr lang="en-US" dirty="0"/>
              <a:t> </a:t>
            </a:r>
            <a:r>
              <a:rPr lang="en-US" dirty="0" err="1"/>
              <a:t>चांगली</a:t>
            </a:r>
            <a:r>
              <a:rPr lang="en-US" dirty="0"/>
              <a:t> </a:t>
            </a:r>
            <a:r>
              <a:rPr lang="en-US" dirty="0" err="1"/>
              <a:t>असणे</a:t>
            </a:r>
            <a:endParaRPr lang="en-US" dirty="0"/>
          </a:p>
          <a:p>
            <a:pPr lvl="0"/>
            <a:r>
              <a:rPr lang="en-US" dirty="0" err="1"/>
              <a:t>त्वचा</a:t>
            </a:r>
            <a:r>
              <a:rPr lang="en-US" dirty="0"/>
              <a:t> </a:t>
            </a:r>
            <a:r>
              <a:rPr lang="en-US" dirty="0" err="1"/>
              <a:t>सतेज</a:t>
            </a:r>
            <a:r>
              <a:rPr lang="en-US" dirty="0"/>
              <a:t> </a:t>
            </a:r>
            <a:r>
              <a:rPr lang="en-US" dirty="0" err="1"/>
              <a:t>दिसणे</a:t>
            </a:r>
            <a:r>
              <a:rPr lang="en-US" dirty="0"/>
              <a:t>, </a:t>
            </a:r>
            <a:r>
              <a:rPr lang="en-US" dirty="0" err="1"/>
              <a:t>त्वचेचे</a:t>
            </a:r>
            <a:r>
              <a:rPr lang="en-US" dirty="0"/>
              <a:t> </a:t>
            </a:r>
            <a:r>
              <a:rPr lang="en-US" dirty="0" err="1"/>
              <a:t>कोणतेही</a:t>
            </a:r>
            <a:r>
              <a:rPr lang="en-US" dirty="0"/>
              <a:t> </a:t>
            </a:r>
            <a:r>
              <a:rPr lang="en-US" dirty="0" err="1"/>
              <a:t>आजार</a:t>
            </a:r>
            <a:r>
              <a:rPr lang="en-US" dirty="0"/>
              <a:t> </a:t>
            </a:r>
            <a:r>
              <a:rPr lang="en-US" dirty="0" err="1"/>
              <a:t>नसणे</a:t>
            </a:r>
            <a:endParaRPr lang="en-US" dirty="0"/>
          </a:p>
          <a:p>
            <a:pPr lvl="0"/>
            <a:r>
              <a:rPr lang="en-US" dirty="0" err="1"/>
              <a:t>चांगली</a:t>
            </a:r>
            <a:r>
              <a:rPr lang="en-US" dirty="0"/>
              <a:t> </a:t>
            </a:r>
            <a:r>
              <a:rPr lang="en-US" dirty="0" err="1"/>
              <a:t>भूक</a:t>
            </a:r>
            <a:r>
              <a:rPr lang="en-US" dirty="0"/>
              <a:t> </a:t>
            </a:r>
            <a:r>
              <a:rPr lang="en-US" dirty="0" err="1"/>
              <a:t>लागणे</a:t>
            </a:r>
            <a:endParaRPr lang="en-US" dirty="0"/>
          </a:p>
          <a:p>
            <a:pPr lvl="0"/>
            <a:r>
              <a:rPr lang="en-US" dirty="0" err="1"/>
              <a:t>गाढ</a:t>
            </a:r>
            <a:r>
              <a:rPr lang="en-US" dirty="0"/>
              <a:t> </a:t>
            </a:r>
            <a:r>
              <a:rPr lang="en-US" dirty="0" err="1"/>
              <a:t>झोप</a:t>
            </a:r>
            <a:r>
              <a:rPr lang="en-US" dirty="0"/>
              <a:t> </a:t>
            </a:r>
            <a:r>
              <a:rPr lang="en-US" dirty="0" err="1"/>
              <a:t>लागणे</a:t>
            </a:r>
            <a:endParaRPr lang="en-US" dirty="0"/>
          </a:p>
          <a:p>
            <a:pPr lvl="0"/>
            <a:r>
              <a:rPr lang="en-US" dirty="0" err="1"/>
              <a:t>मलमूत्र</a:t>
            </a:r>
            <a:r>
              <a:rPr lang="en-US" dirty="0"/>
              <a:t> </a:t>
            </a:r>
            <a:r>
              <a:rPr lang="en-US" dirty="0" err="1"/>
              <a:t>विसर्जनाचे</a:t>
            </a:r>
            <a:r>
              <a:rPr lang="en-US" dirty="0"/>
              <a:t> </a:t>
            </a:r>
            <a:r>
              <a:rPr lang="en-US" dirty="0" err="1"/>
              <a:t>कार्य</a:t>
            </a:r>
            <a:r>
              <a:rPr lang="en-US" dirty="0"/>
              <a:t> </a:t>
            </a:r>
            <a:r>
              <a:rPr lang="en-US" dirty="0" err="1"/>
              <a:t>नियमित</a:t>
            </a:r>
            <a:r>
              <a:rPr lang="en-US" dirty="0"/>
              <a:t> </a:t>
            </a:r>
            <a:r>
              <a:rPr lang="en-US" dirty="0" err="1"/>
              <a:t>असणे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शरीराच्या</a:t>
            </a:r>
            <a:r>
              <a:rPr lang="en-US" dirty="0"/>
              <a:t> </a:t>
            </a:r>
            <a:r>
              <a:rPr lang="en-US" dirty="0" err="1"/>
              <a:t>सर्व</a:t>
            </a:r>
            <a:r>
              <a:rPr lang="en-US" dirty="0"/>
              <a:t> </a:t>
            </a:r>
            <a:r>
              <a:rPr lang="en-US" dirty="0" err="1"/>
              <a:t>हालचाली</a:t>
            </a:r>
            <a:r>
              <a:rPr lang="en-US" dirty="0"/>
              <a:t> </a:t>
            </a:r>
            <a:r>
              <a:rPr lang="en-US" dirty="0" err="1"/>
              <a:t>सहजपणे</a:t>
            </a:r>
            <a:r>
              <a:rPr lang="en-US" dirty="0"/>
              <a:t> </a:t>
            </a:r>
            <a:r>
              <a:rPr lang="en-US" dirty="0" err="1"/>
              <a:t>सुसंगत</a:t>
            </a:r>
            <a:r>
              <a:rPr lang="en-US" dirty="0"/>
              <a:t> </a:t>
            </a:r>
            <a:r>
              <a:rPr lang="en-US" dirty="0" err="1"/>
              <a:t>असणे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सर्व</a:t>
            </a:r>
            <a:r>
              <a:rPr lang="en-US" dirty="0"/>
              <a:t> </a:t>
            </a:r>
            <a:r>
              <a:rPr lang="en-US" dirty="0" err="1"/>
              <a:t>इंद्रिये</a:t>
            </a:r>
            <a:r>
              <a:rPr lang="en-US" dirty="0"/>
              <a:t> </a:t>
            </a:r>
            <a:r>
              <a:rPr lang="en-US" dirty="0" err="1"/>
              <a:t>आपली</a:t>
            </a:r>
            <a:r>
              <a:rPr lang="en-US" dirty="0"/>
              <a:t> </a:t>
            </a:r>
            <a:r>
              <a:rPr lang="en-US" dirty="0" err="1"/>
              <a:t>कामे</a:t>
            </a:r>
            <a:r>
              <a:rPr lang="en-US" dirty="0"/>
              <a:t> </a:t>
            </a:r>
            <a:r>
              <a:rPr lang="en-US" dirty="0" err="1"/>
              <a:t>व्यवस्थित</a:t>
            </a:r>
            <a:r>
              <a:rPr lang="en-US" dirty="0"/>
              <a:t> </a:t>
            </a:r>
            <a:r>
              <a:rPr lang="en-US" dirty="0" err="1"/>
              <a:t>करू</a:t>
            </a:r>
            <a:r>
              <a:rPr lang="en-US" dirty="0"/>
              <a:t> </a:t>
            </a:r>
            <a:r>
              <a:rPr lang="en-US" dirty="0" err="1"/>
              <a:t>शकणे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दातात</a:t>
            </a:r>
            <a:r>
              <a:rPr lang="en-US" dirty="0"/>
              <a:t> </a:t>
            </a:r>
            <a:r>
              <a:rPr lang="en-US" dirty="0" err="1"/>
              <a:t>कीड</a:t>
            </a:r>
            <a:r>
              <a:rPr lang="en-US" dirty="0"/>
              <a:t> </a:t>
            </a:r>
            <a:r>
              <a:rPr lang="en-US" dirty="0" err="1"/>
              <a:t>नसणे</a:t>
            </a:r>
            <a:endParaRPr lang="en-US" dirty="0"/>
          </a:p>
          <a:p>
            <a:pPr lvl="0"/>
            <a:r>
              <a:rPr lang="en-US" dirty="0" err="1"/>
              <a:t>रक्त</a:t>
            </a:r>
            <a:r>
              <a:rPr lang="en-US" dirty="0"/>
              <a:t> </a:t>
            </a:r>
            <a:r>
              <a:rPr lang="en-US" dirty="0" err="1"/>
              <a:t>दाब</a:t>
            </a:r>
            <a:r>
              <a:rPr lang="en-US" dirty="0"/>
              <a:t> </a:t>
            </a:r>
            <a:r>
              <a:rPr lang="en-US" dirty="0" err="1"/>
              <a:t>सामान्य</a:t>
            </a:r>
            <a:r>
              <a:rPr lang="en-US" dirty="0"/>
              <a:t> </a:t>
            </a:r>
            <a:r>
              <a:rPr lang="en-US" dirty="0" err="1"/>
              <a:t>असणे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श्वासाला</a:t>
            </a:r>
            <a:r>
              <a:rPr lang="en-US" dirty="0"/>
              <a:t> </a:t>
            </a:r>
            <a:r>
              <a:rPr lang="en-US" dirty="0" err="1"/>
              <a:t>दुर्गंधी</a:t>
            </a:r>
            <a:r>
              <a:rPr lang="en-US" dirty="0"/>
              <a:t> </a:t>
            </a:r>
            <a:r>
              <a:rPr lang="en-US" dirty="0" err="1"/>
              <a:t>नसणे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नाडीचे</a:t>
            </a:r>
            <a:r>
              <a:rPr lang="en-US" dirty="0"/>
              <a:t> </a:t>
            </a:r>
            <a:r>
              <a:rPr lang="en-US" dirty="0" err="1"/>
              <a:t>ठोके</a:t>
            </a:r>
            <a:r>
              <a:rPr lang="en-US" dirty="0"/>
              <a:t> </a:t>
            </a:r>
            <a:r>
              <a:rPr lang="en-US" dirty="0" err="1"/>
              <a:t>सुस्थितीत</a:t>
            </a:r>
            <a:r>
              <a:rPr lang="en-US" dirty="0"/>
              <a:t> </a:t>
            </a:r>
            <a:r>
              <a:rPr lang="en-US" dirty="0" err="1"/>
              <a:t>असणे</a:t>
            </a:r>
            <a:r>
              <a:rPr lang="en-US" dirty="0"/>
              <a:t> व </a:t>
            </a:r>
            <a:r>
              <a:rPr lang="en-US" dirty="0" err="1"/>
              <a:t>त्यानुसार</a:t>
            </a:r>
            <a:r>
              <a:rPr lang="en-US" dirty="0"/>
              <a:t> </a:t>
            </a:r>
            <a:r>
              <a:rPr lang="en-US" dirty="0" err="1"/>
              <a:t>तन</a:t>
            </a:r>
            <a:r>
              <a:rPr lang="en-US" dirty="0"/>
              <a:t> </a:t>
            </a:r>
            <a:r>
              <a:rPr lang="en-US" dirty="0" err="1"/>
              <a:t>सहन</a:t>
            </a:r>
            <a:r>
              <a:rPr lang="en-US" dirty="0"/>
              <a:t> </a:t>
            </a:r>
            <a:r>
              <a:rPr lang="en-US" dirty="0" err="1"/>
              <a:t>करण्याची</a:t>
            </a:r>
            <a:r>
              <a:rPr lang="en-US" dirty="0"/>
              <a:t>  </a:t>
            </a:r>
            <a:endParaRPr lang="en-US" dirty="0" smtClean="0"/>
          </a:p>
          <a:p>
            <a:pPr lvl="0"/>
            <a:r>
              <a:rPr lang="en-US" dirty="0" err="1" smtClean="0"/>
              <a:t>शारीरिक</a:t>
            </a:r>
            <a:r>
              <a:rPr lang="en-US" dirty="0" smtClean="0"/>
              <a:t> </a:t>
            </a:r>
            <a:r>
              <a:rPr lang="en-US" dirty="0" err="1"/>
              <a:t>क्षमता</a:t>
            </a:r>
            <a:r>
              <a:rPr lang="en-US" dirty="0"/>
              <a:t> </a:t>
            </a:r>
            <a:r>
              <a:rPr lang="en-US" dirty="0" err="1"/>
              <a:t>असणे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व्यक्तीचे</a:t>
            </a:r>
            <a:r>
              <a:rPr lang="en-US" dirty="0"/>
              <a:t> </a:t>
            </a:r>
            <a:r>
              <a:rPr lang="en-US" dirty="0" err="1"/>
              <a:t>वजन</a:t>
            </a:r>
            <a:r>
              <a:rPr lang="en-US" dirty="0"/>
              <a:t> </a:t>
            </a:r>
            <a:r>
              <a:rPr lang="en-US" dirty="0" err="1"/>
              <a:t>सामान्य</a:t>
            </a:r>
            <a:r>
              <a:rPr lang="en-US" dirty="0"/>
              <a:t> </a:t>
            </a:r>
            <a:r>
              <a:rPr lang="en-US" dirty="0" err="1"/>
              <a:t>असणे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 descr="C:\Users\Admin\Documents\B.A. I E-content\Images -Econtent\download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14800"/>
            <a:ext cx="2609849" cy="276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66800"/>
            <a:ext cx="2813050" cy="293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81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3967192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200"/>
            <a:ext cx="366168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581400"/>
            <a:ext cx="314325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361979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30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33173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82" y="381000"/>
            <a:ext cx="38100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7" y="3038475"/>
            <a:ext cx="38100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38100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353" y="4832834"/>
            <a:ext cx="2112247" cy="194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55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2682875"/>
            <a:ext cx="262096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52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110403"/>
            <a:ext cx="8991600" cy="6648724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800"/>
            <a:ext cx="3429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05400"/>
            <a:ext cx="1789189" cy="152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914034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19600"/>
            <a:ext cx="2139950" cy="233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574" y="247895"/>
            <a:ext cx="2038826" cy="28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05966"/>
            <a:ext cx="2323234" cy="232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743" y="251114"/>
            <a:ext cx="2689657" cy="222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5425"/>
            <a:ext cx="2384425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2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29432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55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2" y="76200"/>
            <a:ext cx="9105768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9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l"/>
            <a:r>
              <a:rPr lang="mr-IN" sz="3200" dirty="0" smtClean="0">
                <a:solidFill>
                  <a:srgbClr val="FF0000"/>
                </a:solidFill>
              </a:rPr>
              <a:t>मानसिक स्वास्थ्याची लक्षणे </a:t>
            </a:r>
            <a:br>
              <a:rPr lang="mr-IN" sz="3200" dirty="0" smtClean="0">
                <a:solidFill>
                  <a:srgbClr val="FF0000"/>
                </a:solidFill>
              </a:rPr>
            </a:br>
            <a:r>
              <a:rPr lang="mr-IN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Signs of Mental Health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lvl="0"/>
            <a:r>
              <a:rPr lang="en-US" sz="2200" dirty="0" err="1" smtClean="0">
                <a:solidFill>
                  <a:srgbClr val="002060"/>
                </a:solidFill>
              </a:rPr>
              <a:t>मानसिक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स्वास्थ्य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लाभलेली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व्यक्ती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अंतर्गत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संघर्षापासून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दूर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असते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  <a:r>
              <a:rPr lang="en-US" sz="2200" dirty="0" err="1">
                <a:solidFill>
                  <a:srgbClr val="002060"/>
                </a:solidFill>
              </a:rPr>
              <a:t>तो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स्वतःवर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दया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दाखवत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नाही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  <a:r>
              <a:rPr lang="en-US" sz="2200" dirty="0" err="1">
                <a:solidFill>
                  <a:srgbClr val="002060"/>
                </a:solidFill>
              </a:rPr>
              <a:t>तो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इतरांशी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चागल्या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प्रकारे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समायोजन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करू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शकतो</a:t>
            </a:r>
            <a:r>
              <a:rPr lang="en-US" sz="2200" dirty="0" smtClean="0">
                <a:solidFill>
                  <a:srgbClr val="002060"/>
                </a:solidFill>
              </a:rPr>
              <a:t>.</a:t>
            </a:r>
            <a:endParaRPr lang="mr-IN" sz="2200" dirty="0" smtClean="0">
              <a:solidFill>
                <a:srgbClr val="002060"/>
              </a:solidFill>
            </a:endParaRPr>
          </a:p>
          <a:p>
            <a:pPr lvl="0"/>
            <a:endParaRPr lang="en-US" sz="2200" dirty="0">
              <a:solidFill>
                <a:srgbClr val="002060"/>
              </a:solidFill>
            </a:endParaRPr>
          </a:p>
          <a:p>
            <a:pPr lvl="0"/>
            <a:r>
              <a:rPr lang="en-US" sz="2200" dirty="0" err="1">
                <a:solidFill>
                  <a:srgbClr val="002060"/>
                </a:solidFill>
              </a:rPr>
              <a:t>तो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टीका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स्वीकारतो</a:t>
            </a:r>
            <a:r>
              <a:rPr lang="en-US" sz="2200" dirty="0">
                <a:solidFill>
                  <a:srgbClr val="002060"/>
                </a:solidFill>
              </a:rPr>
              <a:t> व </a:t>
            </a:r>
            <a:r>
              <a:rPr lang="en-US" sz="2200" dirty="0" err="1">
                <a:solidFill>
                  <a:srgbClr val="002060"/>
                </a:solidFill>
              </a:rPr>
              <a:t>सहजरीत्या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नाराज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होत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नाही</a:t>
            </a:r>
            <a:r>
              <a:rPr lang="en-US" sz="2200" dirty="0" smtClean="0">
                <a:solidFill>
                  <a:srgbClr val="002060"/>
                </a:solidFill>
              </a:rPr>
              <a:t>.</a:t>
            </a:r>
            <a:endParaRPr lang="mr-IN" sz="2200" dirty="0" smtClean="0">
              <a:solidFill>
                <a:srgbClr val="002060"/>
              </a:solidFill>
            </a:endParaRPr>
          </a:p>
          <a:p>
            <a:pPr lvl="0"/>
            <a:endParaRPr lang="en-US" sz="2200" dirty="0">
              <a:solidFill>
                <a:srgbClr val="002060"/>
              </a:solidFill>
            </a:endParaRPr>
          </a:p>
          <a:p>
            <a:pPr lvl="0"/>
            <a:r>
              <a:rPr lang="en-US" sz="2200" dirty="0" err="1">
                <a:solidFill>
                  <a:srgbClr val="002060"/>
                </a:solidFill>
              </a:rPr>
              <a:t>तो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इतरांच्या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भावनिक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गरजा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समजतो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  <a:r>
              <a:rPr lang="en-US" sz="2200" dirty="0" err="1">
                <a:solidFill>
                  <a:srgbClr val="002060"/>
                </a:solidFill>
              </a:rPr>
              <a:t>समजूतदार</a:t>
            </a:r>
            <a:r>
              <a:rPr lang="en-US" sz="2200" dirty="0">
                <a:solidFill>
                  <a:srgbClr val="002060"/>
                </a:solidFill>
              </a:rPr>
              <a:t> व </a:t>
            </a:r>
            <a:r>
              <a:rPr lang="en-US" sz="2200" dirty="0" err="1">
                <a:solidFill>
                  <a:srgbClr val="002060"/>
                </a:solidFill>
              </a:rPr>
              <a:t>अगत्याने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इतरांशी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err="1">
                <a:solidFill>
                  <a:srgbClr val="002060"/>
                </a:solidFill>
              </a:rPr>
              <a:t>वागतो</a:t>
            </a:r>
            <a:r>
              <a:rPr lang="en-US" sz="2200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mr-IN" sz="2200" dirty="0" smtClean="0">
                <a:solidFill>
                  <a:srgbClr val="002060"/>
                </a:solidFill>
              </a:rPr>
              <a:t> 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19600"/>
            <a:ext cx="4876800" cy="23556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4937"/>
            <a:ext cx="2286000" cy="138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8531"/>
            <a:ext cx="3478086" cy="220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32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868362"/>
          </a:xfr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l"/>
            <a:r>
              <a:rPr lang="mr-IN" sz="3200" dirty="0" smtClean="0">
                <a:solidFill>
                  <a:srgbClr val="FF0000"/>
                </a:solidFill>
              </a:rPr>
              <a:t>मानसिक स्वास्थ्याची लक्षणे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7000"/>
            <a:ext cx="7315200" cy="4038600"/>
          </a:xfrm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lvl="0"/>
            <a:r>
              <a:rPr lang="en-US" sz="2400" dirty="0" err="1" smtClean="0">
                <a:solidFill>
                  <a:srgbClr val="800080"/>
                </a:solidFill>
              </a:rPr>
              <a:t>मानसिकरीत्या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स्वस्थ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व्यक्तीचे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स्वतःवर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नियंत्रण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असते</a:t>
            </a:r>
            <a:r>
              <a:rPr lang="en-US" sz="2400" dirty="0">
                <a:solidFill>
                  <a:srgbClr val="800080"/>
                </a:solidFill>
              </a:rPr>
              <a:t>. </a:t>
            </a:r>
            <a:r>
              <a:rPr lang="en-US" sz="2400" dirty="0" err="1">
                <a:solidFill>
                  <a:srgbClr val="800080"/>
                </a:solidFill>
              </a:rPr>
              <a:t>तो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भावनांनी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भावून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जातो</a:t>
            </a:r>
            <a:r>
              <a:rPr lang="en-US" sz="2400" dirty="0">
                <a:solidFill>
                  <a:srgbClr val="800080"/>
                </a:solidFill>
              </a:rPr>
              <a:t>. </a:t>
            </a:r>
            <a:r>
              <a:rPr lang="en-US" sz="2400" dirty="0" err="1">
                <a:solidFill>
                  <a:srgbClr val="800080"/>
                </a:solidFill>
              </a:rPr>
              <a:t>तो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भीती</a:t>
            </a:r>
            <a:r>
              <a:rPr lang="en-US" sz="2400" dirty="0">
                <a:solidFill>
                  <a:srgbClr val="800080"/>
                </a:solidFill>
              </a:rPr>
              <a:t>, </a:t>
            </a:r>
            <a:r>
              <a:rPr lang="en-US" sz="2400" dirty="0" err="1">
                <a:solidFill>
                  <a:srgbClr val="800080"/>
                </a:solidFill>
              </a:rPr>
              <a:t>राग</a:t>
            </a:r>
            <a:r>
              <a:rPr lang="en-US" sz="2400" dirty="0">
                <a:solidFill>
                  <a:srgbClr val="800080"/>
                </a:solidFill>
              </a:rPr>
              <a:t>, </a:t>
            </a:r>
            <a:r>
              <a:rPr lang="en-US" sz="2400" dirty="0" err="1">
                <a:solidFill>
                  <a:srgbClr val="800080"/>
                </a:solidFill>
              </a:rPr>
              <a:t>प्रेम</a:t>
            </a:r>
            <a:r>
              <a:rPr lang="en-US" sz="2400" dirty="0">
                <a:solidFill>
                  <a:srgbClr val="800080"/>
                </a:solidFill>
              </a:rPr>
              <a:t>, </a:t>
            </a:r>
            <a:r>
              <a:rPr lang="en-US" sz="2400" dirty="0" err="1">
                <a:solidFill>
                  <a:srgbClr val="800080"/>
                </a:solidFill>
              </a:rPr>
              <a:t>मत्सर</a:t>
            </a:r>
            <a:r>
              <a:rPr lang="en-US" sz="2400" dirty="0">
                <a:solidFill>
                  <a:srgbClr val="800080"/>
                </a:solidFill>
              </a:rPr>
              <a:t>, </a:t>
            </a:r>
            <a:r>
              <a:rPr lang="en-US" sz="2400" dirty="0" err="1">
                <a:solidFill>
                  <a:srgbClr val="800080"/>
                </a:solidFill>
              </a:rPr>
              <a:t>काळजी</a:t>
            </a:r>
            <a:r>
              <a:rPr lang="en-US" sz="2400" dirty="0">
                <a:solidFill>
                  <a:srgbClr val="800080"/>
                </a:solidFill>
              </a:rPr>
              <a:t>, </a:t>
            </a:r>
            <a:r>
              <a:rPr lang="en-US" sz="2400" dirty="0" err="1">
                <a:solidFill>
                  <a:srgbClr val="800080"/>
                </a:solidFill>
              </a:rPr>
              <a:t>निंदा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याने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जास्त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प्रभावित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होत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नाही</a:t>
            </a:r>
            <a:r>
              <a:rPr lang="en-US" sz="2400" dirty="0" smtClean="0">
                <a:solidFill>
                  <a:srgbClr val="800080"/>
                </a:solidFill>
              </a:rPr>
              <a:t>.</a:t>
            </a:r>
            <a:endParaRPr lang="mr-IN" sz="2400" dirty="0" smtClean="0">
              <a:solidFill>
                <a:srgbClr val="80008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80"/>
              </a:solidFill>
            </a:endParaRPr>
          </a:p>
          <a:p>
            <a:pPr lvl="0"/>
            <a:r>
              <a:rPr lang="en-US" sz="2400" dirty="0" err="1">
                <a:solidFill>
                  <a:srgbClr val="800080"/>
                </a:solidFill>
              </a:rPr>
              <a:t>तो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अडचणी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सोडवितो</a:t>
            </a:r>
            <a:r>
              <a:rPr lang="en-US" sz="2400" dirty="0">
                <a:solidFill>
                  <a:srgbClr val="800080"/>
                </a:solidFill>
              </a:rPr>
              <a:t> व </a:t>
            </a:r>
            <a:r>
              <a:rPr lang="en-US" sz="2400" dirty="0" err="1">
                <a:solidFill>
                  <a:srgbClr val="800080"/>
                </a:solidFill>
              </a:rPr>
              <a:t>अडचणींना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सामोरे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जातो</a:t>
            </a:r>
            <a:r>
              <a:rPr lang="en-US" sz="2400" dirty="0">
                <a:solidFill>
                  <a:srgbClr val="800080"/>
                </a:solidFill>
              </a:rPr>
              <a:t> व </a:t>
            </a:r>
            <a:r>
              <a:rPr lang="en-US" sz="2400" dirty="0" err="1">
                <a:solidFill>
                  <a:srgbClr val="800080"/>
                </a:solidFill>
              </a:rPr>
              <a:t>हुशारीने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सोडविण्याचा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प्रयत्न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करतो</a:t>
            </a:r>
            <a:r>
              <a:rPr lang="en-US" sz="2400" dirty="0">
                <a:solidFill>
                  <a:srgbClr val="800080"/>
                </a:solidFill>
              </a:rPr>
              <a:t>. </a:t>
            </a:r>
            <a:r>
              <a:rPr lang="en-US" sz="2400" dirty="0" err="1">
                <a:solidFill>
                  <a:srgbClr val="800080"/>
                </a:solidFill>
              </a:rPr>
              <a:t>प्राप्त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परिस्थितीत</a:t>
            </a:r>
            <a:r>
              <a:rPr lang="en-US" sz="2400" dirty="0">
                <a:solidFill>
                  <a:srgbClr val="800080"/>
                </a:solidFill>
              </a:rPr>
              <a:t>   </a:t>
            </a:r>
          </a:p>
          <a:p>
            <a:pPr marL="0" indent="0">
              <a:buNone/>
            </a:pPr>
            <a:r>
              <a:rPr lang="mr-IN" sz="2400" dirty="0" smtClean="0">
                <a:solidFill>
                  <a:srgbClr val="800080"/>
                </a:solidFill>
              </a:rPr>
              <a:t>    </a:t>
            </a:r>
            <a:r>
              <a:rPr lang="en-US" sz="2400" dirty="0" err="1" smtClean="0">
                <a:solidFill>
                  <a:srgbClr val="800080"/>
                </a:solidFill>
              </a:rPr>
              <a:t>आत्माव्यव्स्थापन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करून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समस्यांचे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निराकरण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करणार्लयाला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mr-IN" sz="2400" dirty="0" smtClean="0">
                <a:solidFill>
                  <a:srgbClr val="800080"/>
                </a:solidFill>
              </a:rPr>
              <a:t>   </a:t>
            </a:r>
          </a:p>
          <a:p>
            <a:pPr marL="0" indent="0">
              <a:buNone/>
            </a:pPr>
            <a:r>
              <a:rPr lang="mr-IN" sz="2400" dirty="0">
                <a:solidFill>
                  <a:srgbClr val="800080"/>
                </a:solidFill>
              </a:rPr>
              <a:t> </a:t>
            </a:r>
            <a:r>
              <a:rPr lang="mr-IN" sz="2400" dirty="0" smtClean="0">
                <a:solidFill>
                  <a:srgbClr val="800080"/>
                </a:solidFill>
              </a:rPr>
              <a:t>   </a:t>
            </a:r>
            <a:r>
              <a:rPr lang="en-US" sz="2400" dirty="0" err="1" smtClean="0">
                <a:solidFill>
                  <a:srgbClr val="800080"/>
                </a:solidFill>
              </a:rPr>
              <a:t>करणाराला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मानसिक</a:t>
            </a:r>
            <a:r>
              <a:rPr lang="en-US" sz="2400" dirty="0">
                <a:solidFill>
                  <a:srgbClr val="800080"/>
                </a:solidFill>
              </a:rPr>
              <a:t> व </a:t>
            </a:r>
            <a:r>
              <a:rPr lang="en-US" sz="2400" dirty="0" err="1">
                <a:solidFill>
                  <a:srgbClr val="800080"/>
                </a:solidFill>
              </a:rPr>
              <a:t>भावनिक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स्वास्थ्य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लाभते</a:t>
            </a:r>
            <a:r>
              <a:rPr lang="en-US" sz="2400" dirty="0">
                <a:solidFill>
                  <a:srgbClr val="800080"/>
                </a:solidFill>
              </a:rPr>
              <a:t>. </a:t>
            </a:r>
            <a:r>
              <a:rPr lang="en-US" sz="2400" dirty="0" err="1">
                <a:solidFill>
                  <a:srgbClr val="800080"/>
                </a:solidFill>
              </a:rPr>
              <a:t>छोट्या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mr-IN" sz="2400" dirty="0" smtClean="0">
                <a:solidFill>
                  <a:srgbClr val="800080"/>
                </a:solidFill>
              </a:rPr>
              <a:t> </a:t>
            </a:r>
          </a:p>
          <a:p>
            <a:pPr marL="0" indent="0">
              <a:buNone/>
            </a:pPr>
            <a:r>
              <a:rPr lang="mr-IN" sz="2400" dirty="0">
                <a:solidFill>
                  <a:srgbClr val="800080"/>
                </a:solidFill>
              </a:rPr>
              <a:t> </a:t>
            </a:r>
            <a:r>
              <a:rPr lang="mr-IN" sz="2400" dirty="0" smtClean="0">
                <a:solidFill>
                  <a:srgbClr val="800080"/>
                </a:solidFill>
              </a:rPr>
              <a:t>   </a:t>
            </a:r>
            <a:r>
              <a:rPr lang="en-US" sz="2400" dirty="0" err="1" smtClean="0">
                <a:solidFill>
                  <a:srgbClr val="800080"/>
                </a:solidFill>
              </a:rPr>
              <a:t>छोट्या</a:t>
            </a:r>
            <a:r>
              <a:rPr lang="en-US" sz="2400" dirty="0" smtClean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गोष्टीने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व्यक्ती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नाराज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होत</a:t>
            </a:r>
            <a:r>
              <a:rPr lang="en-US" sz="2400" dirty="0">
                <a:solidFill>
                  <a:srgbClr val="800080"/>
                </a:solidFill>
              </a:rPr>
              <a:t> </a:t>
            </a:r>
            <a:r>
              <a:rPr lang="en-US" sz="2400" dirty="0" err="1">
                <a:solidFill>
                  <a:srgbClr val="800080"/>
                </a:solidFill>
              </a:rPr>
              <a:t>नाही</a:t>
            </a:r>
            <a:r>
              <a:rPr lang="en-US" sz="2400" dirty="0" smtClean="0">
                <a:solidFill>
                  <a:srgbClr val="800080"/>
                </a:solidFill>
              </a:rPr>
              <a:t>.</a:t>
            </a:r>
            <a:endParaRPr lang="en-US" sz="2400" dirty="0">
              <a:solidFill>
                <a:srgbClr val="80008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599"/>
            <a:ext cx="4000500" cy="261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86400"/>
            <a:ext cx="144780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11430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9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450"/>
            <a:ext cx="861060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69238" y="4953000"/>
            <a:ext cx="4236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Presented by</a:t>
            </a:r>
          </a:p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Ila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Jogi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Mahila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Mahavidyalaya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Karad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0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4448175" cy="42354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5096470"/>
            <a:ext cx="7848600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mr-IN" dirty="0" smtClean="0">
                <a:solidFill>
                  <a:srgbClr val="FF0000"/>
                </a:solidFill>
                <a:hlinkClick r:id="rId3"/>
              </a:rPr>
              <a:t>Activity : 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 </a:t>
            </a:r>
            <a:r>
              <a:rPr lang="en-US" dirty="0" smtClean="0">
                <a:hlinkClick r:id="rId3"/>
              </a:rPr>
              <a:t>Please join following link for Concept of Health: </a:t>
            </a:r>
          </a:p>
          <a:p>
            <a:r>
              <a:rPr lang="en-US" dirty="0" smtClean="0">
                <a:hlinkClick r:id="rId3"/>
              </a:rPr>
              <a:t>https://www.slideshare.net/ModupeSarratt/concepts-of-health-by-segufta-dilshad-sgd-mds-emph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सामजिक</a:t>
            </a:r>
            <a:r>
              <a:rPr lang="en-US" b="1" dirty="0" smtClean="0"/>
              <a:t> </a:t>
            </a:r>
            <a:r>
              <a:rPr lang="en-US" b="1" dirty="0" err="1" smtClean="0"/>
              <a:t>स्वास्थ्य</a:t>
            </a:r>
            <a:r>
              <a:rPr lang="en-US" b="1" dirty="0" smtClean="0"/>
              <a:t> 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1811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741" y="20782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5181600" cy="4068762"/>
          </a:xfrm>
          <a:ln w="3810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2400" dirty="0" err="1" smtClean="0"/>
              <a:t>सामाजिक</a:t>
            </a:r>
            <a:r>
              <a:rPr lang="en-US" sz="2400" dirty="0" smtClean="0"/>
              <a:t> </a:t>
            </a:r>
            <a:r>
              <a:rPr lang="en-US" sz="2400" dirty="0" err="1"/>
              <a:t>आरोग्य</a:t>
            </a:r>
            <a:r>
              <a:rPr lang="en-US" sz="2400" dirty="0"/>
              <a:t> </a:t>
            </a:r>
            <a:r>
              <a:rPr lang="en-US" sz="2400" dirty="0" err="1"/>
              <a:t>म्हणजे</a:t>
            </a:r>
            <a:r>
              <a:rPr lang="en-US" sz="2400" dirty="0"/>
              <a:t> </a:t>
            </a:r>
            <a:r>
              <a:rPr lang="en-US" sz="2400" dirty="0" err="1"/>
              <a:t>व्यक्ती</a:t>
            </a:r>
            <a:r>
              <a:rPr lang="en-US" sz="2400" dirty="0"/>
              <a:t> </a:t>
            </a:r>
            <a:r>
              <a:rPr lang="en-US" sz="2400" dirty="0" err="1"/>
              <a:t>आणि</a:t>
            </a:r>
            <a:r>
              <a:rPr lang="en-US" sz="2400" dirty="0"/>
              <a:t> </a:t>
            </a:r>
            <a:r>
              <a:rPr lang="en-US" sz="2400" dirty="0" err="1"/>
              <a:t>समाज</a:t>
            </a:r>
            <a:r>
              <a:rPr lang="en-US" sz="2400" dirty="0"/>
              <a:t> </a:t>
            </a:r>
            <a:r>
              <a:rPr lang="en-US" sz="2400" dirty="0" err="1"/>
              <a:t>यांच्यात</a:t>
            </a:r>
            <a:r>
              <a:rPr lang="en-US" sz="2400" dirty="0"/>
              <a:t> </a:t>
            </a:r>
            <a:r>
              <a:rPr lang="en-US" sz="2400" dirty="0" err="1"/>
              <a:t>होणारी</a:t>
            </a:r>
            <a:r>
              <a:rPr lang="en-US" sz="2400" dirty="0"/>
              <a:t> </a:t>
            </a:r>
            <a:r>
              <a:rPr lang="en-US" sz="2400" dirty="0" err="1"/>
              <a:t>सामाजिक</a:t>
            </a:r>
            <a:r>
              <a:rPr lang="en-US" sz="2400" dirty="0"/>
              <a:t> </a:t>
            </a:r>
            <a:r>
              <a:rPr lang="en-US" sz="2400" dirty="0" err="1"/>
              <a:t>समृद्ध</a:t>
            </a:r>
            <a:r>
              <a:rPr lang="en-US" sz="2400" dirty="0"/>
              <a:t> </a:t>
            </a:r>
            <a:r>
              <a:rPr lang="en-US" sz="2400" dirty="0" err="1"/>
              <a:t>आंतरक्रिया</a:t>
            </a:r>
            <a:r>
              <a:rPr lang="en-US" sz="2400" dirty="0"/>
              <a:t> </a:t>
            </a:r>
            <a:r>
              <a:rPr lang="en-US" sz="2400" dirty="0" err="1"/>
              <a:t>होय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एखाद्या</a:t>
            </a:r>
            <a:r>
              <a:rPr lang="en-US" sz="2400" dirty="0" smtClean="0"/>
              <a:t> </a:t>
            </a:r>
            <a:r>
              <a:rPr lang="en-US" sz="2400" dirty="0" err="1"/>
              <a:t>व्यक्तीने</a:t>
            </a:r>
            <a:r>
              <a:rPr lang="en-US" sz="2400" dirty="0"/>
              <a:t>  </a:t>
            </a:r>
            <a:r>
              <a:rPr lang="en-US" sz="2400" dirty="0" err="1"/>
              <a:t>कौशल्ये</a:t>
            </a:r>
            <a:r>
              <a:rPr lang="en-US" sz="2400" dirty="0"/>
              <a:t> </a:t>
            </a:r>
            <a:r>
              <a:rPr lang="en-US" sz="2400" dirty="0" err="1"/>
              <a:t>किती</a:t>
            </a:r>
            <a:r>
              <a:rPr lang="en-US" sz="2400" dirty="0"/>
              <a:t> </a:t>
            </a:r>
            <a:r>
              <a:rPr lang="en-US" sz="2400" dirty="0" err="1"/>
              <a:t>प्रमाणातआत्मसात</a:t>
            </a:r>
            <a:r>
              <a:rPr lang="en-US" sz="2400" dirty="0"/>
              <a:t> </a:t>
            </a:r>
            <a:r>
              <a:rPr lang="en-US" sz="2400" dirty="0" err="1"/>
              <a:t>केली</a:t>
            </a:r>
            <a:r>
              <a:rPr lang="en-US" sz="2400" dirty="0"/>
              <a:t> </a:t>
            </a:r>
            <a:r>
              <a:rPr lang="en-US" sz="2400" dirty="0" err="1"/>
              <a:t>यावर</a:t>
            </a:r>
            <a:r>
              <a:rPr lang="en-US" sz="2400" dirty="0"/>
              <a:t> </a:t>
            </a:r>
            <a:r>
              <a:rPr lang="en-US" sz="2400" dirty="0" err="1"/>
              <a:t>त्याचे</a:t>
            </a:r>
            <a:r>
              <a:rPr lang="en-US" sz="2400" dirty="0"/>
              <a:t> </a:t>
            </a:r>
            <a:r>
              <a:rPr lang="en-US" sz="2400" dirty="0" err="1"/>
              <a:t>सामाजिक</a:t>
            </a:r>
            <a:r>
              <a:rPr lang="en-US" sz="2400" dirty="0"/>
              <a:t> </a:t>
            </a:r>
            <a:r>
              <a:rPr lang="en-US" sz="2400" dirty="0" err="1"/>
              <a:t>आरोग्य</a:t>
            </a:r>
            <a:r>
              <a:rPr lang="en-US" sz="2400" dirty="0"/>
              <a:t> </a:t>
            </a:r>
            <a:r>
              <a:rPr lang="en-US" sz="2400" dirty="0" err="1"/>
              <a:t>अवलंबून</a:t>
            </a:r>
            <a:r>
              <a:rPr lang="en-US" sz="2400" dirty="0"/>
              <a:t> </a:t>
            </a:r>
            <a:r>
              <a:rPr lang="en-US" sz="2400" dirty="0" err="1"/>
              <a:t>असते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व्यक्ती</a:t>
            </a:r>
            <a:r>
              <a:rPr lang="en-US" sz="2400" dirty="0" smtClean="0"/>
              <a:t> </a:t>
            </a:r>
            <a:r>
              <a:rPr lang="en-US" sz="2400" dirty="0" err="1"/>
              <a:t>विधायक</a:t>
            </a:r>
            <a:r>
              <a:rPr lang="en-US" sz="2400" dirty="0"/>
              <a:t> </a:t>
            </a:r>
            <a:r>
              <a:rPr lang="en-US" sz="2400" dirty="0" err="1"/>
              <a:t>प्रवृतीचा</a:t>
            </a:r>
            <a:r>
              <a:rPr lang="en-US" sz="2400" dirty="0"/>
              <a:t>, </a:t>
            </a:r>
            <a:r>
              <a:rPr lang="en-US" sz="2400" dirty="0" err="1"/>
              <a:t>सहकार्य</a:t>
            </a:r>
            <a:r>
              <a:rPr lang="en-US" sz="2400" dirty="0"/>
              <a:t> </a:t>
            </a:r>
            <a:r>
              <a:rPr lang="en-US" sz="2400" dirty="0" err="1"/>
              <a:t>वृत्तीचा</a:t>
            </a:r>
            <a:r>
              <a:rPr lang="en-US" sz="2400" dirty="0"/>
              <a:t> </a:t>
            </a:r>
            <a:r>
              <a:rPr lang="en-US" sz="2400" dirty="0" err="1"/>
              <a:t>आणि</a:t>
            </a:r>
            <a:r>
              <a:rPr lang="en-US" sz="2400" dirty="0"/>
              <a:t> </a:t>
            </a:r>
            <a:r>
              <a:rPr lang="en-US" sz="2400" dirty="0" err="1"/>
              <a:t>आत्मव्यवस्थापन</a:t>
            </a:r>
            <a:r>
              <a:rPr lang="en-US" sz="2400" dirty="0"/>
              <a:t> </a:t>
            </a:r>
            <a:r>
              <a:rPr lang="en-US" sz="2400" dirty="0" err="1"/>
              <a:t>राखणारा</a:t>
            </a:r>
            <a:r>
              <a:rPr lang="en-US" sz="2400" dirty="0"/>
              <a:t> </a:t>
            </a:r>
            <a:r>
              <a:rPr lang="en-US" sz="2400" dirty="0" err="1"/>
              <a:t>असेल</a:t>
            </a:r>
            <a:r>
              <a:rPr lang="en-US" sz="2400" dirty="0"/>
              <a:t> </a:t>
            </a:r>
            <a:r>
              <a:rPr lang="en-US" sz="2400" dirty="0" err="1"/>
              <a:t>तर</a:t>
            </a:r>
            <a:r>
              <a:rPr lang="en-US" sz="2400" dirty="0"/>
              <a:t> </a:t>
            </a:r>
            <a:r>
              <a:rPr lang="en-US" sz="2400" dirty="0" err="1"/>
              <a:t>निश्चितच</a:t>
            </a:r>
            <a:r>
              <a:rPr lang="en-US" sz="2400" dirty="0"/>
              <a:t> </a:t>
            </a:r>
            <a:r>
              <a:rPr lang="en-US" sz="2400" dirty="0" err="1"/>
              <a:t>असा</a:t>
            </a:r>
            <a:r>
              <a:rPr lang="en-US" sz="2400" dirty="0"/>
              <a:t> </a:t>
            </a:r>
            <a:r>
              <a:rPr lang="en-US" sz="2400" dirty="0" err="1"/>
              <a:t>व्यक्ती</a:t>
            </a:r>
            <a:r>
              <a:rPr lang="en-US" sz="2400" dirty="0"/>
              <a:t> </a:t>
            </a:r>
            <a:r>
              <a:rPr lang="en-US" sz="2400" dirty="0" err="1"/>
              <a:t>चांगला</a:t>
            </a:r>
            <a:r>
              <a:rPr lang="en-US" sz="2400" dirty="0"/>
              <a:t> </a:t>
            </a:r>
            <a:r>
              <a:rPr lang="en-US" sz="2400" dirty="0" err="1"/>
              <a:t>म्हणून</a:t>
            </a:r>
            <a:r>
              <a:rPr lang="en-US" sz="2400" dirty="0"/>
              <a:t> </a:t>
            </a:r>
            <a:r>
              <a:rPr lang="en-US" sz="2400" dirty="0" err="1"/>
              <a:t>ओळखला</a:t>
            </a:r>
            <a:r>
              <a:rPr lang="en-US" sz="2400" dirty="0"/>
              <a:t> </a:t>
            </a:r>
            <a:r>
              <a:rPr lang="en-US" sz="2400" dirty="0" err="1"/>
              <a:t>जातो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67000"/>
            <a:ext cx="3594399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96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           </a:t>
            </a:r>
            <a:r>
              <a:rPr lang="en-US" b="1" dirty="0" err="1" smtClean="0">
                <a:solidFill>
                  <a:srgbClr val="FF0000"/>
                </a:solidFill>
              </a:rPr>
              <a:t>समतोल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आहार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                Balanced Diet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ln w="381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err="1" smtClean="0"/>
              <a:t>ज्या</a:t>
            </a:r>
            <a:r>
              <a:rPr lang="en-US" sz="2400" dirty="0" smtClean="0"/>
              <a:t> </a:t>
            </a:r>
            <a:r>
              <a:rPr lang="en-US" sz="2400" dirty="0" err="1"/>
              <a:t>आहाराद्वारे</a:t>
            </a:r>
            <a:r>
              <a:rPr lang="en-US" sz="2400" dirty="0"/>
              <a:t> </a:t>
            </a:r>
            <a:r>
              <a:rPr lang="en-US" sz="2400" dirty="0" err="1"/>
              <a:t>आपल्या</a:t>
            </a:r>
            <a:r>
              <a:rPr lang="en-US" sz="2400" dirty="0"/>
              <a:t> </a:t>
            </a:r>
            <a:r>
              <a:rPr lang="en-US" sz="2400" dirty="0" err="1"/>
              <a:t>शरीरास</a:t>
            </a:r>
            <a:r>
              <a:rPr lang="en-US" sz="2400" dirty="0"/>
              <a:t> </a:t>
            </a:r>
            <a:r>
              <a:rPr lang="en-US" sz="2400" dirty="0" err="1"/>
              <a:t>आवश्यक</a:t>
            </a:r>
            <a:r>
              <a:rPr lang="en-US" sz="2400" dirty="0"/>
              <a:t> </a:t>
            </a:r>
            <a:r>
              <a:rPr lang="en-US" sz="2400" dirty="0" err="1"/>
              <a:t>ती</a:t>
            </a:r>
            <a:r>
              <a:rPr lang="en-US" sz="2400" dirty="0"/>
              <a:t> </a:t>
            </a:r>
            <a:r>
              <a:rPr lang="en-US" sz="2400" dirty="0" err="1"/>
              <a:t>पोषक</a:t>
            </a:r>
            <a:r>
              <a:rPr lang="en-US" sz="2400" dirty="0"/>
              <a:t> </a:t>
            </a:r>
            <a:r>
              <a:rPr lang="en-US" sz="2400" dirty="0" err="1"/>
              <a:t>तत्त्वे</a:t>
            </a:r>
            <a:r>
              <a:rPr lang="en-US" sz="2400" dirty="0"/>
              <a:t> </a:t>
            </a:r>
            <a:r>
              <a:rPr lang="en-US" sz="2400" dirty="0" err="1"/>
              <a:t>योग्य</a:t>
            </a:r>
            <a:r>
              <a:rPr lang="en-US" sz="2400" dirty="0"/>
              <a:t> </a:t>
            </a:r>
            <a:r>
              <a:rPr lang="en-US" sz="2400" dirty="0" err="1"/>
              <a:t>प्रमाणात</a:t>
            </a:r>
            <a:r>
              <a:rPr lang="en-US" sz="2400" dirty="0"/>
              <a:t> </a:t>
            </a:r>
            <a:r>
              <a:rPr lang="en-US" sz="2400" dirty="0" err="1"/>
              <a:t>मिळतात</a:t>
            </a:r>
            <a:r>
              <a:rPr lang="en-US" sz="2400" dirty="0"/>
              <a:t> व </a:t>
            </a:r>
            <a:r>
              <a:rPr lang="en-US" sz="2400" dirty="0" err="1"/>
              <a:t>ज्या</a:t>
            </a:r>
            <a:r>
              <a:rPr lang="en-US" sz="2400" dirty="0"/>
              <a:t> </a:t>
            </a:r>
            <a:r>
              <a:rPr lang="en-US" sz="2400" dirty="0" err="1"/>
              <a:t>मुळे</a:t>
            </a:r>
            <a:r>
              <a:rPr lang="en-US" sz="2400" dirty="0"/>
              <a:t> </a:t>
            </a:r>
            <a:r>
              <a:rPr lang="en-US" sz="2400" dirty="0" err="1"/>
              <a:t>शरीराची</a:t>
            </a:r>
            <a:r>
              <a:rPr lang="en-US" sz="2400" dirty="0"/>
              <a:t> </a:t>
            </a:r>
            <a:r>
              <a:rPr lang="en-US" sz="2400" dirty="0" err="1"/>
              <a:t>वाढ</a:t>
            </a:r>
            <a:r>
              <a:rPr lang="en-US" sz="2400" dirty="0"/>
              <a:t> </a:t>
            </a:r>
            <a:r>
              <a:rPr lang="en-US" sz="2400" dirty="0" err="1"/>
              <a:t>होते</a:t>
            </a:r>
            <a:r>
              <a:rPr lang="en-US" sz="2400" dirty="0"/>
              <a:t>, </a:t>
            </a:r>
            <a:r>
              <a:rPr lang="en-US" sz="2400" dirty="0" err="1"/>
              <a:t>झीज</a:t>
            </a:r>
            <a:r>
              <a:rPr lang="en-US" sz="2400" dirty="0"/>
              <a:t> </a:t>
            </a:r>
            <a:r>
              <a:rPr lang="en-US" sz="2400" dirty="0" err="1"/>
              <a:t>भरून</a:t>
            </a:r>
            <a:r>
              <a:rPr lang="en-US" sz="2400" dirty="0"/>
              <a:t> </a:t>
            </a:r>
            <a:r>
              <a:rPr lang="en-US" sz="2400" dirty="0" err="1"/>
              <a:t>निघते</a:t>
            </a:r>
            <a:r>
              <a:rPr lang="en-US" sz="2400" dirty="0"/>
              <a:t> व </a:t>
            </a:r>
            <a:r>
              <a:rPr lang="en-US" sz="2400" dirty="0" err="1"/>
              <a:t>भविष्यकालीन</a:t>
            </a:r>
            <a:r>
              <a:rPr lang="en-US" sz="2400" dirty="0"/>
              <a:t> </a:t>
            </a:r>
            <a:r>
              <a:rPr lang="en-US" sz="2400" dirty="0" err="1"/>
              <a:t>गरजांसाठी</a:t>
            </a:r>
            <a:r>
              <a:rPr lang="en-US" sz="2400" dirty="0"/>
              <a:t> </a:t>
            </a:r>
            <a:r>
              <a:rPr lang="en-US" sz="2400" dirty="0" err="1"/>
              <a:t>उर्जेचा</a:t>
            </a:r>
            <a:r>
              <a:rPr lang="en-US" sz="2400" dirty="0"/>
              <a:t> व </a:t>
            </a:r>
            <a:r>
              <a:rPr lang="en-US" sz="2400" dirty="0" err="1"/>
              <a:t>पोषक</a:t>
            </a:r>
            <a:r>
              <a:rPr lang="en-US" sz="2400" dirty="0"/>
              <a:t> </a:t>
            </a:r>
            <a:r>
              <a:rPr lang="en-US" sz="2400" dirty="0" err="1"/>
              <a:t>तत्त्वांचा</a:t>
            </a:r>
            <a:r>
              <a:rPr lang="en-US" sz="2400" dirty="0"/>
              <a:t> </a:t>
            </a:r>
            <a:r>
              <a:rPr lang="en-US" sz="2400" dirty="0" err="1"/>
              <a:t>साठ</a:t>
            </a:r>
            <a:r>
              <a:rPr lang="en-US" sz="2400" dirty="0"/>
              <a:t> </a:t>
            </a:r>
            <a:r>
              <a:rPr lang="en-US" sz="2400" dirty="0" err="1"/>
              <a:t>केला</a:t>
            </a:r>
            <a:r>
              <a:rPr lang="en-US" sz="2400" dirty="0"/>
              <a:t> </a:t>
            </a:r>
            <a:r>
              <a:rPr lang="en-US" sz="2400" dirty="0" err="1"/>
              <a:t>जातो</a:t>
            </a:r>
            <a:r>
              <a:rPr lang="en-US" sz="2400" dirty="0"/>
              <a:t> </a:t>
            </a:r>
            <a:r>
              <a:rPr lang="en-US" sz="2400" dirty="0" err="1"/>
              <a:t>असा</a:t>
            </a:r>
            <a:r>
              <a:rPr lang="en-US" sz="2400" dirty="0"/>
              <a:t> </a:t>
            </a:r>
            <a:r>
              <a:rPr lang="en-US" sz="2400" dirty="0" err="1"/>
              <a:t>आहार</a:t>
            </a:r>
            <a:r>
              <a:rPr lang="en-US" sz="2400" dirty="0"/>
              <a:t> </a:t>
            </a:r>
            <a:r>
              <a:rPr lang="en-US" sz="2400" dirty="0" err="1"/>
              <a:t>म्हणजे</a:t>
            </a:r>
            <a:r>
              <a:rPr lang="en-US" sz="2400" dirty="0"/>
              <a:t> ‘</a:t>
            </a:r>
            <a:r>
              <a:rPr lang="en-US" sz="2400" dirty="0" err="1"/>
              <a:t>समतोल</a:t>
            </a:r>
            <a:r>
              <a:rPr lang="en-US" sz="2400" dirty="0"/>
              <a:t> </a:t>
            </a:r>
            <a:r>
              <a:rPr lang="en-US" sz="2400" dirty="0" err="1"/>
              <a:t>आहार</a:t>
            </a:r>
            <a:r>
              <a:rPr lang="en-US" sz="2400" dirty="0"/>
              <a:t>’ </a:t>
            </a:r>
            <a:r>
              <a:rPr lang="en-US" sz="2400" dirty="0" err="1"/>
              <a:t>होय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प्रत्येक</a:t>
            </a:r>
            <a:r>
              <a:rPr lang="en-US" sz="2400" dirty="0" smtClean="0"/>
              <a:t> </a:t>
            </a:r>
            <a:r>
              <a:rPr lang="en-US" sz="2400" dirty="0" err="1"/>
              <a:t>व्यक्तीची</a:t>
            </a:r>
            <a:r>
              <a:rPr lang="en-US" sz="2400" dirty="0"/>
              <a:t> </a:t>
            </a:r>
            <a:r>
              <a:rPr lang="en-US" sz="2400" dirty="0" err="1"/>
              <a:t>पोषक</a:t>
            </a:r>
            <a:r>
              <a:rPr lang="en-US" sz="2400" dirty="0"/>
              <a:t> </a:t>
            </a:r>
            <a:r>
              <a:rPr lang="en-US" sz="2400" dirty="0" err="1"/>
              <a:t>तत्वांची</a:t>
            </a:r>
            <a:r>
              <a:rPr lang="en-US" sz="2400" dirty="0"/>
              <a:t> </a:t>
            </a:r>
            <a:r>
              <a:rPr lang="en-US" sz="2400" dirty="0" err="1"/>
              <a:t>गरज</a:t>
            </a:r>
            <a:r>
              <a:rPr lang="en-US" sz="2400" dirty="0"/>
              <a:t> </a:t>
            </a:r>
            <a:r>
              <a:rPr lang="en-US" sz="2400" dirty="0" err="1"/>
              <a:t>भिन्न</a:t>
            </a:r>
            <a:r>
              <a:rPr lang="en-US" sz="2400" dirty="0"/>
              <a:t> </a:t>
            </a:r>
            <a:r>
              <a:rPr lang="en-US" sz="2400" dirty="0" err="1"/>
              <a:t>असते</a:t>
            </a:r>
            <a:r>
              <a:rPr lang="en-US" sz="2400" dirty="0"/>
              <a:t>. </a:t>
            </a:r>
            <a:r>
              <a:rPr lang="en-US" sz="2400" dirty="0" err="1"/>
              <a:t>ती</a:t>
            </a:r>
            <a:r>
              <a:rPr lang="en-US" sz="2400" dirty="0"/>
              <a:t> </a:t>
            </a:r>
            <a:r>
              <a:rPr lang="en-US" sz="2400" dirty="0" err="1"/>
              <a:t>वय</a:t>
            </a:r>
            <a:r>
              <a:rPr lang="en-US" sz="2400" dirty="0"/>
              <a:t>, </a:t>
            </a:r>
            <a:r>
              <a:rPr lang="en-US" sz="2400" dirty="0" err="1"/>
              <a:t>लिंग</a:t>
            </a:r>
            <a:r>
              <a:rPr lang="en-US" sz="2400" dirty="0"/>
              <a:t>, </a:t>
            </a:r>
            <a:r>
              <a:rPr lang="en-US" sz="2400" dirty="0" err="1"/>
              <a:t>कामाचा</a:t>
            </a:r>
            <a:r>
              <a:rPr lang="en-US" sz="2400" dirty="0"/>
              <a:t> </a:t>
            </a:r>
            <a:r>
              <a:rPr lang="en-US" sz="2400" dirty="0" err="1"/>
              <a:t>प्रकार</a:t>
            </a:r>
            <a:r>
              <a:rPr lang="en-US" sz="2400" dirty="0"/>
              <a:t> व </a:t>
            </a:r>
            <a:r>
              <a:rPr lang="en-US" sz="2400" dirty="0" err="1"/>
              <a:t>व्यक्तीची</a:t>
            </a:r>
            <a:r>
              <a:rPr lang="en-US" sz="2400" dirty="0"/>
              <a:t> </a:t>
            </a:r>
            <a:r>
              <a:rPr lang="en-US" sz="2400" dirty="0" err="1"/>
              <a:t>शारीरिक</a:t>
            </a:r>
            <a:r>
              <a:rPr lang="en-US" sz="2400" dirty="0"/>
              <a:t> </a:t>
            </a:r>
            <a:r>
              <a:rPr lang="en-US" sz="2400" dirty="0" err="1"/>
              <a:t>स्थिती</a:t>
            </a:r>
            <a:r>
              <a:rPr lang="en-US" sz="2400" dirty="0"/>
              <a:t> </a:t>
            </a:r>
            <a:r>
              <a:rPr lang="en-US" sz="2400" dirty="0" err="1"/>
              <a:t>यासारख्या</a:t>
            </a:r>
            <a:r>
              <a:rPr lang="en-US" sz="2400" dirty="0"/>
              <a:t> </a:t>
            </a:r>
            <a:r>
              <a:rPr lang="en-US" sz="2400" dirty="0" err="1"/>
              <a:t>अनेक</a:t>
            </a:r>
            <a:r>
              <a:rPr lang="en-US" sz="2400" dirty="0"/>
              <a:t> </a:t>
            </a:r>
            <a:r>
              <a:rPr lang="en-US" sz="2400" dirty="0" err="1"/>
              <a:t>घटकांवर</a:t>
            </a:r>
            <a:r>
              <a:rPr lang="en-US" sz="2400" dirty="0"/>
              <a:t> </a:t>
            </a:r>
            <a:r>
              <a:rPr lang="en-US" sz="2400" dirty="0" err="1"/>
              <a:t>अवलंबून</a:t>
            </a:r>
            <a:r>
              <a:rPr lang="en-US" sz="2400" dirty="0"/>
              <a:t> </a:t>
            </a:r>
            <a:r>
              <a:rPr lang="en-US" sz="2400" dirty="0" err="1"/>
              <a:t>असते</a:t>
            </a:r>
            <a:r>
              <a:rPr lang="en-US" sz="2400" dirty="0"/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32764"/>
            <a:ext cx="2001925" cy="159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2819400" cy="193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05400"/>
            <a:ext cx="2130713" cy="159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76800"/>
            <a:ext cx="1759842" cy="175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0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89B0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71600" y="2133600"/>
            <a:ext cx="6477000" cy="1862048"/>
          </a:xfrm>
          <a:prstGeom prst="rect">
            <a:avLst/>
          </a:prstGeom>
          <a:solidFill>
            <a:srgbClr val="FF0066"/>
          </a:solidFill>
          <a:ln>
            <a:solidFill>
              <a:srgbClr val="E43E2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 w="11430">
                  <a:solidFill>
                    <a:schemeClr val="tx2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</a:t>
            </a:r>
            <a:r>
              <a:rPr lang="mr-IN" sz="11500" b="1" cap="none" spc="0" dirty="0" smtClean="0">
                <a:ln w="11430">
                  <a:solidFill>
                    <a:schemeClr val="tx2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</a:t>
            </a:r>
            <a:endParaRPr lang="en-US" sz="11500" b="1" cap="none" spc="0" dirty="0">
              <a:ln w="11430">
                <a:solidFill>
                  <a:schemeClr val="tx2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31" y="4279900"/>
            <a:ext cx="303053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73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533400"/>
            <a:ext cx="8305800" cy="6001643"/>
          </a:xfrm>
          <a:prstGeom prst="rect">
            <a:avLst/>
          </a:prstGeom>
          <a:noFill/>
          <a:ln w="57150">
            <a:solidFill>
              <a:srgbClr val="00339A"/>
            </a:solidFill>
          </a:ln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Module 1 :  </a:t>
            </a:r>
            <a:r>
              <a:rPr lang="mr-I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अन्न व पोषणाच्या मुलभूत संकल्पांना </a:t>
            </a:r>
          </a:p>
          <a:p>
            <a:r>
              <a:rPr lang="mr-I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r-I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Basic Concepts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Food and Nutrition</a:t>
            </a:r>
          </a:p>
          <a:p>
            <a:endParaRPr lang="en-US" sz="2400" dirty="0" smtClean="0">
              <a:solidFill>
                <a:srgbClr val="00339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rgbClr val="00339A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1.1 </a:t>
            </a:r>
            <a:r>
              <a:rPr lang="mr-IN" sz="2400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अन्न व पोषण यांमध्ये  वापरल्या जाणाऱ्या मुलभूत संकल्पना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Basic concepts used in study of Food and Nutrition: Food, Nutrients, Nutrition, Health, Malnutrition and Balanced Diet</a:t>
            </a:r>
          </a:p>
          <a:p>
            <a:endParaRPr lang="en-US" sz="2400" dirty="0" smtClean="0">
              <a:solidFill>
                <a:srgbClr val="00339A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1.2 </a:t>
            </a:r>
            <a:r>
              <a:rPr lang="mr-IN" sz="2400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अन्न, पोषण व स्वास्थ्य यांतील संबंध समजून घेणे      </a:t>
            </a:r>
          </a:p>
          <a:p>
            <a:r>
              <a:rPr lang="mr-I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Understanding relationship between food, nutrition and health</a:t>
            </a:r>
          </a:p>
          <a:p>
            <a:endParaRPr lang="en-US" sz="2400" dirty="0" smtClean="0">
              <a:solidFill>
                <a:srgbClr val="00339A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1.3 </a:t>
            </a:r>
            <a:r>
              <a:rPr lang="mr-IN" sz="2400" dirty="0" smtClean="0">
                <a:solidFill>
                  <a:srgbClr val="00339A"/>
                </a:solidFill>
                <a:latin typeface="Times New Roman" pitchFamily="18" charset="0"/>
                <a:cs typeface="Times New Roman" pitchFamily="18" charset="0"/>
              </a:rPr>
              <a:t>अन्नाची कार्ये  - शारीरिक, मानसिक, सामाजिक आणि सांस्कृतिक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Functions of food- Physiological, psychological, social and cultural</a:t>
            </a:r>
            <a:endParaRPr lang="en-US" sz="2400" dirty="0" smtClean="0">
              <a:solidFill>
                <a:srgbClr val="00339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00339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9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209550"/>
            <a:ext cx="9423400" cy="70675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766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/>
          <a:lstStyle/>
          <a:p>
            <a:r>
              <a:rPr lang="mr-IN" dirty="0" smtClean="0">
                <a:solidFill>
                  <a:srgbClr val="FF0000"/>
                </a:solidFill>
              </a:rPr>
              <a:t>अन्नाची गरज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524000"/>
            <a:ext cx="5029200" cy="4830763"/>
          </a:xfrm>
          <a:ln>
            <a:solidFill>
              <a:srgbClr val="00339A"/>
            </a:solidFill>
          </a:ln>
        </p:spPr>
        <p:txBody>
          <a:bodyPr>
            <a:noAutofit/>
          </a:bodyPr>
          <a:lstStyle/>
          <a:p>
            <a:r>
              <a:rPr lang="en-US" sz="2400" dirty="0" err="1"/>
              <a:t>अन्न</a:t>
            </a:r>
            <a:r>
              <a:rPr lang="en-US" sz="2400" dirty="0"/>
              <a:t> </a:t>
            </a:r>
            <a:r>
              <a:rPr lang="en-US" sz="2400" dirty="0" err="1"/>
              <a:t>जगण्यासाठी</a:t>
            </a:r>
            <a:r>
              <a:rPr lang="en-US" sz="2400" dirty="0"/>
              <a:t> </a:t>
            </a:r>
            <a:r>
              <a:rPr lang="en-US" sz="2400" dirty="0" err="1"/>
              <a:t>आवश्यक</a:t>
            </a:r>
            <a:r>
              <a:rPr lang="en-US" sz="2400" dirty="0"/>
              <a:t> </a:t>
            </a:r>
            <a:endParaRPr lang="mr-IN" sz="2400" dirty="0" smtClean="0"/>
          </a:p>
          <a:p>
            <a:r>
              <a:rPr lang="en-US" sz="2400" dirty="0" err="1"/>
              <a:t>अन्नाची</a:t>
            </a:r>
            <a:r>
              <a:rPr lang="en-US" sz="2400" dirty="0"/>
              <a:t> </a:t>
            </a:r>
            <a:r>
              <a:rPr lang="en-US" sz="2400" dirty="0" err="1"/>
              <a:t>गरज</a:t>
            </a:r>
            <a:r>
              <a:rPr lang="en-US" sz="2400" dirty="0"/>
              <a:t> </a:t>
            </a:r>
            <a:r>
              <a:rPr lang="mr-IN" sz="2400" dirty="0" smtClean="0"/>
              <a:t>-शरी</a:t>
            </a:r>
            <a:r>
              <a:rPr lang="en-US" sz="2400" dirty="0" err="1" smtClean="0"/>
              <a:t>राची</a:t>
            </a:r>
            <a:r>
              <a:rPr lang="en-US" sz="2400" dirty="0" smtClean="0"/>
              <a:t> </a:t>
            </a:r>
            <a:r>
              <a:rPr lang="en-US" sz="2400" dirty="0" err="1"/>
              <a:t>वाढ</a:t>
            </a:r>
            <a:r>
              <a:rPr lang="en-US" sz="2400" dirty="0"/>
              <a:t> </a:t>
            </a:r>
            <a:r>
              <a:rPr lang="en-US" sz="2400" dirty="0" err="1"/>
              <a:t>योग्य</a:t>
            </a:r>
            <a:r>
              <a:rPr lang="en-US" sz="2400" dirty="0"/>
              <a:t> </a:t>
            </a:r>
            <a:r>
              <a:rPr lang="en-US" sz="2400" dirty="0" err="1"/>
              <a:t>प्रकारे</a:t>
            </a:r>
            <a:r>
              <a:rPr lang="en-US" sz="2400" dirty="0"/>
              <a:t> </a:t>
            </a:r>
            <a:r>
              <a:rPr lang="en-US" sz="2400" dirty="0" err="1" smtClean="0"/>
              <a:t>होण्यासाठी</a:t>
            </a:r>
            <a:endParaRPr lang="mr-IN" sz="2400" dirty="0" smtClean="0"/>
          </a:p>
          <a:p>
            <a:r>
              <a:rPr lang="mr-IN" sz="2400" dirty="0" smtClean="0"/>
              <a:t>वेग</a:t>
            </a:r>
            <a:r>
              <a:rPr lang="en-US" sz="2400" dirty="0" err="1" smtClean="0"/>
              <a:t>वेगळ्या</a:t>
            </a:r>
            <a:r>
              <a:rPr lang="en-US" sz="2400" dirty="0" smtClean="0"/>
              <a:t> </a:t>
            </a:r>
            <a:r>
              <a:rPr lang="en-US" sz="2400" dirty="0" err="1" smtClean="0"/>
              <a:t>क्रिया</a:t>
            </a:r>
            <a:r>
              <a:rPr lang="mr-IN" sz="2400" dirty="0"/>
              <a:t> </a:t>
            </a:r>
            <a:r>
              <a:rPr lang="mr-IN" sz="2400" dirty="0" smtClean="0"/>
              <a:t>करण्यासाठी </a:t>
            </a:r>
            <a:r>
              <a:rPr lang="en-US" sz="2400" dirty="0" smtClean="0"/>
              <a:t> </a:t>
            </a:r>
            <a:r>
              <a:rPr lang="en-US" sz="2400" dirty="0" err="1"/>
              <a:t>जसे</a:t>
            </a:r>
            <a:r>
              <a:rPr lang="en-US" sz="2400" dirty="0"/>
              <a:t> </a:t>
            </a:r>
            <a:r>
              <a:rPr lang="en-US" sz="2400" dirty="0" err="1"/>
              <a:t>चालणे</a:t>
            </a:r>
            <a:r>
              <a:rPr lang="en-US" sz="2400" dirty="0"/>
              <a:t>, </a:t>
            </a:r>
            <a:r>
              <a:rPr lang="en-US" sz="2400" dirty="0" err="1"/>
              <a:t>बोलणे</a:t>
            </a:r>
            <a:r>
              <a:rPr lang="en-US" sz="2400" dirty="0"/>
              <a:t>, </a:t>
            </a:r>
            <a:r>
              <a:rPr lang="en-US" sz="2400" dirty="0" err="1"/>
              <a:t>विचार</a:t>
            </a:r>
            <a:r>
              <a:rPr lang="en-US" sz="2400" dirty="0"/>
              <a:t> </a:t>
            </a:r>
            <a:r>
              <a:rPr lang="en-US" sz="2400" dirty="0" err="1"/>
              <a:t>करणे</a:t>
            </a:r>
            <a:r>
              <a:rPr lang="en-US" sz="2400" dirty="0"/>
              <a:t>, </a:t>
            </a:r>
            <a:r>
              <a:rPr lang="en-US" sz="2400" dirty="0" err="1"/>
              <a:t>श्वसन</a:t>
            </a:r>
            <a:r>
              <a:rPr lang="en-US" sz="2400" dirty="0"/>
              <a:t> इ. </a:t>
            </a:r>
            <a:r>
              <a:rPr lang="en-US" sz="2400" dirty="0" err="1"/>
              <a:t>साठी</a:t>
            </a:r>
            <a:r>
              <a:rPr lang="en-US" sz="2400" dirty="0"/>
              <a:t> </a:t>
            </a:r>
            <a:r>
              <a:rPr lang="en-US" sz="2400" dirty="0" err="1"/>
              <a:t>लागणारी</a:t>
            </a:r>
            <a:r>
              <a:rPr lang="en-US" sz="2400" dirty="0"/>
              <a:t> </a:t>
            </a:r>
            <a:r>
              <a:rPr lang="en-US" sz="2400" dirty="0" err="1"/>
              <a:t>शक्ती</a:t>
            </a:r>
            <a:r>
              <a:rPr lang="en-US" sz="2400" dirty="0"/>
              <a:t> </a:t>
            </a:r>
            <a:r>
              <a:rPr lang="mr-IN" sz="2400" dirty="0" smtClean="0"/>
              <a:t> पुरविण्यासाठी  </a:t>
            </a:r>
          </a:p>
          <a:p>
            <a:r>
              <a:rPr lang="mr-IN" sz="2400" dirty="0" smtClean="0"/>
              <a:t>केवळ </a:t>
            </a:r>
            <a:r>
              <a:rPr lang="en-US" sz="2400" dirty="0" err="1" smtClean="0"/>
              <a:t>शारीरिक</a:t>
            </a:r>
            <a:r>
              <a:rPr lang="en-US" sz="2400" dirty="0" smtClean="0"/>
              <a:t> </a:t>
            </a:r>
            <a:r>
              <a:rPr lang="en-US" sz="2400" dirty="0" err="1"/>
              <a:t>विकासासाठीच</a:t>
            </a:r>
            <a:r>
              <a:rPr lang="en-US" sz="2400" dirty="0"/>
              <a:t>  </a:t>
            </a:r>
            <a:r>
              <a:rPr lang="en-US" sz="2400" dirty="0" err="1"/>
              <a:t>नव्हे</a:t>
            </a:r>
            <a:r>
              <a:rPr lang="en-US" sz="2400" dirty="0"/>
              <a:t> </a:t>
            </a:r>
            <a:r>
              <a:rPr lang="en-US" sz="2400" dirty="0" err="1"/>
              <a:t>तर</a:t>
            </a:r>
            <a:r>
              <a:rPr lang="en-US" sz="2400" dirty="0"/>
              <a:t> </a:t>
            </a:r>
            <a:r>
              <a:rPr lang="en-US" sz="2400" dirty="0" err="1"/>
              <a:t>मानसिक</a:t>
            </a:r>
            <a:r>
              <a:rPr lang="en-US" sz="2400" dirty="0"/>
              <a:t> व </a:t>
            </a:r>
            <a:r>
              <a:rPr lang="en-US" sz="2400" dirty="0" err="1"/>
              <a:t>भावनिक</a:t>
            </a:r>
            <a:r>
              <a:rPr lang="en-US" sz="2400" dirty="0"/>
              <a:t> </a:t>
            </a:r>
            <a:r>
              <a:rPr lang="en-US" sz="2400" dirty="0" err="1"/>
              <a:t>विकासाचा</a:t>
            </a:r>
            <a:r>
              <a:rPr lang="en-US" sz="2400" dirty="0"/>
              <a:t> </a:t>
            </a:r>
            <a:r>
              <a:rPr lang="en-US" sz="2400" dirty="0" err="1"/>
              <a:t>सुद्धा</a:t>
            </a:r>
            <a:r>
              <a:rPr lang="en-US" sz="2400" dirty="0"/>
              <a:t> </a:t>
            </a:r>
            <a:r>
              <a:rPr lang="en-US" sz="2400" dirty="0" err="1" smtClean="0"/>
              <a:t>अन्ना</a:t>
            </a:r>
            <a:r>
              <a:rPr lang="mr-IN" sz="2400" dirty="0" smtClean="0"/>
              <a:t>ची </a:t>
            </a:r>
          </a:p>
          <a:p>
            <a:r>
              <a:rPr lang="en-US" sz="2400" dirty="0" err="1" smtClean="0"/>
              <a:t>आपल्या</a:t>
            </a:r>
            <a:r>
              <a:rPr lang="en-US" sz="2400" dirty="0" smtClean="0"/>
              <a:t> </a:t>
            </a:r>
            <a:r>
              <a:rPr lang="en-US" sz="2400" dirty="0" err="1"/>
              <a:t>शरीराचे</a:t>
            </a:r>
            <a:r>
              <a:rPr lang="en-US" sz="2400" dirty="0"/>
              <a:t> </a:t>
            </a:r>
            <a:r>
              <a:rPr lang="en-US" sz="2400" dirty="0" err="1"/>
              <a:t>पोषण</a:t>
            </a:r>
            <a:r>
              <a:rPr lang="en-US" sz="2400" dirty="0"/>
              <a:t> </a:t>
            </a:r>
            <a:r>
              <a:rPr lang="en-US" sz="2400" dirty="0" err="1"/>
              <a:t>होऊन</a:t>
            </a:r>
            <a:r>
              <a:rPr lang="en-US" sz="2400" dirty="0"/>
              <a:t> </a:t>
            </a:r>
            <a:r>
              <a:rPr lang="en-US" sz="2400" dirty="0" err="1"/>
              <a:t>स्वास्थ्य</a:t>
            </a:r>
            <a:r>
              <a:rPr lang="en-US" sz="2400" dirty="0"/>
              <a:t> </a:t>
            </a:r>
            <a:r>
              <a:rPr lang="en-US" sz="2400" dirty="0" err="1"/>
              <a:t>चांगले</a:t>
            </a:r>
            <a:r>
              <a:rPr lang="en-US" sz="2400" dirty="0"/>
              <a:t> </a:t>
            </a:r>
            <a:r>
              <a:rPr lang="en-US" sz="2400" dirty="0" err="1"/>
              <a:t>राहू</a:t>
            </a:r>
            <a:r>
              <a:rPr lang="en-US" sz="2400" dirty="0"/>
              <a:t> </a:t>
            </a:r>
            <a:r>
              <a:rPr lang="en-US" sz="2400" dirty="0" err="1"/>
              <a:t>शकेल</a:t>
            </a:r>
            <a:r>
              <a:rPr lang="en-US" sz="2400" dirty="0"/>
              <a:t> </a:t>
            </a:r>
            <a:r>
              <a:rPr lang="en-US" sz="2400" dirty="0" err="1"/>
              <a:t>असा</a:t>
            </a:r>
            <a:r>
              <a:rPr lang="en-US" sz="2400" dirty="0"/>
              <a:t> </a:t>
            </a:r>
            <a:r>
              <a:rPr lang="en-US" sz="2400" dirty="0" err="1"/>
              <a:t>आहार</a:t>
            </a:r>
            <a:r>
              <a:rPr lang="en-US" sz="2400" dirty="0"/>
              <a:t> </a:t>
            </a:r>
            <a:r>
              <a:rPr lang="en-US" sz="2400" dirty="0" err="1"/>
              <a:t>घेणे</a:t>
            </a:r>
            <a:r>
              <a:rPr lang="en-US" sz="2400" dirty="0"/>
              <a:t> </a:t>
            </a:r>
            <a:r>
              <a:rPr lang="en-US" sz="2400" dirty="0" err="1"/>
              <a:t>आवश्यक</a:t>
            </a:r>
            <a:r>
              <a:rPr lang="en-US" sz="2400" dirty="0"/>
              <a:t> </a:t>
            </a:r>
            <a:r>
              <a:rPr lang="en-US" sz="2400" dirty="0" err="1"/>
              <a:t>आहे</a:t>
            </a:r>
            <a:r>
              <a:rPr lang="en-US" sz="2400" dirty="0"/>
              <a:t>. 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76200"/>
            <a:ext cx="1966146" cy="14662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1676400"/>
            <a:ext cx="3487737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69" y="4339216"/>
            <a:ext cx="2696531" cy="19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78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429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/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dirty="0" err="1" smtClean="0">
                <a:solidFill>
                  <a:srgbClr val="0070C0"/>
                </a:solidFill>
              </a:rPr>
              <a:t>जो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रासायनिक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पदार्थ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खाल्ला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असता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शरीराकडून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त्याचे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पचन</a:t>
            </a:r>
            <a:r>
              <a:rPr lang="en-US" sz="2000" dirty="0">
                <a:solidFill>
                  <a:srgbClr val="0070C0"/>
                </a:solidFill>
              </a:rPr>
              <a:t> व </a:t>
            </a:r>
            <a:r>
              <a:rPr lang="en-US" sz="2000" dirty="0" err="1">
                <a:solidFill>
                  <a:srgbClr val="0070C0"/>
                </a:solidFill>
              </a:rPr>
              <a:t>शोषण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होऊन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      </a:t>
            </a:r>
            <a:r>
              <a:rPr lang="en-US" sz="2000" dirty="0" err="1" smtClean="0">
                <a:solidFill>
                  <a:srgbClr val="0070C0"/>
                </a:solidFill>
              </a:rPr>
              <a:t>शरीराची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वाढ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होते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पेशींची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झीज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भरून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काढली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जाते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कार्यशक्ती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मिळते</a:t>
            </a:r>
            <a:r>
              <a:rPr lang="en-US" sz="2000" dirty="0">
                <a:solidFill>
                  <a:srgbClr val="0070C0"/>
                </a:solidFill>
              </a:rPr>
              <a:t> व </a:t>
            </a:r>
            <a:r>
              <a:rPr lang="en-US" sz="2000" dirty="0" err="1">
                <a:solidFill>
                  <a:srgbClr val="0070C0"/>
                </a:solidFill>
              </a:rPr>
              <a:t>शरीरातील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   </a:t>
            </a:r>
            <a:r>
              <a:rPr lang="en-US" sz="2000" dirty="0" err="1" smtClean="0">
                <a:solidFill>
                  <a:srgbClr val="0070C0"/>
                </a:solidFill>
              </a:rPr>
              <a:t>क्रियांवर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नियंत्रण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ठेवले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जाते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अशा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रासायनिक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पदार्थाला</a:t>
            </a:r>
            <a:r>
              <a:rPr lang="en-US" sz="2000" dirty="0">
                <a:solidFill>
                  <a:srgbClr val="0070C0"/>
                </a:solidFill>
              </a:rPr>
              <a:t> ‘</a:t>
            </a:r>
            <a:r>
              <a:rPr lang="en-US" sz="2000" dirty="0" err="1">
                <a:solidFill>
                  <a:srgbClr val="0070C0"/>
                </a:solidFill>
              </a:rPr>
              <a:t>अन्न</a:t>
            </a:r>
            <a:r>
              <a:rPr lang="en-US" sz="2000" dirty="0">
                <a:solidFill>
                  <a:srgbClr val="0070C0"/>
                </a:solidFill>
              </a:rPr>
              <a:t>’ </a:t>
            </a:r>
            <a:r>
              <a:rPr lang="en-US" sz="2000" dirty="0" err="1">
                <a:solidFill>
                  <a:srgbClr val="0070C0"/>
                </a:solidFill>
              </a:rPr>
              <a:t>असे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म्हणतात</a:t>
            </a:r>
            <a:r>
              <a:rPr lang="en-US" sz="2000" dirty="0">
                <a:solidFill>
                  <a:srgbClr val="0070C0"/>
                </a:solidFill>
              </a:rPr>
              <a:t>. </a:t>
            </a:r>
            <a:endParaRPr lang="en-US" sz="2000" dirty="0" smtClean="0">
              <a:solidFill>
                <a:srgbClr val="0070C0"/>
              </a:solidFill>
            </a:endParaRPr>
          </a:p>
          <a:p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err="1" smtClean="0">
                <a:solidFill>
                  <a:srgbClr val="0070C0"/>
                </a:solidFill>
              </a:rPr>
              <a:t>या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अन्नातून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प्रथिने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स्निग्धे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कर्बोदके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जीवनसत्वे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खनिजे</a:t>
            </a:r>
            <a:r>
              <a:rPr lang="en-US" sz="2000" dirty="0">
                <a:solidFill>
                  <a:srgbClr val="0070C0"/>
                </a:solidFill>
              </a:rPr>
              <a:t> व </a:t>
            </a:r>
            <a:r>
              <a:rPr lang="en-US" sz="2000" dirty="0" err="1">
                <a:solidFill>
                  <a:srgbClr val="0070C0"/>
                </a:solidFill>
              </a:rPr>
              <a:t>पाणी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ही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पोषकतत्वे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मिळतात</a:t>
            </a:r>
            <a:r>
              <a:rPr lang="en-US" sz="2000" dirty="0">
                <a:solidFill>
                  <a:srgbClr val="0070C0"/>
                </a:solidFill>
              </a:rPr>
              <a:t>. </a:t>
            </a:r>
            <a:endParaRPr lang="en-US" sz="2000" dirty="0" smtClean="0">
              <a:solidFill>
                <a:srgbClr val="0070C0"/>
              </a:solidFill>
            </a:endParaRPr>
          </a:p>
          <a:p>
            <a:endParaRPr lang="en-US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  </a:t>
            </a:r>
            <a:r>
              <a:rPr lang="en-US" sz="2000" dirty="0" err="1" smtClean="0">
                <a:solidFill>
                  <a:srgbClr val="0070C0"/>
                </a:solidFill>
              </a:rPr>
              <a:t>त्यामुळे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शरीराची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वाढ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होणे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झीज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भरून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काढणे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यासारखी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कार्ये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घडतात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  <a:p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4" name="Picture 2" descr="HEALTHY MIND&#10;Have good intention:&#10;we responsible to our choice&#10;Spend time wisely:&#10;Surat Al-`Aşr (By time)&#10;Planning our liv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52401"/>
            <a:ext cx="4419600" cy="29717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1066800"/>
            <a:ext cx="350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</a:rPr>
              <a:t>     </a:t>
            </a:r>
            <a:r>
              <a:rPr lang="en-US" sz="3200" b="1" dirty="0" err="1" smtClean="0">
                <a:solidFill>
                  <a:srgbClr val="FF0000"/>
                </a:solidFill>
              </a:rPr>
              <a:t>अन्नाची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व्याख्या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en-US" sz="3200" b="1" dirty="0" smtClean="0">
                <a:solidFill>
                  <a:srgbClr val="FF0000"/>
                </a:solidFill>
              </a:rPr>
              <a:t>(Definition of Food)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85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837"/>
            <a:ext cx="8229600" cy="4525963"/>
          </a:xfrm>
          <a:solidFill>
            <a:srgbClr val="FF006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b="1" dirty="0" err="1"/>
              <a:t>पोषणाची</a:t>
            </a:r>
            <a:r>
              <a:rPr lang="en-US" sz="2800" b="1" dirty="0"/>
              <a:t> </a:t>
            </a:r>
            <a:r>
              <a:rPr lang="en-US" sz="2800" b="1" dirty="0" err="1"/>
              <a:t>व्याख्या</a:t>
            </a:r>
            <a:r>
              <a:rPr lang="en-US" sz="2800" b="1" dirty="0"/>
              <a:t> : (Definition of Nutrition)</a:t>
            </a:r>
            <a:endParaRPr lang="en-US" sz="2800" dirty="0"/>
          </a:p>
          <a:p>
            <a:endParaRPr lang="en-US" sz="2800" b="1" dirty="0" smtClean="0"/>
          </a:p>
          <a:p>
            <a:r>
              <a:rPr lang="en-US" sz="2800" b="1" dirty="0" smtClean="0"/>
              <a:t>‘</a:t>
            </a:r>
            <a:r>
              <a:rPr lang="en-US" sz="2800" b="1" dirty="0" err="1" smtClean="0"/>
              <a:t>पोषण</a:t>
            </a:r>
            <a:r>
              <a:rPr lang="en-US" sz="2800" b="1" dirty="0" smtClean="0"/>
              <a:t> </a:t>
            </a:r>
            <a:r>
              <a:rPr lang="en-US" sz="2800" b="1" dirty="0" err="1"/>
              <a:t>हे</a:t>
            </a:r>
            <a:r>
              <a:rPr lang="en-US" sz="2800" b="1" dirty="0"/>
              <a:t> </a:t>
            </a:r>
            <a:r>
              <a:rPr lang="en-US" sz="2800" b="1" dirty="0" err="1"/>
              <a:t>अशा</a:t>
            </a:r>
            <a:r>
              <a:rPr lang="en-US" sz="2800" b="1" dirty="0"/>
              <a:t> </a:t>
            </a:r>
            <a:r>
              <a:rPr lang="en-US" sz="2800" b="1" dirty="0" err="1"/>
              <a:t>प्रकारच्या</a:t>
            </a:r>
            <a:r>
              <a:rPr lang="en-US" sz="2800" b="1" dirty="0"/>
              <a:t> </a:t>
            </a:r>
            <a:r>
              <a:rPr lang="en-US" sz="2800" b="1" dirty="0" err="1"/>
              <a:t>प्रक्रियांचे</a:t>
            </a:r>
            <a:r>
              <a:rPr lang="en-US" sz="2800" b="1" dirty="0"/>
              <a:t> </a:t>
            </a:r>
            <a:r>
              <a:rPr lang="en-US" sz="2800" b="1" dirty="0" err="1"/>
              <a:t>संयोजानाहे</a:t>
            </a:r>
            <a:r>
              <a:rPr lang="en-US" sz="2800" b="1" dirty="0"/>
              <a:t> </a:t>
            </a:r>
            <a:r>
              <a:rPr lang="en-US" sz="2800" b="1" dirty="0" err="1"/>
              <a:t>की</a:t>
            </a:r>
            <a:r>
              <a:rPr lang="en-US" sz="2800" b="1" dirty="0"/>
              <a:t> </a:t>
            </a:r>
            <a:r>
              <a:rPr lang="en-US" sz="2800" b="1" dirty="0" err="1"/>
              <a:t>ज्यामुळे</a:t>
            </a:r>
            <a:r>
              <a:rPr lang="en-US" sz="2800" b="1" dirty="0"/>
              <a:t> </a:t>
            </a:r>
            <a:r>
              <a:rPr lang="en-US" sz="2800" b="1" dirty="0" err="1"/>
              <a:t>जिवंत</a:t>
            </a:r>
            <a:r>
              <a:rPr lang="en-US" sz="2800" b="1" dirty="0"/>
              <a:t> </a:t>
            </a:r>
            <a:r>
              <a:rPr lang="en-US" sz="2800" b="1" dirty="0" err="1"/>
              <a:t>प्राणी</a:t>
            </a:r>
            <a:r>
              <a:rPr lang="en-US" sz="2800" b="1" dirty="0"/>
              <a:t> </a:t>
            </a:r>
            <a:r>
              <a:rPr lang="en-US" sz="2800" b="1" dirty="0" err="1"/>
              <a:t>स्वतःच्या</a:t>
            </a:r>
            <a:r>
              <a:rPr lang="en-US" sz="2800" b="1" dirty="0"/>
              <a:t> </a:t>
            </a:r>
            <a:r>
              <a:rPr lang="en-US" sz="2800" b="1" dirty="0" err="1"/>
              <a:t>शरीराची</a:t>
            </a:r>
            <a:r>
              <a:rPr lang="en-US" sz="2800" b="1" dirty="0"/>
              <a:t> </a:t>
            </a:r>
            <a:r>
              <a:rPr lang="en-US" sz="2800" b="1" dirty="0" err="1"/>
              <a:t>वाढ</a:t>
            </a:r>
            <a:r>
              <a:rPr lang="en-US" sz="2800" b="1" dirty="0"/>
              <a:t> व </a:t>
            </a:r>
            <a:r>
              <a:rPr lang="en-US" sz="2800" b="1" dirty="0" err="1"/>
              <a:t>पुनर्निर्मितीसाठी</a:t>
            </a:r>
            <a:r>
              <a:rPr lang="en-US" sz="2800" b="1" dirty="0"/>
              <a:t> </a:t>
            </a:r>
            <a:r>
              <a:rPr lang="en-US" sz="2800" b="1" dirty="0" err="1"/>
              <a:t>आवश्यक</a:t>
            </a:r>
            <a:r>
              <a:rPr lang="en-US" sz="2800" b="1" dirty="0"/>
              <a:t> </a:t>
            </a:r>
            <a:r>
              <a:rPr lang="en-US" sz="2800" b="1" dirty="0" err="1"/>
              <a:t>पदार्थांचा</a:t>
            </a:r>
            <a:r>
              <a:rPr lang="en-US" sz="2800" b="1" dirty="0"/>
              <a:t> </a:t>
            </a:r>
            <a:r>
              <a:rPr lang="en-US" sz="2800" b="1" dirty="0" err="1"/>
              <a:t>उपभोग</a:t>
            </a:r>
            <a:r>
              <a:rPr lang="en-US" sz="2800" b="1" dirty="0"/>
              <a:t> </a:t>
            </a:r>
            <a:r>
              <a:rPr lang="en-US" sz="2800" b="1" dirty="0" err="1"/>
              <a:t>घेऊ</a:t>
            </a:r>
            <a:r>
              <a:rPr lang="en-US" sz="2800" b="1" dirty="0"/>
              <a:t> </a:t>
            </a:r>
            <a:r>
              <a:rPr lang="en-US" sz="2800" b="1" dirty="0" err="1"/>
              <a:t>शकतो</a:t>
            </a:r>
            <a:r>
              <a:rPr lang="en-US" sz="2800" b="1" dirty="0" smtClean="0"/>
              <a:t>.’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3352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5750"/>
            <a:ext cx="57150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24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0999"/>
            <a:ext cx="8229600" cy="62967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उत्तम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पोषण</a:t>
            </a:r>
            <a:r>
              <a:rPr lang="en-US" sz="1600" b="1" dirty="0" smtClean="0">
                <a:solidFill>
                  <a:srgbClr val="FF0000"/>
                </a:solidFill>
              </a:rPr>
              <a:t>: </a:t>
            </a:r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/>
          </a:p>
          <a:p>
            <a:r>
              <a:rPr lang="en-US" sz="1600" dirty="0" err="1" smtClean="0"/>
              <a:t>ज्या</a:t>
            </a:r>
            <a:r>
              <a:rPr lang="en-US" sz="1600" dirty="0" smtClean="0"/>
              <a:t> </a:t>
            </a:r>
            <a:r>
              <a:rPr lang="en-US" sz="1600" dirty="0" err="1"/>
              <a:t>पोषणात</a:t>
            </a:r>
            <a:r>
              <a:rPr lang="en-US" sz="1600" dirty="0"/>
              <a:t> </a:t>
            </a:r>
            <a:r>
              <a:rPr lang="en-US" sz="1600" dirty="0" err="1"/>
              <a:t>शरीरयष्टी</a:t>
            </a:r>
            <a:r>
              <a:rPr lang="en-US" sz="1600" dirty="0"/>
              <a:t>, </a:t>
            </a:r>
            <a:r>
              <a:rPr lang="en-US" sz="1600" dirty="0" err="1"/>
              <a:t>आजारपण</a:t>
            </a:r>
            <a:r>
              <a:rPr lang="en-US" sz="1600" dirty="0"/>
              <a:t>, </a:t>
            </a:r>
            <a:r>
              <a:rPr lang="en-US" sz="1600" dirty="0" err="1"/>
              <a:t>क्रियाशीलता</a:t>
            </a:r>
            <a:r>
              <a:rPr lang="en-US" sz="1600" dirty="0"/>
              <a:t>, </a:t>
            </a:r>
            <a:r>
              <a:rPr lang="en-US" sz="1600" dirty="0" err="1"/>
              <a:t>हवामान</a:t>
            </a:r>
            <a:r>
              <a:rPr lang="en-US" sz="1600" dirty="0"/>
              <a:t> </a:t>
            </a:r>
            <a:r>
              <a:rPr lang="en-US" sz="1600" dirty="0" err="1"/>
              <a:t>यांचा</a:t>
            </a:r>
            <a:r>
              <a:rPr lang="en-US" sz="1600" dirty="0"/>
              <a:t> </a:t>
            </a:r>
            <a:r>
              <a:rPr lang="en-US" sz="1600" dirty="0" err="1"/>
              <a:t>विचार</a:t>
            </a:r>
            <a:r>
              <a:rPr lang="en-US" sz="1600" dirty="0"/>
              <a:t> </a:t>
            </a:r>
            <a:r>
              <a:rPr lang="en-US" sz="1600" dirty="0" err="1"/>
              <a:t>करून</a:t>
            </a:r>
            <a:r>
              <a:rPr lang="en-US" sz="1600" dirty="0"/>
              <a:t> </a:t>
            </a:r>
            <a:r>
              <a:rPr lang="en-US" sz="1600" dirty="0" err="1"/>
              <a:t>आवश्यक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 err="1" smtClean="0"/>
              <a:t>त्याप्रमाणे</a:t>
            </a:r>
            <a:r>
              <a:rPr lang="en-US" sz="1600" dirty="0" smtClean="0"/>
              <a:t>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 smtClean="0"/>
              <a:t>पोषक</a:t>
            </a:r>
            <a:r>
              <a:rPr lang="en-US" sz="1600" dirty="0" smtClean="0"/>
              <a:t> </a:t>
            </a:r>
            <a:r>
              <a:rPr lang="en-US" sz="1600" dirty="0" err="1"/>
              <a:t>द्रव्याचे</a:t>
            </a:r>
            <a:r>
              <a:rPr lang="en-US" sz="1600" dirty="0"/>
              <a:t> </a:t>
            </a:r>
            <a:r>
              <a:rPr lang="en-US" sz="1600" dirty="0" err="1"/>
              <a:t>प्रमाण</a:t>
            </a:r>
            <a:r>
              <a:rPr lang="en-US" sz="1600" dirty="0"/>
              <a:t> </a:t>
            </a:r>
            <a:r>
              <a:rPr lang="en-US" sz="1600" dirty="0" err="1"/>
              <a:t>ठरविले</a:t>
            </a:r>
            <a:r>
              <a:rPr lang="en-US" sz="1600" dirty="0"/>
              <a:t> </a:t>
            </a:r>
            <a:r>
              <a:rPr lang="en-US" sz="1600" dirty="0" err="1"/>
              <a:t>जाते</a:t>
            </a:r>
            <a:r>
              <a:rPr lang="en-US" sz="1600" dirty="0"/>
              <a:t> </a:t>
            </a:r>
            <a:r>
              <a:rPr lang="en-US" sz="1600" dirty="0" err="1"/>
              <a:t>त्यास</a:t>
            </a:r>
            <a:r>
              <a:rPr lang="en-US" sz="1600" dirty="0"/>
              <a:t> </a:t>
            </a:r>
            <a:r>
              <a:rPr lang="en-US" sz="1600" b="1" dirty="0"/>
              <a:t>‘</a:t>
            </a:r>
            <a:r>
              <a:rPr lang="en-US" sz="1600" b="1" dirty="0" err="1"/>
              <a:t>उत्तम</a:t>
            </a:r>
            <a:r>
              <a:rPr lang="en-US" sz="1600" b="1" dirty="0"/>
              <a:t> </a:t>
            </a:r>
            <a:r>
              <a:rPr lang="en-US" sz="1600" b="1" dirty="0" err="1"/>
              <a:t>पोषण</a:t>
            </a:r>
            <a:r>
              <a:rPr lang="en-US" sz="1600" b="1" dirty="0"/>
              <a:t>’</a:t>
            </a:r>
            <a:r>
              <a:rPr lang="en-US" sz="1600" dirty="0"/>
              <a:t> </a:t>
            </a:r>
            <a:r>
              <a:rPr lang="en-US" sz="1600" dirty="0" err="1"/>
              <a:t>असे</a:t>
            </a:r>
            <a:r>
              <a:rPr lang="en-US" sz="1600" dirty="0"/>
              <a:t> </a:t>
            </a:r>
            <a:r>
              <a:rPr lang="en-US" sz="1600" dirty="0" err="1"/>
              <a:t>म्हणतात</a:t>
            </a:r>
            <a:r>
              <a:rPr lang="en-US" sz="1600" dirty="0" smtClean="0"/>
              <a:t>.</a:t>
            </a:r>
          </a:p>
          <a:p>
            <a:endParaRPr lang="en-US" sz="1600" b="1" dirty="0" smtClean="0"/>
          </a:p>
          <a:p>
            <a:r>
              <a:rPr lang="en-US" sz="1600" b="1" dirty="0" err="1" smtClean="0">
                <a:solidFill>
                  <a:srgbClr val="FF0000"/>
                </a:solidFill>
              </a:rPr>
              <a:t>कुपोषण</a:t>
            </a:r>
            <a:r>
              <a:rPr lang="en-US" sz="1600" b="1" dirty="0" smtClean="0">
                <a:solidFill>
                  <a:srgbClr val="FF0000"/>
                </a:solidFill>
              </a:rPr>
              <a:t>: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 smtClean="0"/>
          </a:p>
          <a:p>
            <a:r>
              <a:rPr lang="en-US" sz="1600" dirty="0" err="1"/>
              <a:t>जर</a:t>
            </a:r>
            <a:r>
              <a:rPr lang="en-US" sz="1600" dirty="0"/>
              <a:t> </a:t>
            </a:r>
            <a:r>
              <a:rPr lang="en-US" sz="1600" dirty="0" err="1"/>
              <a:t>अन्नपदार्थातून</a:t>
            </a:r>
            <a:r>
              <a:rPr lang="en-US" sz="1600" dirty="0"/>
              <a:t> </a:t>
            </a:r>
            <a:r>
              <a:rPr lang="en-US" sz="1600" dirty="0" err="1"/>
              <a:t>आवश्यकपेक्षा</a:t>
            </a:r>
            <a:r>
              <a:rPr lang="en-US" sz="1600" dirty="0"/>
              <a:t>  </a:t>
            </a:r>
            <a:r>
              <a:rPr lang="en-US" sz="1600" dirty="0" err="1"/>
              <a:t>कमी</a:t>
            </a:r>
            <a:r>
              <a:rPr lang="en-US" sz="1600" dirty="0"/>
              <a:t> </a:t>
            </a:r>
            <a:r>
              <a:rPr lang="en-US" sz="1600" dirty="0" err="1"/>
              <a:t>किंवा</a:t>
            </a:r>
            <a:r>
              <a:rPr lang="en-US" sz="1600" dirty="0"/>
              <a:t> </a:t>
            </a:r>
            <a:r>
              <a:rPr lang="en-US" sz="1600" dirty="0" err="1"/>
              <a:t>जास्त</a:t>
            </a:r>
            <a:r>
              <a:rPr lang="en-US" sz="1600" dirty="0"/>
              <a:t> </a:t>
            </a:r>
            <a:r>
              <a:rPr lang="en-US" sz="1600" dirty="0" err="1"/>
              <a:t>प्रमाणात</a:t>
            </a:r>
            <a:r>
              <a:rPr lang="en-US" sz="1600" dirty="0"/>
              <a:t> </a:t>
            </a:r>
            <a:r>
              <a:rPr lang="en-US" sz="1600" dirty="0" err="1"/>
              <a:t>पोषक</a:t>
            </a:r>
            <a:r>
              <a:rPr lang="en-US" sz="1600" dirty="0"/>
              <a:t> </a:t>
            </a:r>
            <a:r>
              <a:rPr lang="en-US" sz="1600" dirty="0" err="1"/>
              <a:t>तत्त्वांचा</a:t>
            </a:r>
            <a:r>
              <a:rPr lang="en-US" sz="1600" dirty="0"/>
              <a:t> </a:t>
            </a:r>
            <a:r>
              <a:rPr lang="en-US" sz="1600" dirty="0" err="1"/>
              <a:t>पुरवठा</a:t>
            </a:r>
            <a:r>
              <a:rPr lang="en-US" sz="1600" dirty="0"/>
              <a:t> </a:t>
            </a:r>
            <a:r>
              <a:rPr lang="en-US" sz="1600" dirty="0" err="1"/>
              <a:t>झाला</a:t>
            </a:r>
            <a:r>
              <a:rPr lang="en-US" sz="1600" dirty="0"/>
              <a:t> </a:t>
            </a:r>
            <a:r>
              <a:rPr lang="en-US" sz="1600" dirty="0" err="1"/>
              <a:t>तर</a:t>
            </a:r>
            <a:r>
              <a:rPr lang="en-US" sz="1600" dirty="0"/>
              <a:t> </a:t>
            </a:r>
            <a:r>
              <a:rPr lang="en-US" sz="1600" dirty="0" err="1"/>
              <a:t>त्यास</a:t>
            </a:r>
            <a:r>
              <a:rPr lang="en-US" sz="1600" dirty="0"/>
              <a:t>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‘</a:t>
            </a:r>
            <a:r>
              <a:rPr lang="en-US" sz="1600" b="1" dirty="0" err="1"/>
              <a:t>कुपोषण</a:t>
            </a:r>
            <a:r>
              <a:rPr lang="en-US" sz="1600" b="1" dirty="0"/>
              <a:t>’ </a:t>
            </a:r>
            <a:r>
              <a:rPr lang="en-US" sz="1600" dirty="0" err="1" smtClean="0"/>
              <a:t>असे</a:t>
            </a:r>
            <a:r>
              <a:rPr lang="en-US" sz="1600" dirty="0" smtClean="0"/>
              <a:t> </a:t>
            </a:r>
            <a:r>
              <a:rPr lang="en-US" sz="1600" dirty="0" err="1"/>
              <a:t>म्हणतात</a:t>
            </a:r>
            <a:r>
              <a:rPr lang="en-US" sz="1600" dirty="0"/>
              <a:t>. </a:t>
            </a:r>
            <a:r>
              <a:rPr lang="en-US" sz="1600" dirty="0" err="1"/>
              <a:t>यामध्ये</a:t>
            </a:r>
            <a:r>
              <a:rPr lang="en-US" sz="1600" dirty="0"/>
              <a:t> </a:t>
            </a:r>
            <a:r>
              <a:rPr lang="en-US" sz="1600" dirty="0" err="1"/>
              <a:t>आवश्यकपेक्षा</a:t>
            </a:r>
            <a:r>
              <a:rPr lang="en-US" sz="1600" dirty="0"/>
              <a:t> </a:t>
            </a:r>
            <a:r>
              <a:rPr lang="en-US" sz="1600" dirty="0" err="1"/>
              <a:t>कमी</a:t>
            </a:r>
            <a:r>
              <a:rPr lang="en-US" sz="1600" dirty="0"/>
              <a:t> </a:t>
            </a:r>
            <a:r>
              <a:rPr lang="en-US" sz="1600" dirty="0" err="1"/>
              <a:t>पोषक</a:t>
            </a:r>
            <a:r>
              <a:rPr lang="en-US" sz="1600" dirty="0"/>
              <a:t> </a:t>
            </a:r>
            <a:r>
              <a:rPr lang="en-US" sz="1600" dirty="0" err="1"/>
              <a:t>तत्त्वे</a:t>
            </a:r>
            <a:r>
              <a:rPr lang="en-US" sz="1600" dirty="0"/>
              <a:t> </a:t>
            </a:r>
            <a:r>
              <a:rPr lang="en-US" sz="1600" dirty="0" err="1"/>
              <a:t>मिळाल्यास</a:t>
            </a:r>
            <a:r>
              <a:rPr lang="en-US" sz="1600" dirty="0"/>
              <a:t> </a:t>
            </a:r>
            <a:r>
              <a:rPr lang="en-US" sz="1600" dirty="0" err="1"/>
              <a:t>अर्ध</a:t>
            </a:r>
            <a:r>
              <a:rPr lang="en-US" sz="1600" dirty="0"/>
              <a:t> </a:t>
            </a:r>
            <a:r>
              <a:rPr lang="en-US" sz="1600" dirty="0" err="1"/>
              <a:t>पोषण</a:t>
            </a:r>
            <a:r>
              <a:rPr lang="en-US" sz="1600" dirty="0"/>
              <a:t>/</a:t>
            </a:r>
            <a:r>
              <a:rPr lang="en-US" sz="1600" dirty="0" err="1"/>
              <a:t>अपुरे</a:t>
            </a:r>
            <a:r>
              <a:rPr lang="en-US" sz="1600" dirty="0"/>
              <a:t> </a:t>
            </a:r>
            <a:r>
              <a:rPr lang="en-US" sz="1600" dirty="0" err="1"/>
              <a:t>पोषण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err="1" smtClean="0"/>
              <a:t>होते</a:t>
            </a:r>
            <a:r>
              <a:rPr lang="en-US" sz="1600" dirty="0"/>
              <a:t>. </a:t>
            </a:r>
            <a:endParaRPr lang="en-US" sz="1600" dirty="0" smtClean="0"/>
          </a:p>
          <a:p>
            <a:r>
              <a:rPr lang="en-US" sz="1600" b="1" dirty="0" err="1" smtClean="0">
                <a:solidFill>
                  <a:srgbClr val="FF0000"/>
                </a:solidFill>
              </a:rPr>
              <a:t>अधिपोषण</a:t>
            </a:r>
            <a:r>
              <a:rPr lang="en-US" sz="1600" b="1" dirty="0" smtClean="0">
                <a:solidFill>
                  <a:srgbClr val="FF0000"/>
                </a:solidFill>
              </a:rPr>
              <a:t>: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 smtClean="0"/>
          </a:p>
          <a:p>
            <a:r>
              <a:rPr lang="en-US" sz="1600" dirty="0" err="1" smtClean="0"/>
              <a:t>पोषक</a:t>
            </a:r>
            <a:r>
              <a:rPr lang="en-US" sz="1600" dirty="0" smtClean="0"/>
              <a:t> </a:t>
            </a:r>
            <a:r>
              <a:rPr lang="en-US" sz="1600" dirty="0" err="1"/>
              <a:t>तत्त्वे</a:t>
            </a:r>
            <a:r>
              <a:rPr lang="en-US" sz="1600" dirty="0"/>
              <a:t> </a:t>
            </a:r>
            <a:r>
              <a:rPr lang="en-US" sz="1600" dirty="0" err="1"/>
              <a:t>शरीराच्या</a:t>
            </a:r>
            <a:r>
              <a:rPr lang="en-US" sz="1600" dirty="0"/>
              <a:t> </a:t>
            </a:r>
            <a:r>
              <a:rPr lang="en-US" sz="1600" dirty="0" err="1"/>
              <a:t>आवश्यकतेपेक्षा</a:t>
            </a:r>
            <a:r>
              <a:rPr lang="en-US" sz="1600" dirty="0"/>
              <a:t> </a:t>
            </a:r>
            <a:r>
              <a:rPr lang="en-US" sz="1600" dirty="0" err="1"/>
              <a:t>फार</a:t>
            </a:r>
            <a:r>
              <a:rPr lang="en-US" sz="1600" dirty="0"/>
              <a:t> </a:t>
            </a:r>
            <a:r>
              <a:rPr lang="en-US" sz="1600" dirty="0" err="1"/>
              <a:t>जास्त</a:t>
            </a:r>
            <a:r>
              <a:rPr lang="en-US" sz="1600" dirty="0"/>
              <a:t> </a:t>
            </a:r>
            <a:r>
              <a:rPr lang="en-US" sz="1600" dirty="0" err="1"/>
              <a:t>प्रमाणात</a:t>
            </a:r>
            <a:r>
              <a:rPr lang="en-US" sz="1600" dirty="0"/>
              <a:t> </a:t>
            </a:r>
            <a:r>
              <a:rPr lang="en-US" sz="1600" dirty="0" err="1"/>
              <a:t>मिळाल्यास</a:t>
            </a:r>
            <a:r>
              <a:rPr lang="en-US" sz="1600" dirty="0"/>
              <a:t> </a:t>
            </a:r>
            <a:r>
              <a:rPr lang="en-US" sz="1600" b="1" dirty="0"/>
              <a:t>‘</a:t>
            </a:r>
            <a:r>
              <a:rPr lang="en-US" sz="1600" b="1" dirty="0" err="1"/>
              <a:t>अधिपोषण</a:t>
            </a:r>
            <a:r>
              <a:rPr lang="en-US" sz="1600" b="1" dirty="0"/>
              <a:t>‘</a:t>
            </a:r>
            <a:r>
              <a:rPr lang="en-US" sz="1600" dirty="0"/>
              <a:t> </a:t>
            </a:r>
            <a:r>
              <a:rPr lang="en-US" sz="1600" dirty="0" err="1"/>
              <a:t>होते</a:t>
            </a:r>
            <a:r>
              <a:rPr lang="en-US" sz="1600" dirty="0"/>
              <a:t>. </a:t>
            </a:r>
            <a:r>
              <a:rPr lang="en-US" sz="1600" dirty="0" err="1"/>
              <a:t>या</a:t>
            </a:r>
            <a:r>
              <a:rPr lang="en-US" sz="1600" dirty="0"/>
              <a:t> </a:t>
            </a:r>
            <a:r>
              <a:rPr lang="en-US" sz="1600" dirty="0" err="1"/>
              <a:t>पोषक</a:t>
            </a:r>
            <a:r>
              <a:rPr lang="en-US" sz="1600" dirty="0"/>
              <a:t> </a:t>
            </a:r>
            <a:endParaRPr lang="en-US" sz="1600" dirty="0" smtClean="0"/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        </a:t>
            </a:r>
            <a:r>
              <a:rPr lang="en-US" sz="1600" dirty="0" err="1" smtClean="0"/>
              <a:t>तत्त्वामध्ये</a:t>
            </a:r>
            <a:r>
              <a:rPr lang="en-US" sz="1600" dirty="0" smtClean="0"/>
              <a:t>  </a:t>
            </a:r>
            <a:r>
              <a:rPr lang="en-US" sz="1600" dirty="0" err="1" smtClean="0"/>
              <a:t>विशिष्ट</a:t>
            </a:r>
            <a:r>
              <a:rPr lang="en-US" sz="1600" dirty="0" smtClean="0"/>
              <a:t> </a:t>
            </a:r>
            <a:r>
              <a:rPr lang="en-US" sz="1600" dirty="0" err="1"/>
              <a:t>प्रमाणबध्द</a:t>
            </a:r>
            <a:r>
              <a:rPr lang="en-US" sz="1600" dirty="0"/>
              <a:t> </a:t>
            </a:r>
            <a:r>
              <a:rPr lang="en-US" sz="1600" dirty="0" err="1"/>
              <a:t>समतोलपणा</a:t>
            </a:r>
            <a:r>
              <a:rPr lang="en-US" sz="1600" dirty="0"/>
              <a:t> </a:t>
            </a:r>
            <a:r>
              <a:rPr lang="en-US" sz="1600" dirty="0" err="1"/>
              <a:t>आवश्यक</a:t>
            </a:r>
            <a:r>
              <a:rPr lang="en-US" sz="1600" dirty="0"/>
              <a:t> </a:t>
            </a:r>
            <a:r>
              <a:rPr lang="en-US" sz="1600" dirty="0" err="1"/>
              <a:t>असतो</a:t>
            </a:r>
            <a:r>
              <a:rPr lang="en-US" sz="1600" dirty="0"/>
              <a:t>. </a:t>
            </a:r>
            <a:r>
              <a:rPr lang="en-US" sz="1600" dirty="0" err="1"/>
              <a:t>त्याचा</a:t>
            </a:r>
            <a:r>
              <a:rPr lang="en-US" sz="1600" dirty="0"/>
              <a:t> </a:t>
            </a:r>
            <a:r>
              <a:rPr lang="en-US" sz="1600" dirty="0" err="1"/>
              <a:t>समतोलपणा</a:t>
            </a:r>
            <a:r>
              <a:rPr lang="en-US" sz="1600" dirty="0"/>
              <a:t> </a:t>
            </a:r>
            <a:r>
              <a:rPr lang="en-US" sz="1600" dirty="0" err="1"/>
              <a:t>बिघडला</a:t>
            </a:r>
            <a:r>
              <a:rPr lang="en-US" sz="1600" dirty="0"/>
              <a:t> </a:t>
            </a:r>
            <a:r>
              <a:rPr lang="en-US" sz="1600" dirty="0" err="1"/>
              <a:t>तर</a:t>
            </a:r>
            <a:r>
              <a:rPr lang="en-US" sz="1600" dirty="0"/>
              <a:t> </a:t>
            </a:r>
            <a:r>
              <a:rPr lang="en-US" sz="1600" dirty="0" err="1" smtClean="0"/>
              <a:t>शरीर</a:t>
            </a:r>
            <a:r>
              <a:rPr lang="en-US" sz="1600" dirty="0" smtClean="0"/>
              <a:t>      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</a:t>
            </a:r>
            <a:r>
              <a:rPr lang="en-US" sz="1600" dirty="0" err="1" smtClean="0"/>
              <a:t>पोषण</a:t>
            </a:r>
            <a:r>
              <a:rPr lang="en-US" sz="1600" dirty="0" smtClean="0"/>
              <a:t> </a:t>
            </a:r>
            <a:r>
              <a:rPr lang="en-US" sz="1600" dirty="0" err="1"/>
              <a:t>योग्य</a:t>
            </a:r>
            <a:r>
              <a:rPr lang="en-US" sz="1600" dirty="0"/>
              <a:t> </a:t>
            </a:r>
            <a:r>
              <a:rPr lang="en-US" sz="1600" dirty="0" err="1"/>
              <a:t>रीतीने</a:t>
            </a:r>
            <a:r>
              <a:rPr lang="en-US" sz="1600" dirty="0"/>
              <a:t> </a:t>
            </a:r>
            <a:r>
              <a:rPr lang="en-US" sz="1600" dirty="0" err="1" smtClean="0"/>
              <a:t>होत</a:t>
            </a:r>
            <a:r>
              <a:rPr lang="en-US" sz="1600" dirty="0" smtClean="0"/>
              <a:t> </a:t>
            </a:r>
            <a:r>
              <a:rPr lang="en-US" sz="1600" dirty="0" err="1"/>
              <a:t>नाही</a:t>
            </a:r>
            <a:r>
              <a:rPr lang="en-US" sz="1600" dirty="0"/>
              <a:t>. </a:t>
            </a:r>
            <a:r>
              <a:rPr lang="en-US" sz="1600" dirty="0" err="1"/>
              <a:t>उत्तम</a:t>
            </a:r>
            <a:r>
              <a:rPr lang="en-US" sz="1600" dirty="0"/>
              <a:t> </a:t>
            </a:r>
            <a:r>
              <a:rPr lang="en-US" sz="1600" dirty="0" err="1"/>
              <a:t>पोषणाशिवाय</a:t>
            </a:r>
            <a:r>
              <a:rPr lang="en-US" sz="1600" dirty="0"/>
              <a:t> </a:t>
            </a:r>
            <a:r>
              <a:rPr lang="en-US" sz="1600" dirty="0" err="1"/>
              <a:t>उत्तम</a:t>
            </a:r>
            <a:r>
              <a:rPr lang="en-US" sz="1600" dirty="0"/>
              <a:t> </a:t>
            </a:r>
            <a:r>
              <a:rPr lang="en-US" sz="1600" dirty="0" err="1"/>
              <a:t>आरोग्य</a:t>
            </a:r>
            <a:r>
              <a:rPr lang="en-US" sz="1600" dirty="0"/>
              <a:t> </a:t>
            </a:r>
            <a:r>
              <a:rPr lang="en-US" sz="1600" dirty="0" err="1"/>
              <a:t>राहू</a:t>
            </a:r>
            <a:r>
              <a:rPr lang="en-US" sz="1600" dirty="0"/>
              <a:t> </a:t>
            </a:r>
            <a:r>
              <a:rPr lang="en-US" sz="1600" dirty="0" err="1"/>
              <a:t>शकत</a:t>
            </a:r>
            <a:r>
              <a:rPr lang="en-US" sz="1600" dirty="0"/>
              <a:t> </a:t>
            </a:r>
            <a:r>
              <a:rPr lang="en-US" sz="1600" dirty="0" err="1"/>
              <a:t>नाही</a:t>
            </a:r>
            <a:r>
              <a:rPr lang="en-US" sz="1600" dirty="0"/>
              <a:t>.</a:t>
            </a:r>
          </a:p>
          <a:p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762000" y="6031468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Please visit-    https://www.nhs.uk/live-well/eat-well/eight-tips-for-healthy-eating/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35633"/>
            <a:ext cx="1676400" cy="125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243" y="3291560"/>
            <a:ext cx="2182957" cy="116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2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1000" y="228600"/>
            <a:ext cx="8610600" cy="6553200"/>
          </a:xfrm>
          <a:prstGeom prst="roundRect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258" y="510381"/>
            <a:ext cx="4560342" cy="291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1"/>
            <a:ext cx="4572000" cy="311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447800"/>
            <a:ext cx="16764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mr-IN" sz="3200" b="1" dirty="0" smtClean="0">
                <a:solidFill>
                  <a:srgbClr val="FF0000"/>
                </a:solidFill>
              </a:rPr>
              <a:t>कुपोषण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4572000"/>
            <a:ext cx="1980029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mr-IN" sz="2800" b="1" dirty="0" smtClean="0">
                <a:solidFill>
                  <a:srgbClr val="FF0000"/>
                </a:solidFill>
              </a:rPr>
              <a:t>अपुरे पोषण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2970629" y="1600200"/>
            <a:ext cx="686971" cy="216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otched Right Arrow 4"/>
          <p:cNvSpPr/>
          <p:nvPr/>
        </p:nvSpPr>
        <p:spPr>
          <a:xfrm>
            <a:off x="2970629" y="4709521"/>
            <a:ext cx="686971" cy="18541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</TotalTime>
  <Words>842</Words>
  <Application>Microsoft Office PowerPoint</Application>
  <PresentationFormat>On-screen Show (4:3)</PresentationFormat>
  <Paragraphs>134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अन्नाची गरज  </vt:lpstr>
      <vt:lpstr>PowerPoint Presentation</vt:lpstr>
      <vt:lpstr>PowerPoint Presentation</vt:lpstr>
      <vt:lpstr>PowerPoint Presentation</vt:lpstr>
      <vt:lpstr>PowerPoint Presentation</vt:lpstr>
      <vt:lpstr>    आरोग्याची व्याख्या  (Definition of Health)</vt:lpstr>
      <vt:lpstr> शारीरिक स्वास्थ्य  उत्तम असल्याची लक्षणे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मानसिक स्वास्थ्याची लक्षणे   Signs of Mental Health</vt:lpstr>
      <vt:lpstr>मानसिक स्वास्थ्याची लक्षणे  </vt:lpstr>
      <vt:lpstr>PowerPoint Presentation</vt:lpstr>
      <vt:lpstr>सामजिक स्वास्थ्य : </vt:lpstr>
      <vt:lpstr>                      समतोल आहार                          Balanced Diet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अन्न व पोषणाच्या मुलभूत संकल्पना  (Basic Concepts in Food and Nutrition)</dc:title>
  <dc:creator>Admin</dc:creator>
  <cp:lastModifiedBy>Admin</cp:lastModifiedBy>
  <cp:revision>65</cp:revision>
  <cp:lastPrinted>2021-08-14T05:13:54Z</cp:lastPrinted>
  <dcterms:created xsi:type="dcterms:W3CDTF">2020-07-24T04:51:25Z</dcterms:created>
  <dcterms:modified xsi:type="dcterms:W3CDTF">2021-08-14T05:14:21Z</dcterms:modified>
</cp:coreProperties>
</file>