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AF2BA1-679A-42D2-A6F2-62AB41A026D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98128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F2BA1-679A-42D2-A6F2-62AB41A026D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398981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F2BA1-679A-42D2-A6F2-62AB41A026D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273279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F2BA1-679A-42D2-A6F2-62AB41A026D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104020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AF2BA1-679A-42D2-A6F2-62AB41A026D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2256231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AF2BA1-679A-42D2-A6F2-62AB41A026DD}"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57454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AF2BA1-679A-42D2-A6F2-62AB41A026DD}" type="datetimeFigureOut">
              <a:rPr lang="en-US" smtClean="0"/>
              <a:t>8/14/2021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745124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AF2BA1-679A-42D2-A6F2-62AB41A026DD}" type="datetimeFigureOut">
              <a:rPr lang="en-US" smtClean="0"/>
              <a:t>8/14/2021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56164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F2BA1-679A-42D2-A6F2-62AB41A026DD}" type="datetimeFigureOut">
              <a:rPr lang="en-US" smtClean="0"/>
              <a:t>8/14/2021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137763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AF2BA1-679A-42D2-A6F2-62AB41A026DD}"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3038829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AF2BA1-679A-42D2-A6F2-62AB41A026DD}"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426B8-F5A9-4772-9008-891EEA27CF89}" type="slidenum">
              <a:rPr lang="en-US" smtClean="0"/>
              <a:t>‹#›</a:t>
            </a:fld>
            <a:endParaRPr lang="en-US"/>
          </a:p>
        </p:txBody>
      </p:sp>
    </p:spTree>
    <p:extLst>
      <p:ext uri="{BB962C8B-B14F-4D97-AF65-F5344CB8AC3E}">
        <p14:creationId xmlns:p14="http://schemas.microsoft.com/office/powerpoint/2010/main" val="369569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AF2BA1-679A-42D2-A6F2-62AB41A026DD}" type="datetimeFigureOut">
              <a:rPr lang="en-US" smtClean="0"/>
              <a:t>8/14/2021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426B8-F5A9-4772-9008-891EEA27CF89}" type="slidenum">
              <a:rPr lang="en-US" smtClean="0"/>
              <a:t>‹#›</a:t>
            </a:fld>
            <a:endParaRPr lang="en-US"/>
          </a:p>
        </p:txBody>
      </p:sp>
    </p:spTree>
    <p:extLst>
      <p:ext uri="{BB962C8B-B14F-4D97-AF65-F5344CB8AC3E}">
        <p14:creationId xmlns:p14="http://schemas.microsoft.com/office/powerpoint/2010/main" val="1430502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6019800"/>
          </a:xfrm>
          <a:ln w="38100">
            <a:solidFill>
              <a:srgbClr val="00B0F0"/>
            </a:solidFill>
          </a:ln>
        </p:spPr>
        <p:txBody>
          <a:bodyPr>
            <a:normAutofit/>
          </a:bodyPr>
          <a:lstStyle/>
          <a:p>
            <a:r>
              <a:rPr lang="mr-IN" sz="3200" dirty="0" smtClean="0">
                <a:solidFill>
                  <a:srgbClr val="FF0000"/>
                </a:solidFill>
              </a:rPr>
              <a:t>शिवाजी विद्यापीठ, कोल्हापूर </a:t>
            </a:r>
            <a:br>
              <a:rPr lang="mr-IN" sz="3200" dirty="0" smtClean="0">
                <a:solidFill>
                  <a:srgbClr val="FF0000"/>
                </a:solidFill>
              </a:rPr>
            </a:br>
            <a:r>
              <a:rPr lang="mr-IN" sz="3200" dirty="0" smtClean="0">
                <a:solidFill>
                  <a:srgbClr val="FF0000"/>
                </a:solidFill>
              </a:rPr>
              <a:t/>
            </a:r>
            <a:br>
              <a:rPr lang="mr-IN" sz="3200" dirty="0" smtClean="0">
                <a:solidFill>
                  <a:srgbClr val="FF0000"/>
                </a:solidFill>
              </a:rPr>
            </a:br>
            <a:r>
              <a:rPr lang="mr-IN" sz="3200" dirty="0" smtClean="0"/>
              <a:t>बी..ए. भाग -1 सेमिस्टर -1 </a:t>
            </a:r>
            <a:br>
              <a:rPr lang="mr-IN" sz="3200" dirty="0" smtClean="0"/>
            </a:br>
            <a:r>
              <a:rPr lang="mr-IN" sz="3200" dirty="0" smtClean="0"/>
              <a:t/>
            </a:r>
            <a:br>
              <a:rPr lang="mr-IN" sz="3200" dirty="0" smtClean="0"/>
            </a:br>
            <a:r>
              <a:rPr lang="mr-IN" sz="3200" dirty="0" smtClean="0">
                <a:solidFill>
                  <a:srgbClr val="FF0000"/>
                </a:solidFill>
              </a:rPr>
              <a:t>होम सायन्स : पेपर क्रमांक-1</a:t>
            </a:r>
            <a:r>
              <a:rPr lang="mr-IN" sz="3200" dirty="0" smtClean="0"/>
              <a:t> </a:t>
            </a:r>
            <a:br>
              <a:rPr lang="mr-IN" sz="3200" dirty="0" smtClean="0"/>
            </a:br>
            <a:r>
              <a:rPr lang="en-US" sz="3200" dirty="0"/>
              <a:t/>
            </a:r>
            <a:br>
              <a:rPr lang="en-US" sz="3200" dirty="0"/>
            </a:br>
            <a:r>
              <a:rPr lang="mr-IN" sz="3200" dirty="0" smtClean="0"/>
              <a:t>अन्न व पोषणाची मुलतत्वे</a:t>
            </a:r>
            <a:r>
              <a:rPr lang="en-US" sz="3200" dirty="0" smtClean="0"/>
              <a:t/>
            </a:r>
            <a:br>
              <a:rPr lang="en-US" sz="3200" dirty="0" smtClean="0"/>
            </a:br>
            <a:r>
              <a:rPr lang="en-US" sz="3200" dirty="0" smtClean="0">
                <a:solidFill>
                  <a:srgbClr val="FF0000"/>
                </a:solidFill>
              </a:rPr>
              <a:t>Fundamentals of  Food and Nutrition</a:t>
            </a:r>
            <a:br>
              <a:rPr lang="en-US" sz="3200" dirty="0" smtClean="0">
                <a:solidFill>
                  <a:srgbClr val="FF0000"/>
                </a:solidFill>
              </a:rPr>
            </a:br>
            <a:r>
              <a:rPr lang="en-US" sz="3200" dirty="0" smtClean="0">
                <a:solidFill>
                  <a:srgbClr val="FF0000"/>
                </a:solidFill>
              </a:rPr>
              <a:t>Syllabus</a:t>
            </a:r>
            <a:endParaRPr lang="en-US" sz="3200" dirty="0">
              <a:solidFill>
                <a:srgbClr val="FF0000"/>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5486400"/>
            <a:ext cx="1752600" cy="1163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20498"/>
            <a:ext cx="1956778" cy="1203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2746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a:ln w="28575">
            <a:solidFill>
              <a:srgbClr val="FF0000"/>
            </a:solidFill>
          </a:ln>
        </p:spPr>
        <p:txBody>
          <a:bodyPr>
            <a:noAutofit/>
          </a:bodyPr>
          <a:lstStyle/>
          <a:p>
            <a:r>
              <a:rPr lang="en-US" sz="3200" dirty="0" smtClean="0"/>
              <a:t>Fundamentals of Food and Nutrition Syllabus </a:t>
            </a:r>
            <a:endParaRPr lang="en-US" sz="3200" dirty="0"/>
          </a:p>
        </p:txBody>
      </p:sp>
      <p:sp>
        <p:nvSpPr>
          <p:cNvPr id="3" name="Content Placeholder 2"/>
          <p:cNvSpPr>
            <a:spLocks noGrp="1"/>
          </p:cNvSpPr>
          <p:nvPr>
            <p:ph idx="1"/>
          </p:nvPr>
        </p:nvSpPr>
        <p:spPr>
          <a:xfrm>
            <a:off x="2133600" y="1600200"/>
            <a:ext cx="6553200" cy="4525963"/>
          </a:xfrm>
          <a:ln w="38100">
            <a:solidFill>
              <a:srgbClr val="00B0F0"/>
            </a:solidFill>
          </a:ln>
        </p:spPr>
        <p:txBody>
          <a:bodyPr>
            <a:normAutofit fontScale="92500" lnSpcReduction="10000"/>
          </a:bodyPr>
          <a:lstStyle/>
          <a:p>
            <a:r>
              <a:rPr lang="en-US" sz="2800" dirty="0" smtClean="0">
                <a:latin typeface="Times New Roman" pitchFamily="18" charset="0"/>
                <a:cs typeface="Times New Roman" pitchFamily="18" charset="0"/>
              </a:rPr>
              <a:t>Nutrition has been recognized and given a special role in national development. Nutrition is the key to facilitate the study and enhance the quality of human life. This paper covers basic aspects of nutrients, food science, as well as open a vast understanding of the current spectrum of malnutrition,. This course equips the students for skill development, academic understanding, entrepreneurship, community role and employment in various fields of food industry, health clinics, NGOs, etc.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29306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74638"/>
            <a:ext cx="5410200" cy="792162"/>
          </a:xfrm>
          <a:ln w="28575">
            <a:solidFill>
              <a:srgbClr val="FF0000"/>
            </a:solidFill>
          </a:ln>
        </p:spPr>
        <p:txBody>
          <a:bodyPr/>
          <a:lstStyle/>
          <a:p>
            <a:r>
              <a:rPr lang="en-US" dirty="0" smtClean="0"/>
              <a:t>Objectives </a:t>
            </a:r>
            <a:endParaRPr lang="en-US" dirty="0"/>
          </a:p>
        </p:txBody>
      </p:sp>
      <p:sp>
        <p:nvSpPr>
          <p:cNvPr id="3" name="Content Placeholder 2"/>
          <p:cNvSpPr>
            <a:spLocks noGrp="1"/>
          </p:cNvSpPr>
          <p:nvPr>
            <p:ph idx="1"/>
          </p:nvPr>
        </p:nvSpPr>
        <p:spPr>
          <a:xfrm>
            <a:off x="3124200" y="1600200"/>
            <a:ext cx="5562600" cy="4525963"/>
          </a:xfrm>
          <a:ln w="38100">
            <a:solidFill>
              <a:srgbClr val="00B0F0"/>
            </a:solidFill>
          </a:ln>
        </p:spPr>
        <p:txBody>
          <a:bodyPr>
            <a:normAutofit lnSpcReduction="10000"/>
          </a:bodyPr>
          <a:lstStyle/>
          <a:p>
            <a:endParaRPr lang="en-US" dirty="0" smtClean="0"/>
          </a:p>
          <a:p>
            <a:r>
              <a:rPr lang="en-US" dirty="0" smtClean="0"/>
              <a:t>1. To familiarize students with fundamentals of food, nutrients and their relationship to Health </a:t>
            </a:r>
          </a:p>
          <a:p>
            <a:r>
              <a:rPr lang="en-US" dirty="0" smtClean="0"/>
              <a:t>2. To create awareness with respect to deriving maximum benefit from available food resources </a:t>
            </a:r>
          </a:p>
          <a:p>
            <a:endParaRPr lang="en-US" dirty="0"/>
          </a:p>
        </p:txBody>
      </p:sp>
    </p:spTree>
    <p:extLst>
      <p:ext uri="{BB962C8B-B14F-4D97-AF65-F5344CB8AC3E}">
        <p14:creationId xmlns:p14="http://schemas.microsoft.com/office/powerpoint/2010/main" val="4199415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52400"/>
            <a:ext cx="5715000" cy="1219200"/>
          </a:xfrm>
          <a:ln>
            <a:solidFill>
              <a:srgbClr val="FF0000"/>
            </a:solidFill>
          </a:ln>
        </p:spPr>
        <p:txBody>
          <a:bodyPr>
            <a:noAutofit/>
          </a:bodyPr>
          <a:lstStyle/>
          <a:p>
            <a:r>
              <a:rPr lang="en-US" sz="3200" dirty="0" smtClean="0">
                <a:solidFill>
                  <a:srgbClr val="FF0000"/>
                </a:solidFill>
              </a:rPr>
              <a:t/>
            </a:r>
            <a:br>
              <a:rPr lang="en-US" sz="3200" dirty="0" smtClean="0">
                <a:solidFill>
                  <a:srgbClr val="FF0000"/>
                </a:solidFill>
              </a:rPr>
            </a:br>
            <a:r>
              <a:rPr lang="en-US" sz="3200" dirty="0" smtClean="0">
                <a:solidFill>
                  <a:srgbClr val="FF0000"/>
                </a:solidFill>
              </a:rPr>
              <a:t>Module </a:t>
            </a:r>
            <a:r>
              <a:rPr lang="en-US" sz="3200" dirty="0">
                <a:solidFill>
                  <a:srgbClr val="FF0000"/>
                </a:solidFill>
              </a:rPr>
              <a:t>1 : Basic concepts in </a:t>
            </a:r>
            <a:r>
              <a:rPr lang="en-US" sz="3200" dirty="0" smtClean="0">
                <a:solidFill>
                  <a:srgbClr val="FF0000"/>
                </a:solidFill>
              </a:rPr>
              <a:t>Food </a:t>
            </a:r>
            <a:r>
              <a:rPr lang="en-US" sz="3200" dirty="0">
                <a:solidFill>
                  <a:srgbClr val="FF0000"/>
                </a:solidFill>
              </a:rPr>
              <a:t>and </a:t>
            </a:r>
            <a:r>
              <a:rPr lang="en-US" sz="3200" dirty="0" smtClean="0">
                <a:solidFill>
                  <a:srgbClr val="FF0000"/>
                </a:solidFill>
              </a:rPr>
              <a:t>Nutrition </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2362200" y="1905000"/>
            <a:ext cx="6324600" cy="4221163"/>
          </a:xfrm>
          <a:ln w="38100">
            <a:solidFill>
              <a:srgbClr val="00B0F0"/>
            </a:solidFill>
          </a:ln>
        </p:spPr>
        <p:txBody>
          <a:bodyPr>
            <a:normAutofit fontScale="92500" lnSpcReduction="10000"/>
          </a:bodyPr>
          <a:lstStyle/>
          <a:p>
            <a:endParaRPr lang="en-US" dirty="0" smtClean="0"/>
          </a:p>
          <a:p>
            <a:r>
              <a:rPr lang="en-US" dirty="0" smtClean="0"/>
              <a:t>1.1 </a:t>
            </a:r>
            <a:r>
              <a:rPr lang="en-US" dirty="0"/>
              <a:t>Basic concepts used in study of food and nutrition: Food, Nutrients, Nutrition, Health, Malnutrition and Balanced Diet </a:t>
            </a:r>
          </a:p>
          <a:p>
            <a:r>
              <a:rPr lang="en-US" dirty="0"/>
              <a:t>1.2 Understanding relationship between food, nutrition and health </a:t>
            </a:r>
          </a:p>
          <a:p>
            <a:r>
              <a:rPr lang="en-US" dirty="0"/>
              <a:t>1.3 Functions of food – Physiological, psychological, social and </a:t>
            </a:r>
            <a:r>
              <a:rPr lang="en-US" dirty="0" smtClean="0"/>
              <a:t>cultural</a:t>
            </a:r>
            <a:endParaRPr lang="en-US" dirty="0"/>
          </a:p>
        </p:txBody>
      </p:sp>
    </p:spTree>
    <p:extLst>
      <p:ext uri="{BB962C8B-B14F-4D97-AF65-F5344CB8AC3E}">
        <p14:creationId xmlns:p14="http://schemas.microsoft.com/office/powerpoint/2010/main" val="534376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6019800" cy="792162"/>
          </a:xfrm>
          <a:ln w="28575">
            <a:solidFill>
              <a:srgbClr val="FF0000"/>
            </a:solidFill>
          </a:ln>
        </p:spPr>
        <p:txBody>
          <a:bodyPr>
            <a:normAutofit/>
          </a:bodyPr>
          <a:lstStyle/>
          <a:p>
            <a:r>
              <a:rPr lang="en-US" dirty="0" smtClean="0"/>
              <a:t> Module </a:t>
            </a:r>
            <a:r>
              <a:rPr lang="en-US" dirty="0"/>
              <a:t>2: Food </a:t>
            </a:r>
            <a:r>
              <a:rPr lang="en-US" dirty="0" smtClean="0"/>
              <a:t>Groups</a:t>
            </a:r>
            <a:endParaRPr lang="en-US" dirty="0"/>
          </a:p>
        </p:txBody>
      </p:sp>
      <p:sp>
        <p:nvSpPr>
          <p:cNvPr id="3" name="Content Placeholder 2"/>
          <p:cNvSpPr>
            <a:spLocks noGrp="1"/>
          </p:cNvSpPr>
          <p:nvPr>
            <p:ph idx="1"/>
          </p:nvPr>
        </p:nvSpPr>
        <p:spPr>
          <a:xfrm>
            <a:off x="2743200" y="1600200"/>
            <a:ext cx="5715000" cy="4876800"/>
          </a:xfrm>
          <a:ln w="38100">
            <a:solidFill>
              <a:srgbClr val="00B0F0"/>
            </a:solidFill>
          </a:ln>
        </p:spPr>
        <p:txBody>
          <a:bodyPr>
            <a:normAutofit fontScale="92500" lnSpcReduction="10000"/>
          </a:bodyPr>
          <a:lstStyle/>
          <a:p>
            <a:r>
              <a:rPr lang="en-US" dirty="0" smtClean="0"/>
              <a:t>Selection </a:t>
            </a:r>
            <a:r>
              <a:rPr lang="en-US" dirty="0"/>
              <a:t>and nutritional contribution of the following food groups: </a:t>
            </a:r>
          </a:p>
          <a:p>
            <a:r>
              <a:rPr lang="en-US" dirty="0"/>
              <a:t>2.1 Cereals </a:t>
            </a:r>
          </a:p>
          <a:p>
            <a:r>
              <a:rPr lang="en-US" dirty="0"/>
              <a:t>2.2 Pulses </a:t>
            </a:r>
          </a:p>
          <a:p>
            <a:r>
              <a:rPr lang="en-US" dirty="0"/>
              <a:t>2.3 Fruits and vegetables </a:t>
            </a:r>
          </a:p>
          <a:p>
            <a:r>
              <a:rPr lang="en-US" dirty="0"/>
              <a:t>2.4 Milk &amp; milk products </a:t>
            </a:r>
          </a:p>
          <a:p>
            <a:r>
              <a:rPr lang="en-US" dirty="0"/>
              <a:t>2.5 Eggs </a:t>
            </a:r>
          </a:p>
          <a:p>
            <a:r>
              <a:rPr lang="en-US" dirty="0"/>
              <a:t>2.6 Meat, poultry and fish </a:t>
            </a:r>
          </a:p>
          <a:p>
            <a:r>
              <a:rPr lang="en-US" dirty="0"/>
              <a:t>2.7 Fats and Oils </a:t>
            </a:r>
          </a:p>
          <a:p>
            <a:endParaRPr lang="en-US" dirty="0"/>
          </a:p>
        </p:txBody>
      </p:sp>
    </p:spTree>
    <p:extLst>
      <p:ext uri="{BB962C8B-B14F-4D97-AF65-F5344CB8AC3E}">
        <p14:creationId xmlns:p14="http://schemas.microsoft.com/office/powerpoint/2010/main" val="3410981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350838"/>
            <a:ext cx="5486400" cy="1401762"/>
          </a:xfrm>
          <a:ln w="28575">
            <a:solidFill>
              <a:srgbClr val="FF0000"/>
            </a:solidFill>
          </a:ln>
        </p:spPr>
        <p:txBody>
          <a:bodyPr>
            <a:noAutofit/>
          </a:bodyPr>
          <a:lstStyle/>
          <a:p>
            <a:pPr algn="l"/>
            <a:r>
              <a:rPr lang="en-US" sz="3200" dirty="0"/>
              <a:t>Module 3: Methods of </a:t>
            </a:r>
            <a:r>
              <a:rPr lang="en-US" sz="3200" dirty="0" smtClean="0"/>
              <a:t>Cooking </a:t>
            </a:r>
            <a:r>
              <a:rPr lang="en-US" sz="3200" dirty="0"/>
              <a:t>with advantages and </a:t>
            </a:r>
            <a:r>
              <a:rPr lang="en-US" sz="3200" dirty="0" smtClean="0"/>
              <a:t>disadvantages</a:t>
            </a:r>
            <a:endParaRPr lang="en-US" sz="3200" dirty="0"/>
          </a:p>
        </p:txBody>
      </p:sp>
      <p:sp>
        <p:nvSpPr>
          <p:cNvPr id="3" name="Content Placeholder 2"/>
          <p:cNvSpPr>
            <a:spLocks noGrp="1"/>
          </p:cNvSpPr>
          <p:nvPr>
            <p:ph idx="1"/>
          </p:nvPr>
        </p:nvSpPr>
        <p:spPr>
          <a:xfrm>
            <a:off x="3124200" y="2027237"/>
            <a:ext cx="5562600" cy="4525963"/>
          </a:xfrm>
          <a:ln w="38100">
            <a:solidFill>
              <a:srgbClr val="00B0F0"/>
            </a:solidFill>
          </a:ln>
        </p:spPr>
        <p:txBody>
          <a:bodyPr/>
          <a:lstStyle/>
          <a:p>
            <a:pPr marL="0" indent="0">
              <a:buNone/>
            </a:pPr>
            <a:endParaRPr lang="en-US" dirty="0" smtClean="0"/>
          </a:p>
          <a:p>
            <a:r>
              <a:rPr lang="en-US" dirty="0" smtClean="0"/>
              <a:t>3.1 </a:t>
            </a:r>
            <a:r>
              <a:rPr lang="en-US" dirty="0"/>
              <a:t>Moist heat : Boiling, Steaming, Pressure cooking </a:t>
            </a:r>
          </a:p>
          <a:p>
            <a:r>
              <a:rPr lang="en-US" dirty="0"/>
              <a:t>3.2 Dry heat : Roasting, baking </a:t>
            </a:r>
          </a:p>
          <a:p>
            <a:r>
              <a:rPr lang="en-US" dirty="0"/>
              <a:t>3.3 Frying : Deep and Shallow frying </a:t>
            </a:r>
          </a:p>
          <a:p>
            <a:r>
              <a:rPr lang="en-US" dirty="0"/>
              <a:t>3.4 Microwave cooking </a:t>
            </a:r>
          </a:p>
          <a:p>
            <a:endParaRPr lang="en-US" dirty="0"/>
          </a:p>
        </p:txBody>
      </p:sp>
    </p:spTree>
    <p:extLst>
      <p:ext uri="{BB962C8B-B14F-4D97-AF65-F5344CB8AC3E}">
        <p14:creationId xmlns:p14="http://schemas.microsoft.com/office/powerpoint/2010/main" val="607581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304800"/>
            <a:ext cx="5486400" cy="1066800"/>
          </a:xfrm>
          <a:ln w="28575">
            <a:solidFill>
              <a:srgbClr val="FF0000"/>
            </a:solidFill>
          </a:ln>
        </p:spPr>
        <p:txBody>
          <a:bodyPr>
            <a:normAutofit/>
          </a:bodyPr>
          <a:lstStyle/>
          <a:p>
            <a:r>
              <a:rPr lang="en-US" dirty="0"/>
              <a:t>Module 4: Nutrients </a:t>
            </a:r>
          </a:p>
        </p:txBody>
      </p:sp>
      <p:sp>
        <p:nvSpPr>
          <p:cNvPr id="3" name="Content Placeholder 2"/>
          <p:cNvSpPr>
            <a:spLocks noGrp="1"/>
          </p:cNvSpPr>
          <p:nvPr>
            <p:ph idx="1"/>
          </p:nvPr>
        </p:nvSpPr>
        <p:spPr>
          <a:xfrm>
            <a:off x="3124200" y="1600200"/>
            <a:ext cx="5562600" cy="4525963"/>
          </a:xfrm>
          <a:ln w="38100">
            <a:solidFill>
              <a:srgbClr val="00B0F0"/>
            </a:solidFill>
          </a:ln>
        </p:spPr>
        <p:txBody>
          <a:bodyPr>
            <a:normAutofit fontScale="85000" lnSpcReduction="10000"/>
          </a:bodyPr>
          <a:lstStyle/>
          <a:p>
            <a:r>
              <a:rPr lang="en-US" dirty="0" smtClean="0"/>
              <a:t>Functions</a:t>
            </a:r>
            <a:r>
              <a:rPr lang="en-US" dirty="0"/>
              <a:t>, dietary sources and clinical manifestations of deficiency of the following nutrients: </a:t>
            </a:r>
          </a:p>
          <a:p>
            <a:r>
              <a:rPr lang="en-US" dirty="0"/>
              <a:t>4.1 Carbohydrates, lipids and proteins </a:t>
            </a:r>
          </a:p>
          <a:p>
            <a:r>
              <a:rPr lang="en-US" dirty="0"/>
              <a:t>4.2 Fat soluble vitamins-A, D, E and K </a:t>
            </a:r>
          </a:p>
          <a:p>
            <a:r>
              <a:rPr lang="en-US" dirty="0"/>
              <a:t>4.3 Water soluble vitamins – Thiamine, Riboflavin, and vitamin C </a:t>
            </a:r>
          </a:p>
          <a:p>
            <a:r>
              <a:rPr lang="en-US" dirty="0"/>
              <a:t>4.4 Minerals – calcium and iron </a:t>
            </a:r>
          </a:p>
          <a:p>
            <a:endParaRPr lang="en-US" dirty="0"/>
          </a:p>
        </p:txBody>
      </p:sp>
    </p:spTree>
    <p:extLst>
      <p:ext uri="{BB962C8B-B14F-4D97-AF65-F5344CB8AC3E}">
        <p14:creationId xmlns:p14="http://schemas.microsoft.com/office/powerpoint/2010/main" val="2976311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274638"/>
            <a:ext cx="4114800" cy="792162"/>
          </a:xfrm>
          <a:ln w="28575">
            <a:solidFill>
              <a:srgbClr val="FF0000"/>
            </a:solidFill>
          </a:ln>
        </p:spPr>
        <p:txBody>
          <a:bodyPr/>
          <a:lstStyle/>
          <a:p>
            <a:r>
              <a:rPr lang="en-US" dirty="0" smtClean="0"/>
              <a:t>Practical</a:t>
            </a:r>
            <a:endParaRPr lang="en-US" dirty="0"/>
          </a:p>
        </p:txBody>
      </p:sp>
      <p:sp>
        <p:nvSpPr>
          <p:cNvPr id="3" name="Content Placeholder 2"/>
          <p:cNvSpPr>
            <a:spLocks noGrp="1"/>
          </p:cNvSpPr>
          <p:nvPr>
            <p:ph idx="1"/>
          </p:nvPr>
        </p:nvSpPr>
        <p:spPr>
          <a:xfrm>
            <a:off x="3276600" y="1371600"/>
            <a:ext cx="5410200" cy="5287963"/>
          </a:xfrm>
          <a:ln w="38100">
            <a:solidFill>
              <a:srgbClr val="00B0F0"/>
            </a:solidFill>
          </a:ln>
        </p:spPr>
        <p:txBody>
          <a:bodyPr>
            <a:normAutofit fontScale="70000" lnSpcReduction="20000"/>
          </a:bodyPr>
          <a:lstStyle/>
          <a:p>
            <a:r>
              <a:rPr lang="en-US" dirty="0" smtClean="0"/>
              <a:t>1</a:t>
            </a:r>
            <a:r>
              <a:rPr lang="en-US" dirty="0"/>
              <a:t>. Weights and measures of food stuff. </a:t>
            </a:r>
          </a:p>
          <a:p>
            <a:r>
              <a:rPr lang="en-US" dirty="0"/>
              <a:t>2. Food preparation, understanding the principles involved, nutritional quality and portion size </a:t>
            </a:r>
          </a:p>
          <a:p>
            <a:r>
              <a:rPr lang="en-US" dirty="0"/>
              <a:t>• Beverages: Hot tea/coffee/ Milk shake/ </a:t>
            </a:r>
            <a:r>
              <a:rPr lang="en-US" dirty="0" err="1"/>
              <a:t>lassi</a:t>
            </a:r>
            <a:r>
              <a:rPr lang="en-US" dirty="0"/>
              <a:t> / fruit based beverages (Any One) </a:t>
            </a:r>
          </a:p>
          <a:p>
            <a:r>
              <a:rPr lang="en-US" dirty="0"/>
              <a:t>• Cereals: Boiled rice / </a:t>
            </a:r>
            <a:r>
              <a:rPr lang="en-US" dirty="0" err="1"/>
              <a:t>pulao</a:t>
            </a:r>
            <a:r>
              <a:rPr lang="en-US" dirty="0"/>
              <a:t>/ chapatti / </a:t>
            </a:r>
            <a:r>
              <a:rPr lang="en-US" dirty="0" err="1"/>
              <a:t>paratha</a:t>
            </a:r>
            <a:r>
              <a:rPr lang="en-US" dirty="0"/>
              <a:t> / </a:t>
            </a:r>
            <a:r>
              <a:rPr lang="en-US" dirty="0" err="1"/>
              <a:t>puri</a:t>
            </a:r>
            <a:r>
              <a:rPr lang="en-US" dirty="0"/>
              <a:t> / pastas (Any One) </a:t>
            </a:r>
          </a:p>
          <a:p>
            <a:r>
              <a:rPr lang="en-US" dirty="0"/>
              <a:t>• Pulses: Whole / </a:t>
            </a:r>
            <a:r>
              <a:rPr lang="en-US" dirty="0" err="1"/>
              <a:t>dehusked</a:t>
            </a:r>
            <a:r>
              <a:rPr lang="en-US" dirty="0"/>
              <a:t> (Any One) </a:t>
            </a:r>
          </a:p>
          <a:p>
            <a:r>
              <a:rPr lang="en-US" dirty="0"/>
              <a:t>• Vegetables: curries / dry preparations </a:t>
            </a:r>
          </a:p>
          <a:p>
            <a:r>
              <a:rPr lang="en-US" dirty="0"/>
              <a:t>• Milk and milk products : </a:t>
            </a:r>
            <a:r>
              <a:rPr lang="en-US" dirty="0" err="1"/>
              <a:t>Kheer</a:t>
            </a:r>
            <a:r>
              <a:rPr lang="en-US" dirty="0"/>
              <a:t> / custard or Meat, Fish and poultry preparations / Egg preparations: Boiled / poached / fried / scrambled / </a:t>
            </a:r>
            <a:r>
              <a:rPr lang="en-US" dirty="0" err="1"/>
              <a:t>omelettes</a:t>
            </a:r>
            <a:r>
              <a:rPr lang="en-US" dirty="0"/>
              <a:t> / egg pudding </a:t>
            </a:r>
          </a:p>
          <a:p>
            <a:endParaRPr lang="en-US" dirty="0"/>
          </a:p>
        </p:txBody>
      </p:sp>
    </p:spTree>
    <p:extLst>
      <p:ext uri="{BB962C8B-B14F-4D97-AF65-F5344CB8AC3E}">
        <p14:creationId xmlns:p14="http://schemas.microsoft.com/office/powerpoint/2010/main" val="1054691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5200" y="838200"/>
            <a:ext cx="5181600" cy="5287963"/>
          </a:xfrm>
          <a:ln w="38100">
            <a:solidFill>
              <a:srgbClr val="00B0F0"/>
            </a:solidFill>
          </a:ln>
        </p:spPr>
        <p:txBody>
          <a:bodyPr>
            <a:normAutofit fontScale="92500"/>
          </a:bodyPr>
          <a:lstStyle/>
          <a:p>
            <a:r>
              <a:rPr lang="en-US" dirty="0"/>
              <a:t>3. Plan and prepare nutrient rich recipe of the following with nutritive value calculation. </a:t>
            </a:r>
          </a:p>
          <a:p>
            <a:r>
              <a:rPr lang="en-US" dirty="0"/>
              <a:t>• Calorie / Protein (Any One) </a:t>
            </a:r>
          </a:p>
          <a:p>
            <a:r>
              <a:rPr lang="en-US" dirty="0"/>
              <a:t>• Vitamin A / Vitamin C (Any One ) </a:t>
            </a:r>
          </a:p>
          <a:p>
            <a:r>
              <a:rPr lang="en-US" dirty="0"/>
              <a:t>• Vitamin B1 / Vitamin B2 (Any One ) </a:t>
            </a:r>
          </a:p>
          <a:p>
            <a:r>
              <a:rPr lang="en-US" dirty="0"/>
              <a:t>• Iron / Calcium </a:t>
            </a:r>
          </a:p>
          <a:p>
            <a:endParaRPr lang="en-US" dirty="0"/>
          </a:p>
          <a:p>
            <a:endParaRPr lang="en-US" dirty="0"/>
          </a:p>
        </p:txBody>
      </p:sp>
    </p:spTree>
    <p:extLst>
      <p:ext uri="{BB962C8B-B14F-4D97-AF65-F5344CB8AC3E}">
        <p14:creationId xmlns:p14="http://schemas.microsoft.com/office/powerpoint/2010/main" val="3852531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461</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शिवाजी विद्यापीठ, कोल्हापूर   बी..ए. भाग -1 सेमिस्टर -1   होम सायन्स : पेपर क्रमांक-1   अन्न व पोषणाची मुलतत्वे Fundamentals of  Food and Nutrition Syllabus</vt:lpstr>
      <vt:lpstr>Fundamentals of Food and Nutrition Syllabus </vt:lpstr>
      <vt:lpstr>Objectives </vt:lpstr>
      <vt:lpstr> Module 1 : Basic concepts in Food and Nutrition  </vt:lpstr>
      <vt:lpstr> Module 2: Food Groups</vt:lpstr>
      <vt:lpstr>Module 3: Methods of Cooking with advantages and disadvantages</vt:lpstr>
      <vt:lpstr>Module 4: Nutrients </vt:lpstr>
      <vt:lpstr>Practical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12</cp:revision>
  <cp:lastPrinted>2021-08-14T05:14:53Z</cp:lastPrinted>
  <dcterms:created xsi:type="dcterms:W3CDTF">2020-09-06T06:39:43Z</dcterms:created>
  <dcterms:modified xsi:type="dcterms:W3CDTF">2021-08-14T05:15:38Z</dcterms:modified>
</cp:coreProperties>
</file>