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5" r:id="rId3"/>
    <p:sldId id="268" r:id="rId4"/>
    <p:sldId id="267" r:id="rId5"/>
    <p:sldId id="266" r:id="rId6"/>
    <p:sldId id="257" r:id="rId7"/>
    <p:sldId id="258" r:id="rId8"/>
    <p:sldId id="259" r:id="rId9"/>
    <p:sldId id="260" r:id="rId10"/>
    <p:sldId id="261" r:id="rId11"/>
    <p:sldId id="263"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A85AB7-54FE-46A5-BF41-92641831C63D}"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46C5C-0675-4BBE-A90E-3C06F64FC0D9}" type="slidenum">
              <a:rPr lang="en-US" smtClean="0"/>
              <a:t>‹#›</a:t>
            </a:fld>
            <a:endParaRPr lang="en-US"/>
          </a:p>
        </p:txBody>
      </p:sp>
    </p:spTree>
    <p:extLst>
      <p:ext uri="{BB962C8B-B14F-4D97-AF65-F5344CB8AC3E}">
        <p14:creationId xmlns:p14="http://schemas.microsoft.com/office/powerpoint/2010/main" val="1956507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A85AB7-54FE-46A5-BF41-92641831C63D}"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46C5C-0675-4BBE-A90E-3C06F64FC0D9}" type="slidenum">
              <a:rPr lang="en-US" smtClean="0"/>
              <a:t>‹#›</a:t>
            </a:fld>
            <a:endParaRPr lang="en-US"/>
          </a:p>
        </p:txBody>
      </p:sp>
    </p:spTree>
    <p:extLst>
      <p:ext uri="{BB962C8B-B14F-4D97-AF65-F5344CB8AC3E}">
        <p14:creationId xmlns:p14="http://schemas.microsoft.com/office/powerpoint/2010/main" val="921298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A85AB7-54FE-46A5-BF41-92641831C63D}"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46C5C-0675-4BBE-A90E-3C06F64FC0D9}" type="slidenum">
              <a:rPr lang="en-US" smtClean="0"/>
              <a:t>‹#›</a:t>
            </a:fld>
            <a:endParaRPr lang="en-US"/>
          </a:p>
        </p:txBody>
      </p:sp>
    </p:spTree>
    <p:extLst>
      <p:ext uri="{BB962C8B-B14F-4D97-AF65-F5344CB8AC3E}">
        <p14:creationId xmlns:p14="http://schemas.microsoft.com/office/powerpoint/2010/main" val="1958245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A85AB7-54FE-46A5-BF41-92641831C63D}"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46C5C-0675-4BBE-A90E-3C06F64FC0D9}" type="slidenum">
              <a:rPr lang="en-US" smtClean="0"/>
              <a:t>‹#›</a:t>
            </a:fld>
            <a:endParaRPr lang="en-US"/>
          </a:p>
        </p:txBody>
      </p:sp>
    </p:spTree>
    <p:extLst>
      <p:ext uri="{BB962C8B-B14F-4D97-AF65-F5344CB8AC3E}">
        <p14:creationId xmlns:p14="http://schemas.microsoft.com/office/powerpoint/2010/main" val="1050824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A85AB7-54FE-46A5-BF41-92641831C63D}" type="datetimeFigureOut">
              <a:rPr lang="en-US" smtClean="0"/>
              <a:t>8/14/2021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46C5C-0675-4BBE-A90E-3C06F64FC0D9}" type="slidenum">
              <a:rPr lang="en-US" smtClean="0"/>
              <a:t>‹#›</a:t>
            </a:fld>
            <a:endParaRPr lang="en-US"/>
          </a:p>
        </p:txBody>
      </p:sp>
    </p:spTree>
    <p:extLst>
      <p:ext uri="{BB962C8B-B14F-4D97-AF65-F5344CB8AC3E}">
        <p14:creationId xmlns:p14="http://schemas.microsoft.com/office/powerpoint/2010/main" val="2692250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A85AB7-54FE-46A5-BF41-92641831C63D}" type="datetimeFigureOut">
              <a:rPr lang="en-US" smtClean="0"/>
              <a:t>8/14/2021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46C5C-0675-4BBE-A90E-3C06F64FC0D9}" type="slidenum">
              <a:rPr lang="en-US" smtClean="0"/>
              <a:t>‹#›</a:t>
            </a:fld>
            <a:endParaRPr lang="en-US"/>
          </a:p>
        </p:txBody>
      </p:sp>
    </p:spTree>
    <p:extLst>
      <p:ext uri="{BB962C8B-B14F-4D97-AF65-F5344CB8AC3E}">
        <p14:creationId xmlns:p14="http://schemas.microsoft.com/office/powerpoint/2010/main" val="3987946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A85AB7-54FE-46A5-BF41-92641831C63D}" type="datetimeFigureOut">
              <a:rPr lang="en-US" smtClean="0"/>
              <a:t>8/14/2021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846C5C-0675-4BBE-A90E-3C06F64FC0D9}" type="slidenum">
              <a:rPr lang="en-US" smtClean="0"/>
              <a:t>‹#›</a:t>
            </a:fld>
            <a:endParaRPr lang="en-US"/>
          </a:p>
        </p:txBody>
      </p:sp>
    </p:spTree>
    <p:extLst>
      <p:ext uri="{BB962C8B-B14F-4D97-AF65-F5344CB8AC3E}">
        <p14:creationId xmlns:p14="http://schemas.microsoft.com/office/powerpoint/2010/main" val="267021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A85AB7-54FE-46A5-BF41-92641831C63D}" type="datetimeFigureOut">
              <a:rPr lang="en-US" smtClean="0"/>
              <a:t>8/14/2021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846C5C-0675-4BBE-A90E-3C06F64FC0D9}" type="slidenum">
              <a:rPr lang="en-US" smtClean="0"/>
              <a:t>‹#›</a:t>
            </a:fld>
            <a:endParaRPr lang="en-US"/>
          </a:p>
        </p:txBody>
      </p:sp>
    </p:spTree>
    <p:extLst>
      <p:ext uri="{BB962C8B-B14F-4D97-AF65-F5344CB8AC3E}">
        <p14:creationId xmlns:p14="http://schemas.microsoft.com/office/powerpoint/2010/main" val="2006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A85AB7-54FE-46A5-BF41-92641831C63D}" type="datetimeFigureOut">
              <a:rPr lang="en-US" smtClean="0"/>
              <a:t>8/14/2021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846C5C-0675-4BBE-A90E-3C06F64FC0D9}" type="slidenum">
              <a:rPr lang="en-US" smtClean="0"/>
              <a:t>‹#›</a:t>
            </a:fld>
            <a:endParaRPr lang="en-US"/>
          </a:p>
        </p:txBody>
      </p:sp>
    </p:spTree>
    <p:extLst>
      <p:ext uri="{BB962C8B-B14F-4D97-AF65-F5344CB8AC3E}">
        <p14:creationId xmlns:p14="http://schemas.microsoft.com/office/powerpoint/2010/main" val="1316649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A85AB7-54FE-46A5-BF41-92641831C63D}" type="datetimeFigureOut">
              <a:rPr lang="en-US" smtClean="0"/>
              <a:t>8/14/2021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46C5C-0675-4BBE-A90E-3C06F64FC0D9}" type="slidenum">
              <a:rPr lang="en-US" smtClean="0"/>
              <a:t>‹#›</a:t>
            </a:fld>
            <a:endParaRPr lang="en-US"/>
          </a:p>
        </p:txBody>
      </p:sp>
    </p:spTree>
    <p:extLst>
      <p:ext uri="{BB962C8B-B14F-4D97-AF65-F5344CB8AC3E}">
        <p14:creationId xmlns:p14="http://schemas.microsoft.com/office/powerpoint/2010/main" val="254738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A85AB7-54FE-46A5-BF41-92641831C63D}" type="datetimeFigureOut">
              <a:rPr lang="en-US" smtClean="0"/>
              <a:t>8/14/2021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46C5C-0675-4BBE-A90E-3C06F64FC0D9}" type="slidenum">
              <a:rPr lang="en-US" smtClean="0"/>
              <a:t>‹#›</a:t>
            </a:fld>
            <a:endParaRPr lang="en-US"/>
          </a:p>
        </p:txBody>
      </p:sp>
    </p:spTree>
    <p:extLst>
      <p:ext uri="{BB962C8B-B14F-4D97-AF65-F5344CB8AC3E}">
        <p14:creationId xmlns:p14="http://schemas.microsoft.com/office/powerpoint/2010/main" val="2136564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A85AB7-54FE-46A5-BF41-92641831C63D}" type="datetimeFigureOut">
              <a:rPr lang="en-US" smtClean="0"/>
              <a:t>8/14/2021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6C5C-0675-4BBE-A90E-3C06F64FC0D9}" type="slidenum">
              <a:rPr lang="en-US" smtClean="0"/>
              <a:t>‹#›</a:t>
            </a:fld>
            <a:endParaRPr lang="en-US"/>
          </a:p>
        </p:txBody>
      </p:sp>
    </p:spTree>
    <p:extLst>
      <p:ext uri="{BB962C8B-B14F-4D97-AF65-F5344CB8AC3E}">
        <p14:creationId xmlns:p14="http://schemas.microsoft.com/office/powerpoint/2010/main" val="3555152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03237"/>
            <a:ext cx="8229600" cy="5897563"/>
          </a:xfrm>
          <a:ln>
            <a:solidFill>
              <a:srgbClr val="FF0000"/>
            </a:solidFill>
          </a:ln>
        </p:spPr>
        <p:txBody>
          <a:bodyPr>
            <a:normAutofit fontScale="85000" lnSpcReduction="20000"/>
          </a:bodyPr>
          <a:lstStyle/>
          <a:p>
            <a:pPr marL="0" indent="0" algn="ctr">
              <a:buNone/>
            </a:pPr>
            <a:endParaRPr lang="en-US" dirty="0" smtClean="0">
              <a:solidFill>
                <a:srgbClr val="FF0000"/>
              </a:solidFill>
            </a:endParaRPr>
          </a:p>
          <a:p>
            <a:pPr marL="0" indent="0" algn="ctr">
              <a:buNone/>
            </a:pPr>
            <a:r>
              <a:rPr lang="mr-IN" dirty="0" smtClean="0">
                <a:solidFill>
                  <a:srgbClr val="FF0000"/>
                </a:solidFill>
              </a:rPr>
              <a:t>शिवाजी </a:t>
            </a:r>
            <a:r>
              <a:rPr lang="mr-IN" dirty="0">
                <a:solidFill>
                  <a:srgbClr val="FF0000"/>
                </a:solidFill>
              </a:rPr>
              <a:t>विद्यापीठ, कोल्हापूर </a:t>
            </a:r>
            <a:br>
              <a:rPr lang="mr-IN" dirty="0">
                <a:solidFill>
                  <a:srgbClr val="FF0000"/>
                </a:solidFill>
              </a:rPr>
            </a:br>
            <a:r>
              <a:rPr lang="mr-IN" dirty="0">
                <a:solidFill>
                  <a:srgbClr val="FF0000"/>
                </a:solidFill>
              </a:rPr>
              <a:t/>
            </a:r>
            <a:br>
              <a:rPr lang="mr-IN" dirty="0">
                <a:solidFill>
                  <a:srgbClr val="FF0000"/>
                </a:solidFill>
              </a:rPr>
            </a:br>
            <a:r>
              <a:rPr lang="mr-IN" dirty="0"/>
              <a:t>बी..ए. भाग -1 सेमिस्टर -1 </a:t>
            </a:r>
            <a:br>
              <a:rPr lang="mr-IN" dirty="0"/>
            </a:br>
            <a:r>
              <a:rPr lang="mr-IN" dirty="0"/>
              <a:t/>
            </a:r>
            <a:br>
              <a:rPr lang="mr-IN" dirty="0"/>
            </a:br>
            <a:r>
              <a:rPr lang="mr-IN" dirty="0">
                <a:solidFill>
                  <a:srgbClr val="FF0000"/>
                </a:solidFill>
              </a:rPr>
              <a:t>होम सायन्स : पेपर क्रमांक-1</a:t>
            </a:r>
            <a:r>
              <a:rPr lang="mr-IN" dirty="0"/>
              <a:t> </a:t>
            </a:r>
            <a:br>
              <a:rPr lang="mr-IN" dirty="0"/>
            </a:br>
            <a:r>
              <a:rPr lang="en-US" dirty="0"/>
              <a:t/>
            </a:r>
            <a:br>
              <a:rPr lang="en-US" dirty="0"/>
            </a:br>
            <a:r>
              <a:rPr lang="mr-IN" dirty="0"/>
              <a:t>अन्न व पोषणाची मुलतत्वे</a:t>
            </a:r>
            <a:r>
              <a:rPr lang="en-US" dirty="0"/>
              <a:t/>
            </a:r>
            <a:br>
              <a:rPr lang="en-US" dirty="0"/>
            </a:br>
            <a:r>
              <a:rPr lang="en-US" dirty="0">
                <a:solidFill>
                  <a:srgbClr val="FF0000"/>
                </a:solidFill>
              </a:rPr>
              <a:t>Fundamentals of  Food and Nutrition</a:t>
            </a:r>
            <a:br>
              <a:rPr lang="en-US" dirty="0">
                <a:solidFill>
                  <a:srgbClr val="FF0000"/>
                </a:solidFill>
              </a:rPr>
            </a:br>
            <a:r>
              <a:rPr lang="en-US" dirty="0">
                <a:solidFill>
                  <a:srgbClr val="FF0000"/>
                </a:solidFill>
              </a:rPr>
              <a:t>Syllabus</a:t>
            </a:r>
            <a:endParaRPr lang="en-US" dirty="0" smtClean="0"/>
          </a:p>
          <a:p>
            <a:endParaRPr lang="en-US" dirty="0"/>
          </a:p>
          <a:p>
            <a:pPr marL="0" indent="0" algn="ctr">
              <a:buNone/>
            </a:pPr>
            <a:r>
              <a:rPr lang="en-US" b="1" dirty="0" smtClean="0">
                <a:solidFill>
                  <a:srgbClr val="002060"/>
                </a:solidFill>
              </a:rPr>
              <a:t>Module </a:t>
            </a:r>
            <a:r>
              <a:rPr lang="en-US" b="1" dirty="0">
                <a:solidFill>
                  <a:srgbClr val="002060"/>
                </a:solidFill>
              </a:rPr>
              <a:t>2: </a:t>
            </a:r>
            <a:r>
              <a:rPr lang="mr-IN" b="1" dirty="0">
                <a:solidFill>
                  <a:srgbClr val="002060"/>
                </a:solidFill>
              </a:rPr>
              <a:t>अन्न गट : निवड व पोषण मूल्य</a:t>
            </a:r>
            <a:r>
              <a:rPr lang="en-US" b="1" dirty="0">
                <a:solidFill>
                  <a:srgbClr val="002060"/>
                </a:solidFill>
              </a:rPr>
              <a:t/>
            </a:r>
            <a:br>
              <a:rPr lang="en-US" b="1" dirty="0">
                <a:solidFill>
                  <a:srgbClr val="002060"/>
                </a:solidFill>
              </a:rPr>
            </a:br>
            <a:endParaRPr lang="en-US" b="1" dirty="0" smtClean="0">
              <a:solidFill>
                <a:srgbClr val="002060"/>
              </a:solidFill>
            </a:endParaRPr>
          </a:p>
          <a:p>
            <a:pPr marL="0" indent="0" algn="ctr">
              <a:buNone/>
            </a:pPr>
            <a:r>
              <a:rPr lang="en-US" b="1" dirty="0" smtClean="0">
                <a:solidFill>
                  <a:srgbClr val="002060"/>
                </a:solidFill>
              </a:rPr>
              <a:t>Food </a:t>
            </a:r>
            <a:r>
              <a:rPr lang="en-US" b="1" dirty="0">
                <a:solidFill>
                  <a:srgbClr val="002060"/>
                </a:solidFill>
              </a:rPr>
              <a:t>Groups: Selection and Nutritional Contribution</a:t>
            </a:r>
            <a:r>
              <a:rPr lang="mr-IN" b="1" dirty="0">
                <a:solidFill>
                  <a:srgbClr val="002060"/>
                </a:solidFill>
              </a:rPr>
              <a:t> </a:t>
            </a:r>
            <a:br>
              <a:rPr lang="mr-IN" b="1" dirty="0">
                <a:solidFill>
                  <a:srgbClr val="002060"/>
                </a:solidFill>
              </a:rPr>
            </a:br>
            <a:endParaRPr lang="en-US" b="1" dirty="0">
              <a:solidFill>
                <a:srgbClr val="002060"/>
              </a:solidFill>
            </a:endParaRPr>
          </a:p>
        </p:txBody>
      </p:sp>
    </p:spTree>
    <p:extLst>
      <p:ext uri="{BB962C8B-B14F-4D97-AF65-F5344CB8AC3E}">
        <p14:creationId xmlns:p14="http://schemas.microsoft.com/office/powerpoint/2010/main" val="155044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endParaRPr lang="mr-IN" dirty="0" smtClean="0"/>
          </a:p>
          <a:p>
            <a:r>
              <a:rPr lang="mr-IN" dirty="0" smtClean="0"/>
              <a:t>2) कडधान्ये व डाळी(</a:t>
            </a:r>
            <a:r>
              <a:rPr lang="en-US" dirty="0" smtClean="0"/>
              <a:t>Legume &amp; Pulses)-</a:t>
            </a:r>
          </a:p>
          <a:p>
            <a:r>
              <a:rPr lang="en-US" dirty="0" smtClean="0"/>
              <a:t>	</a:t>
            </a:r>
            <a:r>
              <a:rPr lang="mr-IN" dirty="0" smtClean="0"/>
              <a:t>शाकाहारी लोकांना प्रथिनांचा पुरवठा करणारे प्रमुख अन्न आहे.याती प्रथिने दुय्यम दर्जाची असतात.मिथियोनाइन हे प्रथिन कमी असते.  तृणधान्य  खालोखाल आहाराचा जास्त भाग असणारे हे अन्न आहे. कडधान्यांपासून डाळ तयार केली जाते. भारतीयांच्या दैनंदिन आहारात तूर, मूग, उडीद, मसूर, हरभरा डाळीचा जास्त प्रमाणात वापर केला जातो. तर मुग, मटकी, हरभरा, वाटाणा ,चवळी या कडधान्यांना भिजवून मोड आणून आहारात समाविष्ट केले जाते. या गटातील पदार्थातून मिळणारी प्रथिने दुय्यम प्रतीचे असतात कारण यामध्ये मिथीओनाईन हे आवश्यक नत्राम्ले कमी असते. सर्व आवश्यक नत्राम्ल यांचा पुरवठा होऊन पूर्ण प्रथिने मिळण्यासाठी डाळी कडधान्ये यांचे तृणधान्य सोबत वापर करावा. किंवा एकाच वेळी मिश्र डाळीचा उपयोग करावा या गटातील सोयाबीनमध्ये मात्र सर्व आवश्यक नत्राम्ले आढळतात. कडधान्यात जीवनसत्व क अजिबात नसते परंतु कडधान्यांना मोड आणून उपयोग केल्यास जीवनसत्व क तयार होते.  </a:t>
            </a:r>
          </a:p>
          <a:p>
            <a:endParaRPr lang="mr-IN" dirty="0" smtClean="0"/>
          </a:p>
          <a:p>
            <a:endParaRPr lang="mr-IN" dirty="0" smtClean="0"/>
          </a:p>
          <a:p>
            <a:endParaRPr lang="en-US" dirty="0"/>
          </a:p>
        </p:txBody>
      </p:sp>
    </p:spTree>
    <p:extLst>
      <p:ext uri="{BB962C8B-B14F-4D97-AF65-F5344CB8AC3E}">
        <p14:creationId xmlns:p14="http://schemas.microsoft.com/office/powerpoint/2010/main" val="2365373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mr-IN" dirty="0" smtClean="0"/>
              <a:t> डाळी व कडधान्ये आतील पोषणमूल्य – </a:t>
            </a:r>
          </a:p>
          <a:p>
            <a:r>
              <a:rPr lang="mr-IN" dirty="0" smtClean="0"/>
              <a:t> १) प्रथिने – कडधान्य व डाळीतून 18 ते 25 टक्के प्रथिने मिळतात. फक्त सोयाबीन अपवाद असून 100 ग्राम सोयाबीन मध्ये ते 40 ग्रॅम प्रथिने असतात. प्रथिनांचा दर्जा दुय्यम असतो. म्हणून डाळी कडधान्यांचा तृणधान्य किंवा दूध दुधाच्या पदार्थांबरोबर उपयोग करावा.</a:t>
            </a:r>
          </a:p>
          <a:p>
            <a:r>
              <a:rPr lang="mr-IN" dirty="0" smtClean="0"/>
              <a:t> २) कर्बोदके – कडधान्यांमध्ये डाळी पेक्षा तंतुमय पदार्थाचे प्रमाण जास्त असते. यातील कर्बोदके पिष्टमय पदार्थाच्या स्वरूपात असतात. यातून 20 ते 60 टक्के कर्बोदके मिळतात.</a:t>
            </a:r>
          </a:p>
          <a:p>
            <a:r>
              <a:rPr lang="mr-IN" dirty="0" smtClean="0"/>
              <a:t> ३) स्निग्ध – यात 1.5 टक्के म्हणजेच कमी प्रमाणात असतात. याला अपवाद सोयाबीन आहे सोयाबीन मध्ये 19.5 टक्के असतात.</a:t>
            </a:r>
          </a:p>
          <a:p>
            <a:r>
              <a:rPr lang="mr-IN" dirty="0" smtClean="0"/>
              <a:t> ४) खनिज द्रव्य - डाळी कडधान्यं यातून लोह, कॅल्शियम, फॉस्फरस हे महत्त्वाचे क्षार मिळतात. त्यातील 80 टक्के फॉस्फरस फायटेटच्या स्वरूपात असते. हे धान्य शिजवल्यास भिजवून मोडण्यास यातील फायसिन चे प्रमाण कमी होते. डाळी कडधान्यात फॉस्फरस देखील भरपूर असते.</a:t>
            </a:r>
          </a:p>
          <a:p>
            <a:r>
              <a:rPr lang="mr-IN" dirty="0" smtClean="0"/>
              <a:t>  ५) जीवनसत्वे - डाळी कडधान्य आतून ब गटातील काही जीवनसत्त्वे मिळतात. कडधान्यांना मोड आणल्यास ब गटातील जीवनसत्त्वे यांचे प्रमाण वाढते व जीवनसत्त्व क देखील मिळू शकते.</a:t>
            </a:r>
          </a:p>
          <a:p>
            <a:r>
              <a:rPr lang="mr-IN" dirty="0" smtClean="0"/>
              <a:t>  ६) पाणी - यामध्ये पाण्याचे प्रमाण कमी असते साधारणपणे 8 ते 16 टक्के ओलावा डाळी कडधान्य आत असतो.</a:t>
            </a:r>
          </a:p>
          <a:p>
            <a:endParaRPr lang="mr-IN" dirty="0" smtClean="0"/>
          </a:p>
          <a:p>
            <a:r>
              <a:rPr lang="mr-IN" dirty="0" smtClean="0"/>
              <a:t> डाळी व कडधान्ये ची निवड –</a:t>
            </a:r>
          </a:p>
          <a:p>
            <a:r>
              <a:rPr lang="mr-IN" dirty="0" smtClean="0"/>
              <a:t>         डाळी पेक्षा कडधान्याण्याचा संग्रह काळजीपूर्वक करावा लागतो. कडधान्यांना आतून कोंब व साल असल्यामुळे  कीड लागते. त्यासाठी पूर्वी कडधान्य राखेत घालून हवाबंद डब्यात ठेवत असत. बाजारात नवीन कडधान्य डाळी आल्यावर  डाळींना वाळवून पावडर लावून ठेवल्यास चांगली राहतात. त्यांना चांगले ऊण घेऊन तेल लावून घट्ट झाकणाच्या डब्यात कोरड्या जागी साठवून ठेवाव्यात.</a:t>
            </a:r>
          </a:p>
          <a:p>
            <a:endParaRPr lang="en-US" dirty="0"/>
          </a:p>
        </p:txBody>
      </p:sp>
    </p:spTree>
    <p:extLst>
      <p:ext uri="{BB962C8B-B14F-4D97-AF65-F5344CB8AC3E}">
        <p14:creationId xmlns:p14="http://schemas.microsoft.com/office/powerpoint/2010/main" val="1222458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04800"/>
            <a:ext cx="8382000" cy="647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7729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8762"/>
            <a:ext cx="8229600" cy="2027238"/>
          </a:xfrm>
        </p:spPr>
        <p:txBody>
          <a:bodyPr>
            <a:normAutofit fontScale="90000"/>
          </a:bodyPr>
          <a:lstStyle/>
          <a:p>
            <a:r>
              <a:rPr lang="en-US" dirty="0" smtClean="0"/>
              <a:t>Module 2: </a:t>
            </a:r>
            <a:r>
              <a:rPr lang="mr-IN" dirty="0" smtClean="0"/>
              <a:t>अन्न गट : निवड व पोषण मूल्य</a:t>
            </a:r>
            <a:r>
              <a:rPr lang="en-US" dirty="0" smtClean="0"/>
              <a:t/>
            </a:r>
            <a:br>
              <a:rPr lang="en-US" dirty="0" smtClean="0"/>
            </a:br>
            <a:r>
              <a:rPr lang="en-US" dirty="0" smtClean="0"/>
              <a:t>Food Groups: Selection and Nutritional Contribution</a:t>
            </a:r>
            <a:r>
              <a:rPr lang="mr-IN" dirty="0" smtClean="0"/>
              <a:t> </a:t>
            </a:r>
            <a:br>
              <a:rPr lang="mr-IN" dirty="0" smtClean="0"/>
            </a:br>
            <a:endParaRPr lang="en-US" dirty="0"/>
          </a:p>
        </p:txBody>
      </p:sp>
      <p:sp>
        <p:nvSpPr>
          <p:cNvPr id="3" name="Content Placeholder 2"/>
          <p:cNvSpPr>
            <a:spLocks noGrp="1"/>
          </p:cNvSpPr>
          <p:nvPr>
            <p:ph idx="1"/>
          </p:nvPr>
        </p:nvSpPr>
        <p:spPr>
          <a:xfrm>
            <a:off x="457200" y="2133600"/>
            <a:ext cx="8229600" cy="4525963"/>
          </a:xfrm>
        </p:spPr>
        <p:txBody>
          <a:bodyPr>
            <a:normAutofit fontScale="92500"/>
          </a:bodyPr>
          <a:lstStyle/>
          <a:p>
            <a:r>
              <a:rPr lang="en-US" dirty="0" smtClean="0"/>
              <a:t>2.1. </a:t>
            </a:r>
            <a:r>
              <a:rPr lang="mr-IN" dirty="0" smtClean="0"/>
              <a:t>तृणधान्ये  </a:t>
            </a:r>
            <a:r>
              <a:rPr lang="en-US" dirty="0" smtClean="0"/>
              <a:t>Cereals</a:t>
            </a:r>
          </a:p>
          <a:p>
            <a:r>
              <a:rPr lang="en-US" dirty="0" smtClean="0"/>
              <a:t>2.2 </a:t>
            </a:r>
            <a:r>
              <a:rPr lang="mr-IN" dirty="0" smtClean="0"/>
              <a:t>डाळी </a:t>
            </a:r>
            <a:r>
              <a:rPr lang="en-US" dirty="0" smtClean="0"/>
              <a:t>Pulses</a:t>
            </a:r>
          </a:p>
          <a:p>
            <a:r>
              <a:rPr lang="en-US" dirty="0" smtClean="0"/>
              <a:t>2.3 </a:t>
            </a:r>
            <a:r>
              <a:rPr lang="mr-IN" dirty="0" smtClean="0"/>
              <a:t>फळे व भाज्या </a:t>
            </a:r>
            <a:r>
              <a:rPr lang="en-US" dirty="0" smtClean="0"/>
              <a:t>Fruits and vegetables</a:t>
            </a:r>
          </a:p>
          <a:p>
            <a:r>
              <a:rPr lang="en-US" dirty="0" smtClean="0"/>
              <a:t>2.4 </a:t>
            </a:r>
            <a:r>
              <a:rPr lang="mr-IN" dirty="0" smtClean="0"/>
              <a:t>दुध व दुधाचे पदार्थ </a:t>
            </a:r>
            <a:r>
              <a:rPr lang="en-US" dirty="0" smtClean="0"/>
              <a:t>Milk and Milk products</a:t>
            </a:r>
          </a:p>
          <a:p>
            <a:r>
              <a:rPr lang="en-US" dirty="0" smtClean="0"/>
              <a:t>2.5 </a:t>
            </a:r>
            <a:r>
              <a:rPr lang="mr-IN" dirty="0" smtClean="0"/>
              <a:t>अंडी </a:t>
            </a:r>
            <a:r>
              <a:rPr lang="en-US" dirty="0" smtClean="0"/>
              <a:t>Eggs </a:t>
            </a:r>
          </a:p>
          <a:p>
            <a:r>
              <a:rPr lang="en-US" dirty="0" smtClean="0"/>
              <a:t>2.6 </a:t>
            </a:r>
            <a:r>
              <a:rPr lang="mr-IN" dirty="0" smtClean="0"/>
              <a:t>मांस, खाद्य पक्षी, व मासे </a:t>
            </a:r>
            <a:r>
              <a:rPr lang="en-US" dirty="0" smtClean="0"/>
              <a:t>Meat, poultry and fish</a:t>
            </a:r>
          </a:p>
          <a:p>
            <a:r>
              <a:rPr lang="en-US" dirty="0" smtClean="0"/>
              <a:t>2.7 </a:t>
            </a:r>
            <a:r>
              <a:rPr lang="mr-IN" dirty="0" smtClean="0"/>
              <a:t>तूप व तेल </a:t>
            </a:r>
            <a:r>
              <a:rPr lang="en-US" dirty="0" smtClean="0"/>
              <a:t>Fats and Oils</a:t>
            </a:r>
          </a:p>
          <a:p>
            <a:endParaRPr lang="en-US" dirty="0"/>
          </a:p>
        </p:txBody>
      </p:sp>
    </p:spTree>
    <p:extLst>
      <p:ext uri="{BB962C8B-B14F-4D97-AF65-F5344CB8AC3E}">
        <p14:creationId xmlns:p14="http://schemas.microsoft.com/office/powerpoint/2010/main" val="606134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dirty="0" smtClean="0"/>
              <a:t>तृणधान्ये </a:t>
            </a:r>
            <a:endParaRPr lang="en-US" dirty="0"/>
          </a:p>
        </p:txBody>
      </p:sp>
      <p:sp>
        <p:nvSpPr>
          <p:cNvPr id="3" name="Content Placeholder 2"/>
          <p:cNvSpPr>
            <a:spLocks noGrp="1"/>
          </p:cNvSpPr>
          <p:nvPr>
            <p:ph idx="1"/>
          </p:nvPr>
        </p:nvSpPr>
        <p:spPr/>
        <p:txBody>
          <a:bodyPr/>
          <a:lstStyle/>
          <a:p>
            <a:r>
              <a:rPr lang="mr-IN" dirty="0" smtClean="0"/>
              <a:t>तृन्धाण्यातून मुख्यतः कार्यशक्तीचा पुरवठा </a:t>
            </a:r>
          </a:p>
          <a:p>
            <a:r>
              <a:rPr lang="mr-IN" dirty="0" smtClean="0"/>
              <a:t>भातीयांचा मुख्य आहार </a:t>
            </a:r>
          </a:p>
          <a:p>
            <a:r>
              <a:rPr lang="mr-IN" smtClean="0"/>
              <a:t>प्रथिने, कर्बोदके व जीवनसत्वाचा चांगला स्त्रोत </a:t>
            </a:r>
          </a:p>
          <a:p>
            <a:endParaRPr lang="en-US"/>
          </a:p>
        </p:txBody>
      </p:sp>
    </p:spTree>
    <p:extLst>
      <p:ext uri="{BB962C8B-B14F-4D97-AF65-F5344CB8AC3E}">
        <p14:creationId xmlns:p14="http://schemas.microsoft.com/office/powerpoint/2010/main" val="471758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2.1 </a:t>
            </a:r>
            <a:r>
              <a:rPr lang="mr-IN" dirty="0" smtClean="0"/>
              <a:t>तृणधान्ये </a:t>
            </a:r>
            <a:endParaRPr lang="en-US" dirty="0"/>
          </a:p>
        </p:txBody>
      </p:sp>
      <p:sp>
        <p:nvSpPr>
          <p:cNvPr id="3" name="Content Placeholder 2"/>
          <p:cNvSpPr>
            <a:spLocks noGrp="1"/>
          </p:cNvSpPr>
          <p:nvPr>
            <p:ph idx="1"/>
          </p:nvPr>
        </p:nvSpPr>
        <p:spPr/>
        <p:txBody>
          <a:bodyPr>
            <a:normAutofit fontScale="77500" lnSpcReduction="20000"/>
          </a:bodyPr>
          <a:lstStyle/>
          <a:p>
            <a:r>
              <a:rPr lang="mr-IN" dirty="0" smtClean="0"/>
              <a:t>तृणधान्ये :  भारतीयांच्या </a:t>
            </a:r>
            <a:r>
              <a:rPr lang="mr-IN" dirty="0"/>
              <a:t>आहारातील </a:t>
            </a:r>
            <a:r>
              <a:rPr lang="mr-IN" dirty="0" smtClean="0"/>
              <a:t>यांचा </a:t>
            </a:r>
            <a:r>
              <a:rPr lang="mr-IN" dirty="0"/>
              <a:t>मोठा भाग असतो, तृणधान्य यांनाच एकदल धान्य </a:t>
            </a:r>
            <a:r>
              <a:rPr lang="en-US" dirty="0" smtClean="0"/>
              <a:t>Cereals </a:t>
            </a:r>
            <a:r>
              <a:rPr lang="mr-IN" dirty="0" smtClean="0"/>
              <a:t>असेही म्हणतात.</a:t>
            </a:r>
          </a:p>
          <a:p>
            <a:r>
              <a:rPr lang="mr-IN" dirty="0" smtClean="0"/>
              <a:t>तृणधान्य </a:t>
            </a:r>
            <a:r>
              <a:rPr lang="mr-IN" dirty="0"/>
              <a:t>यातून स्निग्धपदार्थ अत्यल्प मिळतात.लायसीन हे प्रथिन कमी असते</a:t>
            </a:r>
            <a:r>
              <a:rPr lang="mr-IN" dirty="0" smtClean="0"/>
              <a:t>.</a:t>
            </a:r>
          </a:p>
          <a:p>
            <a:r>
              <a:rPr lang="mr-IN" dirty="0"/>
              <a:t>भारतात प्रामुख्याने गहू,ज्वारी,बाजरी,मका तांदूळ,नाचणी ही एकदल धान्ये वापरली जातात.याशिवाय राजगिरा,जव,राळे,वऱ्याचे तांदूळ,ओट ही एकदल धान्ये वापरली जातात. ओट हेदेखील एक तृणधान्य आहे. ओट हे खूप पौष्टीक धान्य आहे. तृणधान्या मध्ये कर्बोदके मोठया प्रमाणात असल्यामुळे प्रामुख्याने उष्मांक/शक्ती मिळते.कमी किंमतीत शक्ती मिळवून देणारे पोटभरू धान्य आहे.</a:t>
            </a:r>
            <a:endParaRPr lang="en-US" dirty="0"/>
          </a:p>
          <a:p>
            <a:endParaRPr lang="en-US" dirty="0"/>
          </a:p>
          <a:p>
            <a:endParaRPr lang="mr-IN" dirty="0" smtClean="0"/>
          </a:p>
          <a:p>
            <a:endParaRPr lang="en-US" dirty="0"/>
          </a:p>
        </p:txBody>
      </p:sp>
    </p:spTree>
    <p:extLst>
      <p:ext uri="{BB962C8B-B14F-4D97-AF65-F5344CB8AC3E}">
        <p14:creationId xmlns:p14="http://schemas.microsoft.com/office/powerpoint/2010/main" val="1046480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2.1 </a:t>
            </a:r>
            <a:r>
              <a:rPr lang="mr-IN" dirty="0" smtClean="0"/>
              <a:t> तृणधान्ये </a:t>
            </a: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r>
              <a:rPr lang="mr-IN" dirty="0" smtClean="0"/>
              <a:t>. </a:t>
            </a:r>
            <a:endParaRPr lang="en-US" dirty="0" smtClean="0"/>
          </a:p>
          <a:p>
            <a:r>
              <a:rPr lang="mr-IN" dirty="0" smtClean="0"/>
              <a:t>तृणधान्य यातून स्निग्धपदार्थ अत्यल्प मिळतात.लायसीन हे प्रथिन कमी असते.</a:t>
            </a:r>
            <a:endParaRPr lang="en-US" dirty="0" smtClean="0"/>
          </a:p>
          <a:p>
            <a:r>
              <a:rPr lang="mr-IN" dirty="0" smtClean="0"/>
              <a:t>भारतात प्रामुख्याने गहू,ज्वारी,बाजरी,मका तांदूळ,नाचणी ही एकदल धान्ये वापरली जातात.याशिवाय राजगिरा,जव,राळे,वऱ्याचे तांदूळ,ओट ही एकदल धान्ये वापरली जातात. ओट हेदेखील एक तृणधान्य आहे. ओट हे खूप पौष्टीक धान्य आहे. तृणधान्या मध्ये कर्बोदके मोठया प्रमाणात असल्यामुळे प्रामुख्याने उष्मांक/शक्ती मिळते.कमी किंमतीत शक्ती मिळवून देणारे पोटभरू धान्य आहे.</a:t>
            </a:r>
            <a:endParaRPr lang="en-US" dirty="0"/>
          </a:p>
        </p:txBody>
      </p:sp>
    </p:spTree>
    <p:extLst>
      <p:ext uri="{BB962C8B-B14F-4D97-AF65-F5344CB8AC3E}">
        <p14:creationId xmlns:p14="http://schemas.microsoft.com/office/powerpoint/2010/main" val="1127928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60002"/>
          </a:xfrm>
        </p:spPr>
        <p:txBody>
          <a:bodyPr>
            <a:noAutofit/>
          </a:bodyPr>
          <a:lstStyle/>
          <a:p>
            <a:r>
              <a:rPr lang="en-US" sz="2400" b="1" u="sng" dirty="0" smtClean="0">
                <a:solidFill>
                  <a:srgbClr val="C00000"/>
                </a:solidFill>
              </a:rPr>
              <a:t>Module  – 2 </a:t>
            </a:r>
            <a:r>
              <a:rPr lang="mr-IN" sz="2400" b="1" dirty="0" smtClean="0">
                <a:solidFill>
                  <a:srgbClr val="C00000"/>
                </a:solidFill>
              </a:rPr>
              <a:t> </a:t>
            </a:r>
            <a:r>
              <a:rPr lang="mr-IN" sz="1600" b="1" dirty="0" smtClean="0"/>
              <a:t/>
            </a:r>
            <a:br>
              <a:rPr lang="mr-IN" sz="1600" b="1" dirty="0" smtClean="0"/>
            </a:br>
            <a:r>
              <a:rPr lang="mr-IN" sz="1600" b="1" dirty="0" smtClean="0"/>
              <a:t>  </a:t>
            </a:r>
            <a:r>
              <a:rPr lang="en-US" sz="1600" b="1" dirty="0" smtClean="0"/>
              <a:t>       </a:t>
            </a:r>
            <a:r>
              <a:rPr lang="mr-IN" sz="1600" b="1" dirty="0" smtClean="0"/>
              <a:t> </a:t>
            </a:r>
            <a:r>
              <a:rPr lang="mr-IN" sz="2400" b="1" u="sng" dirty="0" smtClean="0">
                <a:solidFill>
                  <a:srgbClr val="002060"/>
                </a:solidFill>
              </a:rPr>
              <a:t>अन्न गट </a:t>
            </a:r>
            <a:r>
              <a:rPr lang="en-US" sz="2400" b="1" u="sng" dirty="0" smtClean="0">
                <a:solidFill>
                  <a:srgbClr val="002060"/>
                </a:solidFill>
              </a:rPr>
              <a:t>(FOOD GROUPS) </a:t>
            </a:r>
            <a:r>
              <a:rPr lang="en-US" sz="2400" b="1" dirty="0" smtClean="0"/>
              <a:t>-  </a:t>
            </a:r>
            <a:r>
              <a:rPr lang="mr-IN" sz="2400" b="1" dirty="0" smtClean="0"/>
              <a:t>निवड,पोषक घटकांचे योगदान </a:t>
            </a:r>
            <a:r>
              <a:rPr lang="en-US" sz="1800" b="1" dirty="0" smtClean="0"/>
              <a:t/>
            </a:r>
            <a:br>
              <a:rPr lang="en-US" sz="1800" b="1" dirty="0" smtClean="0"/>
            </a:br>
            <a:r>
              <a:rPr lang="mr-IN" sz="1800" b="1" dirty="0" smtClean="0"/>
              <a:t/>
            </a:r>
            <a:br>
              <a:rPr lang="mr-IN" sz="1800" b="1" dirty="0" smtClean="0"/>
            </a:br>
            <a:r>
              <a:rPr lang="mr-IN" sz="1600" dirty="0" smtClean="0"/>
              <a:t>भारतीय वैद्यकिय संशोधन समिती(ICMR)</a:t>
            </a:r>
            <a:r>
              <a:rPr lang="en-US" sz="1600" dirty="0" smtClean="0"/>
              <a:t> </a:t>
            </a:r>
            <a:r>
              <a:rPr lang="mr-IN" sz="1600" dirty="0" smtClean="0"/>
              <a:t>द्वारे खालील अन्न गट</a:t>
            </a:r>
            <a:r>
              <a:rPr lang="en-US" sz="1600" dirty="0" smtClean="0"/>
              <a:t>…..</a:t>
            </a:r>
            <a:r>
              <a:rPr lang="mr-IN" sz="1600" dirty="0" smtClean="0"/>
              <a:t/>
            </a:r>
            <a:br>
              <a:rPr lang="mr-IN" sz="1600" dirty="0" smtClean="0"/>
            </a:br>
            <a:r>
              <a:rPr lang="mr-IN" sz="1600" dirty="0" smtClean="0"/>
              <a:t>            </a:t>
            </a:r>
            <a:br>
              <a:rPr lang="mr-IN" sz="1600" dirty="0" smtClean="0"/>
            </a:br>
            <a:r>
              <a:rPr lang="mr-IN" sz="1800" b="1" dirty="0" smtClean="0">
                <a:solidFill>
                  <a:schemeClr val="accent2">
                    <a:lumMod val="75000"/>
                  </a:schemeClr>
                </a:solidFill>
              </a:rPr>
              <a:t>१)तृणधान्ये(Cereals) </a:t>
            </a:r>
            <a:r>
              <a:rPr lang="mr-IN" sz="1800" dirty="0" smtClean="0">
                <a:solidFill>
                  <a:schemeClr val="accent2">
                    <a:lumMod val="75000"/>
                  </a:schemeClr>
                </a:solidFill>
              </a:rPr>
              <a:t>–</a:t>
            </a:r>
            <a:br>
              <a:rPr lang="mr-IN" sz="1800" dirty="0" smtClean="0">
                <a:solidFill>
                  <a:schemeClr val="accent2">
                    <a:lumMod val="75000"/>
                  </a:schemeClr>
                </a:solidFill>
              </a:rPr>
            </a:br>
            <a:endParaRPr lang="en-US" sz="1600" dirty="0"/>
          </a:p>
        </p:txBody>
      </p:sp>
      <p:sp>
        <p:nvSpPr>
          <p:cNvPr id="3" name="Content Placeholder 2"/>
          <p:cNvSpPr>
            <a:spLocks noGrp="1"/>
          </p:cNvSpPr>
          <p:nvPr>
            <p:ph idx="1"/>
          </p:nvPr>
        </p:nvSpPr>
        <p:spPr>
          <a:xfrm>
            <a:off x="457200" y="2286000"/>
            <a:ext cx="8229600" cy="4525963"/>
          </a:xfrm>
        </p:spPr>
        <p:txBody>
          <a:bodyPr>
            <a:noAutofit/>
          </a:bodyPr>
          <a:lstStyle/>
          <a:p>
            <a:pPr marL="0" indent="0">
              <a:buNone/>
            </a:pPr>
            <a:r>
              <a:rPr lang="en-US" sz="2000" dirty="0" smtClean="0"/>
              <a:t> </a:t>
            </a:r>
            <a:r>
              <a:rPr lang="mr-IN" sz="2000" dirty="0" smtClean="0"/>
              <a:t> </a:t>
            </a:r>
            <a:r>
              <a:rPr lang="en-US" sz="2000" dirty="0" smtClean="0"/>
              <a:t>  </a:t>
            </a:r>
            <a:r>
              <a:rPr lang="mr-IN" sz="2000" dirty="0" smtClean="0"/>
              <a:t>भारतीयांच्या आहारातील तृणधान्य यांचा मोठा भाग असतो, तृणधान्य यांनाच एकदल धान्य असेही म्हणतात. तृणधान्य यातून स्निग्धपदार्थ अत्यल्प मिळतात.लायसीन हे प्रथिन कमी असते.भारतात प्रामुख्याने गहू,ज्वारी,बाजरी,मका तांदूळ,नाचणी ही एकदल धान्ये वापरली जातात.याशिवाय राजगिरा,जव,राळे,वऱ्याचे तांदूळ,ओट ही एकदल धान्ये वापरली जातात. ओट हेदेखील एक तृणधान्य आहे. ओट हे खूप पौष्टीक धान्य आहे. तृणधान्या मध्ये कर्बोदके मोठया प्रमाणात असल्यामुळे प्रामुख्याने उष्मांक/शक्ती मिळते.कमी किंमतीत शक्ती मिळवून देणारे पोटभरू धान्य आहे.  </a:t>
            </a:r>
          </a:p>
          <a:p>
            <a:pPr marL="0" indent="0">
              <a:buNone/>
            </a:pPr>
            <a:r>
              <a:rPr lang="mr-IN" sz="2000" dirty="0" smtClean="0"/>
              <a:t>  </a:t>
            </a:r>
            <a:r>
              <a:rPr lang="en-US" sz="2000" dirty="0" smtClean="0"/>
              <a:t>         </a:t>
            </a:r>
            <a:endParaRPr lang="mr-IN" sz="2000" dirty="0" smtClean="0"/>
          </a:p>
          <a:p>
            <a:pPr marL="0" indent="0">
              <a:buNone/>
            </a:pPr>
            <a:endParaRPr lang="mr-IN" sz="2000" dirty="0" smtClean="0"/>
          </a:p>
          <a:p>
            <a:pPr marL="0" indent="0">
              <a:buNone/>
            </a:pPr>
            <a:r>
              <a:rPr lang="mr-IN" sz="2000" dirty="0" smtClean="0"/>
              <a:t>               ओट </a:t>
            </a:r>
            <a:r>
              <a:rPr lang="en-US" sz="2000" dirty="0" smtClean="0"/>
              <a:t>  </a:t>
            </a:r>
            <a:endParaRPr lang="en-US"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7788" y="4660900"/>
            <a:ext cx="3908425"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2982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 </a:t>
            </a:r>
            <a:r>
              <a:rPr lang="mr-IN" u="sng" dirty="0" smtClean="0">
                <a:solidFill>
                  <a:schemeClr val="accent2">
                    <a:lumMod val="75000"/>
                  </a:schemeClr>
                </a:solidFill>
              </a:rPr>
              <a:t>तृणधाण्यातील पोषक घटक </a:t>
            </a:r>
            <a:r>
              <a:rPr lang="mr-IN" dirty="0" smtClean="0">
                <a:solidFill>
                  <a:schemeClr val="accent2">
                    <a:lumMod val="75000"/>
                  </a:schemeClr>
                </a:solidFill>
              </a:rPr>
              <a:t>– </a:t>
            </a:r>
          </a:p>
          <a:p>
            <a:pPr marL="514350" indent="-514350">
              <a:buAutoNum type="hindiNumParenR"/>
            </a:pPr>
            <a:r>
              <a:rPr lang="mr-IN" sz="4000" dirty="0" smtClean="0"/>
              <a:t>कर्बोदके</a:t>
            </a:r>
            <a:r>
              <a:rPr lang="en-US" sz="4000" dirty="0" smtClean="0"/>
              <a:t> </a:t>
            </a:r>
            <a:r>
              <a:rPr lang="mr-IN" dirty="0" smtClean="0"/>
              <a:t>- तृणधान्यात इतर अन्न पदार्थांच्या तुलनेत कर्बोदकांचे प्रमाण जास्त असते. यात 60 ते 70 टक्के कर्बोदके असतात. त्यामुळे यातून मोठ्या प्रमाणात उष्मांक किंवा ऊर्जा मिळते. साधारणतः 100 ग्राम तृणधान्य यातून 350 किलो कॅलरी मिळतात. पिष्टमय पदार्थाचे प्रमाण जास्त असते. पिष्टमय पदार्थात अमायलोज व अमायलोपेक्टिन हे पिष्टमय पदार्थ असतात. </a:t>
            </a:r>
          </a:p>
          <a:p>
            <a:pPr marL="457200" indent="-457200">
              <a:buAutoNum type="hindiNumParenR"/>
            </a:pPr>
            <a:r>
              <a:rPr lang="mr-IN" sz="4000" dirty="0" smtClean="0"/>
              <a:t>प्रथिने</a:t>
            </a:r>
            <a:r>
              <a:rPr lang="mr-IN" dirty="0" smtClean="0"/>
              <a:t> - ठाण्यात 6 ते 12 टक्के प्रथिने असतात. तांदळात सर्वात कमी तर ओट मध्ये सर्वात जास्त प्रमाणात म्हणजे 24 टक्के प्रथिने असतात. यातील प्रथीनात लायसिन या आवश्यक नत्राचे प्रमाण कमी असते. त्यामुळे ही प्रथिने दुय्यम प्रतीचे ठरतात. अंकुर या भागातील प्रथिनांचा दर्जा चांगला असतो.</a:t>
            </a:r>
          </a:p>
          <a:p>
            <a:pPr marL="457200" indent="-457200">
              <a:buAutoNum type="hindiNumParenR"/>
            </a:pPr>
            <a:r>
              <a:rPr lang="mr-IN" sz="4000" dirty="0" smtClean="0"/>
              <a:t>स्निग्ध</a:t>
            </a:r>
            <a:r>
              <a:rPr lang="mr-IN" dirty="0" smtClean="0"/>
              <a:t> - पदार्थाचे प्रमाण अतिशय कमी</a:t>
            </a:r>
            <a:r>
              <a:rPr lang="en-US" dirty="0" smtClean="0"/>
              <a:t> </a:t>
            </a:r>
            <a:r>
              <a:rPr lang="mr-IN" dirty="0" smtClean="0"/>
              <a:t>असते. </a:t>
            </a:r>
          </a:p>
          <a:p>
            <a:pPr marL="457200" indent="-457200">
              <a:buAutoNum type="hindiNumParenR"/>
            </a:pPr>
            <a:r>
              <a:rPr lang="mr-IN" sz="4000" dirty="0" smtClean="0"/>
              <a:t>खनिज द्रव्य </a:t>
            </a:r>
            <a:r>
              <a:rPr lang="mr-IN" dirty="0" smtClean="0"/>
              <a:t>-  तृणधान्य यात साधारणपणे 2 टक्के क्षार असतात. क्षाराचे प्रमाण माती व खतावर अवलंबून असते. यातून लोह कॅल्शियम, फॉस्फरस हे क्षार मिळतात धान्याचे पीठ दळून चाळल्यावर कोंडा काढून टाकल्यास हे क्षार निघून जातात. </a:t>
            </a:r>
          </a:p>
          <a:p>
            <a:pPr marL="457200" indent="-457200">
              <a:buAutoNum type="hindiNumParenR"/>
            </a:pPr>
            <a:r>
              <a:rPr lang="mr-IN" sz="4000" dirty="0" smtClean="0"/>
              <a:t>जीवनसत्त्वे</a:t>
            </a:r>
            <a:r>
              <a:rPr lang="mr-IN" dirty="0" smtClean="0"/>
              <a:t> -  या अन्नपदार्थातून प्रामुख्याने ब गटातील जीवनसत्त्वांचा पुरवठा होतो. त्यातही थायमिन  व नियासिन चे प्रमाण जास्त असते. धान्यांना मोड आणून उपयोग केल्यास ब  जीवनसत्त्वाचे प्रमाण वाढते तसेच जीवनसत्त्व क देखील निर्माण होते </a:t>
            </a:r>
          </a:p>
          <a:p>
            <a:pPr marL="457200" indent="-457200">
              <a:buAutoNum type="hindiNumParenR"/>
            </a:pPr>
            <a:r>
              <a:rPr lang="mr-IN" sz="4000" dirty="0" smtClean="0"/>
              <a:t>पाणी</a:t>
            </a:r>
            <a:r>
              <a:rPr lang="mr-IN" dirty="0" smtClean="0"/>
              <a:t> -  तृणधान्य म्हणजे वाळलेल्या बिया असल्यामुळे त्यात पाण्याचे प्रमाण कमी म्हणजेच 10 ते 12 टक्के एवढे असते. हुरडा, ओंब्या या स्थितीत मात्र पाण्याचे प्रमाण जास्त असते.</a:t>
            </a:r>
            <a:endParaRPr lang="en-US" dirty="0" smtClean="0"/>
          </a:p>
          <a:p>
            <a:endParaRPr lang="en-US" dirty="0"/>
          </a:p>
        </p:txBody>
      </p:sp>
    </p:spTree>
    <p:extLst>
      <p:ext uri="{BB962C8B-B14F-4D97-AF65-F5344CB8AC3E}">
        <p14:creationId xmlns:p14="http://schemas.microsoft.com/office/powerpoint/2010/main" val="2223345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fontScale="77500" lnSpcReduction="20000"/>
          </a:bodyPr>
          <a:lstStyle/>
          <a:p>
            <a:endParaRPr lang="mr-IN" dirty="0" smtClean="0"/>
          </a:p>
          <a:p>
            <a:r>
              <a:rPr lang="mr-IN" dirty="0" smtClean="0"/>
              <a:t>तृणधान्याची निवड -  </a:t>
            </a:r>
          </a:p>
          <a:p>
            <a:r>
              <a:rPr lang="mr-IN" dirty="0" smtClean="0"/>
              <a:t>      तृणधान्ये हे भारतीयांचे प्रमुख अन्न असल्यामुळे त्याचे उत्पादनही मोठ्या प्रमाणात केले जाते. धान्य नवीन निघते तेव्हा विकत घ्यावे त्यावेळेस त्याची किंमत कमी असते. धान्याची निवड करताना दाणे मोठे चमकदार तसेच संपूर्ण असावेत. कीड लागलेले धान्य घेऊ नये तृणधान्य खरेदी केल्यावर दोन-तीन दिवस उन्हात वाळवून मग स्वच्छ करून कोठ्यात अथवा पोत्यात भरून कोरड्या जागी साठवून ठेवावे. त्यांना कीड लागू नये म्हणून कडूनिंबाची पाने टाकावीत. प्रत्येक स्तरावर एक पिशवी यानुसार कडुनिंबाची पाने पिशवीत भरून त्यामध्ये टाकावीत कडूनिंब आत आझादिरासिटीन नावाचा एक घटक असतो जो कीड लागण्यास प्रतिबंध करतो.</a:t>
            </a:r>
          </a:p>
          <a:p>
            <a:endParaRPr lang="en-US" dirty="0"/>
          </a:p>
        </p:txBody>
      </p:sp>
    </p:spTree>
    <p:extLst>
      <p:ext uri="{BB962C8B-B14F-4D97-AF65-F5344CB8AC3E}">
        <p14:creationId xmlns:p14="http://schemas.microsoft.com/office/powerpoint/2010/main" val="3151246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643" y="228600"/>
            <a:ext cx="8663357"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82629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TotalTime>
  <Words>805</Words>
  <Application>Microsoft Office PowerPoint</Application>
  <PresentationFormat>On-screen Show (4:3)</PresentationFormat>
  <Paragraphs>55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Module 2: अन्न गट : निवड व पोषण मूल्य Food Groups: Selection and Nutritional Contribution  </vt:lpstr>
      <vt:lpstr>तृणधान्ये </vt:lpstr>
      <vt:lpstr>2.1 तृणधान्ये </vt:lpstr>
      <vt:lpstr>2.1  तृणधान्ये </vt:lpstr>
      <vt:lpstr>Module  – 2             अन्न गट (FOOD GROUPS) -  निवड,पोषक घटकांचे योगदान   भारतीय वैद्यकिय संशोधन समिती(ICMR) द्वारे खालील अन्न गट…..              १)तृणधान्ये(Cereals) –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12</cp:revision>
  <dcterms:created xsi:type="dcterms:W3CDTF">2020-08-17T03:49:49Z</dcterms:created>
  <dcterms:modified xsi:type="dcterms:W3CDTF">2021-08-14T07:10:38Z</dcterms:modified>
</cp:coreProperties>
</file>