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F41D-0661-47E4-B2C8-071E3396AE1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35EE-A788-4D68-A100-0199E644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0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F41D-0661-47E4-B2C8-071E3396AE1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35EE-A788-4D68-A100-0199E644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9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F41D-0661-47E4-B2C8-071E3396AE1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35EE-A788-4D68-A100-0199E644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0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F41D-0661-47E4-B2C8-071E3396AE1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35EE-A788-4D68-A100-0199E644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0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F41D-0661-47E4-B2C8-071E3396AE1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35EE-A788-4D68-A100-0199E644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6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F41D-0661-47E4-B2C8-071E3396AE1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35EE-A788-4D68-A100-0199E644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F41D-0661-47E4-B2C8-071E3396AE1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35EE-A788-4D68-A100-0199E644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6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F41D-0661-47E4-B2C8-071E3396AE1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35EE-A788-4D68-A100-0199E644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5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F41D-0661-47E4-B2C8-071E3396AE1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35EE-A788-4D68-A100-0199E644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8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F41D-0661-47E4-B2C8-071E3396AE1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35EE-A788-4D68-A100-0199E644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6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F41D-0661-47E4-B2C8-071E3396AE1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35EE-A788-4D68-A100-0199E644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DF41D-0661-47E4-B2C8-071E3396AE1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035EE-A788-4D68-A100-0199E644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4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00400" y="5486400"/>
            <a:ext cx="5867400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64334" y="2133600"/>
            <a:ext cx="4876800" cy="213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4600" y="304800"/>
            <a:ext cx="6553200" cy="1752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381000"/>
            <a:ext cx="6629400" cy="147002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Mahila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Mahavidyalaya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Karad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Department of Home Science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2362200"/>
            <a:ext cx="57150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3518B0"/>
                </a:solidFill>
                <a:latin typeface="Times New Roman" pitchFamily="18" charset="0"/>
                <a:cs typeface="Times New Roman" pitchFamily="18" charset="0"/>
              </a:rPr>
              <a:t>Welcome to</a:t>
            </a:r>
          </a:p>
          <a:p>
            <a:r>
              <a:rPr lang="en-US" b="1" dirty="0" smtClean="0">
                <a:solidFill>
                  <a:srgbClr val="3518B0"/>
                </a:solidFill>
                <a:latin typeface="Times New Roman" pitchFamily="18" charset="0"/>
                <a:cs typeface="Times New Roman" pitchFamily="18" charset="0"/>
              </a:rPr>
              <a:t>B.A. II Semester </a:t>
            </a:r>
            <a:r>
              <a:rPr lang="en-US" b="1" dirty="0" smtClean="0">
                <a:solidFill>
                  <a:srgbClr val="3518B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 smtClean="0">
              <a:solidFill>
                <a:srgbClr val="3518B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3518B0"/>
                </a:solidFill>
                <a:latin typeface="Times New Roman" pitchFamily="18" charset="0"/>
                <a:cs typeface="Times New Roman" pitchFamily="18" charset="0"/>
              </a:rPr>
              <a:t>Home </a:t>
            </a:r>
            <a:r>
              <a:rPr lang="en-US" b="1" dirty="0" smtClean="0">
                <a:solidFill>
                  <a:srgbClr val="3518B0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</a:p>
          <a:p>
            <a:endParaRPr lang="en-US" b="1" dirty="0">
              <a:solidFill>
                <a:srgbClr val="3518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646003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Jogi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Head, Department of Home Science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7" y="4032250"/>
            <a:ext cx="657066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429000" cy="192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6425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5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Paper III: </a:t>
            </a:r>
            <a:r>
              <a:rPr lang="en-US" dirty="0" smtClean="0">
                <a:solidFill>
                  <a:srgbClr val="FF0000"/>
                </a:solidFill>
              </a:rPr>
              <a:t>Basics of Food Safety and Preservation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74837"/>
            <a:ext cx="4114800" cy="4525963"/>
          </a:xfrm>
          <a:ln w="38100">
            <a:solidFill>
              <a:srgbClr val="00B05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Module </a:t>
            </a:r>
            <a:r>
              <a:rPr lang="en-US" dirty="0" smtClean="0">
                <a:solidFill>
                  <a:srgbClr val="002060"/>
                </a:solidFill>
              </a:rPr>
              <a:t>1:</a:t>
            </a:r>
            <a:r>
              <a:rPr lang="en-IN" b="1" dirty="0" smtClean="0">
                <a:solidFill>
                  <a:srgbClr val="002060"/>
                </a:solidFill>
              </a:rPr>
              <a:t>Introduction to Food Preservation</a:t>
            </a:r>
            <a:endParaRPr lang="en-US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IN" dirty="0" smtClean="0">
                <a:solidFill>
                  <a:srgbClr val="002060"/>
                </a:solidFill>
              </a:rPr>
              <a:t>1.1 </a:t>
            </a:r>
            <a:r>
              <a:rPr lang="en-IN" dirty="0" smtClean="0">
                <a:solidFill>
                  <a:srgbClr val="002060"/>
                </a:solidFill>
              </a:rPr>
              <a:t>Definition and Scope of Food </a:t>
            </a:r>
          </a:p>
          <a:p>
            <a:pPr marL="457200" lvl="1" indent="0">
              <a:buNone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     </a:t>
            </a:r>
            <a:r>
              <a:rPr lang="en-IN" dirty="0" smtClean="0">
                <a:solidFill>
                  <a:srgbClr val="002060"/>
                </a:solidFill>
              </a:rPr>
              <a:t>Preservation</a:t>
            </a:r>
            <a:endParaRPr lang="en-IN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1.2 </a:t>
            </a:r>
            <a:r>
              <a:rPr lang="en-US" dirty="0" smtClean="0">
                <a:solidFill>
                  <a:srgbClr val="002060"/>
                </a:solidFill>
              </a:rPr>
              <a:t>Objectives of Food Preservation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002060"/>
                </a:solidFill>
              </a:rPr>
              <a:t>     </a:t>
            </a:r>
          </a:p>
          <a:p>
            <a:pPr marL="0" indent="0">
              <a:buNone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   1.3 </a:t>
            </a:r>
            <a:r>
              <a:rPr lang="en-US" dirty="0" smtClean="0">
                <a:solidFill>
                  <a:srgbClr val="002060"/>
                </a:solidFill>
              </a:rPr>
              <a:t>Scope of Food Preservation 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   </a:t>
            </a:r>
            <a:r>
              <a:rPr lang="en-US" dirty="0" smtClean="0">
                <a:solidFill>
                  <a:srgbClr val="002060"/>
                </a:solidFill>
              </a:rPr>
              <a:t>industry in India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7547">
            <a:off x="442093" y="3188432"/>
            <a:ext cx="4378317" cy="244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8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Module 2: </a:t>
            </a:r>
            <a:r>
              <a:rPr lang="en-IN" dirty="0" smtClean="0">
                <a:solidFill>
                  <a:srgbClr val="FF0000"/>
                </a:solidFill>
              </a:rPr>
              <a:t>Food Safety </a:t>
            </a:r>
            <a:r>
              <a:rPr lang="en-IN" b="1" dirty="0" smtClean="0">
                <a:solidFill>
                  <a:srgbClr val="FF0000"/>
                </a:solidFill>
              </a:rPr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86400" cy="4525963"/>
          </a:xfrm>
          <a:ln w="38100">
            <a:solidFill>
              <a:srgbClr val="00B05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rgbClr val="3518B0"/>
                </a:solidFill>
              </a:rPr>
              <a:t>2.1 </a:t>
            </a:r>
            <a:r>
              <a:rPr lang="en-IN" dirty="0" smtClean="0">
                <a:solidFill>
                  <a:srgbClr val="3518B0"/>
                </a:solidFill>
              </a:rPr>
              <a:t>Key terms. Factors affecting </a:t>
            </a:r>
            <a:r>
              <a:rPr lang="en-IN" dirty="0">
                <a:solidFill>
                  <a:srgbClr val="3518B0"/>
                </a:solidFill>
              </a:rPr>
              <a:t>F</a:t>
            </a:r>
            <a:r>
              <a:rPr lang="en-IN" dirty="0" smtClean="0">
                <a:solidFill>
                  <a:srgbClr val="3518B0"/>
                </a:solidFill>
              </a:rPr>
              <a:t>ood safety </a:t>
            </a:r>
          </a:p>
          <a:p>
            <a:pPr marL="0" indent="0">
              <a:buNone/>
            </a:pPr>
            <a:endParaRPr lang="en-US" dirty="0">
              <a:solidFill>
                <a:srgbClr val="3518B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3518B0"/>
                </a:solidFill>
              </a:rPr>
              <a:t>2.2 </a:t>
            </a:r>
            <a:r>
              <a:rPr lang="en-IN" dirty="0" smtClean="0">
                <a:solidFill>
                  <a:srgbClr val="3518B0"/>
                </a:solidFill>
              </a:rPr>
              <a:t>Food Laws, Standards and Regulations</a:t>
            </a:r>
            <a:endParaRPr lang="en-IN" dirty="0" smtClean="0">
              <a:solidFill>
                <a:srgbClr val="3518B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3518B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3518B0"/>
                </a:solidFill>
              </a:rPr>
              <a:t>2.3 </a:t>
            </a:r>
            <a:r>
              <a:rPr lang="en-US" dirty="0" smtClean="0">
                <a:solidFill>
                  <a:srgbClr val="3518B0"/>
                </a:solidFill>
              </a:rPr>
              <a:t>Food Additives and Contaminants</a:t>
            </a:r>
            <a:endParaRPr lang="en-US" dirty="0" smtClean="0">
              <a:solidFill>
                <a:srgbClr val="3518B0"/>
              </a:solidFill>
              <a:effectLst/>
            </a:endParaRPr>
          </a:p>
          <a:p>
            <a:pPr marL="0" indent="0">
              <a:buNone/>
            </a:pPr>
            <a:endParaRPr lang="en-IN" dirty="0" smtClean="0">
              <a:solidFill>
                <a:srgbClr val="3518B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3518B0"/>
                </a:solidFill>
              </a:rPr>
              <a:t>2.4 </a:t>
            </a:r>
            <a:r>
              <a:rPr lang="en-IN" dirty="0" smtClean="0">
                <a:solidFill>
                  <a:srgbClr val="3518B0"/>
                </a:solidFill>
              </a:rPr>
              <a:t>Hygiene and sanitation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3518B0"/>
                </a:solidFill>
                <a:effectLst/>
              </a:rPr>
              <a:t>2.5 HACCP</a:t>
            </a:r>
            <a:endParaRPr lang="en-US" dirty="0" smtClean="0">
              <a:solidFill>
                <a:srgbClr val="3518B0"/>
              </a:solidFill>
              <a:effectLst/>
            </a:endParaRPr>
          </a:p>
          <a:p>
            <a:endParaRPr lang="en-US" dirty="0" smtClean="0">
              <a:solidFill>
                <a:srgbClr val="3518B0"/>
              </a:solidFill>
            </a:endParaRPr>
          </a:p>
          <a:p>
            <a:endParaRPr lang="en-US" dirty="0">
              <a:solidFill>
                <a:srgbClr val="3518B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" y="27432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1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/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 smtClean="0">
                <a:solidFill>
                  <a:srgbClr val="FF0000"/>
                </a:solidFill>
              </a:rPr>
              <a:t>Module </a:t>
            </a:r>
            <a:r>
              <a:rPr lang="en-IN" b="1" dirty="0" smtClean="0">
                <a:solidFill>
                  <a:srgbClr val="FF0000"/>
                </a:solidFill>
              </a:rPr>
              <a:t>3: </a:t>
            </a:r>
            <a:r>
              <a:rPr lang="en-IN" b="1" dirty="0" smtClean="0">
                <a:solidFill>
                  <a:srgbClr val="FF0000"/>
                </a:solidFill>
              </a:rPr>
              <a:t>Principles of Food Preservation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3518B0"/>
                </a:solidFill>
              </a:rPr>
              <a:t>3.1 </a:t>
            </a:r>
            <a:r>
              <a:rPr lang="en-US" dirty="0" smtClean="0">
                <a:solidFill>
                  <a:srgbClr val="3518B0"/>
                </a:solidFill>
              </a:rPr>
              <a:t>Principles of Food Preservation</a:t>
            </a:r>
          </a:p>
          <a:p>
            <a:endParaRPr lang="en-US" dirty="0">
              <a:solidFill>
                <a:srgbClr val="3518B0"/>
              </a:solidFill>
            </a:endParaRPr>
          </a:p>
          <a:p>
            <a:r>
              <a:rPr lang="en-IN" dirty="0">
                <a:solidFill>
                  <a:srgbClr val="3518B0"/>
                </a:solidFill>
              </a:rPr>
              <a:t>3.2 </a:t>
            </a:r>
            <a:r>
              <a:rPr lang="en-IN" dirty="0" smtClean="0">
                <a:solidFill>
                  <a:srgbClr val="3518B0"/>
                </a:solidFill>
              </a:rPr>
              <a:t>Common Terms used in Food Preservation</a:t>
            </a:r>
            <a:endParaRPr lang="en-IN" dirty="0" smtClean="0">
              <a:solidFill>
                <a:srgbClr val="3518B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518B0"/>
              </a:solidFill>
            </a:endParaRPr>
          </a:p>
          <a:p>
            <a:r>
              <a:rPr lang="en-IN" dirty="0" smtClean="0">
                <a:solidFill>
                  <a:srgbClr val="3518B0"/>
                </a:solidFill>
              </a:rPr>
              <a:t>3.3 Factors affecting growth of micro organisms</a:t>
            </a:r>
            <a:endParaRPr lang="en-IN" dirty="0" smtClean="0">
              <a:solidFill>
                <a:srgbClr val="3518B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518B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30353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3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Module 4: </a:t>
            </a:r>
            <a:r>
              <a:rPr lang="en-IN" b="1" dirty="0" smtClean="0">
                <a:solidFill>
                  <a:srgbClr val="FF0000"/>
                </a:solidFill>
              </a:rPr>
              <a:t>Methods of Food Preservation</a:t>
            </a:r>
            <a:r>
              <a:rPr lang="en-IN" b="1" dirty="0" smtClean="0">
                <a:solidFill>
                  <a:srgbClr val="FF0000"/>
                </a:solidFill>
              </a:rPr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524000"/>
            <a:ext cx="5562600" cy="4525963"/>
          </a:xfrm>
          <a:ln w="38100">
            <a:solidFill>
              <a:srgbClr val="00B05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3518B0"/>
                </a:solidFill>
              </a:rPr>
              <a:t>	      </a:t>
            </a:r>
            <a:endParaRPr lang="en-IN" b="1" dirty="0" smtClean="0">
              <a:solidFill>
                <a:srgbClr val="3518B0"/>
              </a:solidFill>
            </a:endParaRPr>
          </a:p>
          <a:p>
            <a:r>
              <a:rPr lang="en-IN" dirty="0" smtClean="0">
                <a:solidFill>
                  <a:srgbClr val="3518B0"/>
                </a:solidFill>
              </a:rPr>
              <a:t>4.1 </a:t>
            </a:r>
            <a:r>
              <a:rPr lang="en-US" dirty="0" smtClean="0">
                <a:solidFill>
                  <a:srgbClr val="3518B0"/>
                </a:solidFill>
              </a:rPr>
              <a:t>Preservation by High Temperature</a:t>
            </a:r>
            <a:endParaRPr lang="en-US" dirty="0" smtClean="0">
              <a:solidFill>
                <a:srgbClr val="3518B0"/>
              </a:solidFill>
              <a:effectLst/>
            </a:endParaRPr>
          </a:p>
          <a:p>
            <a:r>
              <a:rPr lang="en-IN" dirty="0">
                <a:solidFill>
                  <a:srgbClr val="3518B0"/>
                </a:solidFill>
              </a:rPr>
              <a:t>4.2 </a:t>
            </a:r>
            <a:r>
              <a:rPr lang="en-US" dirty="0" smtClean="0">
                <a:solidFill>
                  <a:srgbClr val="3518B0"/>
                </a:solidFill>
              </a:rPr>
              <a:t>Preservation by Low Temperature</a:t>
            </a:r>
            <a:endParaRPr lang="en-US" dirty="0" smtClean="0">
              <a:solidFill>
                <a:srgbClr val="3518B0"/>
              </a:solidFill>
              <a:effectLst/>
            </a:endParaRPr>
          </a:p>
          <a:p>
            <a:r>
              <a:rPr lang="en-IN" dirty="0">
                <a:solidFill>
                  <a:srgbClr val="3518B0"/>
                </a:solidFill>
              </a:rPr>
              <a:t>4.3 </a:t>
            </a:r>
            <a:r>
              <a:rPr lang="en-US" dirty="0" smtClean="0">
                <a:solidFill>
                  <a:srgbClr val="3518B0"/>
                </a:solidFill>
              </a:rPr>
              <a:t>Preservation by Drying</a:t>
            </a:r>
          </a:p>
          <a:p>
            <a:r>
              <a:rPr lang="en-US" dirty="0" smtClean="0">
                <a:solidFill>
                  <a:srgbClr val="3518B0"/>
                </a:solidFill>
                <a:effectLst/>
              </a:rPr>
              <a:t>4.4 </a:t>
            </a:r>
            <a:r>
              <a:rPr lang="en-US" dirty="0" smtClean="0">
                <a:solidFill>
                  <a:srgbClr val="3518B0"/>
                </a:solidFill>
              </a:rPr>
              <a:t>Preservation by Preservatives</a:t>
            </a:r>
          </a:p>
          <a:p>
            <a:r>
              <a:rPr lang="en-US" dirty="0" smtClean="0">
                <a:solidFill>
                  <a:srgbClr val="3518B0"/>
                </a:solidFill>
                <a:effectLst/>
              </a:rPr>
              <a:t>4.5 </a:t>
            </a:r>
            <a:r>
              <a:rPr lang="en-US" dirty="0" smtClean="0">
                <a:solidFill>
                  <a:srgbClr val="3518B0"/>
                </a:solidFill>
              </a:rPr>
              <a:t>Preservation by Irradiation</a:t>
            </a:r>
          </a:p>
          <a:p>
            <a:r>
              <a:rPr lang="en-US" dirty="0" smtClean="0">
                <a:solidFill>
                  <a:srgbClr val="3518B0"/>
                </a:solidFill>
                <a:effectLst/>
              </a:rPr>
              <a:t>4.6 New Methods of </a:t>
            </a:r>
            <a:r>
              <a:rPr lang="en-US" dirty="0" smtClean="0">
                <a:solidFill>
                  <a:srgbClr val="3518B0"/>
                </a:solidFill>
              </a:rPr>
              <a:t>Preservation</a:t>
            </a:r>
            <a:endParaRPr lang="en-US" dirty="0">
              <a:solidFill>
                <a:srgbClr val="3518B0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1200"/>
            <a:ext cx="2895600" cy="162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588068"/>
            <a:ext cx="2667000" cy="332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3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029200" cy="715962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Practical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71600"/>
            <a:ext cx="5486400" cy="5029200"/>
          </a:xfrm>
          <a:ln w="38100">
            <a:solidFill>
              <a:srgbClr val="00B05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IN" dirty="0">
                <a:solidFill>
                  <a:srgbClr val="3518B0"/>
                </a:solidFill>
              </a:rPr>
              <a:t>1. </a:t>
            </a:r>
            <a:r>
              <a:rPr lang="en-IN" dirty="0" smtClean="0">
                <a:solidFill>
                  <a:srgbClr val="3518B0"/>
                </a:solidFill>
              </a:rPr>
              <a:t>Introduction to Equipment used for   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3518B0"/>
                </a:solidFill>
              </a:rPr>
              <a:t>          </a:t>
            </a:r>
            <a:r>
              <a:rPr lang="en-IN" dirty="0" smtClean="0">
                <a:solidFill>
                  <a:srgbClr val="3518B0"/>
                </a:solidFill>
              </a:rPr>
              <a:t>Food Preservation</a:t>
            </a:r>
            <a:endParaRPr lang="en-US" dirty="0">
              <a:solidFill>
                <a:srgbClr val="3518B0"/>
              </a:solidFill>
            </a:endParaRPr>
          </a:p>
          <a:p>
            <a:r>
              <a:rPr lang="en-IN" dirty="0">
                <a:solidFill>
                  <a:srgbClr val="3518B0"/>
                </a:solidFill>
              </a:rPr>
              <a:t>2. Preparation of </a:t>
            </a:r>
            <a:r>
              <a:rPr lang="en-US" dirty="0" smtClean="0">
                <a:solidFill>
                  <a:srgbClr val="3518B0"/>
                </a:solidFill>
              </a:rPr>
              <a:t>Jam</a:t>
            </a:r>
            <a:endParaRPr lang="en-US" dirty="0">
              <a:solidFill>
                <a:srgbClr val="3518B0"/>
              </a:solidFill>
            </a:endParaRPr>
          </a:p>
          <a:p>
            <a:r>
              <a:rPr lang="en-IN" dirty="0">
                <a:solidFill>
                  <a:srgbClr val="3518B0"/>
                </a:solidFill>
              </a:rPr>
              <a:t>3. Preparation of </a:t>
            </a:r>
            <a:r>
              <a:rPr lang="en-US" dirty="0" smtClean="0">
                <a:solidFill>
                  <a:srgbClr val="3518B0"/>
                </a:solidFill>
              </a:rPr>
              <a:t>Jelly</a:t>
            </a:r>
            <a:endParaRPr lang="en-US" dirty="0">
              <a:solidFill>
                <a:srgbClr val="3518B0"/>
              </a:solidFill>
            </a:endParaRPr>
          </a:p>
          <a:p>
            <a:r>
              <a:rPr lang="en-IN" dirty="0">
                <a:solidFill>
                  <a:srgbClr val="3518B0"/>
                </a:solidFill>
              </a:rPr>
              <a:t>4. </a:t>
            </a:r>
            <a:r>
              <a:rPr lang="en-IN" dirty="0" smtClean="0">
                <a:solidFill>
                  <a:srgbClr val="3518B0"/>
                </a:solidFill>
              </a:rPr>
              <a:t>Preparation of </a:t>
            </a:r>
            <a:r>
              <a:rPr lang="en-US" dirty="0" smtClean="0">
                <a:solidFill>
                  <a:srgbClr val="3518B0"/>
                </a:solidFill>
              </a:rPr>
              <a:t>Fruit Squash</a:t>
            </a:r>
          </a:p>
          <a:p>
            <a:r>
              <a:rPr lang="en-IN" dirty="0" smtClean="0">
                <a:solidFill>
                  <a:srgbClr val="3518B0"/>
                </a:solidFill>
              </a:rPr>
              <a:t>5</a:t>
            </a:r>
            <a:r>
              <a:rPr lang="en-IN" dirty="0">
                <a:solidFill>
                  <a:srgbClr val="3518B0"/>
                </a:solidFill>
              </a:rPr>
              <a:t>. </a:t>
            </a:r>
            <a:r>
              <a:rPr lang="en-IN" dirty="0" smtClean="0">
                <a:solidFill>
                  <a:srgbClr val="3518B0"/>
                </a:solidFill>
              </a:rPr>
              <a:t>Preparation of </a:t>
            </a:r>
            <a:r>
              <a:rPr lang="en-US" dirty="0" smtClean="0">
                <a:solidFill>
                  <a:srgbClr val="3518B0"/>
                </a:solidFill>
              </a:rPr>
              <a:t>sauce/Ketchup</a:t>
            </a:r>
            <a:endParaRPr lang="en-US" dirty="0" smtClean="0">
              <a:solidFill>
                <a:srgbClr val="3518B0"/>
              </a:solidFill>
            </a:endParaRPr>
          </a:p>
          <a:p>
            <a:r>
              <a:rPr lang="en-IN" dirty="0" smtClean="0">
                <a:solidFill>
                  <a:srgbClr val="3518B0"/>
                </a:solidFill>
              </a:rPr>
              <a:t>6</a:t>
            </a:r>
            <a:r>
              <a:rPr lang="en-IN" dirty="0">
                <a:solidFill>
                  <a:srgbClr val="3518B0"/>
                </a:solidFill>
              </a:rPr>
              <a:t>. </a:t>
            </a:r>
            <a:r>
              <a:rPr lang="en-IN" dirty="0" smtClean="0">
                <a:solidFill>
                  <a:srgbClr val="3518B0"/>
                </a:solidFill>
              </a:rPr>
              <a:t>Preparation of </a:t>
            </a:r>
            <a:r>
              <a:rPr lang="en-US" dirty="0" smtClean="0">
                <a:solidFill>
                  <a:srgbClr val="3518B0"/>
                </a:solidFill>
              </a:rPr>
              <a:t>Pickle </a:t>
            </a:r>
          </a:p>
          <a:p>
            <a:r>
              <a:rPr lang="en-US" dirty="0">
                <a:solidFill>
                  <a:srgbClr val="3518B0"/>
                </a:solidFill>
              </a:rPr>
              <a:t> </a:t>
            </a:r>
            <a:r>
              <a:rPr lang="en-US" dirty="0" smtClean="0">
                <a:solidFill>
                  <a:srgbClr val="3518B0"/>
                </a:solidFill>
              </a:rPr>
              <a:t>    and Chutney</a:t>
            </a:r>
            <a:endParaRPr lang="en-US" dirty="0" smtClean="0">
              <a:solidFill>
                <a:srgbClr val="3518B0"/>
              </a:solidFill>
            </a:endParaRPr>
          </a:p>
          <a:p>
            <a:r>
              <a:rPr lang="en-US" dirty="0" smtClean="0">
                <a:solidFill>
                  <a:srgbClr val="3518B0"/>
                </a:solidFill>
              </a:rPr>
              <a:t>7. </a:t>
            </a:r>
            <a:r>
              <a:rPr lang="en-IN" dirty="0" smtClean="0">
                <a:solidFill>
                  <a:srgbClr val="3518B0"/>
                </a:solidFill>
              </a:rPr>
              <a:t>Blanching of vegetables</a:t>
            </a:r>
            <a:endParaRPr lang="en-US" dirty="0" smtClean="0">
              <a:solidFill>
                <a:srgbClr val="3518B0"/>
              </a:solidFill>
            </a:endParaRPr>
          </a:p>
          <a:p>
            <a:r>
              <a:rPr lang="en-US" dirty="0" smtClean="0">
                <a:solidFill>
                  <a:srgbClr val="3518B0"/>
                </a:solidFill>
              </a:rPr>
              <a:t>8.</a:t>
            </a:r>
            <a:r>
              <a:rPr lang="en-IN" dirty="0" smtClean="0">
                <a:solidFill>
                  <a:srgbClr val="3518B0"/>
                </a:solidFill>
              </a:rPr>
              <a:t> Preparation of </a:t>
            </a:r>
            <a:r>
              <a:rPr lang="en-US" dirty="0" smtClean="0">
                <a:solidFill>
                  <a:srgbClr val="3518B0"/>
                </a:solidFill>
              </a:rPr>
              <a:t>Frozen peas</a:t>
            </a:r>
          </a:p>
          <a:p>
            <a:r>
              <a:rPr lang="en-US" dirty="0" smtClean="0">
                <a:solidFill>
                  <a:srgbClr val="3518B0"/>
                </a:solidFill>
              </a:rPr>
              <a:t>9. Visit to Food Preservation Unit/ Institute to observe technique and Food Safety measures</a:t>
            </a:r>
            <a:endParaRPr lang="en-US" dirty="0">
              <a:solidFill>
                <a:srgbClr val="3518B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2325"/>
            <a:ext cx="3200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2423"/>
            <a:ext cx="32004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2775"/>
            <a:ext cx="1905000" cy="11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46"/>
            <a:ext cx="32004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7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186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Mahila Mahavidyalaya, Karad Department of Home Science</vt:lpstr>
      <vt:lpstr>Paper III: Basics of Food Safety and Preservation</vt:lpstr>
      <vt:lpstr>Module 2: Food Safety  </vt:lpstr>
      <vt:lpstr> Module 3: Principles of Food Preservation </vt:lpstr>
      <vt:lpstr>Module 4: Methods of Food Preservation </vt:lpstr>
      <vt:lpstr>Practical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Mahila Mahavidyalaya, Karad Department of Home Science</dc:title>
  <dc:creator>Admin</dc:creator>
  <cp:lastModifiedBy>Admin</cp:lastModifiedBy>
  <cp:revision>7</cp:revision>
  <dcterms:created xsi:type="dcterms:W3CDTF">2020-08-12T02:38:21Z</dcterms:created>
  <dcterms:modified xsi:type="dcterms:W3CDTF">2020-08-12T07:13:10Z</dcterms:modified>
</cp:coreProperties>
</file>