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99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990600" y="838200"/>
            <a:ext cx="7315200" cy="5029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Shikshan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Mandal, Karad</a:t>
            </a: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MAHILA MAHAVIDYALAYA, KARAD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Syllabus - 2022-23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</a:t>
            </a:r>
            <a:r>
              <a:rPr kumimoji="0" lang="en-US" sz="7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- </a:t>
            </a: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B.A PART – III</a:t>
            </a:r>
          </a:p>
          <a:p>
            <a:pPr algn="ctr">
              <a:lnSpc>
                <a:spcPct val="170000"/>
              </a:lnSpc>
              <a:spcBef>
                <a:spcPct val="0"/>
              </a:spcBef>
            </a:pPr>
            <a:r>
              <a:rPr lang="en-US" sz="7400" dirty="0" smtClean="0"/>
              <a:t>Sub - ECONOMICS </a:t>
            </a: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solidFill>
                  <a:srgbClr val="FF0000"/>
                </a:solidFill>
              </a:rPr>
              <a:t>PAPER NO. VIII : RESEARCH METHODOLOGY IN ECONOMICS</a:t>
            </a:r>
            <a:endParaRPr lang="en-US" sz="8000" dirty="0" smtClean="0">
              <a:solidFill>
                <a:srgbClr val="FF0000"/>
              </a:solidFill>
            </a:endParaRPr>
          </a:p>
          <a:p>
            <a:pPr lvl="0" algn="ctr">
              <a:lnSpc>
                <a:spcPct val="170000"/>
              </a:lnSpc>
              <a:spcBef>
                <a:spcPct val="0"/>
              </a:spcBef>
            </a:pP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7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 – V</a:t>
            </a: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457200"/>
            <a:ext cx="7239000" cy="5715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457200"/>
            <a:ext cx="70866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- 4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 Interpretation of Data And Report Writing</a:t>
            </a:r>
          </a:p>
          <a:p>
            <a:pPr algn="ctr"/>
            <a:endParaRPr lang="en-US" sz="2400" b="1" dirty="0" smtClean="0"/>
          </a:p>
          <a:p>
            <a:r>
              <a:rPr lang="en-US" sz="2400" dirty="0" smtClean="0"/>
              <a:t>	4.1 Interpretation of Data : Meaning</a:t>
            </a:r>
          </a:p>
          <a:p>
            <a:endParaRPr lang="en-US" sz="2400" dirty="0" smtClean="0"/>
          </a:p>
          <a:p>
            <a:r>
              <a:rPr lang="en-US" sz="2400" dirty="0" smtClean="0"/>
              <a:t>	4.2 Report Writing : Meaning And Steps</a:t>
            </a:r>
          </a:p>
          <a:p>
            <a:endParaRPr lang="en-US" sz="2400" dirty="0" smtClean="0"/>
          </a:p>
          <a:p>
            <a:r>
              <a:rPr lang="en-US" sz="2400" dirty="0" smtClean="0"/>
              <a:t>	4.3 Precautions in Report Writing</a:t>
            </a:r>
          </a:p>
          <a:p>
            <a:endParaRPr lang="en-US" sz="2400" dirty="0" smtClean="0"/>
          </a:p>
          <a:p>
            <a:r>
              <a:rPr lang="en-US" sz="2400" dirty="0" smtClean="0"/>
              <a:t>	4.4 Properties of Good Report Writing</a:t>
            </a:r>
            <a:endParaRPr lang="en-US" sz="2400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6800" y="838201"/>
            <a:ext cx="7315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1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Introduction to Research in Economics</a:t>
            </a:r>
          </a:p>
          <a:p>
            <a:pPr algn="ctr"/>
            <a:endParaRPr lang="en-US" sz="2400" dirty="0" smtClean="0">
              <a:solidFill>
                <a:srgbClr val="FF0000"/>
              </a:solidFill>
            </a:endParaRPr>
          </a:p>
          <a:p>
            <a:pPr marL="800100" lvl="1" indent="-342900"/>
            <a:r>
              <a:rPr lang="en-US" sz="2400" dirty="0"/>
              <a:t>	</a:t>
            </a:r>
            <a:r>
              <a:rPr lang="en-US" sz="2400" dirty="0" smtClean="0"/>
              <a:t>  1.1 Meaning and definition of Research.</a:t>
            </a:r>
          </a:p>
          <a:p>
            <a:pPr marL="800100" lvl="1" indent="-342900"/>
            <a:endParaRPr lang="en-US" sz="2400" dirty="0"/>
          </a:p>
          <a:p>
            <a:pPr lvl="1"/>
            <a:r>
              <a:rPr lang="en-US" sz="2400" dirty="0" smtClean="0"/>
              <a:t>	1.2. Objectives of Research.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	1.3. Types of Research.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	1.4. Significance of Research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19200" y="838200"/>
            <a:ext cx="6934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2</a:t>
            </a:r>
          </a:p>
          <a:p>
            <a:pPr algn="ctr"/>
            <a:r>
              <a:rPr lang="en-US" sz="2400" b="1" dirty="0" smtClean="0"/>
              <a:t>Research Design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	2.1 Meaning and definition</a:t>
            </a:r>
          </a:p>
          <a:p>
            <a:endParaRPr lang="en-US" sz="2400" dirty="0" smtClean="0"/>
          </a:p>
          <a:p>
            <a:r>
              <a:rPr lang="en-US" sz="2400" dirty="0" smtClean="0"/>
              <a:t>	2.2 Steps in Research Design</a:t>
            </a:r>
          </a:p>
          <a:p>
            <a:endParaRPr lang="en-US" sz="2400" dirty="0" smtClean="0"/>
          </a:p>
          <a:p>
            <a:r>
              <a:rPr lang="en-US" sz="2400" dirty="0" smtClean="0"/>
              <a:t>	2.3 Features of Good Research Design</a:t>
            </a:r>
          </a:p>
          <a:p>
            <a:endParaRPr lang="en-US" sz="2400" dirty="0" smtClean="0"/>
          </a:p>
          <a:p>
            <a:r>
              <a:rPr lang="en-US" sz="2400" dirty="0" smtClean="0"/>
              <a:t>	2.4 Importance of Research Design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1066800"/>
            <a:ext cx="70104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Unit </a:t>
            </a:r>
            <a:r>
              <a:rPr lang="en-US" sz="2400" b="1" dirty="0" smtClean="0">
                <a:solidFill>
                  <a:srgbClr val="7030A0"/>
                </a:solidFill>
              </a:rPr>
              <a:t>No 3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/>
              <a:t>Hypothesis and Concept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3.1 Meaning and definition ,Kinds of 	Hypothesis</a:t>
            </a:r>
          </a:p>
          <a:p>
            <a:endParaRPr lang="en-US" sz="2400" dirty="0"/>
          </a:p>
          <a:p>
            <a:r>
              <a:rPr lang="en-US" sz="2400" dirty="0" smtClean="0"/>
              <a:t>	3.2 Features of Hypothesis</a:t>
            </a:r>
          </a:p>
          <a:p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	3.3 Importance of Hypothesis</a:t>
            </a:r>
          </a:p>
          <a:p>
            <a:endParaRPr lang="en-US" sz="2400" dirty="0"/>
          </a:p>
          <a:p>
            <a:r>
              <a:rPr lang="en-US" sz="2400" dirty="0" smtClean="0"/>
              <a:t>	3.4 Concept -Meaning, Conceptualization, 	Formal and Operational definition of Concept</a:t>
            </a:r>
          </a:p>
          <a:p>
            <a:endParaRPr lang="en-US" b="1" dirty="0" smtClean="0"/>
          </a:p>
          <a:p>
            <a:pPr algn="ctr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14400" y="762000"/>
            <a:ext cx="7315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4</a:t>
            </a:r>
          </a:p>
          <a:p>
            <a:pPr algn="ctr"/>
            <a:r>
              <a:rPr lang="en-US" sz="2400" b="1" dirty="0" smtClean="0"/>
              <a:t>Data Collection</a:t>
            </a:r>
            <a:endParaRPr lang="en-US" sz="2400" dirty="0" smtClean="0"/>
          </a:p>
          <a:p>
            <a:r>
              <a:rPr lang="en-US" sz="2400" dirty="0" smtClean="0"/>
              <a:t>         4.1 Primary and Secondary data</a:t>
            </a:r>
          </a:p>
          <a:p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        4.2 Primary data collection methods – observation,  	questionnaire, Interview</a:t>
            </a:r>
          </a:p>
          <a:p>
            <a:endParaRPr lang="en-US" sz="2400" dirty="0"/>
          </a:p>
          <a:p>
            <a:r>
              <a:rPr lang="en-US" sz="2400" dirty="0" smtClean="0"/>
              <a:t>        4.3 Sources of secondary data</a:t>
            </a:r>
          </a:p>
          <a:p>
            <a:endParaRPr lang="en-US" sz="2400" dirty="0"/>
          </a:p>
          <a:p>
            <a:r>
              <a:rPr lang="en-US" sz="2400" dirty="0" smtClean="0"/>
              <a:t>        4.2 Importance of Data Collection</a:t>
            </a:r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762000"/>
            <a:ext cx="7239000" cy="51054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447800" y="990600"/>
            <a:ext cx="6553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SEM – VI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PAPER NO. XIII  : RESEARCH METHODOLOGY IN ECONOMICS PART II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609600"/>
            <a:ext cx="6781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N0 - 1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 Sampling</a:t>
            </a:r>
          </a:p>
          <a:p>
            <a:pPr algn="ctr"/>
            <a:endParaRPr lang="en-US" sz="2400" b="1" dirty="0" smtClean="0"/>
          </a:p>
          <a:p>
            <a:r>
              <a:rPr lang="en-US" sz="2400" dirty="0" smtClean="0"/>
              <a:t>	1.1 Meaning and nature</a:t>
            </a:r>
          </a:p>
          <a:p>
            <a:endParaRPr lang="en-US" sz="2400" dirty="0" smtClean="0"/>
          </a:p>
          <a:p>
            <a:r>
              <a:rPr lang="en-US" sz="2400" dirty="0" smtClean="0"/>
              <a:t>	1.2 Types</a:t>
            </a:r>
          </a:p>
          <a:p>
            <a:endParaRPr lang="en-US" sz="2400" dirty="0" smtClean="0"/>
          </a:p>
          <a:p>
            <a:r>
              <a:rPr lang="en-US" sz="2400" dirty="0" smtClean="0"/>
              <a:t>	1.3 Criteria of good sampling</a:t>
            </a:r>
          </a:p>
          <a:p>
            <a:endParaRPr lang="en-US" sz="2400" dirty="0" smtClean="0"/>
          </a:p>
          <a:p>
            <a:r>
              <a:rPr lang="en-US" sz="2400" dirty="0" smtClean="0"/>
              <a:t>	1.4 Optimum size of sampling</a:t>
            </a:r>
            <a:endParaRPr lang="en-US" sz="2400" b="1" dirty="0" smtClean="0"/>
          </a:p>
          <a:p>
            <a:endParaRPr lang="en-US" sz="2400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90600" y="685800"/>
            <a:ext cx="7239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- 2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Processing and Representation of Data</a:t>
            </a:r>
          </a:p>
          <a:p>
            <a:pPr algn="ctr"/>
            <a:endParaRPr lang="en-US" sz="2400" b="1" dirty="0" smtClean="0"/>
          </a:p>
          <a:p>
            <a:r>
              <a:rPr lang="en-US" sz="2400" dirty="0" smtClean="0"/>
              <a:t>		2.1 Classification of Data</a:t>
            </a:r>
          </a:p>
          <a:p>
            <a:endParaRPr lang="en-US" sz="2400" dirty="0" smtClean="0"/>
          </a:p>
          <a:p>
            <a:r>
              <a:rPr lang="en-US" sz="2400" dirty="0" smtClean="0"/>
              <a:t>		2.2 Tabulation of Data</a:t>
            </a:r>
          </a:p>
          <a:p>
            <a:endParaRPr lang="en-US" sz="2400" dirty="0" smtClean="0"/>
          </a:p>
          <a:p>
            <a:r>
              <a:rPr lang="en-US" sz="2400" dirty="0" smtClean="0"/>
              <a:t>		2.3 Graphs and Diagrams</a:t>
            </a:r>
          </a:p>
          <a:p>
            <a:endParaRPr lang="en-US" sz="2400" dirty="0" smtClean="0"/>
          </a:p>
          <a:p>
            <a:r>
              <a:rPr lang="en-US" sz="2400" dirty="0" smtClean="0"/>
              <a:t>		2.4 Curves</a:t>
            </a:r>
          </a:p>
          <a:p>
            <a:pPr algn="ctr"/>
            <a:endParaRPr lang="en-US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533400"/>
            <a:ext cx="70104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– 3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Techniques of Data Analysis</a:t>
            </a:r>
          </a:p>
          <a:p>
            <a:r>
              <a:rPr lang="en-US" dirty="0" smtClean="0"/>
              <a:t>	</a:t>
            </a:r>
            <a:r>
              <a:rPr lang="en-US" sz="2400" dirty="0" smtClean="0"/>
              <a:t>3.1 Need and importance of data analysis</a:t>
            </a:r>
          </a:p>
          <a:p>
            <a:endParaRPr lang="en-US" sz="2400" dirty="0" smtClean="0"/>
          </a:p>
          <a:p>
            <a:r>
              <a:rPr lang="en-US" sz="2400" dirty="0" smtClean="0"/>
              <a:t>	3.2 Measures of Central Tendency : Mean, 	Mode, Median (Direct Method)</a:t>
            </a:r>
          </a:p>
          <a:p>
            <a:endParaRPr lang="en-US" sz="2400" dirty="0" smtClean="0"/>
          </a:p>
          <a:p>
            <a:r>
              <a:rPr lang="en-US" sz="2400" dirty="0" smtClean="0"/>
              <a:t>	3.3 Measures of Variation – Range, Standard 	Deviation (Direct Method),</a:t>
            </a:r>
          </a:p>
          <a:p>
            <a:endParaRPr lang="en-US" sz="2400" dirty="0" smtClean="0"/>
          </a:p>
          <a:p>
            <a:r>
              <a:rPr lang="en-US" sz="2400" dirty="0" smtClean="0"/>
              <a:t>	3.4 Concept of Correlation – Meaning and 	Importance ,Karl person coefficient of 	correlation</a:t>
            </a:r>
            <a:endParaRPr lang="en-US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92</Words>
  <Application>Microsoft Office PowerPoint</Application>
  <PresentationFormat>On-screen Show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Admin</cp:lastModifiedBy>
  <cp:revision>65</cp:revision>
  <dcterms:created xsi:type="dcterms:W3CDTF">2019-11-19T03:59:35Z</dcterms:created>
  <dcterms:modified xsi:type="dcterms:W3CDTF">2023-09-15T02:52:00Z</dcterms:modified>
</cp:coreProperties>
</file>