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99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90600" y="838200"/>
            <a:ext cx="7315200" cy="5029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Shikshan</a:t>
            </a: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Mandal, Karad</a:t>
            </a: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MAHILA MAHAVIDYALAYA, KARAD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Syllabus </a:t>
            </a:r>
          </a:p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Class</a:t>
            </a:r>
            <a:r>
              <a:rPr kumimoji="0" lang="en-US" sz="9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 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B.A PART – III</a:t>
            </a:r>
          </a:p>
          <a:p>
            <a:pPr algn="ctr">
              <a:lnSpc>
                <a:spcPct val="170000"/>
              </a:lnSpc>
              <a:spcBef>
                <a:spcPct val="0"/>
              </a:spcBef>
            </a:pPr>
            <a:r>
              <a:rPr lang="en-US" sz="9600" dirty="0" smtClean="0"/>
              <a:t>Sub - ECONOMICS 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9600" b="1" dirty="0" smtClean="0">
                <a:solidFill>
                  <a:srgbClr val="FF0000"/>
                </a:solidFill>
              </a:rPr>
              <a:t>PAPER NO. VII : MICRO ECONOMICS</a:t>
            </a:r>
            <a:endParaRPr lang="en-US" sz="9600" dirty="0" smtClean="0">
              <a:solidFill>
                <a:srgbClr val="FF0000"/>
              </a:solidFill>
            </a:endParaRPr>
          </a:p>
          <a:p>
            <a:pPr lvl="0" algn="ctr">
              <a:lnSpc>
                <a:spcPct val="170000"/>
              </a:lnSpc>
              <a:spcBef>
                <a:spcPct val="0"/>
              </a:spcBef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 – V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457200"/>
            <a:ext cx="7239000" cy="5715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457200"/>
            <a:ext cx="7086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- 4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Factor Pricing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	4.1 : Marginal Productivity Theory.</a:t>
            </a:r>
          </a:p>
          <a:p>
            <a:endParaRPr lang="en-US" sz="2400" dirty="0" smtClean="0"/>
          </a:p>
          <a:p>
            <a:r>
              <a:rPr lang="en-US" sz="2400" dirty="0" smtClean="0"/>
              <a:t>	4.2 : Modern Theory of Rent.</a:t>
            </a:r>
          </a:p>
          <a:p>
            <a:endParaRPr lang="en-US" sz="2400" dirty="0" smtClean="0"/>
          </a:p>
          <a:p>
            <a:r>
              <a:rPr lang="en-US" sz="2400" dirty="0" smtClean="0"/>
              <a:t>	4.3 : </a:t>
            </a:r>
            <a:r>
              <a:rPr lang="en-US" sz="2400" dirty="0" err="1" smtClean="0"/>
              <a:t>Krynesian</a:t>
            </a:r>
            <a:r>
              <a:rPr lang="en-US" sz="2400" dirty="0" smtClean="0"/>
              <a:t> Theory of Interest.</a:t>
            </a:r>
          </a:p>
          <a:p>
            <a:endParaRPr lang="en-US" sz="2400" dirty="0" smtClean="0"/>
          </a:p>
          <a:p>
            <a:r>
              <a:rPr lang="en-US" sz="2400" dirty="0" smtClean="0"/>
              <a:t>	4.4 : Uncertainty theory of Profit.</a:t>
            </a:r>
          </a:p>
          <a:p>
            <a:pPr algn="ctr"/>
            <a:endParaRPr lang="en-US" sz="2400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6800" y="838201"/>
            <a:ext cx="73152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1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Introduction to Micro Economics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	1.1 Meaning, Nature and Scope.</a:t>
            </a:r>
          </a:p>
          <a:p>
            <a:endParaRPr lang="en-US" sz="2400" dirty="0" smtClean="0"/>
          </a:p>
          <a:p>
            <a:r>
              <a:rPr lang="en-US" sz="2400" dirty="0" smtClean="0"/>
              <a:t>	1.2 Importance and Limitations.</a:t>
            </a:r>
          </a:p>
          <a:p>
            <a:endParaRPr lang="en-US" sz="2400" dirty="0" smtClean="0"/>
          </a:p>
          <a:p>
            <a:r>
              <a:rPr lang="en-US" sz="2400" dirty="0" smtClean="0"/>
              <a:t>	1.3 Distinction between micro and macro 	Economics</a:t>
            </a:r>
          </a:p>
          <a:p>
            <a:endParaRPr lang="en-US" sz="2400" dirty="0" smtClean="0"/>
          </a:p>
          <a:p>
            <a:r>
              <a:rPr lang="en-US" sz="2400" dirty="0" smtClean="0"/>
              <a:t>	1.4 Basic Assumptions of Economic Analysis.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19200" y="838200"/>
            <a:ext cx="693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2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Consumer’s </a:t>
            </a:r>
            <a:r>
              <a:rPr lang="en-US" sz="2400" dirty="0" err="1" smtClean="0">
                <a:solidFill>
                  <a:srgbClr val="FF0000"/>
                </a:solidFill>
              </a:rPr>
              <a:t>Behaviour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	2.1 Utility - Concept, Total and Marginal Utility.</a:t>
            </a:r>
          </a:p>
          <a:p>
            <a:endParaRPr lang="en-US" sz="2400" dirty="0" smtClean="0"/>
          </a:p>
          <a:p>
            <a:r>
              <a:rPr lang="en-US" sz="2400" dirty="0" smtClean="0"/>
              <a:t>	2.2 Law of Diminishing Marginal Utility.</a:t>
            </a:r>
          </a:p>
          <a:p>
            <a:endParaRPr lang="en-US" sz="2400" dirty="0" smtClean="0"/>
          </a:p>
          <a:p>
            <a:r>
              <a:rPr lang="en-US" sz="2400" dirty="0" smtClean="0"/>
              <a:t>	2.3 The Law of </a:t>
            </a:r>
            <a:r>
              <a:rPr lang="en-US" sz="2400" dirty="0" err="1" smtClean="0"/>
              <a:t>Equi</a:t>
            </a:r>
            <a:r>
              <a:rPr lang="en-US" sz="2400" dirty="0" smtClean="0"/>
              <a:t> - marginal Utility.</a:t>
            </a:r>
          </a:p>
          <a:p>
            <a:endParaRPr lang="en-US" sz="2400" dirty="0" smtClean="0"/>
          </a:p>
          <a:p>
            <a:r>
              <a:rPr lang="en-US" sz="2400" dirty="0" smtClean="0"/>
              <a:t>	2.4 Consumers Surplus.</a:t>
            </a:r>
            <a:endParaRPr lang="en-US" sz="2400" b="1" dirty="0" smtClean="0"/>
          </a:p>
          <a:p>
            <a:pPr algn="ctr"/>
            <a:endParaRPr lang="en-US" sz="24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1066800"/>
            <a:ext cx="7010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Unit </a:t>
            </a:r>
            <a:r>
              <a:rPr lang="en-US" sz="2400" b="1" dirty="0" smtClean="0">
                <a:solidFill>
                  <a:srgbClr val="7030A0"/>
                </a:solidFill>
              </a:rPr>
              <a:t>No 3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Theory of Production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		3.1 Production Function</a:t>
            </a:r>
          </a:p>
          <a:p>
            <a:endParaRPr lang="en-US" sz="2400" dirty="0" smtClean="0"/>
          </a:p>
          <a:p>
            <a:r>
              <a:rPr lang="en-US" sz="2400" dirty="0" smtClean="0"/>
              <a:t>		3.2 Law of Returns to Scale.</a:t>
            </a:r>
          </a:p>
          <a:p>
            <a:endParaRPr lang="en-US" sz="2400" dirty="0" smtClean="0"/>
          </a:p>
          <a:p>
            <a:r>
              <a:rPr lang="en-US" sz="2400" dirty="0" smtClean="0"/>
              <a:t>		3.3 Law of Variable Proportions</a:t>
            </a:r>
          </a:p>
          <a:p>
            <a:endParaRPr lang="en-US" sz="2400" dirty="0" smtClean="0"/>
          </a:p>
          <a:p>
            <a:r>
              <a:rPr lang="en-US" sz="2400" dirty="0" smtClean="0"/>
              <a:t>		3.4 Economies and Diseconomies of 			Scale</a:t>
            </a:r>
            <a:endParaRPr lang="en-US" sz="2400" b="1" dirty="0" smtClean="0"/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14400" y="762000"/>
            <a:ext cx="73152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4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Revenue and Cost Analysis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	4.1 Revenue - total, marginal and average revenue</a:t>
            </a:r>
          </a:p>
          <a:p>
            <a:endParaRPr lang="en-US" sz="2400" dirty="0" smtClean="0"/>
          </a:p>
          <a:p>
            <a:r>
              <a:rPr lang="en-US" sz="2400" dirty="0" smtClean="0"/>
              <a:t>	4.2 Concept and types of production cost</a:t>
            </a:r>
          </a:p>
          <a:p>
            <a:endParaRPr lang="en-US" sz="2400" dirty="0" smtClean="0"/>
          </a:p>
          <a:p>
            <a:r>
              <a:rPr lang="en-US" sz="2400" dirty="0" smtClean="0"/>
              <a:t>	4.3 Short – run and Long – run costs, concepts 	and curves</a:t>
            </a:r>
          </a:p>
          <a:p>
            <a:endParaRPr lang="en-US" sz="2400" dirty="0" smtClean="0"/>
          </a:p>
          <a:p>
            <a:r>
              <a:rPr lang="en-US" sz="2400" dirty="0" smtClean="0"/>
              <a:t>	4.4 Relation between total, marginal and Average 	cost.</a:t>
            </a:r>
            <a:endParaRPr lang="en-US" sz="2400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762000"/>
            <a:ext cx="7239000" cy="51054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447800" y="990600"/>
            <a:ext cx="6553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SEM – VI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PAPER NO. XII  : Market and Pricing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609600"/>
            <a:ext cx="67818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N0 – 1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Perfect Competition</a:t>
            </a:r>
          </a:p>
          <a:p>
            <a:pPr algn="ctr"/>
            <a:endParaRPr lang="en-US" sz="1400" dirty="0" smtClean="0"/>
          </a:p>
          <a:p>
            <a:r>
              <a:rPr lang="en-US" sz="2400" dirty="0" smtClean="0"/>
              <a:t>	1.1 : Meaning and Characteristics</a:t>
            </a:r>
          </a:p>
          <a:p>
            <a:endParaRPr lang="en-US" sz="2400" dirty="0" smtClean="0"/>
          </a:p>
          <a:p>
            <a:r>
              <a:rPr lang="en-US" sz="2400" dirty="0" smtClean="0"/>
              <a:t>	1.2 : Price Determination under perfect 	competition.</a:t>
            </a:r>
          </a:p>
          <a:p>
            <a:endParaRPr lang="en-US" sz="2400" dirty="0" smtClean="0"/>
          </a:p>
          <a:p>
            <a:r>
              <a:rPr lang="en-US" sz="2400" dirty="0" smtClean="0"/>
              <a:t>	1.3 : Equilibrium of the firm and Industry in 	the short run.</a:t>
            </a:r>
          </a:p>
          <a:p>
            <a:endParaRPr lang="en-US" sz="2400" dirty="0" smtClean="0"/>
          </a:p>
          <a:p>
            <a:r>
              <a:rPr lang="en-US" sz="2400" dirty="0" smtClean="0"/>
              <a:t>	1.4 : Equilibrium of the firm and Industry in 	the Long run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0600" y="685800"/>
            <a:ext cx="7239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- 2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Monopoly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	2.1 : Meaning and Characteristics</a:t>
            </a:r>
          </a:p>
          <a:p>
            <a:endParaRPr lang="en-US" sz="2400" dirty="0" smtClean="0"/>
          </a:p>
          <a:p>
            <a:r>
              <a:rPr lang="en-US" sz="2400" dirty="0" smtClean="0"/>
              <a:t>	2.2 : Type of Monopoly</a:t>
            </a:r>
          </a:p>
          <a:p>
            <a:endParaRPr lang="en-US" sz="2400" dirty="0" smtClean="0"/>
          </a:p>
          <a:p>
            <a:r>
              <a:rPr lang="en-US" sz="2400" dirty="0" smtClean="0"/>
              <a:t>	2.3 : Equilibrium of a monopoly firm in the short 	run.</a:t>
            </a:r>
          </a:p>
          <a:p>
            <a:endParaRPr lang="en-US" sz="2400" dirty="0" smtClean="0"/>
          </a:p>
          <a:p>
            <a:r>
              <a:rPr lang="en-US" sz="2400" dirty="0" smtClean="0"/>
              <a:t>	2.4 : Equilibrium of a monopoly firm in the long 	run.</a:t>
            </a:r>
            <a:endParaRPr lang="en-US" sz="2400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609600"/>
            <a:ext cx="7010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– 3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Monopolistic Competition.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	3.1 : Meaning and Characteristics</a:t>
            </a:r>
          </a:p>
          <a:p>
            <a:endParaRPr lang="en-US" sz="2400" dirty="0" smtClean="0"/>
          </a:p>
          <a:p>
            <a:r>
              <a:rPr lang="en-US" sz="2400" dirty="0" smtClean="0"/>
              <a:t>	3.2 : Price – </a:t>
            </a:r>
            <a:r>
              <a:rPr lang="en-US" sz="2400" dirty="0" err="1" smtClean="0"/>
              <a:t>outpur</a:t>
            </a:r>
            <a:r>
              <a:rPr lang="en-US" sz="2400" dirty="0" smtClean="0"/>
              <a:t> equilibrium under 	monopolistic Competition.</a:t>
            </a:r>
          </a:p>
          <a:p>
            <a:endParaRPr lang="en-US" sz="2400" dirty="0" smtClean="0"/>
          </a:p>
          <a:p>
            <a:r>
              <a:rPr lang="en-US" sz="2400" dirty="0" smtClean="0"/>
              <a:t>	3.3 : Concept of Excess Capacity</a:t>
            </a:r>
          </a:p>
          <a:p>
            <a:endParaRPr lang="en-US" sz="2400" dirty="0" smtClean="0"/>
          </a:p>
          <a:p>
            <a:r>
              <a:rPr lang="en-US" sz="2400" dirty="0" smtClean="0"/>
              <a:t>	3.4 : Product Differentiation and Selling cost</a:t>
            </a:r>
          </a:p>
          <a:p>
            <a:endParaRPr lang="en-US" sz="2400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65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Admin</cp:lastModifiedBy>
  <cp:revision>77</cp:revision>
  <dcterms:created xsi:type="dcterms:W3CDTF">2019-11-19T03:59:35Z</dcterms:created>
  <dcterms:modified xsi:type="dcterms:W3CDTF">2023-09-15T03:10:44Z</dcterms:modified>
</cp:coreProperties>
</file>