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57" r:id="rId3"/>
    <p:sldId id="264" r:id="rId4"/>
    <p:sldId id="265" r:id="rId5"/>
    <p:sldId id="258" r:id="rId6"/>
    <p:sldId id="259" r:id="rId7"/>
    <p:sldId id="266" r:id="rId8"/>
    <p:sldId id="267" r:id="rId9"/>
    <p:sldId id="261" r:id="rId10"/>
    <p:sldId id="260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75A68-C97F-4E45-813E-B74EFD0F48B8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819F7-12B6-4E65-A059-F67323CE9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819F7-12B6-4E65-A059-F67323CE96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11/30/2019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11/30/2019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11/30/2019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mr-IN" smtClean="0"/>
              <a:t>बँकिंग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mr-IN" dirty="0" smtClean="0"/>
              <a:t>बँकिंग व्यवसाय तत्वांचे महत्व –</a:t>
            </a:r>
            <a:br>
              <a:rPr lang="mr-IN" dirty="0" smtClean="0"/>
            </a:br>
            <a:r>
              <a:rPr lang="mr-IN" dirty="0" smtClean="0"/>
              <a:t>विश्वासात वाढ </a:t>
            </a:r>
            <a:br>
              <a:rPr lang="mr-IN" dirty="0" smtClean="0"/>
            </a:br>
            <a:r>
              <a:rPr lang="mr-IN" dirty="0" smtClean="0"/>
              <a:t>यश प्राप्ती </a:t>
            </a:r>
            <a:br>
              <a:rPr lang="mr-IN" dirty="0" smtClean="0"/>
            </a:br>
            <a:r>
              <a:rPr lang="mr-IN" dirty="0" smtClean="0"/>
              <a:t>संसाधनांचा वापर </a:t>
            </a:r>
            <a:br>
              <a:rPr lang="mr-IN" dirty="0" smtClean="0"/>
            </a:br>
            <a:r>
              <a:rPr lang="mr-IN" dirty="0" smtClean="0"/>
              <a:t>ग्राहक समाधान </a:t>
            </a:r>
            <a:br>
              <a:rPr lang="mr-IN" dirty="0" smtClean="0"/>
            </a:br>
            <a:r>
              <a:rPr lang="mr-IN" dirty="0" smtClean="0"/>
              <a:t>निरोगी स्पर्धा </a:t>
            </a:r>
            <a:br>
              <a:rPr lang="mr-IN" dirty="0" smtClean="0"/>
            </a:br>
            <a:r>
              <a:rPr lang="mr-IN" dirty="0" smtClean="0"/>
              <a:t>नियोजनास मदत</a:t>
            </a:r>
            <a:br>
              <a:rPr lang="mr-IN" dirty="0" smtClean="0"/>
            </a:br>
            <a:r>
              <a:rPr lang="mr-IN" dirty="0" smtClean="0"/>
              <a:t>आर्थिक विकास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mr-IN" dirty="0" smtClean="0"/>
              <a:t>पतनिर्मिती –</a:t>
            </a:r>
          </a:p>
          <a:p>
            <a:r>
              <a:rPr lang="mr-IN" dirty="0" smtClean="0"/>
              <a:t>व्याख्या</a:t>
            </a:r>
          </a:p>
          <a:p>
            <a:r>
              <a:rPr lang="mr-IN" dirty="0" smtClean="0"/>
              <a:t>पतनिर्मितीची प्रक्रिया </a:t>
            </a:r>
          </a:p>
          <a:p>
            <a:r>
              <a:rPr lang="mr-IN" dirty="0" smtClean="0"/>
              <a:t>पतनिर्मितीवरील मर्यादा-</a:t>
            </a:r>
          </a:p>
          <a:p>
            <a:r>
              <a:rPr lang="mr-IN" dirty="0" smtClean="0"/>
              <a:t>१)एकूण चलन पुरवठा </a:t>
            </a:r>
          </a:p>
          <a:p>
            <a:r>
              <a:rPr lang="mr-IN" dirty="0" smtClean="0"/>
              <a:t>२)लोकांच्या दैनंदिन गरजा</a:t>
            </a:r>
          </a:p>
          <a:p>
            <a:r>
              <a:rPr lang="mr-IN" dirty="0" smtClean="0"/>
              <a:t>३)राखीव निधीचे प्रमाण</a:t>
            </a:r>
          </a:p>
          <a:p>
            <a:r>
              <a:rPr lang="mr-IN" dirty="0" smtClean="0"/>
              <a:t>४)देशातील आर्थिक स्थिती</a:t>
            </a:r>
          </a:p>
          <a:p>
            <a:r>
              <a:rPr lang="mr-IN" dirty="0" smtClean="0"/>
              <a:t>५)कर्जाची मागणी </a:t>
            </a:r>
          </a:p>
          <a:p>
            <a:r>
              <a:rPr lang="mr-IN" dirty="0" smtClean="0"/>
              <a:t>६)आर.बी.आय. चे नियंत्रण </a:t>
            </a:r>
          </a:p>
          <a:p>
            <a:r>
              <a:rPr lang="mr-IN" dirty="0" smtClean="0"/>
              <a:t>७)रोखीचे व्यवहार</a:t>
            </a:r>
          </a:p>
          <a:p>
            <a:r>
              <a:rPr lang="mr-IN" dirty="0" smtClean="0"/>
              <a:t>८)गुंतवणुकीचा अभाव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mr-IN" dirty="0" smtClean="0"/>
              <a:t>बँक उत्पादने </a:t>
            </a:r>
            <a:br>
              <a:rPr lang="mr-IN" dirty="0" smtClean="0"/>
            </a:br>
            <a:r>
              <a:rPr lang="mr-IN" dirty="0" smtClean="0"/>
              <a:t>अ)बिगर निधी आधारित </a:t>
            </a:r>
            <a:br>
              <a:rPr lang="mr-IN" dirty="0" smtClean="0"/>
            </a:br>
            <a:r>
              <a:rPr lang="mr-IN" dirty="0" smtClean="0"/>
              <a:t>पतपत्र </a:t>
            </a:r>
            <a:br>
              <a:rPr lang="mr-IN" dirty="0" smtClean="0"/>
            </a:br>
            <a:r>
              <a:rPr lang="mr-IN" dirty="0" smtClean="0"/>
              <a:t>हमीपत्र </a:t>
            </a:r>
            <a:br>
              <a:rPr lang="mr-IN" dirty="0" smtClean="0"/>
            </a:br>
            <a:r>
              <a:rPr lang="mr-IN" dirty="0" smtClean="0"/>
              <a:t>ब)निधी </a:t>
            </a:r>
            <a:r>
              <a:rPr lang="mr-IN" smtClean="0"/>
              <a:t>आधारित </a:t>
            </a:r>
            <a:br>
              <a:rPr lang="mr-IN" smtClean="0"/>
            </a:br>
            <a:r>
              <a:rPr lang="mr-IN" smtClean="0"/>
              <a:t>सुरक्षित कर्ज </a:t>
            </a:r>
            <a:br>
              <a:rPr lang="mr-IN" smtClean="0"/>
            </a:br>
            <a:r>
              <a:rPr lang="mr-IN" smtClean="0"/>
              <a:t>असुरक्षित कर्ज </a:t>
            </a:r>
            <a:r>
              <a:rPr lang="mr-IN" dirty="0" smtClean="0"/>
              <a:t/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dirty="0" smtClean="0"/>
              <a:t>TOPIC-2</a:t>
            </a:r>
            <a:br>
              <a:rPr lang="en-US" dirty="0" smtClean="0"/>
            </a:br>
            <a:r>
              <a:rPr lang="en-US" dirty="0" smtClean="0"/>
              <a:t>Introduction to banking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mr-IN" dirty="0" smtClean="0"/>
              <a:t>२.१ बँक:अर्थ आणि व्याख्या</a:t>
            </a:r>
            <a:br>
              <a:rPr lang="mr-IN" dirty="0" smtClean="0"/>
            </a:b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२.२ बँकांची उत्क्रांती </a:t>
            </a:r>
            <a:br>
              <a:rPr lang="mr-IN" dirty="0" smtClean="0"/>
            </a:br>
            <a:r>
              <a:rPr lang="mr-IN" dirty="0" smtClean="0"/>
              <a:t> </a:t>
            </a:r>
            <a:br>
              <a:rPr lang="mr-IN" dirty="0" smtClean="0"/>
            </a:br>
            <a:r>
              <a:rPr lang="mr-IN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30962"/>
          </a:xfrm>
        </p:spPr>
        <p:txBody>
          <a:bodyPr/>
          <a:lstStyle/>
          <a:p>
            <a:r>
              <a:rPr lang="mr-IN" dirty="0" smtClean="0"/>
              <a:t>भारत- बँकिंग व्यवसायाची उत्क्रांती </a:t>
            </a:r>
            <a:br>
              <a:rPr lang="mr-IN" dirty="0" smtClean="0"/>
            </a:br>
            <a:r>
              <a:rPr lang="mr-IN" dirty="0" smtClean="0"/>
              <a:t>१. स्वातत्र्यपूर्व काळ </a:t>
            </a:r>
            <a:br>
              <a:rPr lang="mr-IN" dirty="0" smtClean="0"/>
            </a:br>
            <a:r>
              <a:rPr lang="mr-IN" dirty="0" smtClean="0"/>
              <a:t>२. बँक राष्ट्रीयकरण पूर्व काळ </a:t>
            </a:r>
            <a:br>
              <a:rPr lang="mr-IN" dirty="0" smtClean="0"/>
            </a:br>
            <a:r>
              <a:rPr lang="mr-IN" dirty="0" smtClean="0"/>
              <a:t>३. बँक राष्ट्रीयकरण व पश्चात काळ </a:t>
            </a:r>
            <a:br>
              <a:rPr lang="mr-IN" dirty="0" smtClean="0"/>
            </a:br>
            <a:r>
              <a:rPr lang="mr-IN" dirty="0" smtClean="0"/>
              <a:t>४. आर्थिक उदारीकरण व पश्चात काळ </a:t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mr-IN" dirty="0" smtClean="0"/>
              <a:t>बँक निधीचे स्त्रोत </a:t>
            </a:r>
            <a:br>
              <a:rPr lang="mr-IN" dirty="0" smtClean="0"/>
            </a:br>
            <a:r>
              <a:rPr lang="mr-IN" dirty="0" smtClean="0"/>
              <a:t>अ) स्व- निधी </a:t>
            </a:r>
            <a:br>
              <a:rPr lang="mr-IN" dirty="0" smtClean="0"/>
            </a:br>
            <a:r>
              <a:rPr lang="mr-IN" dirty="0" smtClean="0"/>
              <a:t> १. वसूल भांडवल </a:t>
            </a:r>
            <a:br>
              <a:rPr lang="mr-IN" dirty="0" smtClean="0"/>
            </a:br>
            <a:r>
              <a:rPr lang="mr-IN" dirty="0" smtClean="0"/>
              <a:t> २. राखीव निधी  </a:t>
            </a:r>
            <a:br>
              <a:rPr lang="mr-IN" dirty="0" smtClean="0"/>
            </a:br>
            <a:r>
              <a:rPr lang="mr-IN" dirty="0" smtClean="0"/>
              <a:t> ब) कर्जाऊ निधी </a:t>
            </a:r>
            <a:br>
              <a:rPr lang="mr-IN" dirty="0" smtClean="0"/>
            </a:br>
            <a:r>
              <a:rPr lang="mr-IN" dirty="0" smtClean="0"/>
              <a:t>  ठेवी </a:t>
            </a:r>
            <a:br>
              <a:rPr lang="mr-IN" dirty="0" smtClean="0"/>
            </a:br>
            <a:r>
              <a:rPr lang="mr-IN" dirty="0" smtClean="0"/>
              <a:t>  कर्ज </a:t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mr-IN" dirty="0" smtClean="0"/>
              <a:t>व्यापारी बँकाची कार्ये </a:t>
            </a:r>
            <a:br>
              <a:rPr lang="mr-IN" dirty="0" smtClean="0"/>
            </a:br>
            <a:r>
              <a:rPr lang="mr-IN" dirty="0" smtClean="0"/>
              <a:t>अ) प्राथमिक कार्ये </a:t>
            </a:r>
            <a:br>
              <a:rPr lang="mr-IN" dirty="0" smtClean="0"/>
            </a:br>
            <a:r>
              <a:rPr lang="mr-IN" dirty="0" smtClean="0"/>
              <a:t>* ठेवी स्वीकारणे </a:t>
            </a:r>
            <a:br>
              <a:rPr lang="mr-IN" dirty="0" smtClean="0"/>
            </a:br>
            <a:r>
              <a:rPr lang="mr-IN" dirty="0" smtClean="0"/>
              <a:t>* कर्ज देणे </a:t>
            </a:r>
            <a:br>
              <a:rPr lang="mr-IN" dirty="0" smtClean="0"/>
            </a:br>
            <a:r>
              <a:rPr lang="mr-IN" dirty="0" smtClean="0"/>
              <a:t>ब) दुय्यम कार्ये </a:t>
            </a:r>
            <a:br>
              <a:rPr lang="mr-IN" dirty="0" smtClean="0"/>
            </a:br>
            <a:r>
              <a:rPr lang="mr-IN" dirty="0" smtClean="0"/>
              <a:t>* प्रातिनिधिक कार्ये </a:t>
            </a:r>
            <a:br>
              <a:rPr lang="mr-IN" dirty="0" smtClean="0"/>
            </a:br>
            <a:r>
              <a:rPr lang="mr-IN" dirty="0" smtClean="0"/>
              <a:t>*</a:t>
            </a:r>
            <a:r>
              <a:rPr lang="en-US" dirty="0" smtClean="0"/>
              <a:t>  </a:t>
            </a:r>
            <a:r>
              <a:rPr lang="mr-IN" dirty="0" smtClean="0"/>
              <a:t>उपयुक्त सेवा </a:t>
            </a:r>
            <a:br>
              <a:rPr lang="mr-IN" dirty="0" smtClean="0"/>
            </a:br>
            <a:r>
              <a:rPr lang="mr-IN" dirty="0" smtClean="0"/>
              <a:t>क) इतर कार्ये </a:t>
            </a:r>
            <a:br>
              <a:rPr lang="mr-IN" dirty="0" smtClean="0"/>
            </a:br>
            <a:r>
              <a:rPr lang="mr-IN" dirty="0" smtClean="0"/>
              <a:t>*गुंतवणूक </a:t>
            </a:r>
            <a:br>
              <a:rPr lang="mr-IN" dirty="0" smtClean="0"/>
            </a:br>
            <a:r>
              <a:rPr lang="mr-IN" dirty="0" smtClean="0"/>
              <a:t>*पतनिर्मिती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बँकांचे</a:t>
            </a:r>
            <a:r>
              <a:rPr lang="en-US" dirty="0" smtClean="0"/>
              <a:t> </a:t>
            </a:r>
            <a:r>
              <a:rPr lang="en-US" dirty="0" err="1" smtClean="0"/>
              <a:t>प्रकार</a:t>
            </a:r>
            <a:endParaRPr lang="en-US" dirty="0" smtClean="0"/>
          </a:p>
          <a:p>
            <a:r>
              <a:rPr lang="en-US" dirty="0" smtClean="0"/>
              <a:t>            </a:t>
            </a:r>
            <a:r>
              <a:rPr lang="en-US" dirty="0" err="1" smtClean="0"/>
              <a:t>अनुसूचित</a:t>
            </a:r>
            <a:r>
              <a:rPr lang="en-US" dirty="0" smtClean="0"/>
              <a:t> </a:t>
            </a:r>
            <a:r>
              <a:rPr lang="en-US" dirty="0" err="1" smtClean="0"/>
              <a:t>बँका</a:t>
            </a:r>
            <a:r>
              <a:rPr lang="en-US" dirty="0" smtClean="0"/>
              <a:t>                 </a:t>
            </a:r>
            <a:r>
              <a:rPr lang="en-US" dirty="0" err="1" smtClean="0"/>
              <a:t>बिगर</a:t>
            </a:r>
            <a:r>
              <a:rPr lang="en-US" dirty="0" smtClean="0"/>
              <a:t> </a:t>
            </a:r>
            <a:r>
              <a:rPr lang="en-US" dirty="0" err="1" smtClean="0"/>
              <a:t>अनुसूचित</a:t>
            </a:r>
            <a:r>
              <a:rPr lang="en-US" dirty="0" smtClean="0"/>
              <a:t> </a:t>
            </a:r>
            <a:r>
              <a:rPr lang="en-US" dirty="0" err="1" smtClean="0"/>
              <a:t>बँका</a:t>
            </a:r>
            <a:r>
              <a:rPr lang="en-US" dirty="0" smtClean="0"/>
              <a:t>                                       </a:t>
            </a:r>
          </a:p>
          <a:p>
            <a:r>
              <a:rPr lang="en-US" dirty="0" err="1" smtClean="0"/>
              <a:t>व्यापारी</a:t>
            </a:r>
            <a:r>
              <a:rPr lang="en-US" dirty="0" smtClean="0"/>
              <a:t> </a:t>
            </a:r>
            <a:r>
              <a:rPr lang="en-US" dirty="0" err="1" smtClean="0"/>
              <a:t>बँका</a:t>
            </a:r>
            <a:r>
              <a:rPr lang="en-US" dirty="0" smtClean="0"/>
              <a:t>          </a:t>
            </a:r>
            <a:r>
              <a:rPr lang="en-US" dirty="0" err="1" smtClean="0"/>
              <a:t>सहकारी</a:t>
            </a:r>
            <a:r>
              <a:rPr lang="en-US" dirty="0" smtClean="0"/>
              <a:t> </a:t>
            </a:r>
            <a:r>
              <a:rPr lang="en-US" dirty="0" err="1" smtClean="0"/>
              <a:t>बँका</a:t>
            </a:r>
            <a:r>
              <a:rPr lang="en-US" dirty="0" smtClean="0"/>
              <a:t>          </a:t>
            </a:r>
            <a:r>
              <a:rPr lang="en-US" dirty="0" err="1" smtClean="0"/>
              <a:t>प्रादेशिक</a:t>
            </a:r>
            <a:r>
              <a:rPr lang="en-US" dirty="0" smtClean="0"/>
              <a:t> </a:t>
            </a:r>
            <a:r>
              <a:rPr lang="en-US" dirty="0" err="1" smtClean="0"/>
              <a:t>ग्रामीण</a:t>
            </a:r>
            <a:r>
              <a:rPr lang="en-US" dirty="0" smtClean="0"/>
              <a:t> </a:t>
            </a:r>
            <a:r>
              <a:rPr lang="en-US" dirty="0" err="1" smtClean="0"/>
              <a:t>बँका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सार्वजनिक</a:t>
            </a:r>
            <a:r>
              <a:rPr lang="en-US" dirty="0" smtClean="0"/>
              <a:t> </a:t>
            </a:r>
            <a:r>
              <a:rPr lang="en-US" dirty="0" err="1" smtClean="0"/>
              <a:t>क्षेत्रातील</a:t>
            </a:r>
            <a:r>
              <a:rPr lang="en-US" dirty="0" smtClean="0"/>
              <a:t> </a:t>
            </a:r>
            <a:r>
              <a:rPr lang="en-US" dirty="0" err="1" smtClean="0"/>
              <a:t>बँका</a:t>
            </a:r>
            <a:r>
              <a:rPr lang="en-US" dirty="0" smtClean="0"/>
              <a:t>     </a:t>
            </a:r>
            <a:r>
              <a:rPr lang="en-US" dirty="0" err="1" smtClean="0"/>
              <a:t>नागरी</a:t>
            </a:r>
            <a:r>
              <a:rPr lang="en-US" dirty="0" smtClean="0"/>
              <a:t> </a:t>
            </a:r>
            <a:r>
              <a:rPr lang="en-US" dirty="0" err="1" smtClean="0"/>
              <a:t>सहकारी</a:t>
            </a:r>
            <a:r>
              <a:rPr lang="en-US" dirty="0" smtClean="0"/>
              <a:t> </a:t>
            </a:r>
            <a:r>
              <a:rPr lang="en-US" dirty="0" err="1" smtClean="0"/>
              <a:t>बँका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खाजगी</a:t>
            </a:r>
            <a:r>
              <a:rPr lang="en-US" dirty="0" smtClean="0"/>
              <a:t> </a:t>
            </a:r>
            <a:r>
              <a:rPr lang="en-US" dirty="0" err="1" smtClean="0"/>
              <a:t>क्षेत्रातील</a:t>
            </a:r>
            <a:r>
              <a:rPr lang="en-US" dirty="0" smtClean="0"/>
              <a:t> </a:t>
            </a:r>
            <a:r>
              <a:rPr lang="en-US" dirty="0" err="1" smtClean="0"/>
              <a:t>बँका</a:t>
            </a:r>
            <a:r>
              <a:rPr lang="en-US" dirty="0" smtClean="0"/>
              <a:t>       </a:t>
            </a:r>
            <a:r>
              <a:rPr lang="en-US" dirty="0" err="1" smtClean="0"/>
              <a:t>ग्रामीण</a:t>
            </a:r>
            <a:r>
              <a:rPr lang="en-US" dirty="0" smtClean="0"/>
              <a:t> </a:t>
            </a:r>
            <a:r>
              <a:rPr lang="en-US" dirty="0" err="1" smtClean="0"/>
              <a:t>सहकारी</a:t>
            </a:r>
            <a:r>
              <a:rPr lang="en-US" dirty="0" smtClean="0"/>
              <a:t> </a:t>
            </a:r>
            <a:r>
              <a:rPr lang="en-US" dirty="0" err="1" smtClean="0"/>
              <a:t>बँका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विदेशी</a:t>
            </a:r>
            <a:r>
              <a:rPr lang="en-US" dirty="0" smtClean="0"/>
              <a:t> </a:t>
            </a:r>
            <a:r>
              <a:rPr lang="en-US" dirty="0" err="1" smtClean="0"/>
              <a:t>बँका</a:t>
            </a:r>
            <a:r>
              <a:rPr lang="en-US" dirty="0" smtClean="0"/>
              <a:t>                     </a:t>
            </a:r>
            <a:r>
              <a:rPr lang="en-US" dirty="0" err="1" smtClean="0"/>
              <a:t>विकास</a:t>
            </a:r>
            <a:r>
              <a:rPr lang="en-US" dirty="0" smtClean="0"/>
              <a:t> </a:t>
            </a:r>
            <a:r>
              <a:rPr lang="en-US" dirty="0" err="1" smtClean="0"/>
              <a:t>बँका</a:t>
            </a:r>
            <a:r>
              <a:rPr lang="en-US" dirty="0" smtClean="0"/>
              <a:t>         </a:t>
            </a:r>
            <a:r>
              <a:rPr lang="en-US" dirty="0" err="1" smtClean="0"/>
              <a:t>इतर</a:t>
            </a:r>
            <a:r>
              <a:rPr lang="en-US" dirty="0" smtClean="0"/>
              <a:t> </a:t>
            </a:r>
            <a:r>
              <a:rPr lang="en-US" dirty="0" err="1" smtClean="0"/>
              <a:t>प्रकार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                             </a:t>
            </a:r>
            <a:r>
              <a:rPr lang="en-US" dirty="0" err="1" smtClean="0"/>
              <a:t>पेमेंट</a:t>
            </a:r>
            <a:r>
              <a:rPr lang="en-US" dirty="0" smtClean="0"/>
              <a:t> </a:t>
            </a:r>
            <a:r>
              <a:rPr lang="en-US" dirty="0" err="1" smtClean="0"/>
              <a:t>बँका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                         </a:t>
            </a:r>
            <a:r>
              <a:rPr lang="en-US" dirty="0" err="1" smtClean="0"/>
              <a:t>लघुवित्त</a:t>
            </a:r>
            <a:r>
              <a:rPr lang="en-US" dirty="0" smtClean="0"/>
              <a:t> </a:t>
            </a:r>
            <a:r>
              <a:rPr lang="en-US" dirty="0" err="1" smtClean="0"/>
              <a:t>पुरवठा</a:t>
            </a:r>
            <a:r>
              <a:rPr lang="en-US" dirty="0" smtClean="0"/>
              <a:t> </a:t>
            </a:r>
            <a:r>
              <a:rPr lang="en-US" dirty="0" err="1" smtClean="0"/>
              <a:t>बँका</a:t>
            </a:r>
            <a:r>
              <a:rPr lang="en-US" dirty="0" smtClean="0"/>
              <a:t> </a:t>
            </a:r>
          </a:p>
          <a:p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r>
              <a:rPr lang="mr-IN" dirty="0" smtClean="0"/>
              <a:t>बँकांची वैशिष्ट्य </a:t>
            </a:r>
            <a:br>
              <a:rPr lang="mr-IN" dirty="0" smtClean="0"/>
            </a:br>
            <a:r>
              <a:rPr lang="mr-IN" dirty="0" smtClean="0"/>
              <a:t>१. व्यापारी बँका – </a:t>
            </a:r>
            <a:br>
              <a:rPr lang="mr-IN" dirty="0" smtClean="0"/>
            </a:br>
            <a:r>
              <a:rPr lang="mr-IN" dirty="0" smtClean="0"/>
              <a:t>मालकी </a:t>
            </a:r>
            <a:br>
              <a:rPr lang="mr-IN" dirty="0" smtClean="0"/>
            </a:br>
            <a:r>
              <a:rPr lang="mr-IN" dirty="0" smtClean="0"/>
              <a:t>मर्यादित दायित्व </a:t>
            </a:r>
            <a:br>
              <a:rPr lang="mr-IN" dirty="0" smtClean="0"/>
            </a:br>
            <a:r>
              <a:rPr lang="mr-IN" dirty="0" smtClean="0"/>
              <a:t>नियंत्रण व नियमन </a:t>
            </a:r>
            <a:br>
              <a:rPr lang="mr-IN" dirty="0" smtClean="0"/>
            </a:br>
            <a:r>
              <a:rPr lang="mr-IN" dirty="0" smtClean="0"/>
              <a:t>पतनिर्मिती </a:t>
            </a:r>
            <a:br>
              <a:rPr lang="mr-IN" dirty="0" smtClean="0"/>
            </a:br>
            <a:r>
              <a:rPr lang="mr-IN" dirty="0" smtClean="0"/>
              <a:t>नफा</a:t>
            </a:r>
            <a:br>
              <a:rPr lang="mr-IN" dirty="0" smtClean="0"/>
            </a:br>
            <a:r>
              <a:rPr lang="mr-IN" dirty="0" smtClean="0"/>
              <a:t>२. सहकारी बँका</a:t>
            </a:r>
            <a:br>
              <a:rPr lang="mr-IN" dirty="0" smtClean="0"/>
            </a:br>
            <a:r>
              <a:rPr lang="mr-IN" dirty="0" smtClean="0"/>
              <a:t>ग्राहकाची मालकी </a:t>
            </a:r>
            <a:br>
              <a:rPr lang="mr-IN" dirty="0" smtClean="0"/>
            </a:br>
            <a:r>
              <a:rPr lang="mr-IN" dirty="0" smtClean="0"/>
              <a:t>लोकशाही नियंत्रण </a:t>
            </a:r>
            <a:br>
              <a:rPr lang="mr-IN" dirty="0" smtClean="0"/>
            </a:br>
            <a:r>
              <a:rPr lang="mr-IN" dirty="0" smtClean="0"/>
              <a:t>उद्देश </a:t>
            </a:r>
            <a:br>
              <a:rPr lang="mr-IN" dirty="0" smtClean="0"/>
            </a:br>
            <a:r>
              <a:rPr lang="mr-IN" dirty="0" smtClean="0"/>
              <a:t>व्यवस्थापन</a:t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mr-IN" dirty="0" smtClean="0"/>
              <a:t>विकास बँका -</a:t>
            </a:r>
            <a:br>
              <a:rPr lang="mr-IN" dirty="0" smtClean="0"/>
            </a:br>
            <a:r>
              <a:rPr lang="mr-IN" dirty="0" smtClean="0"/>
              <a:t>कर्जपुरवठा </a:t>
            </a:r>
            <a:br>
              <a:rPr lang="mr-IN" dirty="0" smtClean="0"/>
            </a:br>
            <a:r>
              <a:rPr lang="mr-IN" dirty="0" smtClean="0"/>
              <a:t>ठेवी स्वीकारत नाहीत </a:t>
            </a:r>
            <a:br>
              <a:rPr lang="mr-IN" dirty="0" smtClean="0"/>
            </a:br>
            <a:r>
              <a:rPr lang="mr-IN" dirty="0" smtClean="0"/>
              <a:t>कार्यात विविधता </a:t>
            </a:r>
            <a:br>
              <a:rPr lang="mr-IN" dirty="0" smtClean="0"/>
            </a:br>
            <a:r>
              <a:rPr lang="mr-IN" dirty="0" smtClean="0"/>
              <a:t>आयातदराना कर्जपुरवठा</a:t>
            </a:r>
            <a:br>
              <a:rPr lang="mr-IN" dirty="0" smtClean="0"/>
            </a:br>
            <a:r>
              <a:rPr lang="mr-IN" dirty="0" smtClean="0"/>
              <a:t>प्रादेशिक ग्रामीण बँका -</a:t>
            </a:r>
            <a:br>
              <a:rPr lang="mr-IN" dirty="0" smtClean="0"/>
            </a:br>
            <a:r>
              <a:rPr lang="mr-IN" dirty="0" smtClean="0"/>
              <a:t>कार्यक्षेत्र</a:t>
            </a:r>
            <a:br>
              <a:rPr lang="mr-IN" dirty="0" smtClean="0"/>
            </a:br>
            <a:r>
              <a:rPr lang="mr-IN" dirty="0" smtClean="0"/>
              <a:t>कर्जपुरवठा </a:t>
            </a:r>
            <a:br>
              <a:rPr lang="mr-IN" dirty="0" smtClean="0"/>
            </a:br>
            <a:r>
              <a:rPr lang="mr-IN" dirty="0" smtClean="0"/>
              <a:t>व्याजदर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mr-IN" dirty="0" smtClean="0"/>
              <a:t>बँकिंग व्यवसायाची तत्वे- </a:t>
            </a:r>
            <a:br>
              <a:rPr lang="mr-IN" dirty="0" smtClean="0"/>
            </a:br>
            <a:r>
              <a:rPr lang="mr-IN" dirty="0" smtClean="0"/>
              <a:t>सुरक्षितता </a:t>
            </a:r>
            <a:br>
              <a:rPr lang="mr-IN" dirty="0" smtClean="0"/>
            </a:br>
            <a:r>
              <a:rPr lang="mr-IN" dirty="0" smtClean="0"/>
              <a:t>रोखता </a:t>
            </a:r>
            <a:br>
              <a:rPr lang="mr-IN" dirty="0" smtClean="0"/>
            </a:br>
            <a:r>
              <a:rPr lang="mr-IN" dirty="0" smtClean="0"/>
              <a:t>लाभता </a:t>
            </a:r>
            <a:br>
              <a:rPr lang="mr-IN" dirty="0" smtClean="0"/>
            </a:br>
            <a:r>
              <a:rPr lang="mr-IN" dirty="0" smtClean="0"/>
              <a:t>धोक्याचे विविधीकरण </a:t>
            </a:r>
            <a:br>
              <a:rPr lang="mr-IN" dirty="0" smtClean="0"/>
            </a:br>
            <a:r>
              <a:rPr lang="mr-IN" dirty="0" smtClean="0"/>
              <a:t>बचत </a:t>
            </a:r>
            <a:br>
              <a:rPr lang="mr-IN" dirty="0" smtClean="0"/>
            </a:br>
            <a:r>
              <a:rPr lang="mr-IN" dirty="0" smtClean="0"/>
              <a:t>सेवा</a:t>
            </a:r>
            <a:br>
              <a:rPr lang="mr-IN" dirty="0" smtClean="0"/>
            </a:br>
            <a:r>
              <a:rPr lang="mr-IN" dirty="0" smtClean="0"/>
              <a:t>काटकसर </a:t>
            </a:r>
            <a:br>
              <a:rPr lang="mr-IN" dirty="0" smtClean="0"/>
            </a:br>
            <a:r>
              <a:rPr lang="mr-IN" dirty="0" smtClean="0"/>
              <a:t>गुंतवणूक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97</Words>
  <Application>Microsoft Office PowerPoint</Application>
  <PresentationFormat>On-screen Show (4:3)</PresentationFormat>
  <Paragraphs>32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Slide 1</vt:lpstr>
      <vt:lpstr>TOPIC-2 Introduction to banking  २.१ बँक:अर्थ आणि व्याख्या  २.२ बँकांची उत्क्रांती     </vt:lpstr>
      <vt:lpstr>भारत- बँकिंग व्यवसायाची उत्क्रांती  १. स्वातत्र्यपूर्व काळ  २. बँक राष्ट्रीयकरण पूर्व काळ  ३. बँक राष्ट्रीयकरण व पश्चात काळ  ४. आर्थिक उदारीकरण व पश्चात काळ  </vt:lpstr>
      <vt:lpstr>बँक निधीचे स्त्रोत  अ) स्व- निधी   १. वसूल भांडवल   २. राखीव निधी    ब) कर्जाऊ निधी    ठेवी    कर्ज  </vt:lpstr>
      <vt:lpstr>व्यापारी बँकाची कार्ये  अ) प्राथमिक कार्ये  * ठेवी स्वीकारणे  * कर्ज देणे  ब) दुय्यम कार्ये  * प्रातिनिधिक कार्ये  *  उपयुक्त सेवा  क) इतर कार्ये  *गुंतवणूक  *पतनिर्मिती </vt:lpstr>
      <vt:lpstr>Slide 6</vt:lpstr>
      <vt:lpstr>बँकांची वैशिष्ट्य  १. व्यापारी बँका –  मालकी  मर्यादित दायित्व  नियंत्रण व नियमन  पतनिर्मिती  नफा २. सहकारी बँका ग्राहकाची मालकी  लोकशाही नियंत्रण  उद्देश  व्यवस्थापन </vt:lpstr>
      <vt:lpstr>विकास बँका - कर्जपुरवठा  ठेवी स्वीकारत नाहीत  कार्यात विविधता  आयातदराना कर्जपुरवठा प्रादेशिक ग्रामीण बँका - कार्यक्षेत्र कर्जपुरवठा  व्याजदर </vt:lpstr>
      <vt:lpstr>बँकिंग व्यवसायाची तत्वे-  सुरक्षितता  रोखता  लाभता  धोक्याचे विविधीकरण  बचत  सेवा काटकसर  गुंतवणूक </vt:lpstr>
      <vt:lpstr>बँकिंग व्यवसाय तत्वांचे महत्व – विश्वासात वाढ  यश प्राप्ती  संसाधनांचा वापर  ग्राहक समाधान  निरोगी स्पर्धा  नियोजनास मदत आर्थिक विकास </vt:lpstr>
      <vt:lpstr>Slide 11</vt:lpstr>
      <vt:lpstr>बँक उत्पादने  अ)बिगर निधी आधारित  पतपत्र  हमीपत्र  ब)निधी आधारित  सुरक्षित कर्ज  असुरक्षित कर्ज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dell</cp:lastModifiedBy>
  <cp:revision>19</cp:revision>
  <dcterms:created xsi:type="dcterms:W3CDTF">2019-11-27T05:31:38Z</dcterms:created>
  <dcterms:modified xsi:type="dcterms:W3CDTF">2019-11-30T05:05:20Z</dcterms:modified>
</cp:coreProperties>
</file>