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82" r:id="rId2"/>
    <p:sldId id="281" r:id="rId3"/>
    <p:sldId id="257" r:id="rId4"/>
    <p:sldId id="258" r:id="rId5"/>
    <p:sldId id="262" r:id="rId6"/>
    <p:sldId id="263" r:id="rId7"/>
    <p:sldId id="264" r:id="rId8"/>
    <p:sldId id="265" r:id="rId9"/>
    <p:sldId id="267" r:id="rId10"/>
    <p:sldId id="269" r:id="rId11"/>
    <p:sldId id="270" r:id="rId12"/>
    <p:sldId id="271" r:id="rId13"/>
    <p:sldId id="278" r:id="rId14"/>
    <p:sldId id="272" r:id="rId15"/>
    <p:sldId id="273" r:id="rId16"/>
    <p:sldId id="274" r:id="rId17"/>
    <p:sldId id="275"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815" autoAdjust="0"/>
    <p:restoredTop sz="94660"/>
  </p:normalViewPr>
  <p:slideViewPr>
    <p:cSldViewPr>
      <p:cViewPr>
        <p:scale>
          <a:sx n="70" d="100"/>
          <a:sy n="70" d="100"/>
        </p:scale>
        <p:origin x="-1068" y="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286753-BA63-498C-AA06-F132FE72F803}" type="datetimeFigureOut">
              <a:rPr lang="en-US" smtClean="0"/>
              <a:pPr/>
              <a:t>12/13/2019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156C65-ECA4-422A-880E-DF353F6801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12/13/2019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www.accountingformanagement.org/dividend-payout-ratio/" TargetMode="External"/><Relationship Id="rId3" Type="http://schemas.openxmlformats.org/officeDocument/2006/relationships/hyperlink" Target="http://www.accountingformanagement.org/gross-profit-ratio/" TargetMode="External"/><Relationship Id="rId7" Type="http://schemas.openxmlformats.org/officeDocument/2006/relationships/hyperlink" Target="http://www.accountingformanagement.org/dividend-yield-ratio/" TargetMode="External"/><Relationship Id="rId12" Type="http://schemas.openxmlformats.org/officeDocument/2006/relationships/hyperlink" Target="http://www.accountingformanagement.org/return-on-common-stockholders-equity-ratio/" TargetMode="External"/><Relationship Id="rId2" Type="http://schemas.openxmlformats.org/officeDocument/2006/relationships/hyperlink" Target="http://www.accountingformanagement.org/net-profit-ratio/" TargetMode="External"/><Relationship Id="rId1" Type="http://schemas.openxmlformats.org/officeDocument/2006/relationships/slideLayout" Target="../slideLayouts/slideLayout7.xml"/><Relationship Id="rId6" Type="http://schemas.openxmlformats.org/officeDocument/2006/relationships/hyperlink" Target="http://www.accountingformanagement.org/expense-ratio/" TargetMode="External"/><Relationship Id="rId11" Type="http://schemas.openxmlformats.org/officeDocument/2006/relationships/hyperlink" Target="http://www.accountingformanagement.org/return-on-shareholders-investmentnet-worth/" TargetMode="External"/><Relationship Id="rId5" Type="http://schemas.openxmlformats.org/officeDocument/2006/relationships/hyperlink" Target="http://www.accountingformanagement.org/operating-ratio/" TargetMode="External"/><Relationship Id="rId10" Type="http://schemas.openxmlformats.org/officeDocument/2006/relationships/hyperlink" Target="http://www.accountingformanagement.org/earnings-per-share-eps-ratio/" TargetMode="External"/><Relationship Id="rId4" Type="http://schemas.openxmlformats.org/officeDocument/2006/relationships/hyperlink" Target="http://www.accountingformanagement.org/price-earning-ratio/" TargetMode="External"/><Relationship Id="rId9" Type="http://schemas.openxmlformats.org/officeDocument/2006/relationships/hyperlink" Target="http://www.accountingformanagement.org/return-on-capital-employed-ratio/"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www.accountingformanagement.org/working-capital-turnover-ratio/" TargetMode="External"/><Relationship Id="rId3" Type="http://schemas.openxmlformats.org/officeDocument/2006/relationships/hyperlink" Target="http://www.accountingformanagement.org/receiveables-turnover-ratio/" TargetMode="External"/><Relationship Id="rId7" Type="http://schemas.openxmlformats.org/officeDocument/2006/relationships/hyperlink" Target="http://www.accountingformanagement.org/asset-turnover-ratio/" TargetMode="External"/><Relationship Id="rId2" Type="http://schemas.openxmlformats.org/officeDocument/2006/relationships/hyperlink" Target="http://www.accountingformanagement.org/inventory-turnover-ratio/" TargetMode="External"/><Relationship Id="rId1" Type="http://schemas.openxmlformats.org/officeDocument/2006/relationships/slideLayout" Target="../slideLayouts/slideLayout7.xml"/><Relationship Id="rId6" Type="http://schemas.openxmlformats.org/officeDocument/2006/relationships/hyperlink" Target="http://www.accountingformanagement.org/average-payment-period/" TargetMode="External"/><Relationship Id="rId5" Type="http://schemas.openxmlformats.org/officeDocument/2006/relationships/hyperlink" Target="http://www.accountingformanagement.org/accounts-payable-turnover-ratio/" TargetMode="External"/><Relationship Id="rId4" Type="http://schemas.openxmlformats.org/officeDocument/2006/relationships/hyperlink" Target="http://www.accountingformanagement.org/average-collection-period/" TargetMode="External"/><Relationship Id="rId9" Type="http://schemas.openxmlformats.org/officeDocument/2006/relationships/hyperlink" Target="http://www.accountingformanagement.org/fixed-assets-turnover-ratio/"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accountingformanagement.org/times-interest-earned-ratio/" TargetMode="External"/><Relationship Id="rId7" Type="http://schemas.openxmlformats.org/officeDocument/2006/relationships/hyperlink" Target="http://www.accountingformanagement.org/capital-gearing-ratio/" TargetMode="External"/><Relationship Id="rId2" Type="http://schemas.openxmlformats.org/officeDocument/2006/relationships/hyperlink" Target="http://www.accountingformanagement.org/debt-to-equity-ratio/" TargetMode="External"/><Relationship Id="rId1" Type="http://schemas.openxmlformats.org/officeDocument/2006/relationships/slideLayout" Target="../slideLayouts/slideLayout7.xml"/><Relationship Id="rId6" Type="http://schemas.openxmlformats.org/officeDocument/2006/relationships/hyperlink" Target="http://www.accountingformanagement.org/current-assets-to-equity-ratio/" TargetMode="External"/><Relationship Id="rId5" Type="http://schemas.openxmlformats.org/officeDocument/2006/relationships/hyperlink" Target="http://www.accountingformanagement.org/fixed-assets-to-equity-ratio/" TargetMode="External"/><Relationship Id="rId4" Type="http://schemas.openxmlformats.org/officeDocument/2006/relationships/hyperlink" Target="http://www.accountingformanagement.org/proprietaryratio/"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accountingformanagement.org/quick-ratio-or-acid-test-ratio/" TargetMode="External"/><Relationship Id="rId2" Type="http://schemas.openxmlformats.org/officeDocument/2006/relationships/hyperlink" Target="http://www.accountingformanagement.org/current-ratio/" TargetMode="External"/><Relationship Id="rId1" Type="http://schemas.openxmlformats.org/officeDocument/2006/relationships/slideLayout" Target="../slideLayouts/slideLayout7.xml"/><Relationship Id="rId4" Type="http://schemas.openxmlformats.org/officeDocument/2006/relationships/hyperlink" Target="http://www.accountingformanagement.org/current-cash-debt-coverage-ratio/"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
            <a:ext cx="8153400" cy="6124754"/>
          </a:xfrm>
          <a:prstGeom prst="rect">
            <a:avLst/>
          </a:prstGeom>
        </p:spPr>
        <p:txBody>
          <a:bodyPr wrap="square">
            <a:spAutoFit/>
          </a:bodyPr>
          <a:lstStyle/>
          <a:p>
            <a:pPr lvl="0" algn="ctr" fontAlgn="base">
              <a:spcBef>
                <a:spcPct val="0"/>
              </a:spcBef>
              <a:spcAft>
                <a:spcPct val="0"/>
              </a:spcAft>
            </a:pPr>
            <a:r>
              <a:rPr lang="en-US" sz="3200" b="1" dirty="0" smtClean="0">
                <a:solidFill>
                  <a:schemeClr val="tx2">
                    <a:lumMod val="75000"/>
                  </a:schemeClr>
                </a:solidFill>
                <a:latin typeface="Andalus" pitchFamily="18" charset="-78"/>
                <a:ea typeface="Franklin Gothic Book" pitchFamily="34" charset="0"/>
                <a:cs typeface="Andalus" pitchFamily="18" charset="-78"/>
              </a:rPr>
              <a:t>B.COM – III SEM </a:t>
            </a:r>
            <a:r>
              <a:rPr lang="en-US" sz="3200" b="1" dirty="0" smtClean="0">
                <a:solidFill>
                  <a:schemeClr val="tx2">
                    <a:lumMod val="75000"/>
                  </a:schemeClr>
                </a:solidFill>
                <a:latin typeface="Andalus" pitchFamily="18" charset="-78"/>
                <a:ea typeface="Franklin Gothic Book" pitchFamily="34" charset="0"/>
                <a:cs typeface="Andalus" pitchFamily="18" charset="-78"/>
              </a:rPr>
              <a:t>– VI</a:t>
            </a:r>
            <a:endParaRPr lang="en-US" sz="3200" b="1" dirty="0" smtClean="0">
              <a:solidFill>
                <a:schemeClr val="tx2">
                  <a:lumMod val="75000"/>
                </a:schemeClr>
              </a:solidFill>
              <a:latin typeface="Andalus" pitchFamily="18" charset="-78"/>
              <a:ea typeface="Franklin Gothic Book" pitchFamily="34" charset="0"/>
              <a:cs typeface="Andalus" pitchFamily="18" charset="-78"/>
            </a:endParaRPr>
          </a:p>
          <a:p>
            <a:pPr lvl="0" algn="ctr" fontAlgn="base">
              <a:spcBef>
                <a:spcPct val="0"/>
              </a:spcBef>
              <a:spcAft>
                <a:spcPct val="0"/>
              </a:spcAft>
            </a:pPr>
            <a:r>
              <a:rPr lang="en-US" sz="3200" b="1" dirty="0" smtClean="0">
                <a:solidFill>
                  <a:schemeClr val="tx2">
                    <a:lumMod val="75000"/>
                  </a:schemeClr>
                </a:solidFill>
                <a:latin typeface="Andalus" pitchFamily="18" charset="-78"/>
                <a:ea typeface="Franklin Gothic Book" pitchFamily="34" charset="0"/>
                <a:cs typeface="Andalus" pitchFamily="18" charset="-78"/>
              </a:rPr>
              <a:t>ADVANCED ACCOUNTANCY - </a:t>
            </a:r>
            <a:r>
              <a:rPr lang="en-US" sz="3200" b="1" dirty="0" smtClean="0">
                <a:solidFill>
                  <a:schemeClr val="tx2">
                    <a:lumMod val="75000"/>
                  </a:schemeClr>
                </a:solidFill>
                <a:latin typeface="Andalus" pitchFamily="18" charset="-78"/>
                <a:ea typeface="Franklin Gothic Book" pitchFamily="34" charset="0"/>
                <a:cs typeface="Andalus" pitchFamily="18" charset="-78"/>
              </a:rPr>
              <a:t>III</a:t>
            </a:r>
            <a:r>
              <a:rPr lang="en-US" sz="3200" b="1" dirty="0" smtClean="0">
                <a:latin typeface="Andalus" pitchFamily="18" charset="-78"/>
                <a:cs typeface="Andalus" pitchFamily="18" charset="-78"/>
              </a:rPr>
              <a:t/>
            </a:r>
            <a:br>
              <a:rPr lang="en-US" sz="3200" b="1" dirty="0" smtClean="0">
                <a:latin typeface="Andalus" pitchFamily="18" charset="-78"/>
                <a:cs typeface="Andalus" pitchFamily="18" charset="-78"/>
              </a:rPr>
            </a:br>
            <a:endParaRPr lang="en-US" sz="3200" b="1" dirty="0" smtClean="0">
              <a:latin typeface="Andalus" pitchFamily="18" charset="-78"/>
              <a:ea typeface="Franklin Gothic Book" pitchFamily="34" charset="0"/>
              <a:cs typeface="Andalus" pitchFamily="18" charset="-78"/>
            </a:endParaRPr>
          </a:p>
          <a:p>
            <a:pPr lvl="0" algn="ctr" fontAlgn="base">
              <a:spcBef>
                <a:spcPct val="0"/>
              </a:spcBef>
              <a:spcAft>
                <a:spcPct val="0"/>
              </a:spcAft>
            </a:pPr>
            <a:r>
              <a:rPr lang="en-US" sz="4000" b="1" dirty="0" smtClean="0">
                <a:solidFill>
                  <a:srgbClr val="FF33CC"/>
                </a:solidFill>
                <a:latin typeface="Andalus" pitchFamily="18" charset="-78"/>
                <a:ea typeface="Franklin Gothic Book" pitchFamily="34" charset="0"/>
                <a:cs typeface="Andalus" pitchFamily="18" charset="-78"/>
              </a:rPr>
              <a:t>PPT on Accountancy</a:t>
            </a:r>
          </a:p>
          <a:p>
            <a:pPr lvl="0" algn="ctr" fontAlgn="base">
              <a:spcBef>
                <a:spcPct val="0"/>
              </a:spcBef>
              <a:spcAft>
                <a:spcPct val="0"/>
              </a:spcAft>
            </a:pPr>
            <a:endParaRPr lang="en-US" sz="3200" b="1" dirty="0" smtClean="0">
              <a:latin typeface="Andalus" pitchFamily="18" charset="-78"/>
              <a:ea typeface="Franklin Gothic Book" pitchFamily="34" charset="0"/>
              <a:cs typeface="Andalus" pitchFamily="18" charset="-78"/>
            </a:endParaRPr>
          </a:p>
          <a:p>
            <a:pPr lvl="0" algn="ctr" fontAlgn="base">
              <a:spcBef>
                <a:spcPct val="0"/>
              </a:spcBef>
              <a:spcAft>
                <a:spcPct val="0"/>
              </a:spcAft>
            </a:pPr>
            <a:r>
              <a:rPr lang="en-US" sz="3200" b="1" dirty="0" smtClean="0">
                <a:latin typeface="Andalus" pitchFamily="18" charset="-78"/>
                <a:ea typeface="Franklin Gothic Book" pitchFamily="34" charset="0"/>
                <a:cs typeface="Andalus" pitchFamily="18" charset="-78"/>
              </a:rPr>
              <a:t>by</a:t>
            </a:r>
          </a:p>
          <a:p>
            <a:pPr lvl="0" algn="ctr" fontAlgn="base">
              <a:spcBef>
                <a:spcPct val="0"/>
              </a:spcBef>
              <a:spcAft>
                <a:spcPct val="0"/>
              </a:spcAft>
            </a:pPr>
            <a:r>
              <a:rPr lang="en-US" sz="3200" b="1" dirty="0" err="1" smtClean="0">
                <a:solidFill>
                  <a:srgbClr val="7030A0"/>
                </a:solidFill>
                <a:latin typeface="Andalus" pitchFamily="18" charset="-78"/>
                <a:ea typeface="Franklin Gothic Book" pitchFamily="34" charset="0"/>
                <a:cs typeface="Andalus" pitchFamily="18" charset="-78"/>
              </a:rPr>
              <a:t>Kishor</a:t>
            </a:r>
            <a:r>
              <a:rPr lang="en-US" sz="3200" b="1" dirty="0" smtClean="0">
                <a:solidFill>
                  <a:srgbClr val="7030A0"/>
                </a:solidFill>
                <a:latin typeface="Andalus" pitchFamily="18" charset="-78"/>
                <a:ea typeface="Franklin Gothic Book" pitchFamily="34" charset="0"/>
                <a:cs typeface="Andalus" pitchFamily="18" charset="-78"/>
              </a:rPr>
              <a:t> </a:t>
            </a:r>
            <a:r>
              <a:rPr lang="en-US" sz="3200" b="1" dirty="0" err="1" smtClean="0">
                <a:solidFill>
                  <a:srgbClr val="7030A0"/>
                </a:solidFill>
                <a:latin typeface="Andalus" pitchFamily="18" charset="-78"/>
                <a:ea typeface="Franklin Gothic Book" pitchFamily="34" charset="0"/>
                <a:cs typeface="Andalus" pitchFamily="18" charset="-78"/>
              </a:rPr>
              <a:t>Shivaji</a:t>
            </a:r>
            <a:r>
              <a:rPr lang="en-US" sz="3200" b="1" dirty="0" smtClean="0">
                <a:solidFill>
                  <a:srgbClr val="7030A0"/>
                </a:solidFill>
                <a:latin typeface="Andalus" pitchFamily="18" charset="-78"/>
                <a:ea typeface="Franklin Gothic Book" pitchFamily="34" charset="0"/>
                <a:cs typeface="Andalus" pitchFamily="18" charset="-78"/>
              </a:rPr>
              <a:t> </a:t>
            </a:r>
            <a:r>
              <a:rPr lang="en-US" sz="3200" b="1" dirty="0" err="1" smtClean="0">
                <a:solidFill>
                  <a:srgbClr val="7030A0"/>
                </a:solidFill>
                <a:latin typeface="Andalus" pitchFamily="18" charset="-78"/>
                <a:ea typeface="Franklin Gothic Book" pitchFamily="34" charset="0"/>
                <a:cs typeface="Andalus" pitchFamily="18" charset="-78"/>
              </a:rPr>
              <a:t>Gujar</a:t>
            </a:r>
            <a:endParaRPr lang="en-US" sz="3200" b="1" dirty="0" smtClean="0">
              <a:solidFill>
                <a:srgbClr val="7030A0"/>
              </a:solidFill>
              <a:latin typeface="Andalus" pitchFamily="18" charset="-78"/>
              <a:ea typeface="Franklin Gothic Book" pitchFamily="34" charset="0"/>
              <a:cs typeface="Andalus" pitchFamily="18" charset="-78"/>
            </a:endParaRPr>
          </a:p>
          <a:p>
            <a:pPr lvl="0" fontAlgn="base">
              <a:spcBef>
                <a:spcPct val="0"/>
              </a:spcBef>
              <a:spcAft>
                <a:spcPct val="0"/>
              </a:spcAft>
            </a:pPr>
            <a:r>
              <a:rPr lang="en-US" sz="2400" b="1" dirty="0" smtClean="0">
                <a:solidFill>
                  <a:srgbClr val="7030A0"/>
                </a:solidFill>
                <a:latin typeface="Andalus" pitchFamily="18" charset="-78"/>
                <a:cs typeface="Andalus" pitchFamily="18" charset="-78"/>
              </a:rPr>
              <a:t>				</a:t>
            </a:r>
            <a:r>
              <a:rPr lang="en-US" sz="2000" b="1" dirty="0" smtClean="0">
                <a:solidFill>
                  <a:srgbClr val="7030A0"/>
                </a:solidFill>
                <a:latin typeface="Andalus" pitchFamily="18" charset="-78"/>
                <a:cs typeface="Andalus" pitchFamily="18" charset="-78"/>
              </a:rPr>
              <a:t>M.COM. (BUSS. </a:t>
            </a:r>
            <a:r>
              <a:rPr lang="en-US" sz="2000" b="1" dirty="0" err="1" smtClean="0">
                <a:solidFill>
                  <a:srgbClr val="7030A0"/>
                </a:solidFill>
                <a:latin typeface="Andalus" pitchFamily="18" charset="-78"/>
                <a:cs typeface="Andalus" pitchFamily="18" charset="-78"/>
              </a:rPr>
              <a:t>Admn</a:t>
            </a:r>
            <a:r>
              <a:rPr lang="en-US" sz="2000" b="1" dirty="0" smtClean="0">
                <a:solidFill>
                  <a:srgbClr val="7030A0"/>
                </a:solidFill>
                <a:latin typeface="Andalus" pitchFamily="18" charset="-78"/>
                <a:cs typeface="Andalus" pitchFamily="18" charset="-78"/>
              </a:rPr>
              <a:t>. &amp; Adv. A/C)</a:t>
            </a:r>
          </a:p>
          <a:p>
            <a:pPr lvl="0" fontAlgn="base">
              <a:spcBef>
                <a:spcPct val="0"/>
              </a:spcBef>
              <a:spcAft>
                <a:spcPct val="0"/>
              </a:spcAft>
            </a:pPr>
            <a:r>
              <a:rPr lang="en-US" sz="2000" b="1" dirty="0" smtClean="0">
                <a:solidFill>
                  <a:srgbClr val="7030A0"/>
                </a:solidFill>
                <a:latin typeface="Andalus" pitchFamily="18" charset="-78"/>
                <a:cs typeface="Andalus" pitchFamily="18" charset="-78"/>
              </a:rPr>
              <a:t>				M.ED. SET (</a:t>
            </a:r>
            <a:r>
              <a:rPr lang="en-US" sz="2000" b="1" dirty="0" err="1" smtClean="0">
                <a:solidFill>
                  <a:srgbClr val="7030A0"/>
                </a:solidFill>
                <a:latin typeface="Andalus" pitchFamily="18" charset="-78"/>
                <a:cs typeface="Andalus" pitchFamily="18" charset="-78"/>
              </a:rPr>
              <a:t>Edu</a:t>
            </a:r>
            <a:r>
              <a:rPr lang="en-US" sz="2000" b="1" dirty="0" smtClean="0">
                <a:solidFill>
                  <a:srgbClr val="7030A0"/>
                </a:solidFill>
                <a:latin typeface="Andalus" pitchFamily="18" charset="-78"/>
                <a:cs typeface="Andalus" pitchFamily="18" charset="-78"/>
              </a:rPr>
              <a:t>. &amp; Com.) NET. 					</a:t>
            </a:r>
            <a:r>
              <a:rPr lang="en-US" sz="2000" b="1" dirty="0" smtClean="0">
                <a:solidFill>
                  <a:srgbClr val="7030A0"/>
                </a:solidFill>
                <a:latin typeface="Andalus" pitchFamily="18" charset="-78"/>
                <a:cs typeface="Andalus" pitchFamily="18" charset="-78"/>
              </a:rPr>
              <a:t>	GDC&amp;A</a:t>
            </a:r>
            <a:r>
              <a:rPr lang="en-US" sz="2000" b="1" dirty="0" smtClean="0">
                <a:solidFill>
                  <a:srgbClr val="7030A0"/>
                </a:solidFill>
                <a:latin typeface="Andalus" pitchFamily="18" charset="-78"/>
                <a:cs typeface="Andalus" pitchFamily="18" charset="-78"/>
              </a:rPr>
              <a:t>. DMOA&amp;FA</a:t>
            </a:r>
            <a:endParaRPr lang="en-US" sz="2800" b="1" dirty="0" smtClean="0">
              <a:solidFill>
                <a:srgbClr val="7030A0"/>
              </a:solidFill>
              <a:latin typeface="Andalus" pitchFamily="18" charset="-78"/>
              <a:ea typeface="Franklin Gothic Book" pitchFamily="34" charset="0"/>
              <a:cs typeface="Andalus" pitchFamily="18" charset="-78"/>
            </a:endParaRPr>
          </a:p>
          <a:p>
            <a:pPr lvl="0" algn="ctr" fontAlgn="base">
              <a:spcBef>
                <a:spcPct val="0"/>
              </a:spcBef>
              <a:spcAft>
                <a:spcPct val="0"/>
              </a:spcAft>
            </a:pPr>
            <a:endParaRPr lang="en-US" sz="3200" b="1" dirty="0" smtClean="0">
              <a:latin typeface="Andalus" pitchFamily="18" charset="-78"/>
              <a:ea typeface="Franklin Gothic Book" pitchFamily="34" charset="0"/>
              <a:cs typeface="Andalus" pitchFamily="18" charset="-78"/>
            </a:endParaRPr>
          </a:p>
          <a:p>
            <a:pPr lvl="0" algn="ctr" fontAlgn="base">
              <a:spcBef>
                <a:spcPct val="0"/>
              </a:spcBef>
              <a:spcAft>
                <a:spcPct val="0"/>
              </a:spcAft>
            </a:pPr>
            <a:r>
              <a:rPr lang="en-US" sz="3200" b="1" dirty="0" smtClean="0">
                <a:solidFill>
                  <a:srgbClr val="0070C0"/>
                </a:solidFill>
                <a:latin typeface="Andalus" pitchFamily="18" charset="-78"/>
                <a:ea typeface="Franklin Gothic Book" pitchFamily="34" charset="0"/>
                <a:cs typeface="Andalus" pitchFamily="18" charset="-78"/>
              </a:rPr>
              <a:t>Assistant Professor</a:t>
            </a:r>
          </a:p>
          <a:p>
            <a:pPr lvl="0" algn="ctr" fontAlgn="base">
              <a:spcBef>
                <a:spcPct val="0"/>
              </a:spcBef>
              <a:spcAft>
                <a:spcPct val="0"/>
              </a:spcAft>
            </a:pPr>
            <a:r>
              <a:rPr lang="en-US" sz="3200" b="1" dirty="0" err="1" smtClean="0">
                <a:solidFill>
                  <a:srgbClr val="0070C0"/>
                </a:solidFill>
                <a:latin typeface="Andalus" pitchFamily="18" charset="-78"/>
                <a:ea typeface="Franklin Gothic Book" pitchFamily="34" charset="0"/>
                <a:cs typeface="Andalus" pitchFamily="18" charset="-78"/>
              </a:rPr>
              <a:t>Mahila</a:t>
            </a:r>
            <a:r>
              <a:rPr lang="en-US" sz="3200" b="1" dirty="0" smtClean="0">
                <a:solidFill>
                  <a:srgbClr val="0070C0"/>
                </a:solidFill>
                <a:latin typeface="Andalus" pitchFamily="18" charset="-78"/>
                <a:ea typeface="Franklin Gothic Book" pitchFamily="34" charset="0"/>
                <a:cs typeface="Andalus" pitchFamily="18" charset="-78"/>
              </a:rPr>
              <a:t> </a:t>
            </a:r>
            <a:r>
              <a:rPr lang="en-US" sz="3200" b="1" dirty="0" err="1" smtClean="0">
                <a:solidFill>
                  <a:srgbClr val="0070C0"/>
                </a:solidFill>
                <a:latin typeface="Andalus" pitchFamily="18" charset="-78"/>
                <a:ea typeface="Franklin Gothic Book" pitchFamily="34" charset="0"/>
                <a:cs typeface="Andalus" pitchFamily="18" charset="-78"/>
              </a:rPr>
              <a:t>Mahavidyalay</a:t>
            </a:r>
            <a:r>
              <a:rPr lang="en-US" sz="3200" b="1" dirty="0" smtClean="0">
                <a:solidFill>
                  <a:srgbClr val="0070C0"/>
                </a:solidFill>
                <a:latin typeface="Andalus" pitchFamily="18" charset="-78"/>
                <a:ea typeface="Franklin Gothic Book" pitchFamily="34" charset="0"/>
                <a:cs typeface="Andalus" pitchFamily="18" charset="-78"/>
              </a:rPr>
              <a:t>, </a:t>
            </a:r>
            <a:r>
              <a:rPr lang="en-US" sz="3200" b="1" dirty="0" err="1" smtClean="0">
                <a:solidFill>
                  <a:srgbClr val="0070C0"/>
                </a:solidFill>
                <a:latin typeface="Andalus" pitchFamily="18" charset="-78"/>
                <a:ea typeface="Franklin Gothic Book" pitchFamily="34" charset="0"/>
                <a:cs typeface="Andalus" pitchFamily="18" charset="-78"/>
              </a:rPr>
              <a:t>Karad</a:t>
            </a:r>
            <a:endParaRPr lang="en-US" sz="800" b="1" dirty="0" smtClean="0">
              <a:solidFill>
                <a:srgbClr val="0070C0"/>
              </a:solidFill>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152400" y="228600"/>
            <a:ext cx="86868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Ratio Analysis</a:t>
            </a:r>
            <a:endParaRPr lang="en-US" sz="4800" dirty="0" smtClean="0">
              <a:solidFill>
                <a:srgbClr val="FF0000"/>
              </a:solidFill>
              <a:latin typeface="Arial" pitchFamily="34" charset="0"/>
              <a:ea typeface="Times New Roman" pitchFamily="18" charset="0"/>
              <a:cs typeface="Arial" pitchFamily="34" charset="0"/>
            </a:endParaRPr>
          </a:p>
          <a:p>
            <a:pPr marL="0" marR="0" lvl="0" indent="45720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CC00FF"/>
                </a:solidFill>
                <a:effectLst/>
                <a:latin typeface="Arial" pitchFamily="34" charset="0"/>
                <a:ea typeface="Times New Roman" pitchFamily="18" charset="0"/>
                <a:cs typeface="Arial" pitchFamily="34" charset="0"/>
              </a:rPr>
              <a:t>Meaning:</a:t>
            </a:r>
            <a:endParaRPr kumimoji="0" lang="en-US" sz="3600" b="0" i="0" u="none" strike="noStrike" cap="none" normalizeH="0" baseline="0" dirty="0" smtClean="0">
              <a:ln>
                <a:noFill/>
              </a:ln>
              <a:solidFill>
                <a:srgbClr val="CC00FF"/>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Ratio analysis is the process of determining and interpreting numerical relationship based on financial statements. It is the technique of interpretation of financial statements with the help of accounting ratios derived from the balance sheet and profit and loss account.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ratio is a statistical yardstick that provides a measure of the relationship between two variables or figures.</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186678" y="135315"/>
            <a:ext cx="8576322" cy="686341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Importance / Advantages of Ratio Analysis </a:t>
            </a:r>
          </a:p>
          <a:p>
            <a:pPr marL="457200" marR="0" lvl="0" indent="-457200" algn="l" defTabSz="914400" rtl="0" eaLnBrk="1" fontAlgn="base" latinLnBrk="0" hangingPunct="1">
              <a:lnSpc>
                <a:spcPct val="100000"/>
              </a:lnSpc>
              <a:spcBef>
                <a:spcPct val="0"/>
              </a:spcBef>
              <a:spcAft>
                <a:spcPct val="0"/>
              </a:spcAft>
              <a:buClrTx/>
              <a:buSzTx/>
              <a:tabLst/>
            </a:pPr>
            <a:endParaRPr lang="en-US" sz="2000" dirty="0" smtClean="0">
              <a:solidFill>
                <a:srgbClr val="CC00FF"/>
              </a:solidFill>
              <a:latin typeface="Arial" pitchFamily="34" charset="0"/>
              <a:cs typeface="Arial" pitchFamily="34" charset="0"/>
            </a:endParaRPr>
          </a:p>
          <a:p>
            <a:pPr marL="457200" marR="0" lvl="0" indent="-45720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  Liquidity position</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2.  Long term solvency</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3. Operating efficiency</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4. Over all profitability</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5. Inter firm comparison</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6. Trend analysis</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7. Aid to management</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8. Investment decision</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9. Help to plan</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10. Estimate one figure when other is known</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11. Comparison of financial statements</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12. Analysis of business situation</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13. Predicting company failure</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14. Involve study of total financial picture</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15. Understanding the relationship</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CC00FF"/>
                </a:solidFill>
                <a:latin typeface="Times New Roman" pitchFamily="18" charset="0"/>
                <a:cs typeface="Times New Roman" pitchFamily="18" charset="0"/>
              </a:rPr>
              <a:t>16. Aid in cost control</a:t>
            </a:r>
            <a:endParaRPr kumimoji="0" lang="en-US" sz="2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838200" y="1143000"/>
            <a:ext cx="6477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endParaRPr lang="en-US" sz="2400" dirty="0" smtClean="0">
              <a:solidFill>
                <a:srgbClr val="009900"/>
              </a:solidFill>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Limited value of single ratio</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2000" i="0" u="none" strike="noStrike" cap="none" normalizeH="0" baseline="0" dirty="0" smtClean="0">
                <a:ln>
                  <a:noFill/>
                </a:ln>
                <a:solidFill>
                  <a:srgbClr val="009900"/>
                </a:solidFill>
                <a:effectLst/>
                <a:latin typeface="Times New Roman" pitchFamily="18" charset="0"/>
                <a:cs typeface="Times New Roman" pitchFamily="18" charset="0"/>
              </a:rPr>
              <a:t>Limitations of financial accounting</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Lack of proper standard</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2000" i="0" u="none" strike="noStrike" cap="none" normalizeH="0" baseline="0" dirty="0" smtClean="0">
                <a:ln>
                  <a:noFill/>
                </a:ln>
                <a:solidFill>
                  <a:srgbClr val="009900"/>
                </a:solidFill>
                <a:effectLst/>
                <a:latin typeface="Times New Roman" pitchFamily="18" charset="0"/>
                <a:cs typeface="Times New Roman" pitchFamily="18" charset="0"/>
              </a:rPr>
              <a:t>Lack of proper standard</a:t>
            </a:r>
          </a:p>
          <a:p>
            <a:pPr marL="342900" indent="-342900" fontAlgn="base">
              <a:spcBef>
                <a:spcPct val="0"/>
              </a:spcBef>
              <a:spcAft>
                <a:spcPct val="0"/>
              </a:spcAft>
              <a:buFontTx/>
              <a:buAutoNum type="arabicPeriod"/>
            </a:pPr>
            <a:r>
              <a:rPr lang="en-US" sz="2000" dirty="0" smtClean="0">
                <a:solidFill>
                  <a:srgbClr val="009900"/>
                </a:solidFill>
                <a:latin typeface="Times New Roman" pitchFamily="18" charset="0"/>
                <a:cs typeface="Times New Roman" pitchFamily="18" charset="0"/>
              </a:rPr>
              <a:t>Window dressing</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2000" i="0" u="none" strike="noStrike" cap="none" normalizeH="0" baseline="0" dirty="0" smtClean="0">
                <a:ln>
                  <a:noFill/>
                </a:ln>
                <a:solidFill>
                  <a:srgbClr val="009900"/>
                </a:solidFill>
                <a:effectLst/>
                <a:latin typeface="Times New Roman" pitchFamily="18" charset="0"/>
                <a:cs typeface="Times New Roman" pitchFamily="18" charset="0"/>
              </a:rPr>
              <a:t>Past is not indicator of future</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No allowance in change in price level</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Difficult in comparison</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Effect  of personal ability and biases of analyst</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 Not reliable</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 Interpretation is difficult</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 Complicated and complex</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 Guide rather than solution</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 Difficulties in data collection</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 Difficulties in balance sheets</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lang="en-US" sz="2000" dirty="0" smtClean="0">
                <a:solidFill>
                  <a:srgbClr val="009900"/>
                </a:solidFill>
                <a:latin typeface="Times New Roman" pitchFamily="18" charset="0"/>
                <a:cs typeface="Times New Roman" pitchFamily="18" charset="0"/>
              </a:rPr>
              <a:t>Different accounting method</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Rectangle 2"/>
          <p:cNvSpPr/>
          <p:nvPr/>
        </p:nvSpPr>
        <p:spPr>
          <a:xfrm>
            <a:off x="1447800" y="304800"/>
            <a:ext cx="6629400" cy="707886"/>
          </a:xfrm>
          <a:prstGeom prst="rect">
            <a:avLst/>
          </a:prstGeom>
        </p:spPr>
        <p:txBody>
          <a:bodyPr wrap="square">
            <a:spAutoFit/>
          </a:bodyPr>
          <a:lstStyle/>
          <a:p>
            <a:pPr lvl="0" algn="ctr" fontAlgn="base">
              <a:spcBef>
                <a:spcPct val="0"/>
              </a:spcBef>
              <a:spcAft>
                <a:spcPct val="0"/>
              </a:spcAft>
            </a:pPr>
            <a:r>
              <a:rPr lang="en-US" sz="4000" b="1" dirty="0" smtClean="0">
                <a:solidFill>
                  <a:srgbClr val="FF0000"/>
                </a:solidFill>
                <a:latin typeface="Times New Roman" pitchFamily="18" charset="0"/>
                <a:ea typeface="Times New Roman" pitchFamily="18" charset="0"/>
                <a:cs typeface="Times New Roman" pitchFamily="18" charset="0"/>
              </a:rPr>
              <a:t>Limitations of Ratio analysis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686800" cy="5262979"/>
          </a:xfrm>
          <a:prstGeom prst="rect">
            <a:avLst/>
          </a:prstGeom>
        </p:spPr>
        <p:txBody>
          <a:bodyPr wrap="square">
            <a:spAutoFit/>
          </a:bodyPr>
          <a:lstStyle/>
          <a:p>
            <a:pPr algn="ctr"/>
            <a:r>
              <a:rPr lang="en-US" sz="4800" dirty="0" smtClean="0">
                <a:solidFill>
                  <a:srgbClr val="FF0000"/>
                </a:solidFill>
                <a:latin typeface="Times New Roman" pitchFamily="18" charset="0"/>
                <a:cs typeface="Times New Roman" pitchFamily="18" charset="0"/>
              </a:rPr>
              <a:t>Important Points</a:t>
            </a:r>
          </a:p>
          <a:p>
            <a:pPr lvl="0">
              <a:buFont typeface="Arial" pitchFamily="34" charset="0"/>
              <a:buChar char="•"/>
            </a:pPr>
            <a:endParaRPr lang="en-US" sz="3200" dirty="0" smtClean="0">
              <a:solidFill>
                <a:srgbClr val="7030A0"/>
              </a:solidFill>
              <a:latin typeface="Times New Roman" pitchFamily="18" charset="0"/>
              <a:cs typeface="Times New Roman" pitchFamily="18" charset="0"/>
            </a:endParaRPr>
          </a:p>
          <a:p>
            <a:pPr lvl="0">
              <a:buFont typeface="Arial" pitchFamily="34" charset="0"/>
              <a:buChar char="•"/>
            </a:pPr>
            <a:r>
              <a:rPr lang="en-US" sz="3200" dirty="0" smtClean="0">
                <a:solidFill>
                  <a:srgbClr val="7030A0"/>
                </a:solidFill>
                <a:latin typeface="Times New Roman" pitchFamily="18" charset="0"/>
                <a:cs typeface="Times New Roman" pitchFamily="18" charset="0"/>
              </a:rPr>
              <a:t>Significance of ratio</a:t>
            </a:r>
          </a:p>
          <a:p>
            <a:pPr lvl="0">
              <a:buFont typeface="Arial" pitchFamily="34" charset="0"/>
              <a:buChar char="•"/>
            </a:pPr>
            <a:r>
              <a:rPr lang="en-US" sz="3200" dirty="0" smtClean="0">
                <a:solidFill>
                  <a:srgbClr val="7030A0"/>
                </a:solidFill>
                <a:latin typeface="Times New Roman" pitchFamily="18" charset="0"/>
                <a:cs typeface="Times New Roman" pitchFamily="18" charset="0"/>
              </a:rPr>
              <a:t>Mention the ratio standard</a:t>
            </a:r>
          </a:p>
          <a:p>
            <a:pPr lvl="0">
              <a:buFont typeface="Arial" pitchFamily="34" charset="0"/>
              <a:buChar char="•"/>
            </a:pPr>
            <a:r>
              <a:rPr lang="en-US" sz="3200" dirty="0" smtClean="0">
                <a:solidFill>
                  <a:srgbClr val="7030A0"/>
                </a:solidFill>
                <a:latin typeface="Times New Roman" pitchFamily="18" charset="0"/>
                <a:cs typeface="Times New Roman" pitchFamily="18" charset="0"/>
              </a:rPr>
              <a:t>Calculation of ratios from Profit and Loss Account and Balance Sheet</a:t>
            </a:r>
          </a:p>
          <a:p>
            <a:pPr lvl="0">
              <a:buFont typeface="Arial" pitchFamily="34" charset="0"/>
              <a:buChar char="•"/>
            </a:pPr>
            <a:r>
              <a:rPr lang="en-US" sz="3200" dirty="0" smtClean="0">
                <a:solidFill>
                  <a:srgbClr val="7030A0"/>
                </a:solidFill>
                <a:latin typeface="Times New Roman" pitchFamily="18" charset="0"/>
                <a:cs typeface="Times New Roman" pitchFamily="18" charset="0"/>
              </a:rPr>
              <a:t>Calculation of ratios from limited information is given and preparation of Balance Sheet</a:t>
            </a:r>
          </a:p>
          <a:p>
            <a:pPr lvl="0">
              <a:buFont typeface="Arial" pitchFamily="34" charset="0"/>
              <a:buChar char="•"/>
            </a:pPr>
            <a:r>
              <a:rPr lang="en-US" sz="3200" dirty="0" smtClean="0">
                <a:solidFill>
                  <a:srgbClr val="7030A0"/>
                </a:solidFill>
                <a:latin typeface="Times New Roman" pitchFamily="18" charset="0"/>
                <a:cs typeface="Times New Roman" pitchFamily="18" charset="0"/>
              </a:rPr>
              <a:t>Develop the practical applicability of ratio analysis among the students</a:t>
            </a:r>
            <a:endParaRPr lang="en-US" sz="3200"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0" y="413802"/>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2800" b="1"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Times New Roman" pitchFamily="18" charset="0"/>
              </a:rPr>
              <a:t>Classification of financial ratios on the basis of function:</a:t>
            </a:r>
            <a:endParaRPr kumimoji="0" lang="en-US" sz="2800" b="0"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Profitability ratios:</a:t>
            </a:r>
            <a:endParaRPr kumimoji="0" lang="en-US" sz="2800" b="0" i="0" u="none" strike="noStrike" cap="none" normalizeH="0" baseline="0" dirty="0" smtClean="0">
              <a:ln>
                <a:noFill/>
              </a:ln>
              <a:solidFill>
                <a:srgbClr val="00B0F0"/>
              </a:solidFill>
              <a:effectLst/>
              <a:latin typeface="Arial" pitchFamily="34" charset="0"/>
              <a:cs typeface="Arial" pitchFamily="34"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2"/>
              </a:rPr>
              <a:t>Net profit (NP)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3"/>
              </a:rPr>
              <a:t>Gross profit (GP)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4"/>
              </a:rPr>
              <a:t>Price earnings ratio (P/E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5"/>
              </a:rPr>
              <a:t>Operating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6"/>
              </a:rPr>
              <a:t>Expense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7"/>
              </a:rPr>
              <a:t>Dividend yield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8"/>
              </a:rPr>
              <a:t>Dividend payout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9"/>
              </a:rPr>
              <a:t>Return on capital employed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10"/>
              </a:rPr>
              <a:t>Earnings per share (EPS)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11"/>
              </a:rPr>
              <a:t>Return on shareholder’s investment/Return on equity</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r>
              <a:rPr kumimoji="0" lang="en-US" sz="2800" b="1" i="0" u="sng"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12"/>
              </a:rPr>
              <a:t>Return on common stockholders’ equity ratio</a:t>
            </a:r>
            <a:endParaRPr kumimoji="0" lang="en-US" sz="2800" b="1" i="0" u="sng" strike="noStrike" cap="none" normalizeH="0" baseline="0" dirty="0" smtClean="0">
              <a:ln>
                <a:noFill/>
              </a:ln>
              <a:solidFill>
                <a:srgbClr val="CC00FF"/>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609600" y="289203"/>
            <a:ext cx="78486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3600" b="1" i="0" u="none"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rPr>
              <a:t>Turnover ratios (Activity ratios)</a:t>
            </a:r>
            <a:endParaRPr kumimoji="0" lang="en-US" sz="3600" b="0"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Activity ratios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(also known as turnover ratios) measure the efficiency of a company in generating revenues by converting its production into cash or sales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Inventory turnover ratio</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3"/>
              </a:rPr>
              <a:t>Receivables turnover ratio</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4"/>
              </a:rPr>
              <a:t>Average collection period</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5"/>
              </a:rPr>
              <a:t>Accounts payable turnover ratio</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6"/>
              </a:rPr>
              <a:t>Average payment period</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7"/>
              </a:rPr>
              <a:t>Asset turnover ratio</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8"/>
              </a:rPr>
              <a:t>Working capital turnover ratio</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9"/>
              </a:rPr>
              <a:t>Fixed assets turnover ratio</a:t>
            </a:r>
            <a:endParaRPr kumimoji="0" lang="en-US" sz="3200" b="0" i="0"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ChangeArrowheads="1"/>
          </p:cNvSpPr>
          <p:nvPr/>
        </p:nvSpPr>
        <p:spPr bwMode="auto">
          <a:xfrm>
            <a:off x="609600" y="215979"/>
            <a:ext cx="8229600" cy="6032421"/>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4000" b="1" i="0" u="none"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rPr>
              <a:t>Solvency ratios</a:t>
            </a:r>
            <a:endParaRPr kumimoji="0" lang="en-US" sz="4000" b="0"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Solvency ratios (also known as long-term solvency ratios) measure the ability of a business to survive for a long period of time. These ratios are very important for stockholders and creditors.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rPr>
              <a:t>Debt to equity ratio</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3"/>
              </a:rPr>
              <a:t>Times interest earned (TIE) ratio</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4"/>
              </a:rPr>
              <a:t>Proprietary ratio</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5"/>
              </a:rPr>
              <a:t>Fixed assets to equity ratio</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6"/>
              </a:rPr>
              <a:t>Current assets to equity ratio</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7"/>
              </a:rPr>
              <a:t>Capital gearing ratio</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457200" y="304800"/>
            <a:ext cx="7772400"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tab pos="457200" algn="l"/>
              </a:tabLst>
            </a:pPr>
            <a:r>
              <a:rPr kumimoji="0" lang="en-US" sz="3600" b="1" i="0" u="none"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rPr>
              <a:t>Liquidity Ratios:</a:t>
            </a:r>
          </a:p>
          <a:p>
            <a:pPr marL="0" marR="0" lvl="0" indent="457200" algn="l" defTabSz="914400" rtl="0" eaLnBrk="1" fontAlgn="base" latinLnBrk="0" hangingPunct="1">
              <a:lnSpc>
                <a:spcPct val="100000"/>
              </a:lnSpc>
              <a:spcBef>
                <a:spcPct val="0"/>
              </a:spcBef>
              <a:spcAft>
                <a:spcPct val="0"/>
              </a:spcAft>
              <a:buClrTx/>
              <a:buSzTx/>
              <a:buFontTx/>
              <a:buNone/>
              <a:tabLst>
                <a:tab pos="457200" algn="l"/>
              </a:tabLst>
            </a:pPr>
            <a:endParaRPr kumimoji="0" lang="en-US" sz="2800" b="0"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Liquidity ratios</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measure the adequacy of current and liquid assets and help evaluate the ability of the business to pay its short-term debts.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u="none"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2"/>
            </a:endParaRPr>
          </a:p>
          <a:p>
            <a:pPr marL="0" marR="0" lvl="0" indent="457200" algn="l" defTabSz="914400" rtl="0" eaLnBrk="0" fontAlgn="base" latinLnBrk="0" hangingPunct="0">
              <a:lnSpc>
                <a:spcPct val="15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2"/>
              </a:rPr>
              <a:t>Current ratio or working capital ratio</a:t>
            </a:r>
            <a:endParaRPr kumimoji="0" lang="en-US" sz="2800" b="0"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457200" algn="l" defTabSz="914400" rtl="0" eaLnBrk="0" fontAlgn="base" latinLnBrk="0" hangingPunct="0">
              <a:lnSpc>
                <a:spcPct val="15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3"/>
              </a:rPr>
              <a:t>Quick ratio or acid test ratio</a:t>
            </a:r>
            <a:endParaRPr kumimoji="0" lang="en-US" sz="2800" b="0"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457200" algn="l" defTabSz="914400" rtl="0" eaLnBrk="0" fontAlgn="base" latinLnBrk="0" hangingPunct="0">
              <a:lnSpc>
                <a:spcPct val="15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CC00FF"/>
                </a:solidFill>
                <a:effectLst/>
                <a:latin typeface="Times New Roman" pitchFamily="18" charset="0"/>
                <a:ea typeface="Times New Roman" pitchFamily="18" charset="0"/>
                <a:cs typeface="Times New Roman" pitchFamily="18" charset="0"/>
                <a:hlinkClick r:id="rId4"/>
              </a:rPr>
              <a:t>Current cash debt coverage ratio</a:t>
            </a:r>
            <a:endParaRPr kumimoji="0" lang="en-US" sz="2800" b="0"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Lst>
            </a:pP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10812"/>
            <a:ext cx="8153400" cy="3046988"/>
          </a:xfrm>
          <a:prstGeom prst="rect">
            <a:avLst/>
          </a:prstGeom>
        </p:spPr>
        <p:txBody>
          <a:bodyPr wrap="square">
            <a:spAutoFit/>
          </a:bodyPr>
          <a:lstStyle/>
          <a:p>
            <a:pPr algn="ctr"/>
            <a:r>
              <a:rPr lang="en-US" sz="9600" b="1" cap="all" dirty="0" smtClean="0">
                <a:ln w="9000" cmpd="sng">
                  <a:solidFill>
                    <a:schemeClr val="accent4">
                      <a:shade val="50000"/>
                      <a:satMod val="120000"/>
                    </a:schemeClr>
                  </a:solidFill>
                  <a:prstDash val="solid"/>
                </a:ln>
                <a:solidFill>
                  <a:srgbClr val="CC00FF"/>
                </a:solidFill>
                <a:effectLst>
                  <a:reflection blurRad="12700" stA="28000" endPos="45000" dist="1000" dir="5400000" sy="-100000" algn="bl" rotWithShape="0"/>
                </a:effectLst>
                <a:latin typeface="Times New Roman" pitchFamily="18" charset="0"/>
                <a:cs typeface="Times New Roman" pitchFamily="18" charset="0"/>
              </a:rPr>
              <a:t>THANK  YOU</a:t>
            </a:r>
            <a:r>
              <a:rPr lang="en-US" sz="9600" b="1" i="1" dirty="0" smtClean="0">
                <a:solidFill>
                  <a:srgbClr val="CC00FF"/>
                </a:solidFill>
                <a:latin typeface="Times New Roman" pitchFamily="18" charset="0"/>
                <a:cs typeface="Times New Roman" pitchFamily="18" charset="0"/>
              </a:rPr>
              <a:t/>
            </a:r>
            <a:br>
              <a:rPr lang="en-US" sz="9600" b="1" i="1" dirty="0" smtClean="0">
                <a:solidFill>
                  <a:srgbClr val="CC00FF"/>
                </a:solidFill>
                <a:latin typeface="Times New Roman" pitchFamily="18" charset="0"/>
                <a:cs typeface="Times New Roman" pitchFamily="18" charset="0"/>
              </a:rPr>
            </a:br>
            <a:endParaRPr lang="en-US" sz="9600" dirty="0">
              <a:solidFill>
                <a:srgbClr val="CC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27641"/>
            <a:ext cx="8839200" cy="4801314"/>
          </a:xfrm>
          <a:prstGeom prst="rect">
            <a:avLst/>
          </a:prstGeom>
        </p:spPr>
        <p:txBody>
          <a:bodyPr wrap="square">
            <a:spAutoFit/>
          </a:bodyPr>
          <a:lstStyle/>
          <a:p>
            <a:pPr algn="ctr"/>
            <a:r>
              <a:rPr lang="en-US" sz="4000" b="1" dirty="0" smtClean="0">
                <a:latin typeface="Times New Roman" pitchFamily="18" charset="0"/>
                <a:cs typeface="Times New Roman" pitchFamily="18" charset="0"/>
              </a:rPr>
              <a:t>Unit III – Working Capital – </a:t>
            </a:r>
          </a:p>
          <a:p>
            <a:pPr algn="ctr"/>
            <a:r>
              <a:rPr lang="en-US" sz="3200" dirty="0" smtClean="0">
                <a:latin typeface="Times New Roman" pitchFamily="18" charset="0"/>
                <a:cs typeface="Times New Roman" pitchFamily="18" charset="0"/>
              </a:rPr>
              <a:t>Meaning, Significance and calculations of working capital requirement, Preparation of Fund Flow Statement.</a:t>
            </a:r>
            <a:br>
              <a:rPr lang="en-US" sz="32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
            </a:r>
            <a:br>
              <a:rPr lang="en-US" sz="3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Unit IV – Ratio Analysis – </a:t>
            </a:r>
          </a:p>
          <a:p>
            <a:pPr algn="ctr"/>
            <a:r>
              <a:rPr lang="en-US" sz="3200" dirty="0" smtClean="0">
                <a:latin typeface="Times New Roman" pitchFamily="18" charset="0"/>
                <a:cs typeface="Times New Roman" pitchFamily="18" charset="0"/>
              </a:rPr>
              <a:t>Meaning, Advantages and Limitations, Classification of Ratios – Profitability Ratios, Turnover Ratios, Solvency Ratios and Liquidity Ratios.</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28600" y="41493"/>
            <a:ext cx="88392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FF0000"/>
                </a:solidFill>
                <a:effectLst/>
                <a:latin typeface="Times New Roman" pitchFamily="18" charset="0"/>
                <a:cs typeface="Times New Roman" pitchFamily="18" charset="0"/>
              </a:rPr>
              <a:t>Working Capital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C00FF"/>
                </a:solidFill>
                <a:effectLst/>
                <a:latin typeface="Times New Roman" pitchFamily="18" charset="0"/>
                <a:cs typeface="Times New Roman" pitchFamily="18" charset="0"/>
              </a:rPr>
              <a:t>Meaning of Working Capital:-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Working capital is the amount required to run day to day operations of a business concerns.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C00FF"/>
                </a:solidFill>
                <a:effectLst/>
                <a:latin typeface="Times New Roman" pitchFamily="18" charset="0"/>
                <a:cs typeface="Times New Roman" pitchFamily="18" charset="0"/>
              </a:rPr>
              <a:t>Definitions of Working Capital:-</a:t>
            </a:r>
            <a:endParaRPr kumimoji="0" lang="en-US" sz="2800" b="0"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1)  According to </a:t>
            </a:r>
            <a:r>
              <a:rPr kumimoji="0" lang="en-US" sz="2800" b="0" i="0" u="none" strike="noStrike" cap="none" normalizeH="0" baseline="0" dirty="0" err="1" smtClean="0">
                <a:ln>
                  <a:noFill/>
                </a:ln>
                <a:solidFill>
                  <a:schemeClr val="tx1"/>
                </a:solidFill>
                <a:effectLst/>
                <a:latin typeface="Times New Roman" pitchFamily="18" charset="0"/>
                <a:cs typeface="Times New Roman" pitchFamily="18" charset="0"/>
              </a:rPr>
              <a:t>Shubin</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“Working capital is the amount of funds necessary to cover the cost of operating the enterprises.”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2)  In the words </a:t>
            </a:r>
            <a:r>
              <a:rPr kumimoji="0" lang="en-US" sz="2800" b="0" i="0" u="none" strike="noStrike" cap="none" normalizeH="0" baseline="0" dirty="0" err="1" smtClean="0">
                <a:ln>
                  <a:noFill/>
                </a:ln>
                <a:solidFill>
                  <a:schemeClr val="tx1"/>
                </a:solidFill>
                <a:effectLst/>
                <a:latin typeface="Times New Roman" pitchFamily="18" charset="0"/>
                <a:cs typeface="Times New Roman" pitchFamily="18" charset="0"/>
              </a:rPr>
              <a:t>Herstenberg</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“Circulating capital means current assets of a company that are changed in the ordinary course of business from one form into another, as for example, from cash to inventories, to receivables and receivables into cash.”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76200"/>
            <a:ext cx="9144000" cy="65864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tab pos="171450" algn="l"/>
              </a:tabLst>
            </a:pPr>
            <a:r>
              <a:rPr kumimoji="0" lang="en-US" sz="4400" b="1" i="0" u="none" strike="noStrike" cap="none" normalizeH="0" baseline="0" dirty="0" smtClean="0">
                <a:ln>
                  <a:noFill/>
                </a:ln>
                <a:solidFill>
                  <a:srgbClr val="FF0000"/>
                </a:solidFill>
                <a:effectLst/>
                <a:latin typeface="Times New Roman" pitchFamily="18" charset="0"/>
                <a:cs typeface="Times New Roman" pitchFamily="18" charset="0"/>
              </a:rPr>
              <a:t>Significance of Working Capital</a:t>
            </a:r>
            <a:endParaRPr kumimoji="0" lang="en-US" sz="4400" b="0" i="0" u="none" strike="noStrike" cap="none" normalizeH="0" baseline="0" dirty="0" smtClean="0">
              <a:ln>
                <a:noFill/>
              </a:ln>
              <a:solidFill>
                <a:srgbClr val="FF0000"/>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17145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9900"/>
                </a:solidFill>
                <a:effectLst/>
                <a:latin typeface="Arial" pitchFamily="34" charset="0"/>
                <a:ea typeface="Times New Roman" pitchFamily="18" charset="0"/>
                <a:cs typeface="Arial" pitchFamily="34" charset="0"/>
              </a:rPr>
              <a:t>The advantages of adequate working capital may be enumerated as below.</a:t>
            </a:r>
            <a:endParaRPr lang="en-US" dirty="0" smtClean="0">
              <a:solidFill>
                <a:srgbClr val="009900"/>
              </a:solidFill>
              <a:latin typeface="Arial"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 typeface="Arial" pitchFamily="34" charset="0"/>
              <a:buChar char="•"/>
              <a:tabLst>
                <a:tab pos="171450" algn="l"/>
              </a:tabLst>
            </a:pPr>
            <a:r>
              <a:rPr kumimoji="0" lang="en-US" sz="2400" b="1" i="0" u="none" strike="noStrike" cap="none" normalizeH="0" baseline="0" dirty="0" smtClean="0">
                <a:ln>
                  <a:noFill/>
                </a:ln>
                <a:solidFill>
                  <a:srgbClr val="CC00FF"/>
                </a:solidFill>
                <a:effectLst/>
                <a:latin typeface="Arial" pitchFamily="34" charset="0"/>
                <a:ea typeface="Times New Roman" pitchFamily="18" charset="0"/>
                <a:cs typeface="Arial" pitchFamily="34" charset="0"/>
              </a:rPr>
              <a:t>Cash Discount</a:t>
            </a:r>
            <a:endParaRPr lang="en-US" sz="2400" dirty="0" smtClean="0">
              <a:solidFill>
                <a:srgbClr val="CC00FF"/>
              </a:solidFill>
              <a:latin typeface="Arial"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 typeface="Arial" pitchFamily="34" charset="0"/>
              <a:buChar char="•"/>
              <a:tabLst>
                <a:tab pos="171450" algn="l"/>
              </a:tabLst>
            </a:pPr>
            <a:r>
              <a:rPr kumimoji="0" lang="en-US" sz="2400" b="1" i="0" u="none" strike="noStrike" cap="none" normalizeH="0" baseline="0" dirty="0" smtClean="0">
                <a:ln>
                  <a:noFill/>
                </a:ln>
                <a:solidFill>
                  <a:srgbClr val="CC00FF"/>
                </a:solidFill>
                <a:effectLst/>
                <a:latin typeface="Arial" pitchFamily="34" charset="0"/>
                <a:ea typeface="Times New Roman" pitchFamily="18" charset="0"/>
                <a:cs typeface="Arial" pitchFamily="34" charset="0"/>
              </a:rPr>
              <a:t>It creates a Feeling of Security and Confidence</a:t>
            </a:r>
            <a:endParaRPr kumimoji="0" lang="en-US" sz="2400" b="0" i="0" u="none" strike="noStrike" cap="none" normalizeH="0" baseline="0" dirty="0" smtClean="0">
              <a:ln>
                <a:noFill/>
              </a:ln>
              <a:solidFill>
                <a:srgbClr val="CC00FF"/>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tab pos="171450" algn="l"/>
              </a:tabLst>
            </a:pPr>
            <a:r>
              <a:rPr kumimoji="0" lang="en-US" sz="2400" b="1" i="0" u="none" strike="noStrike" cap="none" normalizeH="0" baseline="0" dirty="0" smtClean="0">
                <a:ln>
                  <a:noFill/>
                </a:ln>
                <a:solidFill>
                  <a:srgbClr val="CC00FF"/>
                </a:solidFill>
                <a:effectLst/>
                <a:latin typeface="Arial" pitchFamily="34" charset="0"/>
                <a:ea typeface="Times New Roman" pitchFamily="18" charset="0"/>
                <a:cs typeface="Arial" pitchFamily="34" charset="0"/>
              </a:rPr>
              <a:t>‘Must’ for Maintaining Solvency and Continuing 		    Production</a:t>
            </a:r>
            <a:endParaRPr kumimoji="0" lang="en-US" sz="2400" b="0" i="0" u="none" strike="noStrike" cap="none" normalizeH="0" baseline="0" dirty="0" smtClean="0">
              <a:ln>
                <a:noFill/>
              </a:ln>
              <a:solidFill>
                <a:srgbClr val="CC00FF"/>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tab pos="171450" algn="l"/>
              </a:tabLst>
            </a:pPr>
            <a:r>
              <a:rPr kumimoji="0" lang="en-US" sz="2400" b="1" i="0" u="none" strike="noStrike" cap="none" normalizeH="0" baseline="0" dirty="0" smtClean="0">
                <a:ln>
                  <a:noFill/>
                </a:ln>
                <a:solidFill>
                  <a:srgbClr val="CC00FF"/>
                </a:solidFill>
                <a:effectLst/>
                <a:latin typeface="Arial" pitchFamily="34" charset="0"/>
                <a:ea typeface="Times New Roman" pitchFamily="18" charset="0"/>
                <a:cs typeface="Arial" pitchFamily="34" charset="0"/>
              </a:rPr>
              <a:t>Sound Goodwill and Debt Capacity</a:t>
            </a:r>
          </a:p>
          <a:p>
            <a:pPr lvl="0" indent="457200" fontAlgn="base">
              <a:spcBef>
                <a:spcPct val="0"/>
              </a:spcBef>
              <a:spcAft>
                <a:spcPct val="0"/>
              </a:spcAft>
              <a:buFontTx/>
              <a:buChar char="•"/>
              <a:tabLst>
                <a:tab pos="0" algn="l"/>
                <a:tab pos="171450" algn="l"/>
              </a:tabLst>
            </a:pPr>
            <a:r>
              <a:rPr lang="en-US" sz="2400" b="1" dirty="0" smtClean="0">
                <a:solidFill>
                  <a:srgbClr val="CC00FF"/>
                </a:solidFill>
                <a:latin typeface="Arial" pitchFamily="34" charset="0"/>
                <a:ea typeface="Times New Roman" pitchFamily="18" charset="0"/>
                <a:cs typeface="Arial" pitchFamily="34" charset="0"/>
              </a:rPr>
              <a:t>Easy Loans from the Banks</a:t>
            </a:r>
            <a:endParaRPr lang="en-US" sz="2400" dirty="0" smtClean="0">
              <a:solidFill>
                <a:srgbClr val="CC00FF"/>
              </a:solidFill>
              <a:latin typeface="Arial" pitchFamily="34" charset="0"/>
              <a:ea typeface="Times New Roman" pitchFamily="18" charset="0"/>
              <a:cs typeface="Arial" pitchFamily="34" charset="0"/>
            </a:endParaRPr>
          </a:p>
          <a:p>
            <a:pPr lvl="0" indent="457200" fontAlgn="base">
              <a:spcBef>
                <a:spcPct val="0"/>
              </a:spcBef>
              <a:spcAft>
                <a:spcPct val="0"/>
              </a:spcAft>
              <a:buFontTx/>
              <a:buChar char="•"/>
              <a:tabLst>
                <a:tab pos="0" algn="l"/>
                <a:tab pos="171450" algn="l"/>
              </a:tabLst>
            </a:pPr>
            <a:r>
              <a:rPr lang="en-US" sz="2400" b="1" dirty="0" smtClean="0">
                <a:solidFill>
                  <a:srgbClr val="CC00FF"/>
                </a:solidFill>
                <a:latin typeface="Arial" pitchFamily="34" charset="0"/>
                <a:ea typeface="Times New Roman" pitchFamily="18" charset="0"/>
                <a:cs typeface="Arial" pitchFamily="34" charset="0"/>
              </a:rPr>
              <a:t>Distribution of Dividend</a:t>
            </a:r>
            <a:endParaRPr lang="en-US" sz="2400" dirty="0" smtClean="0">
              <a:solidFill>
                <a:srgbClr val="CC00FF"/>
              </a:solidFill>
              <a:latin typeface="Arial" pitchFamily="34" charset="0"/>
              <a:cs typeface="Arial" pitchFamily="34" charset="0"/>
            </a:endParaRPr>
          </a:p>
          <a:p>
            <a:pPr lvl="0" indent="457200" eaLnBrk="0" fontAlgn="base" hangingPunct="0">
              <a:spcBef>
                <a:spcPct val="0"/>
              </a:spcBef>
              <a:spcAft>
                <a:spcPct val="0"/>
              </a:spcAft>
              <a:buFontTx/>
              <a:buChar char="•"/>
              <a:tabLst>
                <a:tab pos="0" algn="l"/>
                <a:tab pos="171450" algn="l"/>
              </a:tabLst>
            </a:pPr>
            <a:r>
              <a:rPr lang="en-US" sz="2400" b="1" dirty="0" smtClean="0">
                <a:solidFill>
                  <a:srgbClr val="CC00FF"/>
                </a:solidFill>
                <a:latin typeface="Arial" pitchFamily="34" charset="0"/>
                <a:ea typeface="Times New Roman" pitchFamily="18" charset="0"/>
                <a:cs typeface="Arial" pitchFamily="34" charset="0"/>
              </a:rPr>
              <a:t>Exploitation of Good Opportunity</a:t>
            </a:r>
            <a:endParaRPr lang="en-US" sz="2400" dirty="0" smtClean="0">
              <a:solidFill>
                <a:srgbClr val="CC00FF"/>
              </a:solidFill>
              <a:latin typeface="Arial" pitchFamily="34" charset="0"/>
              <a:cs typeface="Arial" pitchFamily="34" charset="0"/>
            </a:endParaRPr>
          </a:p>
          <a:p>
            <a:pPr lvl="0" indent="457200" eaLnBrk="0" fontAlgn="base" hangingPunct="0">
              <a:spcBef>
                <a:spcPct val="0"/>
              </a:spcBef>
              <a:spcAft>
                <a:spcPct val="0"/>
              </a:spcAft>
              <a:buFontTx/>
              <a:buChar char="•"/>
              <a:tabLst>
                <a:tab pos="0" algn="l"/>
                <a:tab pos="171450" algn="l"/>
              </a:tabLst>
            </a:pPr>
            <a:r>
              <a:rPr lang="en-US" sz="2400" b="1" dirty="0" smtClean="0">
                <a:solidFill>
                  <a:srgbClr val="CC00FF"/>
                </a:solidFill>
                <a:latin typeface="Arial" pitchFamily="34" charset="0"/>
                <a:ea typeface="Times New Roman" pitchFamily="18" charset="0"/>
                <a:cs typeface="Arial" pitchFamily="34" charset="0"/>
              </a:rPr>
              <a:t>Meeting Unseen Contingency</a:t>
            </a:r>
          </a:p>
          <a:p>
            <a:pPr lvl="0" indent="457200" fontAlgn="base">
              <a:spcBef>
                <a:spcPct val="0"/>
              </a:spcBef>
              <a:spcAft>
                <a:spcPct val="0"/>
              </a:spcAft>
              <a:buFontTx/>
              <a:buChar char="•"/>
              <a:tabLst>
                <a:tab pos="0" algn="l"/>
                <a:tab pos="171450" algn="l"/>
              </a:tabLst>
            </a:pPr>
            <a:r>
              <a:rPr lang="en-US" sz="2400" b="1" dirty="0" smtClean="0">
                <a:solidFill>
                  <a:srgbClr val="CC00FF"/>
                </a:solidFill>
                <a:latin typeface="Arial" pitchFamily="34" charset="0"/>
                <a:ea typeface="Times New Roman" pitchFamily="18" charset="0"/>
                <a:cs typeface="Arial" pitchFamily="34" charset="0"/>
              </a:rPr>
              <a:t>Easy Loans from the Banks</a:t>
            </a:r>
            <a:endParaRPr lang="en-US" sz="2400" dirty="0" smtClean="0">
              <a:solidFill>
                <a:srgbClr val="CC00FF"/>
              </a:solidFill>
              <a:latin typeface="Arial" pitchFamily="34" charset="0"/>
              <a:ea typeface="Times New Roman" pitchFamily="18" charset="0"/>
              <a:cs typeface="Arial" pitchFamily="34" charset="0"/>
            </a:endParaRPr>
          </a:p>
          <a:p>
            <a:pPr lvl="0" indent="457200" fontAlgn="base">
              <a:spcBef>
                <a:spcPct val="0"/>
              </a:spcBef>
              <a:spcAft>
                <a:spcPct val="0"/>
              </a:spcAft>
              <a:buFontTx/>
              <a:buChar char="•"/>
              <a:tabLst>
                <a:tab pos="0" algn="l"/>
                <a:tab pos="171450" algn="l"/>
              </a:tabLst>
            </a:pPr>
            <a:r>
              <a:rPr lang="en-US" sz="2400" b="1" dirty="0" smtClean="0">
                <a:solidFill>
                  <a:srgbClr val="CC00FF"/>
                </a:solidFill>
                <a:latin typeface="Arial" pitchFamily="34" charset="0"/>
                <a:ea typeface="Times New Roman" pitchFamily="18" charset="0"/>
                <a:cs typeface="Arial" pitchFamily="34" charset="0"/>
              </a:rPr>
              <a:t>Distribution of Dividend</a:t>
            </a:r>
            <a:endParaRPr lang="en-US" sz="2400" dirty="0" smtClean="0">
              <a:solidFill>
                <a:srgbClr val="CC00FF"/>
              </a:solidFill>
              <a:latin typeface="Arial" pitchFamily="34" charset="0"/>
              <a:cs typeface="Arial" pitchFamily="34" charset="0"/>
            </a:endParaRPr>
          </a:p>
          <a:p>
            <a:pPr lvl="0" indent="457200" fontAlgn="base">
              <a:spcBef>
                <a:spcPct val="0"/>
              </a:spcBef>
              <a:spcAft>
                <a:spcPct val="0"/>
              </a:spcAft>
              <a:buFontTx/>
              <a:buChar char="•"/>
              <a:tabLst>
                <a:tab pos="285750" algn="l"/>
              </a:tabLst>
            </a:pPr>
            <a:r>
              <a:rPr lang="en-US" sz="2400" b="1" dirty="0" smtClean="0">
                <a:solidFill>
                  <a:srgbClr val="CC00FF"/>
                </a:solidFill>
                <a:latin typeface="Arial" pitchFamily="34" charset="0"/>
                <a:ea typeface="Times New Roman" pitchFamily="18" charset="0"/>
                <a:cs typeface="Arial" pitchFamily="34" charset="0"/>
              </a:rPr>
              <a:t>High Morale</a:t>
            </a:r>
            <a:endParaRPr lang="en-US" sz="2400" dirty="0" smtClean="0">
              <a:solidFill>
                <a:srgbClr val="CC00FF"/>
              </a:solidFill>
              <a:latin typeface="Arial" pitchFamily="34" charset="0"/>
              <a:cs typeface="Arial" pitchFamily="34" charset="0"/>
            </a:endParaRPr>
          </a:p>
          <a:p>
            <a:pPr lvl="0" indent="457200" eaLnBrk="0" fontAlgn="base" hangingPunct="0">
              <a:spcBef>
                <a:spcPct val="0"/>
              </a:spcBef>
              <a:spcAft>
                <a:spcPct val="0"/>
              </a:spcAft>
              <a:buFontTx/>
              <a:buChar char="•"/>
              <a:tabLst>
                <a:tab pos="285750" algn="l"/>
              </a:tabLst>
            </a:pPr>
            <a:r>
              <a:rPr lang="en-US" sz="2400" b="1" dirty="0" smtClean="0">
                <a:solidFill>
                  <a:srgbClr val="CC00FF"/>
                </a:solidFill>
                <a:latin typeface="Arial" pitchFamily="34" charset="0"/>
                <a:ea typeface="Times New Roman" pitchFamily="18" charset="0"/>
                <a:cs typeface="Arial" pitchFamily="34" charset="0"/>
              </a:rPr>
              <a:t>Increased Production Efficiency</a:t>
            </a:r>
            <a:endParaRPr lang="en-US" sz="2400" dirty="0" smtClean="0">
              <a:solidFill>
                <a:srgbClr val="CC00FF"/>
              </a:solidFill>
              <a:latin typeface="Arial" pitchFamily="34" charset="0"/>
              <a:cs typeface="Arial" pitchFamily="34" charset="0"/>
            </a:endParaRPr>
          </a:p>
          <a:p>
            <a:pPr lvl="0" indent="457200" eaLnBrk="0" fontAlgn="base" hangingPunct="0">
              <a:spcBef>
                <a:spcPct val="0"/>
              </a:spcBef>
              <a:spcAft>
                <a:spcPct val="0"/>
              </a:spcAft>
              <a:buFontTx/>
              <a:buChar char="•"/>
              <a:tabLst>
                <a:tab pos="285750" algn="l"/>
              </a:tabLst>
            </a:pPr>
            <a:r>
              <a:rPr lang="en-US" sz="2400" b="1" dirty="0" smtClean="0">
                <a:solidFill>
                  <a:srgbClr val="CC00FF"/>
                </a:solidFill>
                <a:latin typeface="Calibri" pitchFamily="34" charset="0"/>
                <a:ea typeface="Times New Roman" pitchFamily="18" charset="0"/>
                <a:cs typeface="Times New Roman" pitchFamily="18" charset="0"/>
              </a:rPr>
              <a:t>Strengthen the Solvency</a:t>
            </a:r>
          </a:p>
          <a:p>
            <a:pPr lvl="0" indent="457200" eaLnBrk="0" fontAlgn="base" hangingPunct="0">
              <a:spcBef>
                <a:spcPct val="0"/>
              </a:spcBef>
              <a:spcAft>
                <a:spcPct val="0"/>
              </a:spcAft>
              <a:buFontTx/>
              <a:buChar char="•"/>
              <a:tabLst>
                <a:tab pos="285750" algn="l"/>
              </a:tabLst>
            </a:pPr>
            <a:r>
              <a:rPr lang="en-US" sz="2400" b="1" dirty="0" smtClean="0">
                <a:solidFill>
                  <a:srgbClr val="CC00FF"/>
                </a:solidFill>
                <a:latin typeface="Calibri" pitchFamily="34" charset="0"/>
                <a:ea typeface="Times New Roman" pitchFamily="18" charset="0"/>
                <a:cs typeface="Times New Roman" pitchFamily="18" charset="0"/>
              </a:rPr>
              <a:t>Easy Obtain of Loan </a:t>
            </a:r>
            <a:endParaRPr kumimoji="0" lang="en-US" sz="1100" b="0" i="0" u="none" strike="noStrike" cap="none" normalizeH="0" baseline="0" dirty="0" smtClean="0">
              <a:ln>
                <a:noFill/>
              </a:ln>
              <a:solidFill>
                <a:srgbClr val="CC00FF"/>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381000" y="394692"/>
            <a:ext cx="83820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600" b="1" i="0" strike="noStrike" cap="none" normalizeH="0" baseline="0" dirty="0" smtClean="0">
                <a:ln>
                  <a:noFill/>
                </a:ln>
                <a:solidFill>
                  <a:srgbClr val="FF0000"/>
                </a:solidFill>
                <a:effectLst/>
                <a:latin typeface="Arial" pitchFamily="34" charset="0"/>
                <a:ea typeface="Times New Roman" pitchFamily="18" charset="0"/>
                <a:cs typeface="Arial" pitchFamily="34" charset="0"/>
              </a:rPr>
              <a:t>Calculating Working Capital</a:t>
            </a:r>
          </a:p>
          <a:p>
            <a:r>
              <a:rPr kumimoji="0" lang="en-US" sz="2800" b="1" i="0" strike="noStrike" cap="none" normalizeH="0" baseline="0" dirty="0" smtClean="0">
                <a:ln>
                  <a:noFill/>
                </a:ln>
                <a:solidFill>
                  <a:srgbClr val="00B050"/>
                </a:solidFill>
                <a:effectLst/>
                <a:latin typeface="Arial" pitchFamily="34" charset="0"/>
                <a:ea typeface="Times New Roman" pitchFamily="18" charset="0"/>
                <a:cs typeface="Arial" pitchFamily="34" charset="0"/>
              </a:rPr>
              <a:t>Working Capital </a:t>
            </a:r>
            <a:r>
              <a:rPr kumimoji="0" lang="en-US" sz="2800" b="0" i="0" strike="noStrike" cap="none" normalizeH="0" baseline="0" dirty="0" smtClean="0">
                <a:ln>
                  <a:noFill/>
                </a:ln>
                <a:solidFill>
                  <a:srgbClr val="00B050"/>
                </a:solidFill>
                <a:effectLst/>
                <a:latin typeface="Times New Roman" pitchFamily="18" charset="0"/>
                <a:cs typeface="Times New Roman" pitchFamily="18" charset="0"/>
              </a:rPr>
              <a:t>= Current Assets – Current liabilities</a:t>
            </a:r>
          </a:p>
          <a:p>
            <a:endParaRPr kumimoji="0" lang="en-US" sz="1400" b="0" i="0" strike="noStrike" cap="none" normalizeH="0" baseline="0" dirty="0" smtClean="0">
              <a:ln>
                <a:noFill/>
              </a:ln>
              <a:effectLst/>
              <a:latin typeface="Times New Roman" pitchFamily="18" charset="0"/>
              <a:cs typeface="Times New Roman" pitchFamily="18" charset="0"/>
            </a:endParaRPr>
          </a:p>
          <a:p>
            <a:r>
              <a:rPr lang="en-US" sz="2400" b="1" dirty="0" smtClean="0">
                <a:solidFill>
                  <a:srgbClr val="00B0F0"/>
                </a:solidFill>
              </a:rPr>
              <a:t>Current assets mainly include:</a:t>
            </a:r>
            <a:endParaRPr lang="en-US" sz="2400" dirty="0" smtClean="0">
              <a:solidFill>
                <a:srgbClr val="00B0F0"/>
              </a:solidFill>
            </a:endParaRPr>
          </a:p>
          <a:p>
            <a:pPr lvl="1"/>
            <a:r>
              <a:rPr lang="en-US" sz="2400" dirty="0" smtClean="0">
                <a:solidFill>
                  <a:srgbClr val="00B0F0"/>
                </a:solidFill>
              </a:rPr>
              <a:t>	Cash in hand or cash at bank</a:t>
            </a:r>
          </a:p>
          <a:p>
            <a:pPr lvl="1"/>
            <a:r>
              <a:rPr lang="en-US" sz="2400" dirty="0" smtClean="0">
                <a:solidFill>
                  <a:srgbClr val="00B0F0"/>
                </a:solidFill>
              </a:rPr>
              <a:t>	Marketable securities</a:t>
            </a:r>
          </a:p>
          <a:p>
            <a:pPr lvl="1"/>
            <a:r>
              <a:rPr lang="en-US" sz="2400" dirty="0" smtClean="0">
                <a:solidFill>
                  <a:srgbClr val="00B0F0"/>
                </a:solidFill>
              </a:rPr>
              <a:t>	Bills receivable</a:t>
            </a:r>
          </a:p>
          <a:p>
            <a:pPr lvl="1"/>
            <a:r>
              <a:rPr lang="en-US" sz="2400" dirty="0" smtClean="0">
                <a:solidFill>
                  <a:srgbClr val="00B0F0"/>
                </a:solidFill>
              </a:rPr>
              <a:t>	Debtors</a:t>
            </a:r>
          </a:p>
          <a:p>
            <a:pPr lvl="1"/>
            <a:r>
              <a:rPr lang="en-US" sz="2400" dirty="0" smtClean="0">
                <a:solidFill>
                  <a:srgbClr val="00B0F0"/>
                </a:solidFill>
              </a:rPr>
              <a:t>	Finished goods inventory</a:t>
            </a:r>
          </a:p>
          <a:p>
            <a:pPr lvl="1"/>
            <a:r>
              <a:rPr lang="en-US" sz="2400" dirty="0" smtClean="0">
                <a:solidFill>
                  <a:srgbClr val="00B0F0"/>
                </a:solidFill>
              </a:rPr>
              <a:t>	Work-in-progress</a:t>
            </a:r>
          </a:p>
          <a:p>
            <a:pPr lvl="1"/>
            <a:r>
              <a:rPr lang="en-US" sz="2400" dirty="0" smtClean="0">
                <a:solidFill>
                  <a:srgbClr val="00B0F0"/>
                </a:solidFill>
              </a:rPr>
              <a:t>	Raw material</a:t>
            </a:r>
          </a:p>
          <a:p>
            <a:pPr lvl="1"/>
            <a:r>
              <a:rPr lang="en-US" sz="2400" dirty="0" smtClean="0">
                <a:solidFill>
                  <a:srgbClr val="00B0F0"/>
                </a:solidFill>
              </a:rPr>
              <a:t>	Prepaid expenses</a:t>
            </a:r>
          </a:p>
          <a:p>
            <a:r>
              <a:rPr lang="en-US" sz="2400" b="1" dirty="0" smtClean="0">
                <a:solidFill>
                  <a:srgbClr val="00B0F0"/>
                </a:solidFill>
              </a:rPr>
              <a:t>Current Liabilities Includes</a:t>
            </a:r>
            <a:endParaRPr lang="en-US" sz="2400" dirty="0" smtClean="0">
              <a:solidFill>
                <a:srgbClr val="00B0F0"/>
              </a:solidFill>
            </a:endParaRPr>
          </a:p>
          <a:p>
            <a:pPr lvl="0"/>
            <a:r>
              <a:rPr lang="en-US" sz="2400" dirty="0" smtClean="0">
                <a:solidFill>
                  <a:srgbClr val="00B0F0"/>
                </a:solidFill>
              </a:rPr>
              <a:t>	Sundry creditors</a:t>
            </a:r>
          </a:p>
          <a:p>
            <a:pPr lvl="0"/>
            <a:r>
              <a:rPr lang="en-US" sz="2400" dirty="0" smtClean="0">
                <a:solidFill>
                  <a:srgbClr val="00B0F0"/>
                </a:solidFill>
              </a:rPr>
              <a:t>	Bills payable </a:t>
            </a:r>
          </a:p>
          <a:p>
            <a:pPr lvl="0"/>
            <a:r>
              <a:rPr lang="en-US" sz="2400" dirty="0" smtClean="0">
                <a:solidFill>
                  <a:srgbClr val="00B0F0"/>
                </a:solidFill>
              </a:rPr>
              <a:t>	Bank overdraft</a:t>
            </a:r>
          </a:p>
          <a:p>
            <a:pPr lvl="0"/>
            <a:r>
              <a:rPr lang="en-US" sz="2400" dirty="0" smtClean="0">
                <a:solidFill>
                  <a:srgbClr val="00B0F0"/>
                </a:solidFill>
              </a:rPr>
              <a:t>	Outstanding expenses</a:t>
            </a:r>
            <a:endParaRPr kumimoji="0" lang="en-US" sz="2000" b="0" i="0" strike="noStrike" cap="none" normalizeH="0" baseline="0" dirty="0" smtClean="0">
              <a:ln>
                <a:noFill/>
              </a:ln>
              <a:solidFill>
                <a:srgbClr val="00B0F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76200"/>
            <a:ext cx="9144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Preparation of Funds Flow Statements</a:t>
            </a: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lang="en-US" dirty="0" smtClean="0">
                <a:latin typeface="Arial" pitchFamily="34" charset="0"/>
                <a:cs typeface="Arial" pitchFamily="34" charset="0"/>
              </a:rPr>
              <a:t>	</a:t>
            </a: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Balance Sheet is showing the financial position of a business on a particular date.  For the comparison of financial position of a business it is necessary to compare two balance sheets i.e. opening balance sheet and closing balance sheet.  Balance sheet does not show the reasons of this purpose Fund-Flow statement are prepared.</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CC00FF"/>
                </a:solidFill>
                <a:effectLst/>
                <a:latin typeface="Times New Roman" pitchFamily="18" charset="0"/>
                <a:cs typeface="Times New Roman" pitchFamily="18" charset="0"/>
              </a:rPr>
              <a:t>Funds-Flow Statement:-</a:t>
            </a:r>
            <a:endParaRPr kumimoji="0" lang="en-US" b="0" i="0" u="none" strike="noStrike" cap="none" normalizeH="0" baseline="0" dirty="0" smtClean="0">
              <a:ln>
                <a:noFill/>
              </a:ln>
              <a:solidFill>
                <a:srgbClr val="CC00FF"/>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	Funds-Flow statement shows the sources from which the funds are available and reveals how the available funds are utilized.  It indicates the changes in two bal-sheets. </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CC00FF"/>
                </a:solidFill>
                <a:effectLst/>
                <a:latin typeface="Times New Roman" pitchFamily="18" charset="0"/>
                <a:cs typeface="Times New Roman" pitchFamily="18" charset="0"/>
              </a:rPr>
              <a:t>Definition: </a:t>
            </a:r>
            <a:r>
              <a:rPr kumimoji="0" lang="en-US" b="1" i="0" u="none" strike="noStrike" cap="none" normalizeH="0" baseline="0" dirty="0" smtClean="0">
                <a:ln>
                  <a:noFill/>
                </a:ln>
                <a:solidFill>
                  <a:srgbClr val="FF0000"/>
                </a:solidFill>
                <a:effectLst/>
                <a:latin typeface="Times New Roman" pitchFamily="18" charset="0"/>
                <a:cs typeface="Times New Roman" pitchFamily="18" charset="0"/>
              </a:rPr>
              <a:t>- </a:t>
            </a:r>
            <a:r>
              <a:rPr kumimoji="0" lang="en-US" b="1" i="0" u="none" strike="noStrike" cap="none" normalizeH="0" baseline="0" dirty="0" smtClean="0">
                <a:ln>
                  <a:noFill/>
                </a:ln>
                <a:solidFill>
                  <a:srgbClr val="7030A0"/>
                </a:solidFill>
                <a:effectLst/>
                <a:latin typeface="Times New Roman" pitchFamily="18" charset="0"/>
                <a:cs typeface="Times New Roman" pitchFamily="18" charset="0"/>
              </a:rPr>
              <a:t>Anthony:-</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	“The funds flow statement describes the sources from which additional funds were derived and the uses to which these funds were put.”</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	It is also known as “Statement of Sources Applications of Funds” or “Funds Received and distributed statement.” or Statement of Funds Supplied and Applied.” or where got where gone stat.</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CC00FF"/>
                </a:solidFill>
                <a:effectLst/>
                <a:latin typeface="Times New Roman" pitchFamily="18" charset="0"/>
                <a:cs typeface="Times New Roman" pitchFamily="18" charset="0"/>
              </a:rPr>
              <a:t>Meaning of Funds:-</a:t>
            </a:r>
            <a:endParaRPr kumimoji="0" lang="en-US" b="0" i="0" u="none" strike="noStrike" cap="none" normalizeH="0" baseline="0" dirty="0" smtClean="0">
              <a:ln>
                <a:noFill/>
              </a:ln>
              <a:solidFill>
                <a:srgbClr val="CC00FF"/>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	When funds are taken in narrow sense it is taken as ‘Cash.’ When it is taken as ‘cash’ the statement prepared is termed as “Cash-Flow Statement.”</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When funds are taken in its broadest sense, it covers all assets and all liabilities. </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	In the narrow sense, only cash receipts and cash payments are taken into consideration. It does not take into consideration of credit purchase of furniture or issue of shares for purchase of goods etc. </a:t>
            </a:r>
            <a:endParaRPr kumimoji="0" lang="en-US"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7030A0"/>
                </a:solidFill>
                <a:effectLst/>
                <a:latin typeface="Times New Roman" pitchFamily="18" charset="0"/>
                <a:cs typeface="Times New Roman" pitchFamily="18" charset="0"/>
              </a:rPr>
              <a:t>	</a:t>
            </a:r>
            <a:endParaRPr kumimoji="0" lang="en-US" b="0" i="0" u="none" strike="noStrike" cap="none" normalizeH="0" baseline="0" dirty="0" smtClean="0">
              <a:ln>
                <a:noFill/>
              </a:ln>
              <a:solidFill>
                <a:srgbClr val="7030A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457200" y="0"/>
            <a:ext cx="86868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685800" algn="l"/>
              </a:tabLst>
            </a:pPr>
            <a:r>
              <a:rPr kumimoji="0" lang="en-US" sz="3200" b="1" i="0" u="none" strike="noStrike" cap="none" normalizeH="0" baseline="0" dirty="0" smtClean="0">
                <a:ln>
                  <a:noFill/>
                </a:ln>
                <a:solidFill>
                  <a:srgbClr val="FF0000"/>
                </a:solidFill>
                <a:effectLst/>
                <a:latin typeface="Times New Roman" pitchFamily="18" charset="0"/>
                <a:cs typeface="Times New Roman" pitchFamily="18" charset="0"/>
              </a:rPr>
              <a:t>Funds Flow Statement:-</a:t>
            </a:r>
            <a:r>
              <a:rPr kumimoji="0" lang="en-US" sz="3200" b="0" i="0" u="none" strike="noStrike" cap="none" normalizeH="0" baseline="0" dirty="0" smtClean="0">
                <a:ln>
                  <a:noFill/>
                </a:ln>
                <a:solidFill>
                  <a:srgbClr val="FF0000"/>
                </a:solidFill>
                <a:effectLst/>
                <a:latin typeface="Times New Roman" pitchFamily="18" charset="0"/>
                <a:cs typeface="Times New Roman" pitchFamily="18" charset="0"/>
              </a:rPr>
              <a:t> </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	This statement consist two sides, sources and Application. Normally Funds are derived through varies sources by a business as listed bellows.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3200" b="1" i="0" u="none" strike="noStrike" cap="none" normalizeH="0" baseline="0" dirty="0" smtClean="0">
                <a:ln>
                  <a:noFill/>
                </a:ln>
                <a:solidFill>
                  <a:srgbClr val="FF0000"/>
                </a:solidFill>
                <a:effectLst/>
                <a:latin typeface="Times New Roman" pitchFamily="18" charset="0"/>
                <a:cs typeface="Times New Roman" pitchFamily="18" charset="0"/>
              </a:rPr>
              <a:t>Sources:-</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Issue of shares, debenture etc.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Sale of fixed assets and long term investments.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Operation of business (funds from operations)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3200" b="1" i="0" u="none" strike="noStrike" cap="none" normalizeH="0" baseline="0" dirty="0" smtClean="0">
                <a:ln>
                  <a:noFill/>
                </a:ln>
                <a:solidFill>
                  <a:srgbClr val="FF0000"/>
                </a:solidFill>
                <a:effectLst/>
                <a:latin typeface="Times New Roman" pitchFamily="18" charset="0"/>
                <a:cs typeface="Times New Roman" pitchFamily="18" charset="0"/>
              </a:rPr>
              <a:t>Application:-</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Redemption of shares and debentures.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Purchases of fixed assets long term investments.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Operating losses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Payment of dividend.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52400" y="0"/>
            <a:ext cx="89916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n-US" sz="3600" b="1" i="0" u="none" strike="noStrike" cap="none" normalizeH="0" baseline="0" dirty="0" smtClean="0">
                <a:ln>
                  <a:noFill/>
                </a:ln>
                <a:solidFill>
                  <a:srgbClr val="FF0000"/>
                </a:solidFill>
                <a:effectLst/>
                <a:latin typeface="Times New Roman" pitchFamily="18" charset="0"/>
                <a:cs typeface="Times New Roman" pitchFamily="18" charset="0"/>
              </a:rPr>
              <a:t>Advantages of funds flow statement</a:t>
            </a:r>
          </a:p>
          <a:p>
            <a:pPr marL="398463" marR="0" lvl="1" indent="-344488" algn="l" defTabSz="914400" rtl="0" eaLnBrk="0" fontAlgn="base" latinLnBrk="0" hangingPunct="0">
              <a:lnSpc>
                <a:spcPct val="100000"/>
              </a:lnSpc>
              <a:spcBef>
                <a:spcPct val="0"/>
              </a:spcBef>
              <a:spcAft>
                <a:spcPct val="0"/>
              </a:spcAft>
              <a:buClrTx/>
              <a:buSzTx/>
              <a:buFont typeface="+mj-lt"/>
              <a:buAutoNum type="arabicPeriod"/>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Show changes in financial position.</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398463" marR="0" lvl="1" indent="-344488" algn="l" defTabSz="914400" rtl="0" eaLnBrk="0" fontAlgn="base" latinLnBrk="0" hangingPunct="0">
              <a:lnSpc>
                <a:spcPct val="100000"/>
              </a:lnSpc>
              <a:spcBef>
                <a:spcPct val="0"/>
              </a:spcBef>
              <a:spcAft>
                <a:spcPct val="0"/>
              </a:spcAft>
              <a:buClrTx/>
              <a:buSzTx/>
              <a:buFont typeface="+mj-lt"/>
              <a:buAutoNum type="arabicPeriod"/>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Shows the position of funds. </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398463" marR="0" lvl="1" indent="-344488" algn="l" defTabSz="914400" rtl="0" eaLnBrk="0" fontAlgn="base" latinLnBrk="0" hangingPunct="0">
              <a:lnSpc>
                <a:spcPct val="100000"/>
              </a:lnSpc>
              <a:spcBef>
                <a:spcPct val="0"/>
              </a:spcBef>
              <a:spcAft>
                <a:spcPct val="0"/>
              </a:spcAft>
              <a:buClrTx/>
              <a:buSzTx/>
              <a:buFont typeface="+mj-lt"/>
              <a:buAutoNum type="arabicPeriod"/>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Helps for financial analysis </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398463" marR="0" lvl="1" indent="-344488" algn="l" defTabSz="914400" rtl="0" eaLnBrk="0" fontAlgn="base" latinLnBrk="0" hangingPunct="0">
              <a:lnSpc>
                <a:spcPct val="100000"/>
              </a:lnSpc>
              <a:spcBef>
                <a:spcPct val="0"/>
              </a:spcBef>
              <a:spcAft>
                <a:spcPct val="0"/>
              </a:spcAft>
              <a:buClrTx/>
              <a:buSzTx/>
              <a:buFont typeface="+mj-lt"/>
              <a:buAutoNum type="arabicPeriod"/>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Effective use of w. cap.</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398463" marR="0" lvl="1" indent="-344488" algn="l" defTabSz="914400" rtl="0" eaLnBrk="0" fontAlgn="base" latinLnBrk="0" hangingPunct="0">
              <a:lnSpc>
                <a:spcPct val="100000"/>
              </a:lnSpc>
              <a:spcBef>
                <a:spcPct val="0"/>
              </a:spcBef>
              <a:spcAft>
                <a:spcPct val="0"/>
              </a:spcAft>
              <a:buClrTx/>
              <a:buSzTx/>
              <a:buFont typeface="+mj-lt"/>
              <a:buAutoNum type="arabicPeriod"/>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Insight into financial position. </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398463" marR="0" lvl="1" indent="-344488" algn="l" defTabSz="914400" rtl="0" eaLnBrk="0" fontAlgn="base" latinLnBrk="0" hangingPunct="0">
              <a:lnSpc>
                <a:spcPct val="100000"/>
              </a:lnSpc>
              <a:spcBef>
                <a:spcPct val="0"/>
              </a:spcBef>
              <a:spcAft>
                <a:spcPct val="0"/>
              </a:spcAft>
              <a:buClrTx/>
              <a:buSzTx/>
              <a:buFont typeface="+mj-lt"/>
              <a:buAutoNum type="arabicPeriod"/>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Helps to planning. </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398463" marR="0" lvl="1" indent="-344488" algn="l" defTabSz="914400" rtl="0" eaLnBrk="0" fontAlgn="base" latinLnBrk="0" hangingPunct="0">
              <a:lnSpc>
                <a:spcPct val="100000"/>
              </a:lnSpc>
              <a:spcBef>
                <a:spcPct val="0"/>
              </a:spcBef>
              <a:spcAft>
                <a:spcPct val="0"/>
              </a:spcAft>
              <a:buClrTx/>
              <a:buSzTx/>
              <a:buFont typeface="+mj-lt"/>
              <a:buAutoNum type="arabicPeriod"/>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It shows whether the sources are according to plan or not.</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2800" b="1"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800" b="1" i="0" u="none" strike="noStrike" cap="none" normalizeH="0" baseline="0" dirty="0" smtClean="0">
                <a:ln>
                  <a:noFill/>
                </a:ln>
                <a:solidFill>
                  <a:srgbClr val="00B050"/>
                </a:solidFill>
                <a:effectLst/>
                <a:latin typeface="Times New Roman" pitchFamily="18" charset="0"/>
                <a:cs typeface="Times New Roman" pitchFamily="18" charset="0"/>
              </a:rPr>
              <a:t>Inflow / Source of Funds:-</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When business transactions are results to increase in working capital, is called as inflow of funds. </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800" b="1" i="0" u="none" strike="noStrike" cap="none" normalizeH="0" baseline="0" dirty="0" smtClean="0">
                <a:ln>
                  <a:noFill/>
                </a:ln>
                <a:solidFill>
                  <a:srgbClr val="00B050"/>
                </a:solidFill>
                <a:effectLst/>
                <a:latin typeface="Times New Roman" pitchFamily="18" charset="0"/>
                <a:cs typeface="Times New Roman" pitchFamily="18" charset="0"/>
              </a:rPr>
              <a:t>Outflow / Application of Funds:-</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800" b="0" i="0" u="none" strike="noStrike" cap="none" normalizeH="0" baseline="0" dirty="0" smtClean="0">
                <a:ln>
                  <a:noFill/>
                </a:ln>
                <a:solidFill>
                  <a:srgbClr val="00B050"/>
                </a:solidFill>
                <a:effectLst/>
                <a:latin typeface="Times New Roman" pitchFamily="18" charset="0"/>
                <a:cs typeface="Times New Roman" pitchFamily="18" charset="0"/>
              </a:rPr>
              <a:t>	When business transactions are results to decrease in working capital is called as outflow of funds. </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533400" y="214491"/>
            <a:ext cx="84582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r>
              <a:rPr kumimoji="0" lang="en-US" sz="6000" b="1" i="0" u="none" strike="noStrike" cap="none" normalizeH="0" baseline="0" dirty="0" smtClean="0">
                <a:ln>
                  <a:noFill/>
                </a:ln>
                <a:solidFill>
                  <a:srgbClr val="FF0000"/>
                </a:solidFill>
                <a:effectLst/>
                <a:latin typeface="Times New Roman" pitchFamily="18" charset="0"/>
                <a:cs typeface="Times New Roman" pitchFamily="18" charset="0"/>
              </a:rPr>
              <a:t>Some Important Items</a:t>
            </a:r>
            <a:endParaRPr kumimoji="0" lang="en-US" sz="6000" b="0" i="0" u="none" strike="noStrike" cap="none" normalizeH="0" baseline="0" dirty="0" smtClean="0">
              <a:ln>
                <a:noFill/>
              </a:ln>
              <a:solidFill>
                <a:srgbClr val="FF0000"/>
              </a:solidFill>
              <a:effectLst/>
              <a:latin typeface="Arial" pitchFamily="34" charset="0"/>
              <a:cs typeface="Arial" pitchFamily="34" charset="0"/>
            </a:endParaRPr>
          </a:p>
          <a:p>
            <a:pPr lvl="0" eaLnBrk="0" fontAlgn="base" hangingPunct="0">
              <a:spcBef>
                <a:spcPct val="0"/>
              </a:spcBef>
              <a:spcAft>
                <a:spcPct val="0"/>
              </a:spcAft>
              <a:buFontTx/>
              <a:buChar char="•"/>
              <a:tabLst>
                <a:tab pos="685800" algn="l"/>
              </a:tabLst>
            </a:pPr>
            <a:r>
              <a:rPr lang="en-US" sz="2800" b="1" dirty="0" smtClean="0">
                <a:solidFill>
                  <a:srgbClr val="CC00FF"/>
                </a:solidFill>
                <a:latin typeface="Times New Roman" pitchFamily="18" charset="0"/>
                <a:cs typeface="Times New Roman" pitchFamily="18" charset="0"/>
              </a:rPr>
              <a:t>Adjusted Profit &amp; Loss A/c</a:t>
            </a:r>
            <a:endParaRPr kumimoji="0" lang="en-US" sz="2800" b="1" i="0" u="none" strike="noStrike" cap="none" normalizeH="0" baseline="0" dirty="0" smtClean="0">
              <a:ln>
                <a:noFill/>
              </a:ln>
              <a:solidFill>
                <a:srgbClr val="CC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2800" b="1" i="0" u="none" strike="noStrike" cap="none" normalizeH="0" baseline="0" dirty="0" smtClean="0">
                <a:ln>
                  <a:noFill/>
                </a:ln>
                <a:solidFill>
                  <a:srgbClr val="CC00FF"/>
                </a:solidFill>
                <a:effectLst/>
                <a:latin typeface="Times New Roman" pitchFamily="18" charset="0"/>
                <a:cs typeface="Times New Roman" pitchFamily="18" charset="0"/>
              </a:rPr>
              <a:t>Dividend / Rent received / receivable </a:t>
            </a:r>
            <a:endParaRPr kumimoji="0" lang="en-US" sz="2800" b="1" i="0" u="none" strike="noStrike" cap="none" normalizeH="0" baseline="0" dirty="0" smtClean="0">
              <a:ln>
                <a:noFill/>
              </a:ln>
              <a:solidFill>
                <a:srgbClr val="CC00FF"/>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2800" b="1" i="0" u="none" strike="noStrike" cap="none" normalizeH="0" baseline="0" dirty="0" smtClean="0">
                <a:ln>
                  <a:noFill/>
                </a:ln>
                <a:solidFill>
                  <a:srgbClr val="CC00FF"/>
                </a:solidFill>
                <a:effectLst/>
                <a:latin typeface="Times New Roman" pitchFamily="18" charset="0"/>
                <a:cs typeface="Times New Roman" pitchFamily="18" charset="0"/>
              </a:rPr>
              <a:t>Refund of tax</a:t>
            </a:r>
            <a:endParaRPr kumimoji="0" lang="en-US" sz="2800" b="1" i="0" u="none" strike="noStrike" cap="none" normalizeH="0" baseline="0" dirty="0" smtClean="0">
              <a:ln>
                <a:noFill/>
              </a:ln>
              <a:solidFill>
                <a:srgbClr val="CC00FF"/>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sz="2800" b="1" i="0" u="none" strike="noStrike" cap="none" normalizeH="0" baseline="0" dirty="0" smtClean="0">
                <a:ln>
                  <a:noFill/>
                </a:ln>
                <a:solidFill>
                  <a:srgbClr val="CC00FF"/>
                </a:solidFill>
                <a:effectLst/>
                <a:latin typeface="Times New Roman" pitchFamily="18" charset="0"/>
                <a:cs typeface="Times New Roman" pitchFamily="18" charset="0"/>
              </a:rPr>
              <a:t>Profits / loss on sale of fixed assets or investment. </a:t>
            </a:r>
            <a:endParaRPr kumimoji="0" lang="en-US" sz="2800" b="1" i="0" u="none" strike="noStrike" cap="none" normalizeH="0" baseline="0" dirty="0" smtClean="0">
              <a:ln>
                <a:noFill/>
              </a:ln>
              <a:solidFill>
                <a:srgbClr val="CC00FF"/>
              </a:solidFill>
              <a:effectLst/>
              <a:latin typeface="Arial" pitchFamily="34" charset="0"/>
              <a:cs typeface="Arial" pitchFamily="34" charset="0"/>
            </a:endParaRPr>
          </a:p>
          <a:p>
            <a:pPr lvl="0" fontAlgn="base">
              <a:spcBef>
                <a:spcPct val="0"/>
              </a:spcBef>
              <a:spcAft>
                <a:spcPct val="0"/>
              </a:spcAft>
              <a:buFont typeface="Arial" pitchFamily="34" charset="0"/>
              <a:buChar char="•"/>
            </a:pPr>
            <a:r>
              <a:rPr kumimoji="0" lang="en-US" sz="2800" b="1" i="0" u="none" strike="noStrike" cap="none" normalizeH="0" baseline="0" dirty="0" smtClean="0">
                <a:ln>
                  <a:noFill/>
                </a:ln>
                <a:solidFill>
                  <a:srgbClr val="CC00FF"/>
                </a:solidFill>
                <a:effectLst/>
                <a:latin typeface="Times New Roman" pitchFamily="18" charset="0"/>
                <a:cs typeface="Times New Roman" pitchFamily="18" charset="0"/>
              </a:rPr>
              <a:t>Provision for </a:t>
            </a:r>
            <a:r>
              <a:rPr lang="en-US" sz="2800" b="1" dirty="0" smtClean="0">
                <a:solidFill>
                  <a:srgbClr val="CC00FF"/>
                </a:solidFill>
                <a:latin typeface="Times New Roman" pitchFamily="18" charset="0"/>
                <a:cs typeface="Times New Roman" pitchFamily="18" charset="0"/>
              </a:rPr>
              <a:t>Taxation </a:t>
            </a:r>
          </a:p>
          <a:p>
            <a:pPr lvl="0" fontAlgn="base">
              <a:spcBef>
                <a:spcPct val="0"/>
              </a:spcBef>
              <a:spcAft>
                <a:spcPct val="0"/>
              </a:spcAft>
              <a:buFont typeface="Arial" pitchFamily="34" charset="0"/>
              <a:buChar char="•"/>
            </a:pPr>
            <a:r>
              <a:rPr lang="en-US" sz="2800" b="1" dirty="0" smtClean="0">
                <a:solidFill>
                  <a:srgbClr val="CC00FF"/>
                </a:solidFill>
                <a:latin typeface="Times New Roman" pitchFamily="18" charset="0"/>
                <a:cs typeface="Times New Roman" pitchFamily="18" charset="0"/>
              </a:rPr>
              <a:t>Proposed Dividend   </a:t>
            </a:r>
            <a:endParaRPr lang="en-US" sz="2800" b="1" dirty="0" smtClean="0">
              <a:solidFill>
                <a:srgbClr val="CC00FF"/>
              </a:solidFill>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800" b="1" dirty="0" smtClean="0">
                <a:solidFill>
                  <a:srgbClr val="CC00FF"/>
                </a:solidFill>
                <a:latin typeface="Times New Roman" pitchFamily="18" charset="0"/>
                <a:cs typeface="Times New Roman" pitchFamily="18" charset="0"/>
              </a:rPr>
              <a:t>Unclaimed Dividend</a:t>
            </a:r>
            <a:endParaRPr lang="en-US" sz="2800" b="1" dirty="0" smtClean="0">
              <a:solidFill>
                <a:srgbClr val="CC00FF"/>
              </a:solidFill>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800" b="1" dirty="0" smtClean="0">
                <a:solidFill>
                  <a:srgbClr val="CC00FF"/>
                </a:solidFill>
                <a:latin typeface="Times New Roman" pitchFamily="18" charset="0"/>
                <a:cs typeface="Times New Roman" pitchFamily="18" charset="0"/>
              </a:rPr>
              <a:t>Interim Dividend</a:t>
            </a:r>
          </a:p>
          <a:p>
            <a:pPr lvl="0" eaLnBrk="0" fontAlgn="base" hangingPunct="0">
              <a:spcBef>
                <a:spcPct val="0"/>
              </a:spcBef>
              <a:spcAft>
                <a:spcPct val="0"/>
              </a:spcAft>
              <a:buFont typeface="Arial" pitchFamily="34" charset="0"/>
              <a:buChar char="•"/>
            </a:pPr>
            <a:r>
              <a:rPr lang="en-US" sz="2800" b="1" dirty="0" smtClean="0">
                <a:solidFill>
                  <a:srgbClr val="CC00FF"/>
                </a:solidFill>
                <a:latin typeface="Times New Roman" pitchFamily="18" charset="0"/>
                <a:cs typeface="Times New Roman" pitchFamily="18" charset="0"/>
              </a:rPr>
              <a:t>Miscellaneous Expenses</a:t>
            </a:r>
            <a:endParaRPr lang="en-US" sz="2800" b="1" dirty="0" smtClean="0">
              <a:solidFill>
                <a:srgbClr val="CC00FF"/>
              </a:solidFill>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800" b="1" dirty="0" smtClean="0">
                <a:solidFill>
                  <a:srgbClr val="CC00FF"/>
                </a:solidFill>
                <a:latin typeface="Times New Roman" pitchFamily="18" charset="0"/>
                <a:cs typeface="Times New Roman" pitchFamily="18" charset="0"/>
              </a:rPr>
              <a:t>Long term liability due for payment</a:t>
            </a:r>
            <a:endParaRPr lang="en-US" sz="2800" b="1" dirty="0" smtClean="0">
              <a:solidFill>
                <a:srgbClr val="CC00FF"/>
              </a:solidFill>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800" b="1" dirty="0" smtClean="0">
                <a:solidFill>
                  <a:srgbClr val="CC00FF"/>
                </a:solidFill>
                <a:latin typeface="Times New Roman" pitchFamily="18" charset="0"/>
                <a:cs typeface="Times New Roman" pitchFamily="18" charset="0"/>
              </a:rPr>
              <a:t>Repayment of Capital / Debenture at premium</a:t>
            </a:r>
          </a:p>
          <a:p>
            <a:pPr lvl="0" eaLnBrk="0" fontAlgn="base" hangingPunct="0">
              <a:spcBef>
                <a:spcPct val="0"/>
              </a:spcBef>
              <a:spcAft>
                <a:spcPct val="0"/>
              </a:spcAft>
              <a:buFont typeface="Arial" pitchFamily="34" charset="0"/>
              <a:buChar char="•"/>
            </a:pPr>
            <a:r>
              <a:rPr lang="en-US" sz="2800" b="1" dirty="0" smtClean="0">
                <a:solidFill>
                  <a:srgbClr val="CC00FF"/>
                </a:solidFill>
                <a:latin typeface="Times New Roman" pitchFamily="18" charset="0"/>
                <a:cs typeface="Times New Roman" pitchFamily="18" charset="0"/>
              </a:rPr>
              <a:t>Provision for Depreciation given in adjustment</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463</TotalTime>
  <Words>585</Words>
  <Application>Microsoft Office PowerPoint</Application>
  <PresentationFormat>On-screen Show (4:3)</PresentationFormat>
  <Paragraphs>199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dell</cp:lastModifiedBy>
  <cp:revision>118</cp:revision>
  <dcterms:created xsi:type="dcterms:W3CDTF">2006-08-16T00:00:00Z</dcterms:created>
  <dcterms:modified xsi:type="dcterms:W3CDTF">2019-12-13T06:38:32Z</dcterms:modified>
</cp:coreProperties>
</file>