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5" r:id="rId2"/>
    <p:sldId id="275"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0999" y="276046"/>
            <a:ext cx="8305801"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2">
                    <a:lumMod val="75000"/>
                  </a:schemeClr>
                </a:solidFill>
                <a:effectLst/>
                <a:latin typeface="Andalus" pitchFamily="18" charset="-78"/>
                <a:ea typeface="Franklin Gothic Book" pitchFamily="34" charset="0"/>
                <a:cs typeface="Andalus" pitchFamily="18" charset="-78"/>
              </a:rPr>
              <a:t>B.COM – </a:t>
            </a:r>
            <a:r>
              <a:rPr lang="en-US" sz="3200" b="1" dirty="0" smtClean="0">
                <a:solidFill>
                  <a:schemeClr val="tx2">
                    <a:lumMod val="75000"/>
                  </a:schemeClr>
                </a:solidFill>
                <a:latin typeface="Andalus" pitchFamily="18" charset="-78"/>
                <a:ea typeface="Franklin Gothic Book" pitchFamily="34" charset="0"/>
                <a:cs typeface="Andalus" pitchFamily="18" charset="-78"/>
              </a:rPr>
              <a:t>I</a:t>
            </a:r>
            <a:r>
              <a:rPr kumimoji="0" lang="en-US" sz="3200" b="1" i="0" u="none" strike="noStrike" cap="none" normalizeH="0" baseline="0" dirty="0" smtClean="0">
                <a:ln>
                  <a:noFill/>
                </a:ln>
                <a:solidFill>
                  <a:schemeClr val="tx2">
                    <a:lumMod val="75000"/>
                  </a:schemeClr>
                </a:solidFill>
                <a:effectLst/>
                <a:latin typeface="Andalus" pitchFamily="18" charset="-78"/>
                <a:ea typeface="Franklin Gothic Book" pitchFamily="34" charset="0"/>
                <a:cs typeface="Andalus" pitchFamily="18" charset="-78"/>
              </a:rPr>
              <a:t>II SEM - V</a:t>
            </a:r>
          </a:p>
          <a:p>
            <a:pPr marL="0" marR="0" lvl="0" indent="0" algn="ctr" defTabSz="914400" rtl="0" eaLnBrk="1" fontAlgn="base" latinLnBrk="0" hangingPunct="1">
              <a:lnSpc>
                <a:spcPct val="100000"/>
              </a:lnSpc>
              <a:spcBef>
                <a:spcPct val="0"/>
              </a:spcBef>
              <a:spcAft>
                <a:spcPct val="0"/>
              </a:spcAft>
              <a:buClrTx/>
              <a:buSzTx/>
              <a:buFontTx/>
              <a:buNone/>
              <a:tabLst/>
            </a:pPr>
            <a:r>
              <a:rPr lang="en-US" sz="3200" b="1" dirty="0" smtClean="0">
                <a:solidFill>
                  <a:schemeClr val="tx2">
                    <a:lumMod val="75000"/>
                  </a:schemeClr>
                </a:solidFill>
                <a:latin typeface="Andalus" pitchFamily="18" charset="-78"/>
                <a:ea typeface="Franklin Gothic Book" pitchFamily="34" charset="0"/>
                <a:cs typeface="Andalus" pitchFamily="18" charset="-78"/>
              </a:rPr>
              <a:t>ADVANCED ACCOUNTANCY - I</a:t>
            </a:r>
            <a:r>
              <a:rPr lang="en-US" sz="3200" b="1" dirty="0" smtClean="0">
                <a:latin typeface="Andalus" pitchFamily="18" charset="-78"/>
                <a:cs typeface="Andalus" pitchFamily="18" charset="-78"/>
              </a:rPr>
              <a:t/>
            </a:r>
            <a:br>
              <a:rPr lang="en-US" sz="3200" b="1" dirty="0" smtClean="0">
                <a:latin typeface="Andalus" pitchFamily="18" charset="-78"/>
                <a:cs typeface="Andalus" pitchFamily="18" charset="-78"/>
              </a:rPr>
            </a:br>
            <a:endParaRPr lang="en-US" sz="3200" b="1" baseline="0" dirty="0" smtClean="0">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dirty="0" smtClean="0">
                <a:ln>
                  <a:noFill/>
                </a:ln>
                <a:solidFill>
                  <a:srgbClr val="FF33CC"/>
                </a:solidFill>
                <a:effectLst/>
                <a:latin typeface="Andalus" pitchFamily="18" charset="-78"/>
                <a:ea typeface="Franklin Gothic Book" pitchFamily="34" charset="0"/>
                <a:cs typeface="Andalus" pitchFamily="18" charset="-78"/>
              </a:rPr>
              <a:t>PPT on Accountancy</a:t>
            </a:r>
          </a:p>
          <a:p>
            <a:pPr marL="0" marR="0" lvl="0" indent="0" algn="ctr" defTabSz="914400" rtl="0" eaLnBrk="1" fontAlgn="base" latinLnBrk="0" hangingPunct="1">
              <a:lnSpc>
                <a:spcPct val="100000"/>
              </a:lnSpc>
              <a:spcBef>
                <a:spcPct val="0"/>
              </a:spcBef>
              <a:spcAft>
                <a:spcPct val="0"/>
              </a:spcAft>
              <a:buClrTx/>
              <a:buSzTx/>
              <a:buFontTx/>
              <a:buNone/>
              <a:tabLst/>
            </a:pPr>
            <a:endParaRPr lang="en-US" sz="3200" b="1" baseline="0" dirty="0" smtClean="0">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dirty="0" smtClean="0">
                <a:ln>
                  <a:noFill/>
                </a:ln>
                <a:solidFill>
                  <a:schemeClr val="tx1"/>
                </a:solidFill>
                <a:effectLst/>
                <a:latin typeface="Andalus" pitchFamily="18" charset="-78"/>
                <a:ea typeface="Franklin Gothic Book" pitchFamily="34" charset="0"/>
                <a:cs typeface="Andalus" pitchFamily="18" charset="-78"/>
              </a:rPr>
              <a:t>by</a:t>
            </a:r>
          </a:p>
          <a:p>
            <a:pPr marL="0" marR="0" lvl="0" indent="0" algn="ctr" defTabSz="914400" rtl="0" eaLnBrk="1" fontAlgn="base" latinLnBrk="0" hangingPunct="1">
              <a:lnSpc>
                <a:spcPct val="100000"/>
              </a:lnSpc>
              <a:spcBef>
                <a:spcPct val="0"/>
              </a:spcBef>
              <a:spcAft>
                <a:spcPct val="0"/>
              </a:spcAft>
              <a:buClrTx/>
              <a:buSzTx/>
              <a:buFontTx/>
              <a:buNone/>
              <a:tabLst/>
            </a:pPr>
            <a:r>
              <a:rPr lang="en-US" sz="3200" b="1" baseline="0" dirty="0" err="1" smtClean="0">
                <a:solidFill>
                  <a:srgbClr val="7030A0"/>
                </a:solidFill>
                <a:latin typeface="Andalus" pitchFamily="18" charset="-78"/>
                <a:ea typeface="Franklin Gothic Book" pitchFamily="34" charset="0"/>
                <a:cs typeface="Andalus" pitchFamily="18" charset="-78"/>
              </a:rPr>
              <a:t>Kishor</a:t>
            </a:r>
            <a:r>
              <a:rPr lang="en-US" sz="3200" b="1" dirty="0" smtClean="0">
                <a:solidFill>
                  <a:srgbClr val="7030A0"/>
                </a:solidFill>
                <a:latin typeface="Andalus" pitchFamily="18" charset="-78"/>
                <a:ea typeface="Franklin Gothic Book" pitchFamily="34" charset="0"/>
                <a:cs typeface="Andalus" pitchFamily="18" charset="-78"/>
              </a:rPr>
              <a:t> </a:t>
            </a:r>
            <a:r>
              <a:rPr lang="en-US" sz="3200" b="1" dirty="0" err="1" smtClean="0">
                <a:solidFill>
                  <a:srgbClr val="7030A0"/>
                </a:solidFill>
                <a:latin typeface="Andalus" pitchFamily="18" charset="-78"/>
                <a:ea typeface="Franklin Gothic Book" pitchFamily="34" charset="0"/>
                <a:cs typeface="Andalus" pitchFamily="18" charset="-78"/>
              </a:rPr>
              <a:t>Shivaji</a:t>
            </a:r>
            <a:r>
              <a:rPr lang="en-US" sz="3200" b="1" dirty="0" smtClean="0">
                <a:solidFill>
                  <a:srgbClr val="7030A0"/>
                </a:solidFill>
                <a:latin typeface="Andalus" pitchFamily="18" charset="-78"/>
                <a:ea typeface="Franklin Gothic Book" pitchFamily="34" charset="0"/>
                <a:cs typeface="Andalus" pitchFamily="18" charset="-78"/>
              </a:rPr>
              <a:t> </a:t>
            </a:r>
            <a:r>
              <a:rPr lang="en-US" sz="3200" b="1" dirty="0" err="1" smtClean="0">
                <a:solidFill>
                  <a:srgbClr val="7030A0"/>
                </a:solidFill>
                <a:latin typeface="Andalus" pitchFamily="18" charset="-78"/>
                <a:ea typeface="Franklin Gothic Book" pitchFamily="34" charset="0"/>
                <a:cs typeface="Andalus" pitchFamily="18" charset="-78"/>
              </a:rPr>
              <a:t>Gujar</a:t>
            </a:r>
            <a:endParaRPr lang="en-US" sz="3200" b="1" dirty="0" smtClean="0">
              <a:solidFill>
                <a:srgbClr val="7030A0"/>
              </a:solidFill>
              <a:latin typeface="Andalus" pitchFamily="18" charset="-78"/>
              <a:ea typeface="Franklin Gothic Book" pitchFamily="34" charset="0"/>
              <a:cs typeface="Andalus" pitchFamily="18" charset="-78"/>
            </a:endParaRPr>
          </a:p>
          <a:p>
            <a:pPr lvl="0" fontAlgn="base">
              <a:spcBef>
                <a:spcPct val="0"/>
              </a:spcBef>
              <a:spcAft>
                <a:spcPct val="0"/>
              </a:spcAft>
            </a:pPr>
            <a:r>
              <a:rPr lang="en-US" sz="2400" b="1" dirty="0" smtClean="0">
                <a:solidFill>
                  <a:srgbClr val="7030A0"/>
                </a:solidFill>
                <a:latin typeface="Andalus" pitchFamily="18" charset="-78"/>
                <a:cs typeface="Andalus" pitchFamily="18" charset="-78"/>
              </a:rPr>
              <a:t>				</a:t>
            </a:r>
            <a:r>
              <a:rPr lang="en-US" sz="2000" b="1" dirty="0" smtClean="0">
                <a:solidFill>
                  <a:srgbClr val="7030A0"/>
                </a:solidFill>
                <a:latin typeface="Andalus" pitchFamily="18" charset="-78"/>
                <a:cs typeface="Andalus" pitchFamily="18" charset="-78"/>
              </a:rPr>
              <a:t>M.COM. (BUSS. Admn. &amp; Adv. A/C)</a:t>
            </a:r>
          </a:p>
          <a:p>
            <a:pPr lvl="0" fontAlgn="base">
              <a:spcBef>
                <a:spcPct val="0"/>
              </a:spcBef>
              <a:spcAft>
                <a:spcPct val="0"/>
              </a:spcAft>
            </a:pPr>
            <a:r>
              <a:rPr lang="en-US" sz="2000" b="1" dirty="0" smtClean="0">
                <a:solidFill>
                  <a:srgbClr val="7030A0"/>
                </a:solidFill>
                <a:latin typeface="Andalus" pitchFamily="18" charset="-78"/>
                <a:cs typeface="Andalus" pitchFamily="18" charset="-78"/>
              </a:rPr>
              <a:t>				M.ED. SET (Edu. &amp; Com.) NET. 					GDC&amp;A. DMOA&amp;FA</a:t>
            </a:r>
            <a:endParaRPr lang="en-US" sz="2800" b="1" dirty="0" smtClean="0">
              <a:solidFill>
                <a:srgbClr val="7030A0"/>
              </a:solidFill>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ndalus" pitchFamily="18" charset="-78"/>
              <a:ea typeface="Franklin Gothic Book" pitchFamily="34" charset="0"/>
              <a:cs typeface="Andalus"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70C0"/>
                </a:solidFill>
                <a:effectLst/>
                <a:latin typeface="Andalus" pitchFamily="18" charset="-78"/>
                <a:ea typeface="Franklin Gothic Book" pitchFamily="34" charset="0"/>
                <a:cs typeface="Andalus" pitchFamily="18" charset="-78"/>
              </a:rPr>
              <a:t>Assistant</a:t>
            </a:r>
            <a:r>
              <a:rPr kumimoji="0" lang="en-US" sz="3200" b="1" i="0" u="none" strike="noStrike" cap="none" normalizeH="0" dirty="0" smtClean="0">
                <a:ln>
                  <a:noFill/>
                </a:ln>
                <a:solidFill>
                  <a:srgbClr val="0070C0"/>
                </a:solidFill>
                <a:effectLst/>
                <a:latin typeface="Andalus" pitchFamily="18" charset="-78"/>
                <a:ea typeface="Franklin Gothic Book" pitchFamily="34" charset="0"/>
                <a:cs typeface="Andalus" pitchFamily="18" charset="-78"/>
              </a:rPr>
              <a:t> Professor</a:t>
            </a:r>
          </a:p>
          <a:p>
            <a:pPr marL="0" marR="0" lvl="0" indent="0" algn="ctr" defTabSz="914400" rtl="0" eaLnBrk="1" fontAlgn="base" latinLnBrk="0" hangingPunct="1">
              <a:lnSpc>
                <a:spcPct val="100000"/>
              </a:lnSpc>
              <a:spcBef>
                <a:spcPct val="0"/>
              </a:spcBef>
              <a:spcAft>
                <a:spcPct val="0"/>
              </a:spcAft>
              <a:buClrTx/>
              <a:buSzTx/>
              <a:buFontTx/>
              <a:buNone/>
              <a:tabLst/>
            </a:pPr>
            <a:r>
              <a:rPr lang="en-US" sz="3200" b="1" baseline="0" dirty="0" err="1" smtClean="0">
                <a:solidFill>
                  <a:srgbClr val="0070C0"/>
                </a:solidFill>
                <a:latin typeface="Andalus" pitchFamily="18" charset="-78"/>
                <a:ea typeface="Franklin Gothic Book" pitchFamily="34" charset="0"/>
                <a:cs typeface="Andalus" pitchFamily="18" charset="-78"/>
              </a:rPr>
              <a:t>Mahila</a:t>
            </a:r>
            <a:r>
              <a:rPr lang="en-US" sz="3200" b="1" dirty="0" smtClean="0">
                <a:solidFill>
                  <a:srgbClr val="0070C0"/>
                </a:solidFill>
                <a:latin typeface="Andalus" pitchFamily="18" charset="-78"/>
                <a:ea typeface="Franklin Gothic Book" pitchFamily="34" charset="0"/>
                <a:cs typeface="Andalus" pitchFamily="18" charset="-78"/>
              </a:rPr>
              <a:t> </a:t>
            </a:r>
            <a:r>
              <a:rPr lang="en-US" sz="3200" b="1" dirty="0" err="1" smtClean="0">
                <a:solidFill>
                  <a:srgbClr val="0070C0"/>
                </a:solidFill>
                <a:latin typeface="Andalus" pitchFamily="18" charset="-78"/>
                <a:ea typeface="Franklin Gothic Book" pitchFamily="34" charset="0"/>
                <a:cs typeface="Andalus" pitchFamily="18" charset="-78"/>
              </a:rPr>
              <a:t>Mahavidyalay</a:t>
            </a:r>
            <a:r>
              <a:rPr lang="en-US" sz="3200" b="1" dirty="0" smtClean="0">
                <a:solidFill>
                  <a:srgbClr val="0070C0"/>
                </a:solidFill>
                <a:latin typeface="Andalus" pitchFamily="18" charset="-78"/>
                <a:ea typeface="Franklin Gothic Book" pitchFamily="34" charset="0"/>
                <a:cs typeface="Andalus" pitchFamily="18" charset="-78"/>
              </a:rPr>
              <a:t>, </a:t>
            </a:r>
            <a:r>
              <a:rPr lang="en-US" sz="3200" b="1" dirty="0" err="1" smtClean="0">
                <a:solidFill>
                  <a:srgbClr val="0070C0"/>
                </a:solidFill>
                <a:latin typeface="Andalus" pitchFamily="18" charset="-78"/>
                <a:ea typeface="Franklin Gothic Book" pitchFamily="34" charset="0"/>
                <a:cs typeface="Andalus" pitchFamily="18" charset="-78"/>
              </a:rPr>
              <a:t>Karad</a:t>
            </a:r>
            <a:endParaRPr kumimoji="0" lang="en-US" sz="800" b="1" i="0" u="none" strike="noStrike" cap="none" normalizeH="0" baseline="0" dirty="0" smtClean="0">
              <a:ln>
                <a:noFill/>
              </a:ln>
              <a:solidFill>
                <a:srgbClr val="0070C0"/>
              </a:solidFill>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400" b="1" u="sng" dirty="0">
                <a:solidFill>
                  <a:srgbClr val="FF0000"/>
                </a:solidFill>
              </a:rPr>
              <a:t>Limitations of Management Accounting -</a:t>
            </a:r>
            <a:r>
              <a:rPr lang="en-US" sz="1600" dirty="0"/>
              <a:t/>
            </a:r>
            <a:br>
              <a:rPr lang="en-US" sz="1600" dirty="0"/>
            </a:br>
            <a:r>
              <a:rPr lang="en-US" sz="1600" dirty="0"/>
              <a:t>Management Accounting suffers from following limitations -</a:t>
            </a:r>
            <a:br>
              <a:rPr lang="en-US" sz="1600" dirty="0"/>
            </a:br>
            <a:r>
              <a:rPr lang="en-US" sz="1600" b="1" u="sng" dirty="0">
                <a:solidFill>
                  <a:srgbClr val="0000FF"/>
                </a:solidFill>
              </a:rPr>
              <a:t>1. Limitations of Basic data -</a:t>
            </a:r>
            <a:r>
              <a:rPr lang="en-US" sz="1600" dirty="0"/>
              <a:t/>
            </a:r>
            <a:br>
              <a:rPr lang="en-US" sz="1600" dirty="0"/>
            </a:br>
            <a:r>
              <a:rPr lang="en-US" sz="1600" dirty="0"/>
              <a:t>Management Accounting uses data from financial &amp; cost accounting. Therefore, it suffers from the limitations of financial &amp; cost accounting.</a:t>
            </a:r>
            <a:br>
              <a:rPr lang="en-US" sz="1600" dirty="0"/>
            </a:br>
            <a:r>
              <a:rPr lang="en-US" sz="1600" b="1" u="sng" dirty="0">
                <a:solidFill>
                  <a:srgbClr val="0000FF"/>
                </a:solidFill>
              </a:rPr>
              <a:t>2. Limitations to Knowledge -</a:t>
            </a:r>
            <a:r>
              <a:rPr lang="en-US" sz="1600" dirty="0"/>
              <a:t/>
            </a:r>
            <a:br>
              <a:rPr lang="en-US" sz="1600" dirty="0"/>
            </a:br>
            <a:r>
              <a:rPr lang="en-US" sz="1600" dirty="0"/>
              <a:t>Application of management accounting needs comprehensive knowledge of various subjects &amp; techniques. However, it is almost difficult to have such persons in management.</a:t>
            </a:r>
            <a:br>
              <a:rPr lang="en-US" sz="1600" dirty="0"/>
            </a:br>
            <a:r>
              <a:rPr lang="en-US" sz="1600" b="1" u="sng" dirty="0">
                <a:solidFill>
                  <a:srgbClr val="0000FF"/>
                </a:solidFill>
              </a:rPr>
              <a:t>3. Limitations of work culture -</a:t>
            </a:r>
            <a:r>
              <a:rPr lang="en-US" sz="1600" dirty="0"/>
              <a:t/>
            </a:r>
            <a:br>
              <a:rPr lang="en-US" sz="1600" dirty="0"/>
            </a:br>
            <a:r>
              <a:rPr lang="en-US" sz="1600" dirty="0"/>
              <a:t>Success of management accounting depends upon ideal work culture.</a:t>
            </a:r>
            <a:br>
              <a:rPr lang="en-US" sz="1600" dirty="0"/>
            </a:br>
            <a:r>
              <a:rPr lang="en-US" sz="1600" b="1" u="sng" dirty="0">
                <a:solidFill>
                  <a:srgbClr val="0000FF"/>
                </a:solidFill>
              </a:rPr>
              <a:t>4. Expensive Method -</a:t>
            </a:r>
            <a:r>
              <a:rPr lang="en-US" sz="1600" dirty="0"/>
              <a:t/>
            </a:r>
            <a:br>
              <a:rPr lang="en-US" sz="1600" dirty="0"/>
            </a:br>
            <a:r>
              <a:rPr lang="en-US" sz="1600" dirty="0"/>
              <a:t>The installation of management accounting requires a heavy investment both in terms of money &amp; manpower.</a:t>
            </a:r>
            <a:br>
              <a:rPr lang="en-US" sz="1600" dirty="0"/>
            </a:br>
            <a:r>
              <a:rPr lang="en-US" sz="1600" b="1" u="sng" dirty="0">
                <a:solidFill>
                  <a:srgbClr val="0000FF"/>
                </a:solidFill>
              </a:rPr>
              <a:t>5. Evolution Stage -</a:t>
            </a:r>
            <a:r>
              <a:rPr lang="en-US" sz="1600" dirty="0"/>
              <a:t/>
            </a:r>
            <a:br>
              <a:rPr lang="en-US" sz="1600" dirty="0"/>
            </a:br>
            <a:r>
              <a:rPr lang="en-US" sz="1600" dirty="0"/>
              <a:t>Management Accounting is still in evolutionary stages.</a:t>
            </a:r>
            <a:br>
              <a:rPr lang="en-US" sz="1600" dirty="0"/>
            </a:br>
            <a:r>
              <a:rPr lang="en-US" sz="1600" b="1" u="sng" dirty="0">
                <a:solidFill>
                  <a:srgbClr val="0000FF"/>
                </a:solidFill>
              </a:rPr>
              <a:t>6. Lack of Objectivity -</a:t>
            </a:r>
            <a:r>
              <a:rPr lang="en-US" sz="1600" dirty="0"/>
              <a:t/>
            </a:r>
            <a:br>
              <a:rPr lang="en-US" sz="1600" dirty="0"/>
            </a:br>
            <a:r>
              <a:rPr lang="en-US" sz="1600" dirty="0"/>
              <a:t>Due to personal bias &amp; manipulation in collection of data, management accounting leads towards lack of objectivity &amp; validity.</a:t>
            </a:r>
            <a:br>
              <a:rPr lang="en-US" sz="1600" dirty="0"/>
            </a:br>
            <a:r>
              <a:rPr lang="en-US" sz="1600" b="1" u="sng" dirty="0">
                <a:solidFill>
                  <a:srgbClr val="0000FF"/>
                </a:solidFill>
              </a:rPr>
              <a:t>7. No substitute for Management -</a:t>
            </a:r>
            <a:r>
              <a:rPr lang="en-US" sz="1600" dirty="0"/>
              <a:t/>
            </a:r>
            <a:br>
              <a:rPr lang="en-US" sz="1600" dirty="0"/>
            </a:br>
            <a:r>
              <a:rPr lang="en-US" sz="1600" dirty="0"/>
              <a:t>Management Accounting is a mere tool to guide the management.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r>
              <a:rPr lang="en-US" sz="2000" b="1" u="sng" dirty="0">
                <a:solidFill>
                  <a:srgbClr val="FF0000"/>
                </a:solidFill>
              </a:rPr>
              <a:t>Difference between Cost Accounting &amp; Management Accounting-</a:t>
            </a:r>
            <a:r>
              <a:rPr lang="en-US" sz="2000" dirty="0"/>
              <a:t/>
            </a:r>
            <a:br>
              <a:rPr lang="en-US" sz="2000" dirty="0"/>
            </a:br>
            <a:r>
              <a:rPr lang="en-US" sz="1600" dirty="0"/>
              <a:t>Accounting is the language of business. The role of accounting has been changing with the socio economic developments. Accounting started with financial account. However, it suffers from certain limitations. In order to overcome the limitations of financial accounting, the new branches namely Cost Accounting &amp; Management accounting have been emerged in the course of development.</a:t>
            </a:r>
            <a:br>
              <a:rPr lang="en-US" sz="1600" dirty="0"/>
            </a:br>
            <a:r>
              <a:rPr lang="en-US" sz="1600" dirty="0"/>
              <a:t>Though, the basic goals behind Cost Accounting &amp; Management Accounting are to assist the management in its decision making process, following are the points of difference between them -</a:t>
            </a:r>
            <a:br>
              <a:rPr lang="en-US" sz="1600" dirty="0"/>
            </a:br>
            <a:r>
              <a:rPr lang="en-US" sz="2000" b="1" dirty="0">
                <a:solidFill>
                  <a:srgbClr val="FF0000"/>
                </a:solidFill>
              </a:rPr>
              <a:t>    Cost Accounting              Management Accounting</a:t>
            </a:r>
            <a:r>
              <a:rPr lang="en-US" sz="1600" dirty="0"/>
              <a:t/>
            </a:r>
            <a:br>
              <a:rPr lang="en-US" sz="1600" dirty="0"/>
            </a:br>
            <a:r>
              <a:rPr lang="en-US" sz="1600" b="1" dirty="0">
                <a:solidFill>
                  <a:srgbClr val="0000FF"/>
                </a:solidFill>
              </a:rPr>
              <a:t>1. Meaning-</a:t>
            </a:r>
            <a:r>
              <a:rPr lang="en-US" sz="1600" dirty="0"/>
              <a:t/>
            </a:r>
            <a:br>
              <a:rPr lang="en-US" sz="1600" dirty="0"/>
            </a:br>
            <a:r>
              <a:rPr lang="en-US" sz="1600" dirty="0"/>
              <a:t>Cost Accounting refers to the	Management Accounting refers</a:t>
            </a:r>
            <a:br>
              <a:rPr lang="en-US" sz="1600" dirty="0"/>
            </a:br>
            <a:r>
              <a:rPr lang="en-US" sz="1600" dirty="0"/>
              <a:t>Accounting of costs to ascertain	to any form of accounting which</a:t>
            </a:r>
            <a:br>
              <a:rPr lang="en-US" sz="1600" dirty="0"/>
            </a:br>
            <a:r>
              <a:rPr lang="en-US" sz="1600" dirty="0"/>
              <a:t>The cost of product/service/	helps the management to take</a:t>
            </a:r>
            <a:br>
              <a:rPr lang="en-US" sz="1600" dirty="0"/>
            </a:br>
            <a:r>
              <a:rPr lang="en-US" sz="1600" dirty="0"/>
              <a:t>Process/job/order/contract.	Managerial decisions.</a:t>
            </a:r>
            <a:br>
              <a:rPr lang="en-US" sz="1600" dirty="0"/>
            </a:br>
            <a:r>
              <a:rPr lang="en-US" sz="1600" b="1" dirty="0">
                <a:solidFill>
                  <a:srgbClr val="0000FF"/>
                </a:solidFill>
              </a:rPr>
              <a:t>2. Objectives-</a:t>
            </a:r>
            <a:r>
              <a:rPr lang="en-US" sz="1600" dirty="0"/>
              <a:t/>
            </a:r>
            <a:br>
              <a:rPr lang="en-US" sz="1600" dirty="0"/>
            </a:br>
            <a:r>
              <a:rPr lang="en-US" sz="1600" dirty="0"/>
              <a:t>The basic objectives of Cost	The basic objectives of</a:t>
            </a:r>
            <a:br>
              <a:rPr lang="en-US" sz="1600" dirty="0"/>
            </a:br>
            <a:r>
              <a:rPr lang="en-US" sz="1600" dirty="0"/>
              <a:t>Accounting are to ascertain              management accounting is to</a:t>
            </a:r>
            <a:br>
              <a:rPr lang="en-US" sz="1600" dirty="0"/>
            </a:br>
            <a:r>
              <a:rPr lang="en-US" sz="1600" dirty="0"/>
              <a:t>Cost, cost control, cost                  provide data for managerial</a:t>
            </a:r>
            <a:br>
              <a:rPr lang="en-US" sz="1600" dirty="0"/>
            </a:br>
            <a:r>
              <a:rPr lang="en-US" sz="1600" dirty="0"/>
              <a:t>Reduction, etc.                          decisions.</a:t>
            </a:r>
            <a:br>
              <a:rPr lang="en-US" sz="1600" dirty="0"/>
            </a:br>
            <a:r>
              <a:rPr lang="en-US" sz="1600" b="1" dirty="0">
                <a:solidFill>
                  <a:srgbClr val="0000FF"/>
                </a:solidFill>
              </a:rPr>
              <a:t>3. Scope-</a:t>
            </a:r>
            <a:r>
              <a:rPr lang="en-US" sz="1600" dirty="0"/>
              <a:t/>
            </a:r>
            <a:br>
              <a:rPr lang="en-US" sz="1600" dirty="0"/>
            </a:br>
            <a:r>
              <a:rPr lang="en-US" sz="1600" dirty="0"/>
              <a:t>The scope of Cost Accounting	The scope of Management</a:t>
            </a:r>
            <a:br>
              <a:rPr lang="en-US" sz="1600" dirty="0"/>
            </a:br>
            <a:r>
              <a:rPr lang="en-US" sz="1600" dirty="0"/>
              <a:t>Is limited.                                Accounting is very wide.</a:t>
            </a:r>
            <a:br>
              <a:rPr lang="en-US" sz="1600" dirty="0"/>
            </a:br>
            <a:r>
              <a:rPr lang="en-US" sz="1600" b="1" dirty="0">
                <a:solidFill>
                  <a:srgbClr val="0000FF"/>
                </a:solidFill>
              </a:rPr>
              <a:t>4. Period Covered -</a:t>
            </a:r>
            <a:r>
              <a:rPr lang="en-US" sz="1600" dirty="0"/>
              <a:t/>
            </a:r>
            <a:br>
              <a:rPr lang="en-US" sz="1600" dirty="0"/>
            </a:br>
            <a:r>
              <a:rPr lang="en-US" sz="1600" dirty="0"/>
              <a:t>Cost Accounting covers generally        Management Accounting may</a:t>
            </a:r>
            <a:br>
              <a:rPr lang="en-US" sz="1600" dirty="0"/>
            </a:br>
            <a:r>
              <a:rPr lang="en-US" sz="1600" dirty="0"/>
              <a:t>One accounting cycle, (</a:t>
            </a:r>
            <a:r>
              <a:rPr lang="en-US" sz="1600" dirty="0" smtClean="0"/>
              <a:t>i.e.1 year</a:t>
            </a:r>
            <a:r>
              <a:rPr lang="en-US" sz="1600" dirty="0"/>
              <a:t>)        cover a number of years.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r>
              <a:rPr lang="en-US" sz="1600" b="1" dirty="0">
                <a:solidFill>
                  <a:srgbClr val="0000FF"/>
                </a:solidFill>
              </a:rPr>
              <a:t>5. Data -</a:t>
            </a:r>
            <a:r>
              <a:rPr lang="en-US" sz="1600" dirty="0"/>
              <a:t/>
            </a:r>
            <a:br>
              <a:rPr lang="en-US" sz="1600" dirty="0"/>
            </a:br>
            <a:r>
              <a:rPr lang="en-US" sz="1600" dirty="0"/>
              <a:t>Cost Accounting uses quantitative       Management Accounting uses</a:t>
            </a:r>
            <a:br>
              <a:rPr lang="en-US" sz="1600" dirty="0"/>
            </a:br>
            <a:r>
              <a:rPr lang="en-US" sz="1600" dirty="0"/>
              <a:t>data only.	Quantitative as well as</a:t>
            </a:r>
            <a:br>
              <a:rPr lang="en-US" sz="1600" dirty="0"/>
            </a:br>
            <a:r>
              <a:rPr lang="en-US" sz="1600" dirty="0"/>
              <a:t>qualitative data.</a:t>
            </a:r>
            <a:br>
              <a:rPr lang="en-US" sz="1600" dirty="0"/>
            </a:br>
            <a:r>
              <a:rPr lang="en-US" sz="1600" b="1" dirty="0">
                <a:solidFill>
                  <a:srgbClr val="0000FF"/>
                </a:solidFill>
              </a:rPr>
              <a:t>6. Tools &amp; techniques -</a:t>
            </a:r>
            <a:r>
              <a:rPr lang="en-US" sz="1600" dirty="0"/>
              <a:t/>
            </a:r>
            <a:br>
              <a:rPr lang="en-US" sz="1600" dirty="0"/>
            </a:br>
            <a:r>
              <a:rPr lang="en-US" sz="1600" dirty="0"/>
              <a:t>It uses techniques like standard	It uses techniques like Ratio</a:t>
            </a:r>
            <a:br>
              <a:rPr lang="en-US" sz="1600" dirty="0"/>
            </a:br>
            <a:r>
              <a:rPr lang="en-US" sz="1600" dirty="0"/>
              <a:t>Costing, Marginal Costing,              Analysis, Fund Flow Statement,</a:t>
            </a:r>
            <a:br>
              <a:rPr lang="en-US" sz="1600" dirty="0"/>
            </a:br>
            <a:r>
              <a:rPr lang="en-US" sz="1600" dirty="0"/>
              <a:t>Budgetary Control etc.              Cash Flow Statement, Comparative</a:t>
            </a:r>
            <a:br>
              <a:rPr lang="en-US" sz="1600" dirty="0"/>
            </a:br>
            <a:r>
              <a:rPr lang="en-US" sz="1600" dirty="0"/>
              <a:t>        Analysis, Trend Analysis etc. </a:t>
            </a:r>
            <a:br>
              <a:rPr lang="en-US" sz="1600" dirty="0"/>
            </a:br>
            <a:r>
              <a:rPr lang="en-US" sz="1600" b="1" dirty="0">
                <a:solidFill>
                  <a:srgbClr val="0000FF"/>
                </a:solidFill>
              </a:rPr>
              <a:t>7 Status -</a:t>
            </a:r>
            <a:r>
              <a:rPr lang="en-US" sz="1600" dirty="0"/>
              <a:t/>
            </a:r>
            <a:br>
              <a:rPr lang="en-US" sz="1600" dirty="0"/>
            </a:br>
            <a:r>
              <a:rPr lang="en-US" sz="1600" dirty="0"/>
              <a:t>Status of Cost Accountant           Status of Management Accountant</a:t>
            </a:r>
            <a:br>
              <a:rPr lang="en-US" sz="1600" dirty="0"/>
            </a:br>
            <a:r>
              <a:rPr lang="en-US" sz="1600" dirty="0"/>
              <a:t>is at lower level in the              is a senior position.</a:t>
            </a:r>
            <a:br>
              <a:rPr lang="en-US" sz="1600" dirty="0"/>
            </a:br>
            <a:r>
              <a:rPr lang="en-US" sz="1600" dirty="0"/>
              <a:t>Organizational set up.</a:t>
            </a:r>
            <a:br>
              <a:rPr lang="en-US" sz="1600" dirty="0"/>
            </a:br>
            <a:r>
              <a:rPr lang="en-US" sz="1600" b="1" dirty="0">
                <a:solidFill>
                  <a:srgbClr val="0000FF"/>
                </a:solidFill>
              </a:rPr>
              <a:t>8. Legal Compulsion -</a:t>
            </a:r>
            <a:r>
              <a:rPr lang="en-US" sz="1600" dirty="0"/>
              <a:t/>
            </a:r>
            <a:br>
              <a:rPr lang="en-US" sz="1600" dirty="0"/>
            </a:br>
            <a:r>
              <a:rPr lang="en-IN" sz="1600" dirty="0"/>
              <a:t> </a:t>
            </a:r>
            <a:r>
              <a:rPr lang="en-US" sz="1600" dirty="0"/>
              <a:t/>
            </a:r>
            <a:br>
              <a:rPr lang="en-US" sz="1600" dirty="0"/>
            </a:br>
            <a:r>
              <a:rPr lang="en-US" sz="1600" dirty="0"/>
              <a:t>Cost accounting is compulsory	Management accounting is</a:t>
            </a:r>
            <a:br>
              <a:rPr lang="en-US" sz="1600" dirty="0"/>
            </a:br>
            <a:r>
              <a:rPr lang="en-US" sz="1600" dirty="0"/>
              <a:t>in specified industries.	optional.</a:t>
            </a:r>
            <a:br>
              <a:rPr lang="en-US" sz="1600" dirty="0"/>
            </a:br>
            <a:r>
              <a:rPr lang="en-US" sz="1600" b="1" dirty="0">
                <a:solidFill>
                  <a:srgbClr val="0000FF"/>
                </a:solidFill>
              </a:rPr>
              <a:t>9 Installation -</a:t>
            </a:r>
            <a:r>
              <a:rPr lang="en-US" sz="1600" dirty="0"/>
              <a:t/>
            </a:r>
            <a:br>
              <a:rPr lang="en-US" sz="1600" dirty="0"/>
            </a:br>
            <a:r>
              <a:rPr lang="en-US" sz="1600" dirty="0"/>
              <a:t>It can be installed independently	It cannot be installed</a:t>
            </a:r>
            <a:br>
              <a:rPr lang="en-US" sz="1600" dirty="0"/>
            </a:br>
            <a:r>
              <a:rPr lang="en-US" sz="1600" dirty="0"/>
              <a:t>Without management accounting.        Independently without</a:t>
            </a:r>
            <a:r>
              <a:rPr lang="en-US" sz="1600"/>
              <a:t/>
            </a:r>
            <a:br>
              <a:rPr lang="en-US" sz="1600"/>
            </a:br>
            <a:r>
              <a:rPr lang="en-US" sz="1600" smtClean="0"/>
              <a:t>                                                        Cost </a:t>
            </a:r>
            <a:r>
              <a:rPr lang="en-US" sz="1600" dirty="0"/>
              <a:t>accounting.</a:t>
            </a:r>
            <a:br>
              <a:rPr lang="en-US" sz="1600" dirty="0"/>
            </a:br>
            <a:r>
              <a:rPr lang="en-US" sz="1600" b="1" dirty="0">
                <a:solidFill>
                  <a:srgbClr val="0000FF"/>
                </a:solidFill>
              </a:rPr>
              <a:t>10.  Approach -</a:t>
            </a:r>
            <a:r>
              <a:rPr lang="en-US" sz="1600" dirty="0"/>
              <a:t/>
            </a:r>
            <a:br>
              <a:rPr lang="en-US" sz="1600" dirty="0"/>
            </a:br>
            <a:r>
              <a:rPr lang="en-US" sz="1600" dirty="0"/>
              <a:t>It is historical in its approach.	It is futuristic in its approach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228600"/>
            <a:ext cx="8534400" cy="6400801"/>
          </a:xfrm>
        </p:spPr>
        <p:txBody>
          <a:bodyPr>
            <a:noAutofit/>
          </a:bodyPr>
          <a:lstStyle/>
          <a:p>
            <a:pPr algn="l"/>
            <a:r>
              <a:rPr lang="en-US" sz="2000" b="1" u="sng" dirty="0">
                <a:solidFill>
                  <a:srgbClr val="FF0000"/>
                </a:solidFill>
              </a:rPr>
              <a:t>Unit No-2	Insurance Claim -</a:t>
            </a:r>
            <a:r>
              <a:rPr lang="en-US" sz="2000" dirty="0"/>
              <a:t/>
            </a:r>
            <a:br>
              <a:rPr lang="en-US" sz="2000" dirty="0"/>
            </a:br>
            <a:r>
              <a:rPr lang="en-US" sz="1600" dirty="0"/>
              <a:t>Business operates in a dynamic and uncertain situation. In fact, it has to face the risk of loss on account of fire, earthquake, theft, riots, war, economic problems, floods, etc.</a:t>
            </a:r>
            <a:br>
              <a:rPr lang="en-US" sz="1600" dirty="0"/>
            </a:br>
            <a:r>
              <a:rPr lang="en-US" sz="1600" dirty="0"/>
              <a:t>If any calamity arises, it may destroy not only property but also profitability comes down. Therefore, a prudent businessman generally takes policy to cover the risk of-</a:t>
            </a:r>
            <a:br>
              <a:rPr lang="en-US" sz="1600" dirty="0"/>
            </a:br>
            <a:r>
              <a:rPr lang="en-US" sz="1600" dirty="0"/>
              <a:t>1-Loss of </a:t>
            </a:r>
            <a:r>
              <a:rPr lang="en-US" sz="1600" dirty="0" smtClean="0"/>
              <a:t>stock / </a:t>
            </a:r>
            <a:r>
              <a:rPr lang="en-US" sz="1600" dirty="0"/>
              <a:t>property.</a:t>
            </a:r>
            <a:br>
              <a:rPr lang="en-US" sz="1600" dirty="0"/>
            </a:br>
            <a:r>
              <a:rPr lang="en-US" sz="1600" dirty="0"/>
              <a:t>2- Loss of profits.</a:t>
            </a:r>
            <a:br>
              <a:rPr lang="en-US" sz="1600" dirty="0"/>
            </a:br>
            <a:r>
              <a:rPr lang="en-US" sz="1600" dirty="0"/>
              <a:t>Thus, we have to study to find out insurance claim to be lodged with insurance company for compensation purpose under two categories-</a:t>
            </a:r>
            <a:br>
              <a:rPr lang="en-US" sz="1600" dirty="0"/>
            </a:br>
            <a:r>
              <a:rPr lang="en-US" sz="1600" dirty="0"/>
              <a:t>1- Loss of stock policy.</a:t>
            </a:r>
            <a:br>
              <a:rPr lang="en-US" sz="1600" dirty="0"/>
            </a:br>
            <a:r>
              <a:rPr lang="en-US" sz="1600" dirty="0"/>
              <a:t>2- Loss of profit policy.</a:t>
            </a:r>
            <a:br>
              <a:rPr lang="en-US" sz="1600" dirty="0"/>
            </a:br>
            <a:r>
              <a:rPr lang="en-US" sz="2400" b="1" dirty="0" smtClean="0">
                <a:solidFill>
                  <a:srgbClr val="7030A0"/>
                </a:solidFill>
              </a:rPr>
              <a:t>Loss </a:t>
            </a:r>
            <a:r>
              <a:rPr lang="en-US" sz="2400" b="1" dirty="0">
                <a:solidFill>
                  <a:srgbClr val="7030A0"/>
                </a:solidFill>
              </a:rPr>
              <a:t>of stock policy -</a:t>
            </a:r>
            <a:r>
              <a:rPr lang="en-US" sz="1600" dirty="0"/>
              <a:t/>
            </a:r>
            <a:br>
              <a:rPr lang="en-US" sz="1600" dirty="0"/>
            </a:br>
            <a:r>
              <a:rPr lang="en-US" sz="1600" dirty="0"/>
              <a:t>If any calamity arises it may destroy stock either fully or partially. That is why loss of stock policy is taken to enjoy compensation. While calculating the claim for loss of stock, it is necessary to consider the following concepts-</a:t>
            </a:r>
            <a:br>
              <a:rPr lang="en-US" sz="1600" dirty="0"/>
            </a:br>
            <a:r>
              <a:rPr lang="en-US" sz="1600" b="1" dirty="0">
                <a:solidFill>
                  <a:srgbClr val="0000FF"/>
                </a:solidFill>
              </a:rPr>
              <a:t>1- Gross profit ratio -</a:t>
            </a:r>
            <a:r>
              <a:rPr lang="en-US" sz="1600" dirty="0"/>
              <a:t/>
            </a:r>
            <a:br>
              <a:rPr lang="en-US" sz="1600" dirty="0"/>
            </a:br>
            <a:r>
              <a:rPr lang="en-US" sz="1600" dirty="0"/>
              <a:t>If this ratio is given directly in example, it is well and good. But if this ratio is not available, then it must be calculated by preparing 'Trading </a:t>
            </a:r>
            <a:r>
              <a:rPr lang="en-US" sz="1600" dirty="0" smtClean="0"/>
              <a:t>Account’ </a:t>
            </a:r>
            <a:r>
              <a:rPr lang="en-US" sz="1600" dirty="0"/>
              <a:t>of the previous year.</a:t>
            </a:r>
            <a:br>
              <a:rPr lang="en-US" sz="1600" dirty="0"/>
            </a:br>
            <a:r>
              <a:rPr lang="en-US" sz="1600" dirty="0"/>
              <a:t>G/P ratio becomes the </a:t>
            </a:r>
            <a:r>
              <a:rPr lang="en-US" sz="1600" dirty="0" smtClean="0"/>
              <a:t>base </a:t>
            </a:r>
            <a:r>
              <a:rPr lang="en-US" sz="1600" dirty="0"/>
              <a:t>for finding out 'Stock at the Date of Fire</a:t>
            </a:r>
            <a:r>
              <a:rPr lang="en-US" sz="1600" dirty="0" smtClean="0"/>
              <a:t>'.</a:t>
            </a:r>
            <a:br>
              <a:rPr lang="en-US" sz="1600" dirty="0" smtClean="0"/>
            </a:br>
            <a:r>
              <a:rPr lang="en-US" sz="1600" b="1" dirty="0">
                <a:solidFill>
                  <a:srgbClr val="0000FF"/>
                </a:solidFill>
              </a:rPr>
              <a:t>2- Average clause -</a:t>
            </a:r>
            <a:r>
              <a:rPr lang="en-US" sz="1600" dirty="0"/>
              <a:t/>
            </a:r>
            <a:br>
              <a:rPr lang="en-US" sz="1600" dirty="0"/>
            </a:br>
            <a:r>
              <a:rPr lang="en-US" sz="1600" dirty="0"/>
              <a:t>This clause becomes applicable only when the amount of policy is lower than the stock at date of fire. Here following formula is applied to find out amount of claim.</a:t>
            </a:r>
            <a:br>
              <a:rPr lang="en-US" sz="1600" dirty="0"/>
            </a:br>
            <a:r>
              <a:rPr lang="en-US" sz="1600" u="sng" dirty="0"/>
              <a:t>Amount of Policy</a:t>
            </a:r>
            <a:r>
              <a:rPr lang="en-US" sz="1600" dirty="0"/>
              <a:t>      </a:t>
            </a:r>
            <a:r>
              <a:rPr lang="en-US" sz="1600" dirty="0" smtClean="0"/>
              <a:t>x   </a:t>
            </a:r>
            <a:r>
              <a:rPr lang="en-US" sz="1600" dirty="0"/>
              <a:t>Actual loss of stock </a:t>
            </a:r>
            <a:r>
              <a:rPr lang="en-US" sz="1600" dirty="0" smtClean="0"/>
              <a:t/>
            </a:r>
            <a:br>
              <a:rPr lang="en-US" sz="1600" dirty="0" smtClean="0"/>
            </a:br>
            <a:r>
              <a:rPr lang="en-US" sz="1600" dirty="0" err="1" smtClean="0"/>
              <a:t>Stock</a:t>
            </a:r>
            <a:r>
              <a:rPr lang="en-US" sz="1600" dirty="0" smtClean="0"/>
              <a:t> </a:t>
            </a:r>
            <a:r>
              <a:rPr lang="en-US" sz="1600" dirty="0"/>
              <a:t>at the date Of fire.</a:t>
            </a:r>
            <a:br>
              <a:rPr lang="en-US" sz="1600" dirty="0"/>
            </a:br>
            <a:r>
              <a:rPr lang="en-US" sz="1600" b="1" dirty="0">
                <a:solidFill>
                  <a:srgbClr val="0000FF"/>
                </a:solidFill>
              </a:rPr>
              <a:t>3- Salvaged Stock -</a:t>
            </a:r>
            <a:r>
              <a:rPr lang="en-US" sz="1600" dirty="0"/>
              <a:t/>
            </a:r>
            <a:br>
              <a:rPr lang="en-US" sz="1600" dirty="0"/>
            </a:br>
            <a:r>
              <a:rPr lang="en-US" sz="1600" dirty="0"/>
              <a:t>The stock which is saved from fire/calamity is known as 'Salvaged Stock'.</a:t>
            </a:r>
            <a:br>
              <a:rPr lang="en-US" sz="1600" dirty="0"/>
            </a:b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dirty="0">
                <a:solidFill>
                  <a:srgbClr val="FF0000"/>
                </a:solidFill>
              </a:rPr>
              <a:t>• </a:t>
            </a:r>
            <a:r>
              <a:rPr lang="en-US" sz="1600" b="1" u="sng" dirty="0">
                <a:solidFill>
                  <a:srgbClr val="FF0000"/>
                </a:solidFill>
              </a:rPr>
              <a:t>Steps to find out insurance claim -</a:t>
            </a:r>
            <a:r>
              <a:rPr lang="en-US" sz="1600" dirty="0"/>
              <a:t/>
            </a:r>
            <a:br>
              <a:rPr lang="en-US" sz="1600" dirty="0"/>
            </a:br>
            <a:r>
              <a:rPr lang="en-US" sz="1600" b="1" dirty="0">
                <a:solidFill>
                  <a:srgbClr val="7030A0"/>
                </a:solidFill>
              </a:rPr>
              <a:t>• </a:t>
            </a:r>
            <a:r>
              <a:rPr lang="en-US" sz="1600" b="1" u="sng" dirty="0">
                <a:solidFill>
                  <a:srgbClr val="7030A0"/>
                </a:solidFill>
              </a:rPr>
              <a:t>S-l  Gross Profit Ratio-</a:t>
            </a:r>
            <a:r>
              <a:rPr lang="en-US" sz="1600" dirty="0"/>
              <a:t/>
            </a:r>
            <a:br>
              <a:rPr lang="en-US" sz="1600" dirty="0"/>
            </a:br>
            <a:r>
              <a:rPr lang="en-US" sz="1600" dirty="0"/>
              <a:t>It is of the previous year. If G/P Ratio is given in the example itself, it is well and good. However, </a:t>
            </a:r>
            <a:r>
              <a:rPr lang="en-US" sz="1600" dirty="0" smtClean="0"/>
              <a:t>sometime G/P </a:t>
            </a:r>
            <a:r>
              <a:rPr lang="en-US" sz="1600" dirty="0"/>
              <a:t>Ratio is absent. Therefore, it becomes necessary to prepare 'Trading Account' of the previous year as usual to know the G/P of previous year. Then G/P Ratio is calculated as </a:t>
            </a:r>
            <a:r>
              <a:rPr lang="en-US" sz="1600" dirty="0" smtClean="0"/>
              <a:t>under -</a:t>
            </a:r>
            <a:br>
              <a:rPr lang="en-US" sz="1600" dirty="0" smtClean="0"/>
            </a:br>
            <a:r>
              <a:rPr lang="en-US" sz="1600" dirty="0" smtClean="0"/>
              <a:t>                 </a:t>
            </a:r>
            <a:r>
              <a:rPr lang="en-US" sz="1600" u="sng" dirty="0" smtClean="0"/>
              <a:t>Gross </a:t>
            </a:r>
            <a:r>
              <a:rPr lang="en-US" sz="1600" u="sng" dirty="0"/>
              <a:t>Profits</a:t>
            </a:r>
            <a:r>
              <a:rPr lang="en-US" sz="1600" dirty="0"/>
              <a:t>        </a:t>
            </a:r>
            <a:r>
              <a:rPr lang="en-US" sz="1600" dirty="0" smtClean="0"/>
              <a:t>x     </a:t>
            </a:r>
            <a:r>
              <a:rPr lang="en-US" sz="1600" dirty="0"/>
              <a:t>100 </a:t>
            </a:r>
            <a:r>
              <a:rPr lang="en-US" sz="1600" dirty="0" smtClean="0"/>
              <a:t/>
            </a:r>
            <a:br>
              <a:rPr lang="en-US" sz="1600" dirty="0" smtClean="0"/>
            </a:br>
            <a:r>
              <a:rPr lang="en-US" sz="1600" dirty="0" smtClean="0"/>
              <a:t>                      Sales</a:t>
            </a:r>
            <a:r>
              <a:rPr lang="en-US" sz="1600" dirty="0"/>
              <a:t/>
            </a:r>
            <a:br>
              <a:rPr lang="en-US" sz="1600" dirty="0"/>
            </a:br>
            <a:r>
              <a:rPr lang="en-US" sz="1600" dirty="0"/>
              <a:t>• </a:t>
            </a:r>
            <a:r>
              <a:rPr lang="en-US" sz="1600" u="sng" dirty="0"/>
              <a:t>S-2</a:t>
            </a:r>
            <a:r>
              <a:rPr lang="en-US" sz="1600" dirty="0"/>
              <a:t> Find out stock at the date of fire, for this purpose trading account of the 'Current Year' </a:t>
            </a:r>
            <a:r>
              <a:rPr lang="en-US" sz="1600" dirty="0" err="1"/>
              <a:t>upto</a:t>
            </a:r>
            <a:r>
              <a:rPr lang="en-US" sz="1600" dirty="0"/>
              <a:t> the date of fire is prepared as under-</a:t>
            </a:r>
            <a:br>
              <a:rPr lang="en-US" sz="1600" dirty="0"/>
            </a:br>
            <a:r>
              <a:rPr lang="en-US" sz="1600" b="1" u="sng" dirty="0">
                <a:solidFill>
                  <a:srgbClr val="0000FF"/>
                </a:solidFill>
              </a:rPr>
              <a:t>Trading Account - (</a:t>
            </a:r>
            <a:r>
              <a:rPr lang="en-US" sz="1600" b="1" u="sng" dirty="0" err="1">
                <a:solidFill>
                  <a:srgbClr val="0000FF"/>
                </a:solidFill>
              </a:rPr>
              <a:t>Upto</a:t>
            </a:r>
            <a:r>
              <a:rPr lang="en-US" sz="1600" b="1" u="sng" dirty="0">
                <a:solidFill>
                  <a:srgbClr val="0000FF"/>
                </a:solidFill>
              </a:rPr>
              <a:t> the date of fire)</a:t>
            </a:r>
            <a:r>
              <a:rPr lang="en-US" sz="1600" dirty="0"/>
              <a:t/>
            </a:r>
            <a:br>
              <a:rPr lang="en-US" sz="1600" dirty="0"/>
            </a:br>
            <a:r>
              <a:rPr lang="en-US" sz="1600" dirty="0"/>
              <a:t>To Opening stock.        </a:t>
            </a:r>
            <a:r>
              <a:rPr lang="en-US" sz="1600" dirty="0" smtClean="0"/>
              <a:t>		***</a:t>
            </a:r>
            <a:r>
              <a:rPr lang="en-US" sz="1600" dirty="0"/>
              <a:t>	By sales                </a:t>
            </a:r>
            <a:r>
              <a:rPr lang="en-US" sz="1600" dirty="0" smtClean="0"/>
              <a:t>	***</a:t>
            </a:r>
            <a:r>
              <a:rPr lang="en-US" sz="1600" dirty="0"/>
              <a:t/>
            </a:r>
            <a:br>
              <a:rPr lang="en-US" sz="1600" dirty="0"/>
            </a:br>
            <a:r>
              <a:rPr lang="en-US" sz="1600" dirty="0"/>
              <a:t>To Purchases.           </a:t>
            </a:r>
            <a:r>
              <a:rPr lang="en-US" sz="1600" dirty="0" smtClean="0"/>
              <a:t>		***          	By </a:t>
            </a:r>
            <a:r>
              <a:rPr lang="en-US" sz="1600" dirty="0"/>
              <a:t>Stock at the          </a:t>
            </a:r>
            <a:r>
              <a:rPr lang="en-US" sz="1600" dirty="0" smtClean="0"/>
              <a:t>	***</a:t>
            </a:r>
            <a:r>
              <a:rPr lang="en-US" sz="1600" dirty="0"/>
              <a:t/>
            </a:r>
            <a:br>
              <a:rPr lang="en-US" sz="1600" dirty="0"/>
            </a:br>
            <a:r>
              <a:rPr lang="en-US" sz="1600" dirty="0" smtClean="0"/>
              <a:t>                                                                                Date </a:t>
            </a:r>
            <a:r>
              <a:rPr lang="en-US" sz="1600" dirty="0"/>
              <a:t>of fire.</a:t>
            </a:r>
            <a:br>
              <a:rPr lang="en-US" sz="1600" dirty="0"/>
            </a:br>
            <a:r>
              <a:rPr lang="en-US" sz="1600" dirty="0"/>
              <a:t>To Expenses on	</a:t>
            </a:r>
            <a:r>
              <a:rPr lang="en-US" sz="1600" dirty="0" smtClean="0"/>
              <a:t>	***              (Balancing figure)</a:t>
            </a:r>
            <a:r>
              <a:rPr lang="en-US" sz="1600" dirty="0"/>
              <a:t/>
            </a:r>
            <a:br>
              <a:rPr lang="en-US" sz="1600" dirty="0"/>
            </a:br>
            <a:r>
              <a:rPr lang="en-US" sz="1600" dirty="0"/>
              <a:t>Purchases.</a:t>
            </a:r>
            <a:br>
              <a:rPr lang="en-US" sz="1600" dirty="0"/>
            </a:br>
            <a:r>
              <a:rPr lang="en-US" sz="1600" dirty="0"/>
              <a:t>To Freight Inward. 		***</a:t>
            </a:r>
            <a:br>
              <a:rPr lang="en-US" sz="1600" dirty="0"/>
            </a:br>
            <a:r>
              <a:rPr lang="en-US" sz="1600" dirty="0"/>
              <a:t>To Wages		</a:t>
            </a:r>
            <a:r>
              <a:rPr lang="en-US" sz="1600" dirty="0" smtClean="0"/>
              <a:t>	***</a:t>
            </a:r>
            <a:r>
              <a:rPr lang="en-US" sz="1600" dirty="0"/>
              <a:t/>
            </a:r>
            <a:br>
              <a:rPr lang="en-US" sz="1600" dirty="0"/>
            </a:br>
            <a:r>
              <a:rPr lang="en-US" sz="1600" dirty="0"/>
              <a:t>To Trade Expense 		***</a:t>
            </a:r>
            <a:br>
              <a:rPr lang="en-US" sz="1600" dirty="0"/>
            </a:br>
            <a:r>
              <a:rPr lang="en-US" sz="1600" dirty="0"/>
              <a:t>To G/P 	</a:t>
            </a:r>
            <a:r>
              <a:rPr lang="en-US" sz="1600" dirty="0" smtClean="0"/>
              <a:t>		</a:t>
            </a:r>
            <a:r>
              <a:rPr lang="en-US" sz="1600" u="sng" dirty="0" smtClean="0"/>
              <a:t>***</a:t>
            </a:r>
            <a:r>
              <a:rPr lang="en-US" sz="1600" dirty="0"/>
              <a:t/>
            </a:r>
            <a:br>
              <a:rPr lang="en-US" sz="1600" dirty="0"/>
            </a:br>
            <a:r>
              <a:rPr lang="en-US" sz="1600" dirty="0"/>
              <a:t>	</a:t>
            </a:r>
            <a:r>
              <a:rPr lang="en-US" sz="1600" dirty="0" smtClean="0"/>
              <a:t>		</a:t>
            </a:r>
            <a:r>
              <a:rPr lang="en-US" sz="1600" u="sng" dirty="0" smtClean="0"/>
              <a:t>***</a:t>
            </a:r>
            <a:r>
              <a:rPr lang="en-US" sz="1600" dirty="0" smtClean="0"/>
              <a:t>                                    	</a:t>
            </a:r>
            <a:r>
              <a:rPr lang="en-US" sz="1600" u="sng" dirty="0" smtClean="0"/>
              <a:t>***</a:t>
            </a:r>
            <a:r>
              <a:rPr lang="en-US" sz="1600" dirty="0" smtClean="0"/>
              <a:t>       </a:t>
            </a:r>
            <a:r>
              <a:rPr lang="en-US" sz="1600" dirty="0"/>
              <a:t/>
            </a:r>
            <a:br>
              <a:rPr lang="en-US" sz="1600" dirty="0"/>
            </a:br>
            <a:r>
              <a:rPr lang="en-US" sz="1600" b="1" u="sng" dirty="0">
                <a:solidFill>
                  <a:srgbClr val="0000FF"/>
                </a:solidFill>
              </a:rPr>
              <a:t>S-3  </a:t>
            </a:r>
            <a:r>
              <a:rPr lang="en-US" sz="1600" u="sng" dirty="0">
                <a:solidFill>
                  <a:srgbClr val="0000FF"/>
                </a:solidFill>
              </a:rPr>
              <a:t>Actual Loss of Stock -</a:t>
            </a:r>
            <a:r>
              <a:rPr lang="en-US" sz="1600" dirty="0"/>
              <a:t/>
            </a:r>
            <a:br>
              <a:rPr lang="en-US" sz="1600" dirty="0"/>
            </a:br>
            <a:r>
              <a:rPr lang="en-US" sz="1600" dirty="0"/>
              <a:t>Stock at the date of fire - Salvaged Stock. </a:t>
            </a:r>
            <a:r>
              <a:rPr lang="en-US" sz="1600" dirty="0" smtClean="0"/>
              <a:t/>
            </a:r>
            <a:br>
              <a:rPr lang="en-US" sz="1600" dirty="0" smtClean="0"/>
            </a:br>
            <a:r>
              <a:rPr lang="en-US" sz="1600" u="sng" dirty="0" smtClean="0">
                <a:solidFill>
                  <a:srgbClr val="0000FF"/>
                </a:solidFill>
              </a:rPr>
              <a:t>S- </a:t>
            </a:r>
            <a:r>
              <a:rPr lang="en-US" sz="1600" u="sng" dirty="0">
                <a:solidFill>
                  <a:srgbClr val="0000FF"/>
                </a:solidFill>
              </a:rPr>
              <a:t>4 Insurance Claim -</a:t>
            </a:r>
            <a:r>
              <a:rPr lang="en-US" sz="1600" dirty="0"/>
              <a:t/>
            </a:r>
            <a:br>
              <a:rPr lang="en-US" sz="1600" dirty="0"/>
            </a:br>
            <a:r>
              <a:rPr lang="en-US" sz="1600" dirty="0"/>
              <a:t>First compare the two figures-</a:t>
            </a:r>
            <a:br>
              <a:rPr lang="en-US" sz="1600" dirty="0"/>
            </a:br>
            <a:r>
              <a:rPr lang="en-US" sz="1600" dirty="0"/>
              <a:t>1-Amount of policy</a:t>
            </a:r>
            <a:br>
              <a:rPr lang="en-US" sz="1600" dirty="0"/>
            </a:br>
            <a:r>
              <a:rPr lang="en-US" sz="1600" dirty="0"/>
              <a:t>2- Stock at the date of fire</a:t>
            </a:r>
            <a:r>
              <a:rPr lang="en-US" sz="1600" dirty="0" smtClean="0"/>
              <a:t>.</a:t>
            </a: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
            </a:r>
            <a:br>
              <a:rPr lang="en-US" sz="1600" dirty="0"/>
            </a:br>
            <a:r>
              <a:rPr lang="en-US" sz="1600" dirty="0"/>
              <a:t>The following situations may arise-</a:t>
            </a:r>
            <a:br>
              <a:rPr lang="en-US" sz="1600" dirty="0"/>
            </a:br>
            <a:r>
              <a:rPr lang="en-US" sz="1600" dirty="0"/>
              <a:t>a- If the amount of policy is equal or more than the stock at the date of fire. Here the insurance claim is equal to actual loss of stock.</a:t>
            </a:r>
            <a:br>
              <a:rPr lang="en-US" sz="1600" dirty="0"/>
            </a:br>
            <a:r>
              <a:rPr lang="en-US" sz="1600" dirty="0"/>
              <a:t>b- If the amount of policy is lower than the stock at the date of fire then average clause becomes applicable and claim calculated as under-</a:t>
            </a:r>
            <a:br>
              <a:rPr lang="en-US" sz="1600" dirty="0"/>
            </a:br>
            <a:r>
              <a:rPr lang="en-US" sz="1600" dirty="0" smtClean="0"/>
              <a:t>             </a:t>
            </a:r>
            <a:r>
              <a:rPr lang="en-US" sz="1600" u="sng" dirty="0" smtClean="0"/>
              <a:t>Amount </a:t>
            </a:r>
            <a:r>
              <a:rPr lang="en-US" sz="1600" u="sng" dirty="0"/>
              <a:t>of Policy	</a:t>
            </a:r>
            <a:r>
              <a:rPr lang="en-US" sz="1600" dirty="0" smtClean="0"/>
              <a:t>x   </a:t>
            </a:r>
            <a:r>
              <a:rPr lang="en-US" sz="1600" dirty="0"/>
              <a:t>Actual loss of stock</a:t>
            </a:r>
            <a:br>
              <a:rPr lang="en-US" sz="1600" dirty="0"/>
            </a:br>
            <a:r>
              <a:rPr lang="en-US" sz="1600" dirty="0" smtClean="0"/>
              <a:t>             Stock </a:t>
            </a:r>
            <a:r>
              <a:rPr lang="en-US" sz="1600" dirty="0"/>
              <a:t>at the </a:t>
            </a:r>
            <a:r>
              <a:rPr lang="en-US" sz="1600" dirty="0" smtClean="0"/>
              <a:t>date of </a:t>
            </a:r>
            <a:r>
              <a:rPr lang="en-US" sz="1600" dirty="0"/>
              <a:t>fire</a:t>
            </a:r>
            <a:r>
              <a:rPr lang="en-US" sz="1600" dirty="0" smtClean="0"/>
              <a:t>.</a:t>
            </a:r>
            <a:br>
              <a:rPr lang="en-US" sz="1600" dirty="0" smtClean="0"/>
            </a:br>
            <a:r>
              <a:rPr lang="en-US" sz="1600" b="1" u="sng" dirty="0">
                <a:solidFill>
                  <a:srgbClr val="FF0000"/>
                </a:solidFill>
              </a:rPr>
              <a:t>Note - Overvaluation/Undervaluation of stock -</a:t>
            </a:r>
            <a:r>
              <a:rPr lang="en-US" sz="1600" dirty="0"/>
              <a:t/>
            </a:r>
            <a:br>
              <a:rPr lang="en-US" sz="1600" dirty="0"/>
            </a:br>
            <a:r>
              <a:rPr lang="en-US" sz="1600" dirty="0"/>
              <a:t>Sometimes the stock may either be overvalued or undervalued. In such a situation, it is must to take the stock at cost basis.</a:t>
            </a:r>
            <a:br>
              <a:rPr lang="en-US" sz="1600" dirty="0"/>
            </a:br>
            <a:r>
              <a:rPr lang="en-US" sz="1600" b="1" u="sng" dirty="0">
                <a:solidFill>
                  <a:srgbClr val="FF0000"/>
                </a:solidFill>
              </a:rPr>
              <a:t>Abnormal / Defective/ Inferior Goods-</a:t>
            </a:r>
            <a:r>
              <a:rPr lang="en-US" sz="1600" dirty="0"/>
              <a:t/>
            </a:r>
            <a:br>
              <a:rPr lang="en-US" sz="1600" dirty="0"/>
            </a:br>
            <a:r>
              <a:rPr lang="en-US" sz="1600" dirty="0"/>
              <a:t>Sometimes defective / abnormal/ inferior/ spoiled/ poor selling line goods are included in the items like purchases, sales, opening stock &amp; closing stock. Moreover, the valuation of such items may be done somewhat differently.</a:t>
            </a:r>
            <a:br>
              <a:rPr lang="en-US" sz="1600" dirty="0"/>
            </a:br>
            <a:r>
              <a:rPr lang="en-US" sz="1600" dirty="0"/>
              <a:t>But due to this, the G/P Ratio may affect badly. That is why, while calculating insurance claim, it is necessary to take extra care.</a:t>
            </a:r>
            <a:br>
              <a:rPr lang="en-US" sz="1600" dirty="0"/>
            </a:br>
            <a:r>
              <a:rPr lang="en-US" sz="2400" b="1" dirty="0">
                <a:solidFill>
                  <a:srgbClr val="0000FF"/>
                </a:solidFill>
              </a:rPr>
              <a:t>2- Loss of Profit Policy -</a:t>
            </a:r>
            <a:r>
              <a:rPr lang="en-US" sz="1600" dirty="0"/>
              <a:t/>
            </a:r>
            <a:br>
              <a:rPr lang="en-US" sz="1600" dirty="0"/>
            </a:br>
            <a:r>
              <a:rPr lang="en-US" sz="1600" dirty="0"/>
              <a:t>If any natural calamity arises, it may destroy not only stock and other property but also the business is affected badly.</a:t>
            </a:r>
            <a:br>
              <a:rPr lang="en-US" sz="1600" dirty="0"/>
            </a:br>
            <a:r>
              <a:rPr lang="en-US" sz="1600" dirty="0"/>
              <a:t>Thus, the calamity destroys the capacity of the organization to carry on the business with full swing. This situation is generally for 3-4 months &amp; this period is known as 'Dislocation Period'. In this period, sales come down and therefore the business will have to suffer loss of profits.</a:t>
            </a:r>
            <a:br>
              <a:rPr lang="en-US" sz="1600" dirty="0"/>
            </a:br>
            <a:r>
              <a:rPr lang="en-US" sz="1600" dirty="0"/>
              <a:t>In order to enjoy compensation for loss of profit, a prudent businessman takes out loss of profit policy.</a:t>
            </a:r>
            <a:br>
              <a:rPr lang="en-US" sz="1600" dirty="0"/>
            </a:b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000" b="1" dirty="0">
                <a:solidFill>
                  <a:srgbClr val="FF0000"/>
                </a:solidFill>
              </a:rPr>
              <a:t>•   </a:t>
            </a:r>
            <a:r>
              <a:rPr lang="en-US" sz="2000" b="1" u="sng" dirty="0">
                <a:solidFill>
                  <a:srgbClr val="FF0000"/>
                </a:solidFill>
              </a:rPr>
              <a:t>Important Concepts-</a:t>
            </a:r>
            <a:r>
              <a:rPr lang="en-US" sz="1600" dirty="0"/>
              <a:t/>
            </a:r>
            <a:br>
              <a:rPr lang="en-US" sz="1600" dirty="0"/>
            </a:br>
            <a:r>
              <a:rPr lang="en-US" sz="1600" b="1" dirty="0">
                <a:solidFill>
                  <a:srgbClr val="0000FF"/>
                </a:solidFill>
              </a:rPr>
              <a:t>1- Indemnity Period-	</a:t>
            </a:r>
            <a:r>
              <a:rPr lang="en-US" sz="1600" dirty="0"/>
              <a:t/>
            </a:r>
            <a:br>
              <a:rPr lang="en-US" sz="1600" dirty="0"/>
            </a:br>
            <a:r>
              <a:rPr lang="en-US" sz="1600" dirty="0"/>
              <a:t>Indemnity period may be defined as dislocation period of business.</a:t>
            </a:r>
            <a:br>
              <a:rPr lang="en-US" sz="1600" dirty="0"/>
            </a:br>
            <a:r>
              <a:rPr lang="en-US" sz="1600" dirty="0"/>
              <a:t>It does not exceed 12 months. It is stated in the policy that if calamity arises within the stated indemnity period then compensation can be enjoyed.</a:t>
            </a:r>
            <a:br>
              <a:rPr lang="en-US" sz="1600" dirty="0"/>
            </a:br>
            <a:r>
              <a:rPr lang="en-US" sz="1600" b="1" dirty="0">
                <a:solidFill>
                  <a:srgbClr val="0000FF"/>
                </a:solidFill>
              </a:rPr>
              <a:t>2- G/P Ratio-</a:t>
            </a:r>
            <a:r>
              <a:rPr lang="en-US" sz="1600" dirty="0"/>
              <a:t/>
            </a:r>
            <a:br>
              <a:rPr lang="en-US" sz="1600" dirty="0"/>
            </a:br>
            <a:r>
              <a:rPr lang="en-US" sz="1600" dirty="0" smtClean="0"/>
              <a:t>                               </a:t>
            </a:r>
            <a:r>
              <a:rPr lang="en-US" sz="1600" u="sng" dirty="0" smtClean="0"/>
              <a:t>Net </a:t>
            </a:r>
            <a:r>
              <a:rPr lang="en-US" sz="1600" u="sng" dirty="0"/>
              <a:t>Profits + Insured Standing Charges</a:t>
            </a:r>
            <a:r>
              <a:rPr lang="en-US" sz="1600" dirty="0"/>
              <a:t>	</a:t>
            </a:r>
            <a:r>
              <a:rPr lang="en-US" sz="1600" dirty="0" smtClean="0"/>
              <a:t>x   </a:t>
            </a:r>
            <a:r>
              <a:rPr lang="en-US" sz="1600" dirty="0"/>
              <a:t>100</a:t>
            </a:r>
            <a:br>
              <a:rPr lang="en-US" sz="1600" dirty="0"/>
            </a:br>
            <a:r>
              <a:rPr lang="en-US" sz="1600" dirty="0" smtClean="0"/>
              <a:t>                                                       Sales</a:t>
            </a:r>
            <a:r>
              <a:rPr lang="en-US" sz="1600" dirty="0"/>
              <a:t/>
            </a:r>
            <a:br>
              <a:rPr lang="en-US" sz="1600" dirty="0"/>
            </a:br>
            <a:r>
              <a:rPr lang="en-US" sz="1600" i="1" dirty="0"/>
              <a:t>•  </a:t>
            </a:r>
            <a:r>
              <a:rPr lang="en-US" sz="1600" dirty="0"/>
              <a:t>Note-a- All the figures in the above formula relate to </a:t>
            </a:r>
            <a:r>
              <a:rPr lang="en-US" sz="1600" dirty="0" smtClean="0"/>
              <a:t>previous year</a:t>
            </a:r>
            <a:r>
              <a:rPr lang="en-US" sz="1600" dirty="0"/>
              <a:t>, </a:t>
            </a:r>
            <a:r>
              <a:rPr lang="en-US" sz="1600" dirty="0" smtClean="0"/>
              <a:t/>
            </a:r>
            <a:br>
              <a:rPr lang="en-US" sz="1600" dirty="0" smtClean="0"/>
            </a:br>
            <a:r>
              <a:rPr lang="en-US" sz="1600" b="1" dirty="0" smtClean="0"/>
              <a:t>              b- Standing </a:t>
            </a:r>
            <a:r>
              <a:rPr lang="en-US" sz="1600" b="1" dirty="0"/>
              <a:t>Charges-</a:t>
            </a:r>
            <a:br>
              <a:rPr lang="en-US" sz="1600" b="1" dirty="0"/>
            </a:br>
            <a:r>
              <a:rPr lang="en-US" sz="1600" dirty="0"/>
              <a:t>They are also known as fixed charges/fixed expenses. "Standing Charges refers to such expenses which do not change even though there are ups and downs in the level of activity".</a:t>
            </a:r>
            <a:br>
              <a:rPr lang="en-US" sz="1600" dirty="0"/>
            </a:br>
            <a:r>
              <a:rPr lang="en-US" sz="1600" dirty="0"/>
              <a:t>Thus, such charges remain constant/static for </a:t>
            </a:r>
            <a:r>
              <a:rPr lang="en-US" sz="1600" dirty="0" err="1"/>
              <a:t>eg</a:t>
            </a:r>
            <a:r>
              <a:rPr lang="en-US" sz="1600" dirty="0"/>
              <a:t>-rent, Interest on bank loan, Interest on debenture, Salaries/wages of permanent staff, Depreciation...etc.</a:t>
            </a:r>
            <a:br>
              <a:rPr lang="en-US" sz="1600" dirty="0"/>
            </a:br>
            <a:r>
              <a:rPr lang="en-US" sz="1600" b="1" dirty="0">
                <a:solidFill>
                  <a:srgbClr val="0000FF"/>
                </a:solidFill>
              </a:rPr>
              <a:t>3-Standard Turnover-</a:t>
            </a:r>
            <a:r>
              <a:rPr lang="en-US" sz="1600" dirty="0"/>
              <a:t/>
            </a:r>
            <a:br>
              <a:rPr lang="en-US" sz="1600" dirty="0"/>
            </a:br>
            <a:r>
              <a:rPr lang="en-US" sz="1600" dirty="0"/>
              <a:t>It refers to the sales of that period in the previous year which corresponds to the period of dislocation during current year. For e.g. suppose due to fire a business is dislocated for 3 months, that is from 1</a:t>
            </a:r>
            <a:r>
              <a:rPr lang="en-US" sz="1600" baseline="30000" dirty="0"/>
              <a:t>st</a:t>
            </a:r>
            <a:r>
              <a:rPr lang="en-US" sz="1600" dirty="0"/>
              <a:t> July 2010 to 30</a:t>
            </a:r>
            <a:r>
              <a:rPr lang="en-US" sz="1600" baseline="30000" dirty="0"/>
              <a:t>th </a:t>
            </a:r>
            <a:r>
              <a:rPr lang="en-US" sz="1600" dirty="0"/>
              <a:t>September 2010.Now standard turnover shall be the sale for 3 months during previous year from 1</a:t>
            </a:r>
            <a:r>
              <a:rPr lang="en-US" sz="1600" baseline="30000" dirty="0"/>
              <a:t>st</a:t>
            </a:r>
            <a:r>
              <a:rPr lang="en-US" sz="1600" dirty="0"/>
              <a:t> July 2009 to 30</a:t>
            </a:r>
            <a:r>
              <a:rPr lang="en-US" sz="1600" baseline="30000" dirty="0"/>
              <a:t>th</a:t>
            </a:r>
            <a:r>
              <a:rPr lang="en-US" sz="1600" dirty="0"/>
              <a:t> September 2009.</a:t>
            </a:r>
            <a:br>
              <a:rPr lang="en-US" sz="1600" dirty="0"/>
            </a:br>
            <a:r>
              <a:rPr lang="en-US" sz="1600" dirty="0"/>
              <a:t>Note-Standard turnover must be adjusted according to </a:t>
            </a:r>
            <a:r>
              <a:rPr lang="en-US" sz="1600" dirty="0" smtClean="0"/>
              <a:t>a the </a:t>
            </a:r>
            <a:r>
              <a:rPr lang="en-US" sz="1600" dirty="0"/>
              <a:t>trend of the business</a:t>
            </a:r>
            <a:r>
              <a:rPr lang="en-US" sz="1600" dirty="0" smtClean="0"/>
              <a:t>.</a:t>
            </a:r>
            <a:br>
              <a:rPr lang="en-US" sz="1600" dirty="0" smtClean="0"/>
            </a:br>
            <a:r>
              <a:rPr lang="en-US" sz="1600" b="1" dirty="0">
                <a:solidFill>
                  <a:srgbClr val="0000FF"/>
                </a:solidFill>
              </a:rPr>
              <a:t>4- Annual Turnover-</a:t>
            </a:r>
            <a:r>
              <a:rPr lang="en-US" sz="1600" dirty="0"/>
              <a:t/>
            </a:r>
            <a:br>
              <a:rPr lang="en-US" sz="1600" dirty="0"/>
            </a:br>
            <a:r>
              <a:rPr lang="en-US" sz="1600" dirty="0"/>
              <a:t>It refers to the sales of 12 months immediately preceding the date of fire. For e.g. suppose fire is occurred on 1</a:t>
            </a:r>
            <a:r>
              <a:rPr lang="en-US" sz="1600" baseline="30000" dirty="0"/>
              <a:t>st</a:t>
            </a:r>
            <a:r>
              <a:rPr lang="en-US" sz="1600" dirty="0"/>
              <a:t> July 2010 and the business is dislocated for 3 months. In this case, the annual turnover to be considered shall be the sales of 12 months immediately preceding the date of fire i.e. sales from   1</a:t>
            </a:r>
            <a:r>
              <a:rPr lang="en-US" sz="1600" baseline="30000" dirty="0"/>
              <a:t>st</a:t>
            </a:r>
            <a:r>
              <a:rPr lang="en-US" sz="1600" dirty="0"/>
              <a:t> July 2009 to 30</a:t>
            </a:r>
            <a:r>
              <a:rPr lang="en-US" sz="1600" baseline="30000" dirty="0"/>
              <a:t>th</a:t>
            </a:r>
            <a:r>
              <a:rPr lang="en-US" sz="1600" dirty="0"/>
              <a:t> June 2010.</a:t>
            </a:r>
            <a:br>
              <a:rPr lang="en-US" sz="1600" dirty="0"/>
            </a:b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Note-Annual turnover must be adjusted according to the trend of business.</a:t>
            </a:r>
            <a:br>
              <a:rPr lang="en-US" sz="1600" dirty="0"/>
            </a:br>
            <a:r>
              <a:rPr lang="en-US" sz="1600" b="1" dirty="0">
                <a:solidFill>
                  <a:srgbClr val="0000FF"/>
                </a:solidFill>
              </a:rPr>
              <a:t>5-Short Sales –</a:t>
            </a:r>
            <a:r>
              <a:rPr lang="en-US" sz="1600" dirty="0"/>
              <a:t/>
            </a:r>
            <a:br>
              <a:rPr lang="en-US" sz="1600" dirty="0"/>
            </a:br>
            <a:r>
              <a:rPr lang="en-US" sz="1600" dirty="0"/>
              <a:t>Standard Turnover - Actual sales in the dislocation period.</a:t>
            </a:r>
            <a:br>
              <a:rPr lang="en-US" sz="1600" dirty="0"/>
            </a:br>
            <a:r>
              <a:rPr lang="en-US" sz="1600" b="1" dirty="0">
                <a:solidFill>
                  <a:srgbClr val="0000FF"/>
                </a:solidFill>
              </a:rPr>
              <a:t>6- Average Clause -</a:t>
            </a:r>
            <a:r>
              <a:rPr lang="en-US" sz="1600" dirty="0"/>
              <a:t/>
            </a:r>
            <a:br>
              <a:rPr lang="en-US" sz="1600" dirty="0"/>
            </a:br>
            <a:r>
              <a:rPr lang="en-US" sz="1600" dirty="0"/>
              <a:t>Generally the loss of profit policy covers Average clause. This clause becomes applicable where amount of policy is lower than "G/P on Annual Turnover/</a:t>
            </a:r>
            <a:r>
              <a:rPr lang="en-US" sz="1600" baseline="30000" dirty="0"/>
              <a:t>7</a:t>
            </a:r>
            <a:r>
              <a:rPr lang="en-US" sz="1600" dirty="0"/>
              <a:t/>
            </a:r>
            <a:br>
              <a:rPr lang="en-US" sz="1600" dirty="0"/>
            </a:br>
            <a:r>
              <a:rPr lang="en-US" sz="2000" b="1" dirty="0">
                <a:solidFill>
                  <a:srgbClr val="FF0000"/>
                </a:solidFill>
              </a:rPr>
              <a:t>• </a:t>
            </a:r>
            <a:r>
              <a:rPr lang="en-US" sz="2000" b="1" u="sng" dirty="0">
                <a:solidFill>
                  <a:srgbClr val="FF0000"/>
                </a:solidFill>
              </a:rPr>
              <a:t>Ascertainment of Claim for loss of profits </a:t>
            </a:r>
            <a:r>
              <a:rPr lang="en-US" sz="2000" b="1" u="sng" dirty="0" smtClean="0">
                <a:solidFill>
                  <a:srgbClr val="FF0000"/>
                </a:solidFill>
              </a:rPr>
              <a:t>–</a:t>
            </a:r>
            <a:r>
              <a:rPr lang="en-US" sz="1600" b="1" u="sng" dirty="0" smtClean="0">
                <a:solidFill>
                  <a:srgbClr val="FF0000"/>
                </a:solidFill>
              </a:rPr>
              <a:t/>
            </a:r>
            <a:br>
              <a:rPr lang="en-US" sz="1600" b="1" u="sng" dirty="0" smtClean="0">
                <a:solidFill>
                  <a:srgbClr val="FF0000"/>
                </a:solidFill>
              </a:rPr>
            </a:br>
            <a:r>
              <a:rPr lang="en-US" sz="1600" b="1" dirty="0" smtClean="0"/>
              <a:t>Step </a:t>
            </a:r>
            <a:r>
              <a:rPr lang="en-US" sz="1600" b="1" dirty="0"/>
              <a:t>1- 6/P Ratio-</a:t>
            </a:r>
            <a:r>
              <a:rPr lang="en-US" sz="1600" dirty="0"/>
              <a:t/>
            </a:r>
            <a:br>
              <a:rPr lang="en-US" sz="1600" dirty="0"/>
            </a:br>
            <a:r>
              <a:rPr lang="en-US" sz="1600" dirty="0"/>
              <a:t>If it is given directly in the example, it is desirable. But if this ratio is not given in the example, it is to be calculated as under-</a:t>
            </a:r>
            <a:br>
              <a:rPr lang="en-US" sz="1600" dirty="0"/>
            </a:br>
            <a:r>
              <a:rPr lang="en-US" sz="1600" u="sng" dirty="0"/>
              <a:t>Net Profits + Insured Standing Charges</a:t>
            </a:r>
            <a:r>
              <a:rPr lang="en-US" sz="1600" dirty="0"/>
              <a:t>         </a:t>
            </a:r>
            <a:r>
              <a:rPr lang="en-US" sz="1600" dirty="0" smtClean="0"/>
              <a:t>x      </a:t>
            </a:r>
            <a:r>
              <a:rPr lang="en-US" sz="1600" dirty="0"/>
              <a:t>100 </a:t>
            </a:r>
            <a:br>
              <a:rPr lang="en-US" sz="1600" dirty="0"/>
            </a:br>
            <a:r>
              <a:rPr lang="en-US" sz="1600" dirty="0" smtClean="0"/>
              <a:t>                        Sales</a:t>
            </a:r>
            <a:br>
              <a:rPr lang="en-US" sz="1600" dirty="0" smtClean="0"/>
            </a:br>
            <a:r>
              <a:rPr lang="en-US" sz="1600" dirty="0" smtClean="0"/>
              <a:t/>
            </a:r>
            <a:br>
              <a:rPr lang="en-US" sz="1600" dirty="0" smtClean="0"/>
            </a:br>
            <a:r>
              <a:rPr lang="en-US" sz="1600" b="1" u="sng" dirty="0" smtClean="0"/>
              <a:t>Step </a:t>
            </a:r>
            <a:r>
              <a:rPr lang="en-US" sz="1600" b="1" u="sng" dirty="0"/>
              <a:t>2-</a:t>
            </a:r>
            <a:r>
              <a:rPr lang="en-US" sz="1600" b="1" dirty="0"/>
              <a:t>  </a:t>
            </a:r>
            <a:r>
              <a:rPr lang="en-US" sz="1600" b="1" dirty="0" smtClean="0"/>
              <a:t>Short sales- </a:t>
            </a:r>
            <a:br>
              <a:rPr lang="en-US" sz="1600" b="1" dirty="0" smtClean="0"/>
            </a:br>
            <a:r>
              <a:rPr lang="en-US" sz="1600" dirty="0" smtClean="0"/>
              <a:t>Standard </a:t>
            </a:r>
            <a:r>
              <a:rPr lang="en-US" sz="1600" dirty="0"/>
              <a:t>sales - Actual sales.</a:t>
            </a:r>
            <a:br>
              <a:rPr lang="en-US" sz="1600" dirty="0"/>
            </a:br>
            <a:r>
              <a:rPr lang="en-US" sz="1600" b="1" u="sng" dirty="0"/>
              <a:t>Step 3- Loss of profit-</a:t>
            </a:r>
            <a:r>
              <a:rPr lang="en-US" sz="1600" dirty="0"/>
              <a:t/>
            </a:r>
            <a:br>
              <a:rPr lang="en-US" sz="1600" dirty="0"/>
            </a:br>
            <a:r>
              <a:rPr lang="en-US" sz="1600" dirty="0"/>
              <a:t>G/P Ratio   </a:t>
            </a:r>
            <a:r>
              <a:rPr lang="en-US" sz="1600" dirty="0" smtClean="0"/>
              <a:t>x   </a:t>
            </a:r>
            <a:r>
              <a:rPr lang="en-US" sz="1600" dirty="0"/>
              <a:t>Short Sales</a:t>
            </a:r>
            <a:br>
              <a:rPr lang="en-US" sz="1600" dirty="0"/>
            </a:br>
            <a:r>
              <a:rPr lang="en-US" sz="1600" b="1" u="sng" dirty="0"/>
              <a:t>Step 4- Gross Claim-</a:t>
            </a:r>
            <a:r>
              <a:rPr lang="en-US" sz="1600" dirty="0"/>
              <a:t/>
            </a:r>
            <a:br>
              <a:rPr lang="en-US" sz="1600" dirty="0"/>
            </a:br>
            <a:r>
              <a:rPr lang="en-US" sz="1600" dirty="0"/>
              <a:t>Loss of Profit	</a:t>
            </a:r>
            <a:r>
              <a:rPr lang="en-US" sz="1600" dirty="0" smtClean="0"/>
              <a:t>	***</a:t>
            </a:r>
            <a:r>
              <a:rPr lang="en-US" sz="1600" dirty="0"/>
              <a:t/>
            </a:r>
            <a:br>
              <a:rPr lang="en-US" sz="1600" dirty="0"/>
            </a:br>
            <a:r>
              <a:rPr lang="en-US" sz="1600" dirty="0"/>
              <a:t>Add - Increased working exp.	</a:t>
            </a:r>
            <a:r>
              <a:rPr lang="en-US" sz="1600" u="sng" dirty="0" smtClean="0"/>
              <a:t>*** </a:t>
            </a:r>
            <a:br>
              <a:rPr lang="en-US" sz="1600" u="sng" dirty="0" smtClean="0"/>
            </a:br>
            <a:r>
              <a:rPr lang="en-US" sz="1600" dirty="0" smtClean="0"/>
              <a:t>			***</a:t>
            </a:r>
            <a:r>
              <a:rPr lang="en-US" sz="1600" dirty="0"/>
              <a:t/>
            </a:r>
            <a:br>
              <a:rPr lang="en-US" sz="1600" dirty="0"/>
            </a:br>
            <a:r>
              <a:rPr lang="en-US" sz="1600" dirty="0"/>
              <a:t>Less - Savings in exp.	</a:t>
            </a:r>
            <a:r>
              <a:rPr lang="en-US" sz="1600" dirty="0" smtClean="0"/>
              <a:t>	</a:t>
            </a:r>
            <a:r>
              <a:rPr lang="en-US" sz="1600" u="sng" dirty="0" smtClean="0"/>
              <a:t>***</a:t>
            </a:r>
            <a:r>
              <a:rPr lang="en-US" sz="1600" dirty="0"/>
              <a:t/>
            </a:r>
            <a:br>
              <a:rPr lang="en-US" sz="1600" dirty="0"/>
            </a:br>
            <a:r>
              <a:rPr lang="en-US" sz="1600" dirty="0"/>
              <a:t>Gross Claim -	</a:t>
            </a:r>
            <a:r>
              <a:rPr lang="en-US" sz="1600" dirty="0" smtClean="0"/>
              <a:t>	</a:t>
            </a:r>
            <a:r>
              <a:rPr lang="en-US" sz="1600" u="sng" dirty="0" smtClean="0"/>
              <a:t>***</a:t>
            </a:r>
            <a:r>
              <a:rPr lang="en-US" sz="1600" u="sng" dirty="0"/>
              <a:t/>
            </a:r>
            <a:br>
              <a:rPr lang="en-US" sz="1600" u="sng" dirty="0"/>
            </a:br>
            <a:r>
              <a:rPr lang="en-US" sz="1600" dirty="0"/>
              <a:t>• </a:t>
            </a:r>
            <a:r>
              <a:rPr lang="en-US" sz="1600" u="sng" dirty="0"/>
              <a:t>_Notes-   Increased working expenses-</a:t>
            </a:r>
            <a:r>
              <a:rPr lang="en-US" sz="1600" dirty="0"/>
              <a:t/>
            </a:r>
            <a:br>
              <a:rPr lang="en-US" sz="1600" dirty="0"/>
            </a:br>
            <a:r>
              <a:rPr lang="en-US" sz="1600" dirty="0"/>
              <a:t>Due to fire, business dislocates and the businessman has to </a:t>
            </a:r>
            <a:r>
              <a:rPr lang="en-US" sz="1600" dirty="0" err="1"/>
              <a:t>incurre</a:t>
            </a:r>
            <a:r>
              <a:rPr lang="en-US" sz="1600" dirty="0"/>
              <a:t> some additional expenses like-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1- Expenses for fire fighting.</a:t>
            </a:r>
            <a:br>
              <a:rPr lang="en-US" sz="1600" dirty="0"/>
            </a:br>
            <a:r>
              <a:rPr lang="en-US" sz="1600" dirty="0"/>
              <a:t>2- Rent for premises taken over during the period of</a:t>
            </a:r>
            <a:br>
              <a:rPr lang="en-US" sz="1600" dirty="0"/>
            </a:br>
            <a:r>
              <a:rPr lang="en-US" sz="1600" dirty="0"/>
              <a:t>dislocation.</a:t>
            </a:r>
            <a:br>
              <a:rPr lang="en-US" sz="1600" dirty="0"/>
            </a:br>
            <a:r>
              <a:rPr lang="en-US" sz="1600" dirty="0"/>
              <a:t>However, increased working expenses to be </a:t>
            </a:r>
            <a:r>
              <a:rPr lang="en-US" sz="1600" dirty="0" smtClean="0"/>
              <a:t>added are </a:t>
            </a:r>
            <a:r>
              <a:rPr lang="en-US" sz="1600" dirty="0"/>
              <a:t>subject to following </a:t>
            </a:r>
            <a:r>
              <a:rPr lang="en-US" sz="1600" dirty="0" smtClean="0"/>
              <a:t>limitations-</a:t>
            </a:r>
            <a:br>
              <a:rPr lang="en-US" sz="1600" dirty="0" smtClean="0"/>
            </a:br>
            <a:r>
              <a:rPr lang="en-US" sz="1600" dirty="0" smtClean="0"/>
              <a:t>a- </a:t>
            </a:r>
            <a:r>
              <a:rPr lang="en-US" sz="1600" dirty="0"/>
              <a:t>If only a portion of standing charges are insured, then</a:t>
            </a:r>
            <a:br>
              <a:rPr lang="en-US" sz="1600" dirty="0"/>
            </a:br>
            <a:r>
              <a:rPr lang="en-US" sz="1600" u="sng" dirty="0"/>
              <a:t>Net Profit + Insured Standing Charges     </a:t>
            </a:r>
            <a:r>
              <a:rPr lang="en-US" sz="1600" u="sng" dirty="0" smtClean="0"/>
              <a:t>          </a:t>
            </a:r>
            <a:r>
              <a:rPr lang="en-US" sz="1600" dirty="0" smtClean="0"/>
              <a:t>         x    </a:t>
            </a:r>
            <a:r>
              <a:rPr lang="en-US" sz="1600" dirty="0"/>
              <a:t>Given </a:t>
            </a:r>
            <a:r>
              <a:rPr lang="en-US" sz="1600" dirty="0" smtClean="0"/>
              <a:t>increased working exp</a:t>
            </a:r>
            <a:r>
              <a:rPr lang="en-US" sz="1600" dirty="0"/>
              <a:t/>
            </a:r>
            <a:br>
              <a:rPr lang="en-US" sz="1600" dirty="0"/>
            </a:br>
            <a:r>
              <a:rPr lang="en-US" sz="1600" dirty="0"/>
              <a:t>Net Profit + All Standing Charges</a:t>
            </a:r>
            <a:r>
              <a:rPr lang="en-US" sz="1600"/>
              <a:t>	</a:t>
            </a:r>
            <a:r>
              <a:rPr lang="en-US" sz="1600" dirty="0"/>
              <a:t/>
            </a:r>
            <a:br>
              <a:rPr lang="en-US" sz="1600" dirty="0"/>
            </a:br>
            <a:r>
              <a:rPr lang="en-IN" sz="1600" i="1" dirty="0"/>
              <a:t> </a:t>
            </a:r>
            <a:r>
              <a:rPr lang="en-US" sz="1600" dirty="0"/>
              <a:t>b- G/P on additional sales effected due to increased working expenses. </a:t>
            </a:r>
            <a:r>
              <a:rPr lang="en-US" sz="1600" dirty="0" smtClean="0"/>
              <a:t/>
            </a:r>
            <a:br>
              <a:rPr lang="en-US" sz="1600" dirty="0" smtClean="0"/>
            </a:br>
            <a:r>
              <a:rPr lang="en-US" sz="1600" b="1" dirty="0" smtClean="0"/>
              <a:t>* </a:t>
            </a:r>
            <a:r>
              <a:rPr lang="en-US" sz="1600" b="1" dirty="0"/>
              <a:t>Lower option should be considered.</a:t>
            </a:r>
            <a:br>
              <a:rPr lang="en-US" sz="1600" b="1" dirty="0"/>
            </a:br>
            <a:r>
              <a:rPr lang="en-US" sz="1600" b="1" u="sng" dirty="0"/>
              <a:t>Step 5- G/P on Annual Turnover </a:t>
            </a:r>
            <a:r>
              <a:rPr lang="en-US" sz="1600" u="sng" dirty="0"/>
              <a:t>-</a:t>
            </a:r>
            <a:r>
              <a:rPr lang="en-US" sz="1600" dirty="0"/>
              <a:t/>
            </a:r>
            <a:br>
              <a:rPr lang="en-US" sz="1600" dirty="0"/>
            </a:br>
            <a:r>
              <a:rPr lang="en-US" sz="1600" dirty="0"/>
              <a:t>G/P Ratio </a:t>
            </a:r>
            <a:r>
              <a:rPr lang="en-US" sz="1600" dirty="0" smtClean="0"/>
              <a:t>x </a:t>
            </a:r>
            <a:r>
              <a:rPr lang="en-US" sz="1600" dirty="0"/>
              <a:t>Annual Turnover</a:t>
            </a:r>
            <a:br>
              <a:rPr lang="en-US" sz="1600" dirty="0"/>
            </a:br>
            <a:r>
              <a:rPr lang="en-US" sz="1600" b="1" u="sng" dirty="0"/>
              <a:t>Step 6- Net Claim/ Final Claim -</a:t>
            </a:r>
            <a:r>
              <a:rPr lang="en-US" sz="1600" dirty="0"/>
              <a:t/>
            </a:r>
            <a:br>
              <a:rPr lang="en-US" sz="1600" dirty="0"/>
            </a:br>
            <a:r>
              <a:rPr lang="en-US" sz="1600" dirty="0"/>
              <a:t>Here, it is necessary to compare two figures-</a:t>
            </a:r>
            <a:br>
              <a:rPr lang="en-US" sz="1600" dirty="0"/>
            </a:br>
            <a:r>
              <a:rPr lang="en-US" sz="1600" dirty="0"/>
              <a:t>1-Amount of policy</a:t>
            </a:r>
            <a:br>
              <a:rPr lang="en-US" sz="1600" dirty="0"/>
            </a:br>
            <a:r>
              <a:rPr lang="en-US" sz="1600" dirty="0"/>
              <a:t>2-G/P on annual turnover.</a:t>
            </a:r>
            <a:br>
              <a:rPr lang="en-US" sz="1600" dirty="0"/>
            </a:br>
            <a:r>
              <a:rPr lang="en-US" sz="1600" dirty="0"/>
              <a:t>If policy amount is more, then the gross claim will become final claim.</a:t>
            </a:r>
            <a:br>
              <a:rPr lang="en-US" sz="1600" dirty="0"/>
            </a:br>
            <a:r>
              <a:rPr lang="en-US" sz="1600" dirty="0"/>
              <a:t>However, if the policy amount is lower then, average clause becomes applicable and therefore, final claim is calculated as under-</a:t>
            </a:r>
            <a:br>
              <a:rPr lang="en-US" sz="1600" dirty="0"/>
            </a:br>
            <a:r>
              <a:rPr lang="en-US" sz="1600" u="sng" dirty="0"/>
              <a:t>Amount of Policy	</a:t>
            </a:r>
            <a:r>
              <a:rPr lang="en-US" sz="1600" u="sng" dirty="0" smtClean="0"/>
              <a:t> </a:t>
            </a:r>
            <a:r>
              <a:rPr lang="en-US" sz="1600" dirty="0" smtClean="0"/>
              <a:t>x    </a:t>
            </a:r>
            <a:r>
              <a:rPr lang="en-US" sz="1600" dirty="0"/>
              <a:t>Gross Claim</a:t>
            </a:r>
            <a:br>
              <a:rPr lang="en-US" sz="1600" dirty="0"/>
            </a:br>
            <a:r>
              <a:rPr lang="en-US" sz="1600" dirty="0"/>
              <a:t>G/P on annual Turnover</a:t>
            </a:r>
            <a:br>
              <a:rPr lang="en-US" sz="1600" dirty="0"/>
            </a:br>
            <a:r>
              <a:rPr lang="en-IN" sz="1600" dirty="0"/>
              <a:t> </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400" u="sng" dirty="0" smtClean="0">
                <a:solidFill>
                  <a:srgbClr val="FF0000"/>
                </a:solidFill>
              </a:rPr>
              <a:t>Cost Accounting &amp; Management Accounting</a:t>
            </a:r>
            <a:r>
              <a:rPr lang="en-US" sz="1600" u="sng" dirty="0" smtClean="0"/>
              <a:t/>
            </a:r>
            <a:br>
              <a:rPr lang="en-US" sz="1600" u="sng" dirty="0" smtClean="0"/>
            </a:br>
            <a:r>
              <a:rPr lang="en-US" sz="1600" dirty="0" smtClean="0"/>
              <a:t/>
            </a:r>
            <a:br>
              <a:rPr lang="en-US" sz="1600" dirty="0" smtClean="0"/>
            </a:br>
            <a:r>
              <a:rPr lang="en-US" sz="2000" b="1" dirty="0" smtClean="0">
                <a:solidFill>
                  <a:srgbClr val="0000FF"/>
                </a:solidFill>
              </a:rPr>
              <a:t>1. </a:t>
            </a:r>
            <a:r>
              <a:rPr lang="en-US" sz="2000" b="1" u="sng" dirty="0" smtClean="0">
                <a:solidFill>
                  <a:srgbClr val="0000FF"/>
                </a:solidFill>
              </a:rPr>
              <a:t>Cost Accounting –</a:t>
            </a:r>
            <a:r>
              <a:rPr lang="en-US" sz="1600" u="sng" dirty="0" smtClean="0"/>
              <a:t/>
            </a:r>
            <a:br>
              <a:rPr lang="en-US" sz="1600" u="sng" dirty="0" smtClean="0"/>
            </a:br>
            <a:r>
              <a:rPr lang="en-US" sz="1600" dirty="0" smtClean="0"/>
              <a:t/>
            </a:r>
            <a:br>
              <a:rPr lang="en-US" sz="1600" dirty="0" smtClean="0"/>
            </a:br>
            <a:r>
              <a:rPr lang="en-US" sz="1600" dirty="0" smtClean="0"/>
              <a:t>Financial Accounting suffers from a no. of drawbacks from the view point of management. Financial Accounting, though important, fails to provide due assistance to the management in various managerial functions.</a:t>
            </a:r>
            <a:br>
              <a:rPr lang="en-US" sz="1600" dirty="0" smtClean="0"/>
            </a:br>
            <a:r>
              <a:rPr lang="en-US" sz="1600" dirty="0" smtClean="0"/>
              <a:t>Cost Accounting, a separate branch of accounting, has   been developed to overcome the serious limitations of Financial Accounting.</a:t>
            </a:r>
            <a:br>
              <a:rPr lang="en-US" sz="1600" dirty="0" smtClean="0"/>
            </a:br>
            <a:r>
              <a:rPr lang="en-US" sz="2000" b="1" dirty="0" smtClean="0">
                <a:solidFill>
                  <a:srgbClr val="7030A0"/>
                </a:solidFill>
              </a:rPr>
              <a:t>• </a:t>
            </a:r>
            <a:r>
              <a:rPr lang="en-US" sz="2000" b="1" u="sng" dirty="0" smtClean="0">
                <a:solidFill>
                  <a:srgbClr val="7030A0"/>
                </a:solidFill>
              </a:rPr>
              <a:t>Meaning &amp; Definition -</a:t>
            </a:r>
            <a:r>
              <a:rPr lang="en-US" sz="1600" dirty="0" smtClean="0"/>
              <a:t/>
            </a:r>
            <a:br>
              <a:rPr lang="en-US" sz="1600" dirty="0" smtClean="0"/>
            </a:br>
            <a:r>
              <a:rPr lang="en-US" sz="1600" dirty="0" smtClean="0"/>
              <a:t>"Cost Accounting is the classifying, recording &amp; appropriate allocation of expenditure for the determination of cost of product/service."</a:t>
            </a:r>
            <a:br>
              <a:rPr lang="en-US" sz="1600" dirty="0" smtClean="0"/>
            </a:br>
            <a:r>
              <a:rPr lang="en-US" sz="1600" dirty="0" smtClean="0"/>
              <a:t>Thus, Cost Accounting refers to the process of accounting which begins with recording of the expenditure &amp; ends with ascertainment of cost &amp; profitability of product/service. Nowadays, Cost Accounting has been playing a very significant role in the economic life of business/profession.</a:t>
            </a:r>
            <a:br>
              <a:rPr lang="en-US" sz="1600" dirty="0" smtClean="0"/>
            </a:br>
            <a:r>
              <a:rPr lang="en-US" sz="2000" b="1" dirty="0">
                <a:solidFill>
                  <a:srgbClr val="7030A0"/>
                </a:solidFill>
              </a:rPr>
              <a:t>• Objectives/Advantages -</a:t>
            </a:r>
            <a:r>
              <a:rPr lang="en-US" sz="1600" dirty="0" smtClean="0"/>
              <a:t/>
            </a:r>
            <a:br>
              <a:rPr lang="en-US" sz="1600" dirty="0" smtClean="0"/>
            </a:br>
            <a:r>
              <a:rPr lang="en-US" sz="1600" dirty="0" smtClean="0"/>
              <a:t>Cost Accounting plays a very crucial role in the success of business. The important objectives of Cost Accounting are as under -</a:t>
            </a:r>
            <a:br>
              <a:rPr lang="en-US" sz="1600" dirty="0" smtClean="0"/>
            </a:br>
            <a:r>
              <a:rPr lang="en-US" sz="2000" b="1" dirty="0">
                <a:solidFill>
                  <a:srgbClr val="0000FF"/>
                </a:solidFill>
              </a:rPr>
              <a:t>1. Cost ascertainment -</a:t>
            </a:r>
            <a:r>
              <a:rPr lang="en-US" sz="1600" dirty="0" smtClean="0"/>
              <a:t/>
            </a:r>
            <a:br>
              <a:rPr lang="en-US" sz="1600" dirty="0" smtClean="0"/>
            </a:br>
            <a:r>
              <a:rPr lang="en-US" sz="1600" dirty="0" smtClean="0"/>
              <a:t>The prime objective of Cost Accounting is to ascertain the cost of product/ service/ job/ process/ operation/ contract/ department.</a:t>
            </a:r>
            <a:br>
              <a:rPr lang="en-US" sz="1600" dirty="0" smtClean="0"/>
            </a:b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400" u="sng" dirty="0" smtClean="0">
                <a:solidFill>
                  <a:srgbClr val="FF0000"/>
                </a:solidFill>
              </a:rPr>
              <a:t>Cost Accounting &amp; Management Accounting</a:t>
            </a:r>
            <a:r>
              <a:rPr lang="en-US" sz="1600" u="sng" dirty="0" smtClean="0"/>
              <a:t/>
            </a:r>
            <a:br>
              <a:rPr lang="en-US" sz="1600" u="sng" dirty="0" smtClean="0"/>
            </a:br>
            <a:r>
              <a:rPr lang="en-US" sz="1600" dirty="0" smtClean="0"/>
              <a:t/>
            </a:r>
            <a:br>
              <a:rPr lang="en-US" sz="1600" dirty="0" smtClean="0"/>
            </a:br>
            <a:r>
              <a:rPr lang="en-US" sz="2000" b="1" dirty="0" smtClean="0">
                <a:solidFill>
                  <a:srgbClr val="0000FF"/>
                </a:solidFill>
              </a:rPr>
              <a:t>1. </a:t>
            </a:r>
            <a:r>
              <a:rPr lang="en-US" sz="2000" b="1" u="sng" dirty="0" smtClean="0">
                <a:solidFill>
                  <a:srgbClr val="0000FF"/>
                </a:solidFill>
              </a:rPr>
              <a:t>Cost Accounting –</a:t>
            </a:r>
            <a:r>
              <a:rPr lang="en-US" sz="1600" u="sng" dirty="0" smtClean="0"/>
              <a:t/>
            </a:r>
            <a:br>
              <a:rPr lang="en-US" sz="1600" u="sng" dirty="0" smtClean="0"/>
            </a:br>
            <a:r>
              <a:rPr lang="en-US" sz="1600" dirty="0" smtClean="0"/>
              <a:t/>
            </a:r>
            <a:br>
              <a:rPr lang="en-US" sz="1600" dirty="0" smtClean="0"/>
            </a:br>
            <a:r>
              <a:rPr lang="en-US" sz="1600" dirty="0" smtClean="0"/>
              <a:t>Financial Accounting suffers from a no. of drawbacks from the view point of management. Financial Accounting, though important, fails to provide due assistance to the management in various managerial functions.</a:t>
            </a:r>
            <a:br>
              <a:rPr lang="en-US" sz="1600" dirty="0" smtClean="0"/>
            </a:br>
            <a:r>
              <a:rPr lang="en-US" sz="1600" dirty="0" smtClean="0"/>
              <a:t>Cost Accounting, a separate branch of accounting, has   been developed to overcome the serious limitations of Financial Accounting.</a:t>
            </a:r>
            <a:br>
              <a:rPr lang="en-US" sz="1600" dirty="0" smtClean="0"/>
            </a:br>
            <a:r>
              <a:rPr lang="en-US" sz="2000" b="1" dirty="0" smtClean="0">
                <a:solidFill>
                  <a:srgbClr val="7030A0"/>
                </a:solidFill>
              </a:rPr>
              <a:t>• </a:t>
            </a:r>
            <a:r>
              <a:rPr lang="en-US" sz="2000" b="1" u="sng" dirty="0" smtClean="0">
                <a:solidFill>
                  <a:srgbClr val="7030A0"/>
                </a:solidFill>
              </a:rPr>
              <a:t>Meaning &amp; Definition -</a:t>
            </a:r>
            <a:r>
              <a:rPr lang="en-US" sz="1600" dirty="0" smtClean="0"/>
              <a:t/>
            </a:r>
            <a:br>
              <a:rPr lang="en-US" sz="1600" dirty="0" smtClean="0"/>
            </a:br>
            <a:r>
              <a:rPr lang="en-US" sz="1600" dirty="0" smtClean="0"/>
              <a:t>"Cost Accounting is the classifying, recording &amp; appropriate allocation of expenditure for the determination of cost of product/service."</a:t>
            </a:r>
            <a:br>
              <a:rPr lang="en-US" sz="1600" dirty="0" smtClean="0"/>
            </a:br>
            <a:r>
              <a:rPr lang="en-US" sz="1600" dirty="0" smtClean="0"/>
              <a:t>Thus, Cost Accounting refers to the process of accounting which begins with recording of the expenditure &amp; ends with ascertainment of cost &amp; profitability of product/service. Nowadays, Cost Accounting has been playing a very significant role in the economic life of business/profession.</a:t>
            </a:r>
            <a:br>
              <a:rPr lang="en-US" sz="1600" dirty="0" smtClean="0"/>
            </a:br>
            <a:r>
              <a:rPr lang="en-US" sz="2000" b="1" dirty="0">
                <a:solidFill>
                  <a:srgbClr val="7030A0"/>
                </a:solidFill>
              </a:rPr>
              <a:t>• Objectives/Advantages -</a:t>
            </a:r>
            <a:r>
              <a:rPr lang="en-US" sz="1600" dirty="0" smtClean="0"/>
              <a:t/>
            </a:r>
            <a:br>
              <a:rPr lang="en-US" sz="1600" dirty="0" smtClean="0"/>
            </a:br>
            <a:r>
              <a:rPr lang="en-US" sz="1600" dirty="0" smtClean="0"/>
              <a:t>Cost Accounting plays a very crucial role in the success of business. The important objectives of Cost Accounting are as under -</a:t>
            </a:r>
            <a:br>
              <a:rPr lang="en-US" sz="1600" dirty="0" smtClean="0"/>
            </a:br>
            <a:r>
              <a:rPr lang="en-US" sz="2000" b="1" dirty="0">
                <a:solidFill>
                  <a:srgbClr val="0000FF"/>
                </a:solidFill>
              </a:rPr>
              <a:t>1. Cost ascertainment -</a:t>
            </a:r>
            <a:r>
              <a:rPr lang="en-US" sz="1600" dirty="0" smtClean="0"/>
              <a:t/>
            </a:r>
            <a:br>
              <a:rPr lang="en-US" sz="1600" dirty="0" smtClean="0"/>
            </a:br>
            <a:r>
              <a:rPr lang="en-US" sz="1600" dirty="0" smtClean="0"/>
              <a:t>The prime objective of Cost Accounting is to ascertain the cost of product/ service/ job/ process/ operation/ contract/ department.</a:t>
            </a:r>
            <a:br>
              <a:rPr lang="en-US" sz="1600" dirty="0" smtClean="0"/>
            </a:br>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In other words, the chief aim of cost accounting is to provide the timely &amp; reliable information about the cost.</a:t>
            </a:r>
            <a:br>
              <a:rPr lang="en-US" sz="1600" dirty="0"/>
            </a:br>
            <a:r>
              <a:rPr lang="en-US" sz="1600" b="1" u="sng" dirty="0">
                <a:solidFill>
                  <a:srgbClr val="0000FF"/>
                </a:solidFill>
              </a:rPr>
              <a:t>2. Cost Control -</a:t>
            </a:r>
            <a:r>
              <a:rPr lang="en-US" sz="1600" dirty="0"/>
              <a:t/>
            </a:r>
            <a:br>
              <a:rPr lang="en-US" sz="1600" dirty="0"/>
            </a:br>
            <a:r>
              <a:rPr lang="en-US" sz="1600" dirty="0"/>
              <a:t>The profitability depends to a considerable extent </a:t>
            </a:r>
            <a:r>
              <a:rPr lang="en-US" sz="1600" dirty="0" err="1" smtClean="0"/>
              <a:t>uporncontrol</a:t>
            </a:r>
            <a:r>
              <a:rPr lang="en-US" sz="1600" dirty="0" smtClean="0"/>
              <a:t> </a:t>
            </a:r>
            <a:r>
              <a:rPr lang="en-US" sz="1600" dirty="0"/>
              <a:t>over costs. That is why, cost control becomes another chief objective of costing. Cost Accounting makes it possible to exercise &amp; to effective control over various costs. So as to </a:t>
            </a:r>
            <a:r>
              <a:rPr lang="en-US" sz="1600" dirty="0" smtClean="0"/>
              <a:t>keep </a:t>
            </a:r>
            <a:r>
              <a:rPr lang="en-US" sz="1600" dirty="0"/>
              <a:t>them at the lowest possible level without affecting the quality of the product/ service.</a:t>
            </a:r>
            <a:br>
              <a:rPr lang="en-US" sz="1600" dirty="0"/>
            </a:br>
            <a:r>
              <a:rPr lang="en-US" sz="1600" b="1" u="sng" dirty="0">
                <a:solidFill>
                  <a:srgbClr val="0000FF"/>
                </a:solidFill>
              </a:rPr>
              <a:t>3. Cost Reduction -</a:t>
            </a:r>
            <a:r>
              <a:rPr lang="en-US" sz="1600" dirty="0"/>
              <a:t/>
            </a:r>
            <a:br>
              <a:rPr lang="en-US" sz="1600" dirty="0"/>
            </a:br>
            <a:r>
              <a:rPr lang="en-US" sz="1600" dirty="0"/>
              <a:t>Cost reduction is always better than cost control. Cost Accounting aims to enjoy cost reduction in the field of production, administration, selling &amp; distribution.</a:t>
            </a:r>
            <a:br>
              <a:rPr lang="en-US" sz="1600" dirty="0"/>
            </a:br>
            <a:r>
              <a:rPr lang="en-US" sz="1600" b="1" u="sng" dirty="0">
                <a:solidFill>
                  <a:srgbClr val="0000FF"/>
                </a:solidFill>
              </a:rPr>
              <a:t>4.Assistance to Management-</a:t>
            </a:r>
            <a:r>
              <a:rPr lang="en-US" sz="1600" dirty="0"/>
              <a:t/>
            </a:r>
            <a:br>
              <a:rPr lang="en-US" sz="1600" dirty="0"/>
            </a:br>
            <a:r>
              <a:rPr lang="en-US" sz="1600" dirty="0"/>
              <a:t>Cost Accounting has been basically developed to assist the management in various managerial functions like forecasting, planning, organization, staffing, direction, motivation, communication, co-ordination, control ...etc. In fact, Cost Accounting helps the management in decision making process.</a:t>
            </a:r>
            <a:br>
              <a:rPr lang="en-US" sz="1600" dirty="0"/>
            </a:br>
            <a:r>
              <a:rPr lang="en-US" sz="1600" b="1" u="sng" dirty="0">
                <a:solidFill>
                  <a:srgbClr val="0000FF"/>
                </a:solidFill>
              </a:rPr>
              <a:t>5. Evaluation of Operating Efficiency -</a:t>
            </a:r>
            <a:r>
              <a:rPr lang="en-US" sz="1600" dirty="0"/>
              <a:t/>
            </a:r>
            <a:br>
              <a:rPr lang="en-US" sz="1600" dirty="0"/>
            </a:br>
            <a:r>
              <a:rPr lang="en-US" sz="1600" dirty="0"/>
              <a:t>Cost Accounting makes it possible to evaluate the operating efficiency of each individual, department, division, segment...etc. This makes possible the management to take future course of action.</a:t>
            </a:r>
            <a:br>
              <a:rPr lang="en-US" sz="1600" dirty="0"/>
            </a:br>
            <a:r>
              <a:rPr lang="en-US" sz="1600" b="1" u="sng" dirty="0">
                <a:solidFill>
                  <a:srgbClr val="0000FF"/>
                </a:solidFill>
              </a:rPr>
              <a:t>6. Disclosure of Wastage -</a:t>
            </a:r>
            <a:r>
              <a:rPr lang="en-US" sz="1600" dirty="0"/>
              <a:t/>
            </a:r>
            <a:br>
              <a:rPr lang="en-US" sz="1600" dirty="0"/>
            </a:br>
            <a:r>
              <a:rPr lang="en-US" sz="1600" dirty="0"/>
              <a:t>It is cost accounting which reveals the wastage of time, money, </a:t>
            </a:r>
            <a:r>
              <a:rPr lang="en-US" sz="1600" dirty="0" err="1"/>
              <a:t>labour</a:t>
            </a:r>
            <a:r>
              <a:rPr lang="en-US" sz="1600" dirty="0"/>
              <a:t>, material, expenses, idle capacity, idle time, under utilization of resources...etc. Naturally, management can take right steps to minimize wastage &amp; maximize efficiency.</a:t>
            </a:r>
            <a:br>
              <a:rPr lang="en-US" sz="1600" dirty="0"/>
            </a:br>
            <a:r>
              <a:rPr lang="en-US" sz="1600" dirty="0" smtClean="0"/>
              <a:t/>
            </a:r>
            <a:br>
              <a:rPr lang="en-US" sz="1600" dirty="0" smtClean="0"/>
            </a:b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u="sng" dirty="0">
                <a:solidFill>
                  <a:srgbClr val="0000FF"/>
                </a:solidFill>
              </a:rPr>
              <a:t>7. Sources of Economy-</a:t>
            </a:r>
            <a:r>
              <a:rPr lang="en-US" sz="1600" dirty="0"/>
              <a:t/>
            </a:r>
            <a:br>
              <a:rPr lang="en-US" sz="1600" dirty="0"/>
            </a:br>
            <a:r>
              <a:rPr lang="en-US" sz="1600" dirty="0"/>
              <a:t>Cost Accounting reveals the sources of economy. So as to tap them.</a:t>
            </a:r>
            <a:br>
              <a:rPr lang="en-US" sz="1600" dirty="0"/>
            </a:br>
            <a:r>
              <a:rPr lang="en-IN" sz="1600" dirty="0"/>
              <a:t> </a:t>
            </a:r>
            <a:r>
              <a:rPr lang="en-US" sz="1600" dirty="0"/>
              <a:t/>
            </a:r>
            <a:br>
              <a:rPr lang="en-US" sz="1600" dirty="0"/>
            </a:br>
            <a:r>
              <a:rPr lang="en-US" sz="1600" b="1" u="sng" dirty="0">
                <a:solidFill>
                  <a:srgbClr val="0000FF"/>
                </a:solidFill>
              </a:rPr>
              <a:t>8. Effective Inventory Control-</a:t>
            </a:r>
            <a:r>
              <a:rPr lang="en-US" sz="1600" dirty="0"/>
              <a:t/>
            </a:r>
            <a:br>
              <a:rPr lang="en-US" sz="1600" dirty="0"/>
            </a:br>
            <a:r>
              <a:rPr lang="en-US" sz="1600" dirty="0"/>
              <a:t>Cost Accounting makes it possible to exercise an effective &amp; better control over inventory in respect of purchases, consumption, production, sales &amp; storage.</a:t>
            </a:r>
            <a:br>
              <a:rPr lang="en-US" sz="1600" dirty="0"/>
            </a:br>
            <a:r>
              <a:rPr lang="en-US" sz="1600" b="1" u="sng" dirty="0">
                <a:solidFill>
                  <a:srgbClr val="0000FF"/>
                </a:solidFill>
              </a:rPr>
              <a:t>9. Facilitates Standard Costing Technique -</a:t>
            </a:r>
            <a:r>
              <a:rPr lang="en-US" sz="1600" dirty="0"/>
              <a:t/>
            </a:r>
            <a:br>
              <a:rPr lang="en-US" sz="1600" dirty="0"/>
            </a:br>
            <a:r>
              <a:rPr lang="en-US" sz="1600" dirty="0"/>
              <a:t>Cost Accounting provides data to develop the technique of Standard Costing.</a:t>
            </a:r>
            <a:br>
              <a:rPr lang="en-US" sz="1600" dirty="0"/>
            </a:br>
            <a:r>
              <a:rPr lang="en-US" sz="1600" b="1" u="sng" dirty="0">
                <a:solidFill>
                  <a:srgbClr val="0000FF"/>
                </a:solidFill>
              </a:rPr>
              <a:t>10. Facilitates Budgetary Control System -</a:t>
            </a:r>
            <a:r>
              <a:rPr lang="en-US" sz="1600" dirty="0"/>
              <a:t/>
            </a:r>
            <a:br>
              <a:rPr lang="en-US" sz="1600" dirty="0"/>
            </a:br>
            <a:r>
              <a:rPr lang="en-US" sz="1600" dirty="0"/>
              <a:t>Cost Accounting provides the data which helps to introduce Budgetary Control System within the organization.</a:t>
            </a:r>
            <a:br>
              <a:rPr lang="en-US" sz="1600" dirty="0"/>
            </a:br>
            <a:r>
              <a:rPr lang="en-US" sz="2400" b="1" dirty="0">
                <a:solidFill>
                  <a:srgbClr val="7030A0"/>
                </a:solidFill>
              </a:rPr>
              <a:t>• </a:t>
            </a:r>
            <a:r>
              <a:rPr lang="en-US" sz="2400" b="1" u="sng" dirty="0">
                <a:solidFill>
                  <a:srgbClr val="7030A0"/>
                </a:solidFill>
              </a:rPr>
              <a:t>Advantages of Cost Accounting/Importance ~ </a:t>
            </a:r>
            <a:r>
              <a:rPr lang="en-US" sz="1600" dirty="0"/>
              <a:t/>
            </a:r>
            <a:br>
              <a:rPr lang="en-US" sz="1600" dirty="0"/>
            </a:br>
            <a:r>
              <a:rPr lang="en-US" sz="1600" dirty="0"/>
              <a:t>Cost Accounting renders a no. of advantages as under -</a:t>
            </a:r>
            <a:br>
              <a:rPr lang="en-US" sz="1600" dirty="0"/>
            </a:br>
            <a:r>
              <a:rPr lang="en-US" sz="1600" dirty="0"/>
              <a:t>1. Cost ascertainment</a:t>
            </a:r>
            <a:br>
              <a:rPr lang="en-US" sz="1600" dirty="0"/>
            </a:br>
            <a:r>
              <a:rPr lang="en-US" sz="1600" dirty="0"/>
              <a:t>2. Cost Control</a:t>
            </a:r>
            <a:br>
              <a:rPr lang="en-US" sz="1600" dirty="0"/>
            </a:br>
            <a:r>
              <a:rPr lang="en-US" sz="1600" dirty="0"/>
              <a:t>3. Cost Reduction</a:t>
            </a:r>
            <a:br>
              <a:rPr lang="en-US" sz="1600" dirty="0"/>
            </a:br>
            <a:r>
              <a:rPr lang="en-US" sz="1600" dirty="0"/>
              <a:t>4. Assistance to Management</a:t>
            </a:r>
            <a:br>
              <a:rPr lang="en-US" sz="1600" dirty="0"/>
            </a:br>
            <a:r>
              <a:rPr lang="en-US" sz="1600" dirty="0"/>
              <a:t>5. Evaluation of Operating Efficiency</a:t>
            </a:r>
            <a:br>
              <a:rPr lang="en-US" sz="1600" dirty="0"/>
            </a:br>
            <a:r>
              <a:rPr lang="en-US" sz="1600" dirty="0"/>
              <a:t>6. Disclosure of Wastage</a:t>
            </a:r>
            <a:br>
              <a:rPr lang="en-US" sz="1600" dirty="0"/>
            </a:br>
            <a:r>
              <a:rPr lang="en-US" sz="1600" dirty="0"/>
              <a:t>7. Sources of Economy</a:t>
            </a:r>
            <a:br>
              <a:rPr lang="en-US" sz="1600" dirty="0"/>
            </a:br>
            <a:r>
              <a:rPr lang="en-US" sz="1600" dirty="0"/>
              <a:t>8. Effective Inventory Control</a:t>
            </a:r>
            <a:br>
              <a:rPr lang="en-US" sz="1600" dirty="0"/>
            </a:br>
            <a:r>
              <a:rPr lang="en-US" sz="1600" dirty="0"/>
              <a:t>9. Facilitates Standard Costing Technique</a:t>
            </a:r>
            <a:br>
              <a:rPr lang="en-US" sz="1600" dirty="0"/>
            </a:br>
            <a:r>
              <a:rPr lang="en-US" sz="1600" dirty="0"/>
              <a:t>10.Facilitates Budgetary Control System</a:t>
            </a:r>
            <a:br>
              <a:rPr lang="en-US" sz="1600" dirty="0"/>
            </a:br>
            <a:r>
              <a:rPr lang="en-US" sz="1600" dirty="0"/>
              <a:t>11.It identifies the areas requiring corrective action.</a:t>
            </a:r>
            <a:br>
              <a:rPr lang="en-US" sz="1600" dirty="0"/>
            </a:br>
            <a:r>
              <a:rPr lang="en-US" sz="1600" dirty="0"/>
              <a:t>12. It presents a tailor-made solutions for the problem.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spcBef>
                <a:spcPts val="600"/>
              </a:spcBef>
              <a:spcAft>
                <a:spcPts val="600"/>
              </a:spcAft>
            </a:pPr>
            <a:r>
              <a:rPr lang="en-US" sz="1600" dirty="0"/>
              <a:t>13. It assists the management in various typical decisions like -</a:t>
            </a:r>
            <a:br>
              <a:rPr lang="en-US" sz="1600" dirty="0"/>
            </a:br>
            <a:r>
              <a:rPr lang="en-US" sz="1600" dirty="0"/>
              <a:t>a) Make/Buy</a:t>
            </a:r>
            <a:br>
              <a:rPr lang="en-US" sz="1600" dirty="0"/>
            </a:br>
            <a:r>
              <a:rPr lang="en-US" sz="1600" dirty="0"/>
              <a:t>b) Profitable product mix</a:t>
            </a:r>
            <a:br>
              <a:rPr lang="en-US" sz="1600" dirty="0"/>
            </a:br>
            <a:r>
              <a:rPr lang="en-US" sz="1600" dirty="0"/>
              <a:t>c) Shut-down/continue</a:t>
            </a:r>
            <a:br>
              <a:rPr lang="en-US" sz="1600" dirty="0"/>
            </a:br>
            <a:r>
              <a:rPr lang="en-US" sz="1600" dirty="0"/>
              <a:t>d) Home market V/s Foreign market</a:t>
            </a:r>
            <a:br>
              <a:rPr lang="en-US" sz="1600" dirty="0"/>
            </a:br>
            <a:r>
              <a:rPr lang="en-US" sz="1600" dirty="0"/>
              <a:t>e) Utilization of idle capacity</a:t>
            </a:r>
            <a:br>
              <a:rPr lang="en-US" sz="1600" dirty="0"/>
            </a:br>
            <a:r>
              <a:rPr lang="en-US" sz="1600" dirty="0"/>
              <a:t>f) Price reduction during depression &amp; so on.</a:t>
            </a:r>
            <a:br>
              <a:rPr lang="en-US" sz="1600" dirty="0"/>
            </a:br>
            <a:r>
              <a:rPr lang="en-US" sz="1600" dirty="0"/>
              <a:t>14. It discloses profitable &amp; unprofitable activities to the management.</a:t>
            </a:r>
            <a:br>
              <a:rPr lang="en-US" sz="1600" dirty="0"/>
            </a:br>
            <a:r>
              <a:rPr lang="en-US" sz="1600" dirty="0"/>
              <a:t>15. It helps to enhance the profitability of business.</a:t>
            </a:r>
            <a:br>
              <a:rPr lang="en-US" sz="1600" dirty="0"/>
            </a:br>
            <a:r>
              <a:rPr lang="en-US" sz="1600" dirty="0"/>
              <a:t>16. It provides the information about exact causes behind increase/decrease in profits.</a:t>
            </a:r>
            <a:br>
              <a:rPr lang="en-US" sz="1600" dirty="0"/>
            </a:br>
            <a:r>
              <a:rPr lang="en-US" sz="1600" dirty="0"/>
              <a:t>17. It guides future production policies.</a:t>
            </a:r>
            <a:br>
              <a:rPr lang="en-US" sz="1600" dirty="0"/>
            </a:br>
            <a:r>
              <a:rPr lang="en-US" sz="1600" dirty="0"/>
              <a:t>18. It helps to enjoy optimum utilization of available resources.</a:t>
            </a:r>
            <a:br>
              <a:rPr lang="en-US" sz="1600" dirty="0"/>
            </a:br>
            <a:r>
              <a:rPr lang="en-US" sz="1600" dirty="0"/>
              <a:t>19. It provides fair wages &amp; salaries as well as good incentive plans &amp; all these are beneficial to the </a:t>
            </a:r>
            <a:r>
              <a:rPr lang="en-US" sz="1600" dirty="0" err="1"/>
              <a:t>labour</a:t>
            </a:r>
            <a:r>
              <a:rPr lang="en-US" sz="1600" dirty="0"/>
              <a:t> force.</a:t>
            </a:r>
            <a:br>
              <a:rPr lang="en-US" sz="1600" dirty="0"/>
            </a:br>
            <a:r>
              <a:rPr lang="en-US" sz="1600" dirty="0"/>
              <a:t>20. It  helps  to  reduce  </a:t>
            </a:r>
            <a:r>
              <a:rPr lang="en-US" sz="1600" dirty="0" err="1"/>
              <a:t>labour</a:t>
            </a:r>
            <a:r>
              <a:rPr lang="en-US" sz="1600" dirty="0"/>
              <a:t> turnover &amp;  improves  </a:t>
            </a:r>
            <a:r>
              <a:rPr lang="en-US" sz="1600" dirty="0" err="1"/>
              <a:t>labour</a:t>
            </a:r>
            <a:r>
              <a:rPr lang="en-US" sz="1600" dirty="0"/>
              <a:t> relations.</a:t>
            </a:r>
            <a:br>
              <a:rPr lang="en-US" sz="1600" dirty="0"/>
            </a:br>
            <a:r>
              <a:rPr lang="en-US" sz="1600" dirty="0"/>
              <a:t>21. It facilitates the Govt. in formulation of policies regarding industry, service sector, Import-Export, Taxation ...etc.</a:t>
            </a:r>
            <a:br>
              <a:rPr lang="en-US" sz="1600" dirty="0"/>
            </a:br>
            <a:r>
              <a:rPr lang="en-US" sz="1600" dirty="0"/>
              <a:t>22. It also helps to the Govt. in assessment of Excise Duty, Income Tax, VAT, Service Tax....etc.</a:t>
            </a:r>
            <a:br>
              <a:rPr lang="en-US" sz="1600" dirty="0"/>
            </a:br>
            <a:r>
              <a:rPr lang="en-US" sz="1600" dirty="0"/>
              <a:t>23. It unable the consumers to obtain quality product/service at fair prices.</a:t>
            </a:r>
            <a:br>
              <a:rPr lang="en-US" sz="1600" dirty="0"/>
            </a:br>
            <a:r>
              <a:rPr lang="en-US" sz="1600" dirty="0"/>
              <a:t>24. It indirectly helps the owners to judge the financial strength of business.</a:t>
            </a:r>
            <a:br>
              <a:rPr lang="en-US" sz="1600" dirty="0"/>
            </a:br>
            <a:r>
              <a:rPr lang="en-US" sz="1600" b="1" dirty="0"/>
              <a:t>25. </a:t>
            </a:r>
            <a:r>
              <a:rPr lang="en-US" sz="1600" dirty="0"/>
              <a:t>It facilitates  inter-firm  comparison,  intra-firm  comparison,</a:t>
            </a:r>
            <a:br>
              <a:rPr lang="en-US" sz="1600" dirty="0"/>
            </a:br>
            <a:r>
              <a:rPr lang="en-US" sz="1600" dirty="0"/>
              <a:t>inter-periods comparison &amp; so 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000" b="1" u="sng" dirty="0">
                <a:solidFill>
                  <a:srgbClr val="C00000"/>
                </a:solidFill>
              </a:rPr>
              <a:t>Limitations of Cost Accounting -</a:t>
            </a:r>
            <a:r>
              <a:rPr lang="en-US" sz="1600" dirty="0"/>
              <a:t/>
            </a:r>
            <a:br>
              <a:rPr lang="en-US" sz="1600" dirty="0"/>
            </a:br>
            <a:r>
              <a:rPr lang="en-US" sz="1600" dirty="0"/>
              <a:t>1. It is not suitable to small &amp; tiny units.</a:t>
            </a:r>
            <a:br>
              <a:rPr lang="en-US" sz="1600" dirty="0"/>
            </a:br>
            <a:r>
              <a:rPr lang="en-US" sz="1600" dirty="0"/>
              <a:t>2. Introduction    of    Cost    Accounting    system    requires    extra expenditure.</a:t>
            </a:r>
            <a:br>
              <a:rPr lang="en-US" sz="1600" dirty="0"/>
            </a:br>
            <a:r>
              <a:rPr lang="en-US" sz="1600" dirty="0"/>
              <a:t>3. The lack of uniformity in costing procedures.</a:t>
            </a:r>
            <a:br>
              <a:rPr lang="en-US" sz="1600" dirty="0"/>
            </a:br>
            <a:r>
              <a:rPr lang="en-US" sz="1600" dirty="0"/>
              <a:t>4. Most   of   the   Cost   Accounting   techniques   are   based   on assumptions.</a:t>
            </a:r>
            <a:br>
              <a:rPr lang="en-US" sz="1600" dirty="0"/>
            </a:br>
            <a:r>
              <a:rPr lang="en-US" sz="1600" dirty="0"/>
              <a:t>5. Different views are held by different experts in this field.</a:t>
            </a:r>
            <a:br>
              <a:rPr lang="en-US" sz="1600" dirty="0"/>
            </a:br>
            <a:r>
              <a:rPr lang="en-US" sz="1600" dirty="0"/>
              <a:t>6. Naturally it may lead to destructive method.</a:t>
            </a:r>
            <a:br>
              <a:rPr lang="en-US" sz="1600" dirty="0"/>
            </a:br>
            <a:r>
              <a:rPr lang="en-US" sz="1600" dirty="0"/>
              <a:t>7. It leads to conclusion but, does not provide exact conclusion.</a:t>
            </a:r>
            <a:br>
              <a:rPr lang="en-US" sz="1600" dirty="0"/>
            </a:br>
            <a:r>
              <a:rPr lang="en-US" sz="1600" dirty="0"/>
              <a:t>8. It involves element of judgment.</a:t>
            </a:r>
            <a:br>
              <a:rPr lang="en-US" sz="1600" dirty="0"/>
            </a:br>
            <a:r>
              <a:rPr lang="en-US" sz="1600" dirty="0"/>
              <a:t>9. Cost varies with purpose &amp; therefore, cost collected for one purpose will not be suitable for another purpose.</a:t>
            </a:r>
            <a:br>
              <a:rPr lang="en-US" sz="1600" dirty="0"/>
            </a:br>
            <a:r>
              <a:rPr lang="en-US" sz="1600" dirty="0" smtClean="0"/>
              <a:t>		</a:t>
            </a:r>
            <a:r>
              <a:rPr lang="en-US" sz="2400" b="1" dirty="0" smtClean="0">
                <a:solidFill>
                  <a:srgbClr val="C00000"/>
                </a:solidFill>
              </a:rPr>
              <a:t>2</a:t>
            </a:r>
            <a:r>
              <a:rPr lang="en-US" sz="2400" b="1" dirty="0">
                <a:solidFill>
                  <a:srgbClr val="C00000"/>
                </a:solidFill>
              </a:rPr>
              <a:t>. </a:t>
            </a:r>
            <a:r>
              <a:rPr lang="en-US" sz="2400" b="1" u="sng" dirty="0">
                <a:solidFill>
                  <a:srgbClr val="C00000"/>
                </a:solidFill>
              </a:rPr>
              <a:t>Management Accounting</a:t>
            </a:r>
            <a:r>
              <a:rPr lang="en-US" sz="2400" b="1" dirty="0">
                <a:solidFill>
                  <a:srgbClr val="C00000"/>
                </a:solidFill>
              </a:rPr>
              <a:t> -</a:t>
            </a:r>
            <a:r>
              <a:rPr lang="en-US" sz="1600" dirty="0"/>
              <a:t/>
            </a:r>
            <a:br>
              <a:rPr lang="en-US" sz="1600" dirty="0"/>
            </a:br>
            <a:r>
              <a:rPr lang="en-US" sz="1600" dirty="0"/>
              <a:t>Accounting is an art &amp; its role has been changing with the socio economic developments. Today is the age of fittest. Therefore, business needs to carry on activities with utmost efficiency to ensure the optimum utilization of its resources. Accounting plays a pivotal role in the efficient running of the business because it provides data for the planned development.</a:t>
            </a:r>
            <a:br>
              <a:rPr lang="en-US" sz="1600" dirty="0"/>
            </a:br>
            <a:r>
              <a:rPr lang="en-US" sz="1600" dirty="0"/>
              <a:t>Accounting has developed as full-fledged information system &amp; with various sub-systems known as branches of accounting namely -</a:t>
            </a:r>
            <a:br>
              <a:rPr lang="en-US" sz="1600" dirty="0"/>
            </a:br>
            <a:r>
              <a:rPr lang="en-US" sz="1600" dirty="0"/>
              <a:t>1. Financial Accounting</a:t>
            </a:r>
            <a:br>
              <a:rPr lang="en-US" sz="1600" dirty="0"/>
            </a:br>
            <a:r>
              <a:rPr lang="en-US" sz="1600" dirty="0"/>
              <a:t>2. Cost Accounting</a:t>
            </a:r>
            <a:br>
              <a:rPr lang="en-US" sz="1600" dirty="0"/>
            </a:br>
            <a:r>
              <a:rPr lang="en-US" sz="1600" dirty="0"/>
              <a:t>3. Management Accounting</a:t>
            </a:r>
            <a:br>
              <a:rPr lang="en-US" sz="1600" dirty="0"/>
            </a:br>
            <a:r>
              <a:rPr lang="en-US" sz="1600" dirty="0"/>
              <a:t>4. Inflation Accounting</a:t>
            </a:r>
            <a:br>
              <a:rPr lang="en-US" sz="1600" dirty="0"/>
            </a:br>
            <a:r>
              <a:rPr lang="en-US" sz="1600" dirty="0"/>
              <a:t>5. Social Accounting &amp; so on.</a:t>
            </a:r>
            <a:br>
              <a:rPr lang="en-US" sz="1600" dirty="0"/>
            </a:br>
            <a:r>
              <a:rPr lang="en-US" sz="1600" dirty="0"/>
              <a:t>Management Accounting thus, one of the branches of Accounting.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dirty="0">
                <a:solidFill>
                  <a:srgbClr val="C00000"/>
                </a:solidFill>
              </a:rPr>
              <a:t>• Definition -</a:t>
            </a:r>
            <a:r>
              <a:rPr lang="en-US" sz="1600" dirty="0"/>
              <a:t/>
            </a:r>
            <a:br>
              <a:rPr lang="en-US" sz="1600" dirty="0"/>
            </a:br>
            <a:r>
              <a:rPr lang="en-US" sz="1600" dirty="0"/>
              <a:t>1. "Any form of accounting which </a:t>
            </a:r>
            <a:r>
              <a:rPr lang="en-US" sz="1600" dirty="0" smtClean="0"/>
              <a:t>enable </a:t>
            </a:r>
            <a:r>
              <a:rPr lang="en-US" sz="1600" dirty="0"/>
              <a:t>a business to be conducted more efficiently can be regarded as management accounting."</a:t>
            </a:r>
            <a:br>
              <a:rPr lang="en-US" sz="1600" dirty="0"/>
            </a:br>
            <a:r>
              <a:rPr lang="en-US" sz="1600" dirty="0"/>
              <a:t>-   Institute of Chartered Accountants England &amp; Wales</a:t>
            </a:r>
            <a:br>
              <a:rPr lang="en-US" sz="1600" dirty="0"/>
            </a:br>
            <a:r>
              <a:rPr lang="en-US" sz="1600" dirty="0"/>
              <a:t>2. "Management Accounting concerned with accounting information i.e. useful to management."</a:t>
            </a:r>
            <a:br>
              <a:rPr lang="en-US" sz="1600" dirty="0"/>
            </a:br>
            <a:r>
              <a:rPr lang="en-US" sz="1600" dirty="0"/>
              <a:t>- Robert Anthony</a:t>
            </a:r>
            <a:br>
              <a:rPr lang="en-US" sz="1600" dirty="0"/>
            </a:br>
            <a:r>
              <a:rPr lang="en-US" sz="2000" b="1" dirty="0">
                <a:solidFill>
                  <a:srgbClr val="C00000"/>
                </a:solidFill>
              </a:rPr>
              <a:t>• </a:t>
            </a:r>
            <a:r>
              <a:rPr lang="en-US" sz="2000" b="1" u="sng" dirty="0">
                <a:solidFill>
                  <a:srgbClr val="C00000"/>
                </a:solidFill>
              </a:rPr>
              <a:t>Features of Management Accounting</a:t>
            </a:r>
            <a:r>
              <a:rPr lang="en-US" sz="2000" b="1" dirty="0">
                <a:solidFill>
                  <a:srgbClr val="C00000"/>
                </a:solidFill>
              </a:rPr>
              <a:t> -</a:t>
            </a:r>
            <a:r>
              <a:rPr lang="en-US" sz="1600" dirty="0"/>
              <a:t/>
            </a:r>
            <a:br>
              <a:rPr lang="en-US" sz="1600" dirty="0"/>
            </a:br>
            <a:r>
              <a:rPr lang="en-US" sz="1600" b="1" u="sng" dirty="0">
                <a:solidFill>
                  <a:srgbClr val="0000FF"/>
                </a:solidFill>
              </a:rPr>
              <a:t>1. Accounting Information -</a:t>
            </a:r>
            <a:r>
              <a:rPr lang="en-US" sz="1600" dirty="0"/>
              <a:t/>
            </a:r>
            <a:br>
              <a:rPr lang="en-US" sz="1600" dirty="0"/>
            </a:br>
            <a:r>
              <a:rPr lang="en-US" sz="1600" dirty="0"/>
              <a:t>Management Accounting is based on financial &amp; cost accounting information.</a:t>
            </a:r>
            <a:br>
              <a:rPr lang="en-US" sz="1600" dirty="0"/>
            </a:br>
            <a:r>
              <a:rPr lang="en-US" sz="1600" b="1" u="sng" dirty="0">
                <a:solidFill>
                  <a:srgbClr val="0000FF"/>
                </a:solidFill>
              </a:rPr>
              <a:t>2. Quantitative as well as Quantitative Data -</a:t>
            </a:r>
            <a:r>
              <a:rPr lang="en-US" sz="1600" dirty="0"/>
              <a:t/>
            </a:r>
            <a:br>
              <a:rPr lang="en-US" sz="1600" dirty="0"/>
            </a:br>
            <a:r>
              <a:rPr lang="en-US" sz="1600" dirty="0"/>
              <a:t>Management covers both quantitative as well as qualitative data to take important decisions.</a:t>
            </a:r>
            <a:br>
              <a:rPr lang="en-US" sz="1600" dirty="0"/>
            </a:br>
            <a:r>
              <a:rPr lang="en-US" sz="1600" b="1" u="sng" dirty="0">
                <a:solidFill>
                  <a:srgbClr val="0000FF"/>
                </a:solidFill>
              </a:rPr>
              <a:t>3. Cause &amp; Effect Relationship -</a:t>
            </a:r>
            <a:r>
              <a:rPr lang="en-US" sz="1600" dirty="0"/>
              <a:t/>
            </a:r>
            <a:br>
              <a:rPr lang="en-US" sz="1600" dirty="0"/>
            </a:br>
            <a:r>
              <a:rPr lang="en-US" sz="1600" dirty="0"/>
              <a:t>Management Accounting studies cause &amp; effect relationship.</a:t>
            </a:r>
            <a:br>
              <a:rPr lang="en-US" sz="1600" dirty="0"/>
            </a:br>
            <a:r>
              <a:rPr lang="en-US" sz="1600" b="1" u="sng" dirty="0">
                <a:solidFill>
                  <a:srgbClr val="0000FF"/>
                </a:solidFill>
              </a:rPr>
              <a:t>4. Tools &amp; Techniques -</a:t>
            </a:r>
            <a:r>
              <a:rPr lang="en-US" sz="1600" dirty="0"/>
              <a:t/>
            </a:r>
            <a:br>
              <a:rPr lang="en-US" sz="1600" dirty="0"/>
            </a:br>
            <a:r>
              <a:rPr lang="en-US" sz="1600" dirty="0"/>
              <a:t>Management Accounting uses various tools &amp; techniques to make the accounting information suitable to managerial needs like - standard costing, marginal costing, ratio analysis, budgetary control, cash flow analysis, fund flow analysis ...etc.</a:t>
            </a:r>
            <a:br>
              <a:rPr lang="en-US" sz="1600" dirty="0"/>
            </a:br>
            <a:r>
              <a:rPr lang="en-US" sz="1600" b="1" u="sng" dirty="0">
                <a:solidFill>
                  <a:srgbClr val="0000FF"/>
                </a:solidFill>
              </a:rPr>
              <a:t>5. Not Rigid (i.e. flexible) -</a:t>
            </a:r>
            <a:r>
              <a:rPr lang="en-US" sz="1600" dirty="0"/>
              <a:t/>
            </a:r>
            <a:br>
              <a:rPr lang="en-US" sz="1600" dirty="0"/>
            </a:br>
            <a:r>
              <a:rPr lang="en-US" sz="1600" dirty="0"/>
              <a:t>In Management Accounting, no fixed rules or formats are followed. Even there is absence of principles.</a:t>
            </a:r>
            <a:br>
              <a:rPr lang="en-US" sz="1600" dirty="0"/>
            </a:br>
            <a:r>
              <a:rPr lang="en-US" sz="1600" b="1" u="sng" dirty="0">
                <a:solidFill>
                  <a:srgbClr val="0000FF"/>
                </a:solidFill>
              </a:rPr>
              <a:t>6. Supplies Information -</a:t>
            </a:r>
            <a:r>
              <a:rPr lang="en-US" sz="1600" dirty="0"/>
              <a:t/>
            </a:r>
            <a:br>
              <a:rPr lang="en-US" sz="1600" dirty="0"/>
            </a:br>
            <a:r>
              <a:rPr lang="en-US" sz="1600" dirty="0"/>
              <a:t>Management Accounting renders information to the management. In the manner in which it is required.</a:t>
            </a:r>
            <a:br>
              <a:rPr lang="en-US" sz="1600" dirty="0"/>
            </a:br>
            <a:r>
              <a:rPr lang="en-US" sz="1600" b="1" u="sng" dirty="0">
                <a:solidFill>
                  <a:srgbClr val="0000FF"/>
                </a:solidFill>
              </a:rPr>
              <a:t>7. Decision Making -</a:t>
            </a:r>
            <a:r>
              <a:rPr lang="en-US" sz="1600" dirty="0"/>
              <a:t/>
            </a:r>
            <a:br>
              <a:rPr lang="en-US" sz="1600" dirty="0"/>
            </a:br>
            <a:r>
              <a:rPr lang="en-US" sz="1600" dirty="0"/>
              <a:t>Management supplies required data to take decisions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u="sng" dirty="0">
                <a:solidFill>
                  <a:srgbClr val="0000FF"/>
                </a:solidFill>
              </a:rPr>
              <a:t>8. Increase in Efficiency -</a:t>
            </a:r>
            <a:r>
              <a:rPr lang="en-US" sz="1600" dirty="0"/>
              <a:t/>
            </a:r>
            <a:br>
              <a:rPr lang="en-US" sz="1600" dirty="0"/>
            </a:br>
            <a:r>
              <a:rPr lang="en-US" sz="1600" dirty="0"/>
              <a:t>Responsibility    accounting    as    a    tool    of    management accounting, stimulates the increase in efficient.</a:t>
            </a:r>
            <a:br>
              <a:rPr lang="en-US" sz="1600" dirty="0"/>
            </a:br>
            <a:r>
              <a:rPr lang="en-US" sz="1600" b="1" u="sng" dirty="0">
                <a:solidFill>
                  <a:srgbClr val="0000FF"/>
                </a:solidFill>
              </a:rPr>
              <a:t>9. Future Oriented -</a:t>
            </a:r>
            <a:r>
              <a:rPr lang="en-US" sz="1600" dirty="0"/>
              <a:t/>
            </a:r>
            <a:br>
              <a:rPr lang="en-US" sz="1600" dirty="0"/>
            </a:br>
            <a:r>
              <a:rPr lang="en-US" sz="1600" dirty="0"/>
              <a:t>Management Accounting is future oriented  a  it helps in forecasting &amp; planning.</a:t>
            </a:r>
            <a:br>
              <a:rPr lang="en-US" sz="1600" dirty="0"/>
            </a:br>
            <a:r>
              <a:rPr lang="en-US" sz="2400" b="1" u="sng" dirty="0">
                <a:solidFill>
                  <a:srgbClr val="FF0000"/>
                </a:solidFill>
              </a:rPr>
              <a:t>• Advantages of Management Accounting -</a:t>
            </a:r>
            <a:r>
              <a:rPr lang="en-US" sz="1600" dirty="0"/>
              <a:t/>
            </a:r>
            <a:br>
              <a:rPr lang="en-US" sz="1600" dirty="0"/>
            </a:br>
            <a:r>
              <a:rPr lang="en-US" sz="1600" b="1" dirty="0">
                <a:solidFill>
                  <a:srgbClr val="7030A0"/>
                </a:solidFill>
              </a:rPr>
              <a:t>(Objectives/Importance)</a:t>
            </a:r>
            <a:r>
              <a:rPr lang="en-US" sz="1600" dirty="0"/>
              <a:t/>
            </a:r>
            <a:br>
              <a:rPr lang="en-US" sz="1600" dirty="0"/>
            </a:br>
            <a:r>
              <a:rPr lang="en-US" sz="1600" dirty="0"/>
              <a:t>Management Accounting refers to any form of accounting that is useful to the management for performing various managerial functions.</a:t>
            </a:r>
            <a:br>
              <a:rPr lang="en-US" sz="1600" dirty="0"/>
            </a:br>
            <a:r>
              <a:rPr lang="en-US" sz="1600" dirty="0"/>
              <a:t>Management Accounting plays a very significant role in the success of business. Its importance can be brought into light with the help of following advantages -</a:t>
            </a:r>
            <a:br>
              <a:rPr lang="en-US" sz="1600" dirty="0"/>
            </a:br>
            <a:r>
              <a:rPr lang="en-US" sz="1600" b="1" u="sng" dirty="0">
                <a:solidFill>
                  <a:srgbClr val="0000FF"/>
                </a:solidFill>
              </a:rPr>
              <a:t>1.Stimulates Efficiency-</a:t>
            </a:r>
            <a:r>
              <a:rPr lang="en-US" sz="1600" dirty="0"/>
              <a:t/>
            </a:r>
            <a:br>
              <a:rPr lang="en-US" sz="1600" dirty="0"/>
            </a:br>
            <a:r>
              <a:rPr lang="en-US" sz="1600" dirty="0"/>
              <a:t>Management Accounting helps to stimulate efficiency of business.</a:t>
            </a:r>
            <a:br>
              <a:rPr lang="en-US" sz="1600" dirty="0"/>
            </a:br>
            <a:r>
              <a:rPr lang="en-US" sz="1600" b="1" u="sng" dirty="0">
                <a:solidFill>
                  <a:srgbClr val="0000FF"/>
                </a:solidFill>
              </a:rPr>
              <a:t>2.Facilitate Planning-</a:t>
            </a:r>
            <a:r>
              <a:rPr lang="en-US" sz="1600" dirty="0"/>
              <a:t/>
            </a:r>
            <a:br>
              <a:rPr lang="en-US" sz="1600" dirty="0"/>
            </a:br>
            <a:r>
              <a:rPr lang="en-US" sz="1600" dirty="0"/>
              <a:t>Management Accounting furnishes such data to the management which is useful for planning the business activities.</a:t>
            </a:r>
            <a:br>
              <a:rPr lang="en-US" sz="1600" dirty="0"/>
            </a:br>
            <a:r>
              <a:rPr lang="en-US" sz="1600" b="1" u="sng" dirty="0">
                <a:solidFill>
                  <a:srgbClr val="0000FF"/>
                </a:solidFill>
              </a:rPr>
              <a:t>3. Ensures Proper Control -</a:t>
            </a:r>
            <a:r>
              <a:rPr lang="en-US" sz="1600" dirty="0"/>
              <a:t/>
            </a:r>
            <a:br>
              <a:rPr lang="en-US" sz="1600" dirty="0"/>
            </a:br>
            <a:r>
              <a:rPr lang="en-US" sz="1600" dirty="0"/>
              <a:t>It helps the management to exercise an effective &amp; proper control over the entire business.</a:t>
            </a:r>
            <a:br>
              <a:rPr lang="en-US" sz="1600" dirty="0"/>
            </a:br>
            <a:r>
              <a:rPr lang="en-US" sz="1600" b="1" u="sng" dirty="0">
                <a:solidFill>
                  <a:srgbClr val="0000FF"/>
                </a:solidFill>
              </a:rPr>
              <a:t>4. Ensures Co-ordinations -</a:t>
            </a:r>
            <a:r>
              <a:rPr lang="en-US" sz="1600" dirty="0"/>
              <a:t/>
            </a:r>
            <a:br>
              <a:rPr lang="en-US" sz="1600" dirty="0"/>
            </a:br>
            <a:r>
              <a:rPr lang="en-US" sz="1600" dirty="0"/>
              <a:t>Management Accounting helps to enjoy a well balanced co­ordination among the various business activities.</a:t>
            </a:r>
            <a:br>
              <a:rPr lang="en-US" sz="1600" dirty="0"/>
            </a:br>
            <a:r>
              <a:rPr lang="en-US" sz="1600" b="1" u="sng" dirty="0">
                <a:solidFill>
                  <a:srgbClr val="0000FF"/>
                </a:solidFill>
              </a:rPr>
              <a:t>5. Helps to create suitable organization -</a:t>
            </a:r>
            <a:r>
              <a:rPr lang="en-US" sz="1600" dirty="0"/>
              <a:t/>
            </a:r>
            <a:br>
              <a:rPr lang="en-US" sz="1600" dirty="0"/>
            </a:br>
            <a:r>
              <a:rPr lang="en-US" sz="1600" dirty="0"/>
              <a:t>To realize the predetermined goals, it is must to have proper organizational machinery. Management Accounting helps to create such organization.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u="sng" dirty="0">
                <a:solidFill>
                  <a:srgbClr val="0000FF"/>
                </a:solidFill>
              </a:rPr>
              <a:t>6. Proper Motivation -</a:t>
            </a:r>
            <a:r>
              <a:rPr lang="en-US" sz="1600" dirty="0"/>
              <a:t/>
            </a:r>
            <a:br>
              <a:rPr lang="en-US" sz="1600" dirty="0"/>
            </a:br>
            <a:r>
              <a:rPr lang="en-US" sz="1600" dirty="0"/>
              <a:t>Management Accounting enables the management &amp; helps to motivate the Human Resources within the organization.</a:t>
            </a:r>
            <a:br>
              <a:rPr lang="en-US" sz="1600" dirty="0"/>
            </a:br>
            <a:r>
              <a:rPr lang="en-IN" sz="1600" dirty="0"/>
              <a:t> </a:t>
            </a:r>
            <a:r>
              <a:rPr lang="en-US" sz="1600" dirty="0"/>
              <a:t/>
            </a:r>
            <a:br>
              <a:rPr lang="en-US" sz="1600" dirty="0"/>
            </a:br>
            <a:r>
              <a:rPr lang="en-US" sz="1600" b="1" u="sng" dirty="0">
                <a:solidFill>
                  <a:srgbClr val="0000FF"/>
                </a:solidFill>
              </a:rPr>
              <a:t>7. Effective Communication -</a:t>
            </a:r>
            <a:r>
              <a:rPr lang="en-US" sz="1600" dirty="0"/>
              <a:t/>
            </a:r>
            <a:br>
              <a:rPr lang="en-US" sz="1600" dirty="0"/>
            </a:br>
            <a:r>
              <a:rPr lang="en-US" sz="1600" dirty="0"/>
              <a:t>Management Accounting helps the management in communication by developing suitable report system.</a:t>
            </a:r>
            <a:br>
              <a:rPr lang="en-US" sz="1600" dirty="0"/>
            </a:br>
            <a:r>
              <a:rPr lang="en-US" sz="1600" b="1" u="sng" dirty="0">
                <a:solidFill>
                  <a:srgbClr val="0000FF"/>
                </a:solidFill>
              </a:rPr>
              <a:t>8. Remedial Actions -</a:t>
            </a:r>
            <a:r>
              <a:rPr lang="en-US" sz="1600" dirty="0"/>
              <a:t/>
            </a:r>
            <a:br>
              <a:rPr lang="en-US" sz="1600" dirty="0"/>
            </a:br>
            <a:r>
              <a:rPr lang="en-US" sz="1600" dirty="0"/>
              <a:t>Management Accounting keeps the management informed about the ongoing operations enabling it to suggest remedial measures in case of deviations.</a:t>
            </a:r>
            <a:br>
              <a:rPr lang="en-US" sz="1600" dirty="0"/>
            </a:br>
            <a:r>
              <a:rPr lang="en-US" sz="1600" dirty="0"/>
              <a:t>Thus, management accounting helps the management to manage the activities by using the technique 'management by exception/</a:t>
            </a:r>
            <a:br>
              <a:rPr lang="en-US" sz="1600" dirty="0"/>
            </a:br>
            <a:r>
              <a:rPr lang="en-US" sz="1600" b="1" u="sng" dirty="0">
                <a:solidFill>
                  <a:srgbClr val="0000FF"/>
                </a:solidFill>
              </a:rPr>
              <a:t>9. Evaluation of Efficiency -</a:t>
            </a:r>
            <a:r>
              <a:rPr lang="en-US" sz="1600" dirty="0"/>
              <a:t/>
            </a:r>
            <a:br>
              <a:rPr lang="en-US" sz="1600" dirty="0"/>
            </a:br>
            <a:r>
              <a:rPr lang="en-US" sz="1600" dirty="0"/>
              <a:t>Management Accounting helps to evaluate the efficiency. So as to take necessary decisions for future.</a:t>
            </a:r>
            <a:br>
              <a:rPr lang="en-US" sz="1600" dirty="0"/>
            </a:br>
            <a:r>
              <a:rPr lang="en-US" sz="1600" b="1" u="sng" dirty="0">
                <a:solidFill>
                  <a:srgbClr val="0000FF"/>
                </a:solidFill>
              </a:rPr>
              <a:t>10. Evaluate the Quality of management -</a:t>
            </a:r>
            <a:r>
              <a:rPr lang="en-US" sz="1600" dirty="0"/>
              <a:t/>
            </a:r>
            <a:br>
              <a:rPr lang="en-US" sz="1600" dirty="0"/>
            </a:br>
            <a:r>
              <a:rPr lang="en-US" sz="1600" dirty="0"/>
              <a:t>Management   Accounting   also   reveals   the   quality   of management also.</a:t>
            </a:r>
            <a:br>
              <a:rPr lang="en-US" sz="1600" dirty="0"/>
            </a:br>
            <a:r>
              <a:rPr lang="en-US" sz="1600" b="1" u="sng" dirty="0">
                <a:solidFill>
                  <a:srgbClr val="0000FF"/>
                </a:solidFill>
              </a:rPr>
              <a:t>11. Maintains a good Public relations -</a:t>
            </a:r>
            <a:r>
              <a:rPr lang="en-US" sz="1600" dirty="0"/>
              <a:t/>
            </a:r>
            <a:br>
              <a:rPr lang="en-US" sz="1600" dirty="0"/>
            </a:br>
            <a:r>
              <a:rPr lang="en-US" sz="1600" dirty="0"/>
              <a:t>It helps to maintain a good public relation by providing quality services to the customers &amp; other outsiders.</a:t>
            </a:r>
            <a:br>
              <a:rPr lang="en-US" sz="1600" dirty="0"/>
            </a:br>
            <a:r>
              <a:rPr lang="en-US" sz="1600" b="1" u="sng" dirty="0">
                <a:solidFill>
                  <a:srgbClr val="0000FF"/>
                </a:solidFill>
              </a:rPr>
              <a:t>12. Handsome Return on Investment-</a:t>
            </a:r>
            <a:r>
              <a:rPr lang="en-US" sz="1600" dirty="0"/>
              <a:t/>
            </a:r>
            <a:br>
              <a:rPr lang="en-US" sz="1600" dirty="0"/>
            </a:br>
            <a:r>
              <a:rPr lang="en-US" sz="1600" dirty="0"/>
              <a:t>Management Accounting helps the management to keep the organization well on track of success. Naturally, handsome returns on Investment can be enjoyed.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400" b="1" u="sng" dirty="0">
                <a:solidFill>
                  <a:srgbClr val="FF0000"/>
                </a:solidFill>
              </a:rPr>
              <a:t>Limitations of Management Accounting -</a:t>
            </a:r>
            <a:r>
              <a:rPr lang="en-US" sz="1600" dirty="0"/>
              <a:t/>
            </a:r>
            <a:br>
              <a:rPr lang="en-US" sz="1600" dirty="0"/>
            </a:br>
            <a:r>
              <a:rPr lang="en-US" sz="1600" dirty="0"/>
              <a:t>Management Accounting suffers from following limitations -</a:t>
            </a:r>
            <a:br>
              <a:rPr lang="en-US" sz="1600" dirty="0"/>
            </a:br>
            <a:r>
              <a:rPr lang="en-US" sz="1600" b="1" u="sng" dirty="0">
                <a:solidFill>
                  <a:srgbClr val="0000FF"/>
                </a:solidFill>
              </a:rPr>
              <a:t>1. Limitations of Basic data -</a:t>
            </a:r>
            <a:r>
              <a:rPr lang="en-US" sz="1600" dirty="0"/>
              <a:t/>
            </a:r>
            <a:br>
              <a:rPr lang="en-US" sz="1600" dirty="0"/>
            </a:br>
            <a:r>
              <a:rPr lang="en-US" sz="1600" dirty="0"/>
              <a:t>Management Accounting uses data from financial &amp; cost accounting. Therefore, it suffers from the limitations of financial &amp; cost accounting.</a:t>
            </a:r>
            <a:br>
              <a:rPr lang="en-US" sz="1600" dirty="0"/>
            </a:br>
            <a:r>
              <a:rPr lang="en-US" sz="1600" b="1" u="sng" dirty="0">
                <a:solidFill>
                  <a:srgbClr val="0000FF"/>
                </a:solidFill>
              </a:rPr>
              <a:t>2. Limitations to Knowledge -</a:t>
            </a:r>
            <a:r>
              <a:rPr lang="en-US" sz="1600" dirty="0"/>
              <a:t/>
            </a:r>
            <a:br>
              <a:rPr lang="en-US" sz="1600" dirty="0"/>
            </a:br>
            <a:r>
              <a:rPr lang="en-US" sz="1600" dirty="0"/>
              <a:t>Application of management accounting needs comprehensive knowledge of various subjects &amp; techniques. However, it is almost difficult to have such persons in management.</a:t>
            </a:r>
            <a:br>
              <a:rPr lang="en-US" sz="1600" dirty="0"/>
            </a:br>
            <a:r>
              <a:rPr lang="en-US" sz="1600" b="1" u="sng" dirty="0">
                <a:solidFill>
                  <a:srgbClr val="0000FF"/>
                </a:solidFill>
              </a:rPr>
              <a:t>3. Limitations of work culture -</a:t>
            </a:r>
            <a:r>
              <a:rPr lang="en-US" sz="1600" dirty="0"/>
              <a:t/>
            </a:r>
            <a:br>
              <a:rPr lang="en-US" sz="1600" dirty="0"/>
            </a:br>
            <a:r>
              <a:rPr lang="en-US" sz="1600" dirty="0"/>
              <a:t>Success of management accounting depends upon ideal work culture.</a:t>
            </a:r>
            <a:br>
              <a:rPr lang="en-US" sz="1600" dirty="0"/>
            </a:br>
            <a:r>
              <a:rPr lang="en-US" sz="1600" b="1" u="sng" dirty="0">
                <a:solidFill>
                  <a:srgbClr val="0000FF"/>
                </a:solidFill>
              </a:rPr>
              <a:t>4. Expensive Method -</a:t>
            </a:r>
            <a:r>
              <a:rPr lang="en-US" sz="1600" dirty="0"/>
              <a:t/>
            </a:r>
            <a:br>
              <a:rPr lang="en-US" sz="1600" dirty="0"/>
            </a:br>
            <a:r>
              <a:rPr lang="en-US" sz="1600" dirty="0"/>
              <a:t>The installation of management accounting requires a heavy investment both in terms of money &amp; manpower.</a:t>
            </a:r>
            <a:br>
              <a:rPr lang="en-US" sz="1600" dirty="0"/>
            </a:br>
            <a:r>
              <a:rPr lang="en-US" sz="1600" b="1" u="sng" dirty="0">
                <a:solidFill>
                  <a:srgbClr val="0000FF"/>
                </a:solidFill>
              </a:rPr>
              <a:t>5. Evolution Stage -</a:t>
            </a:r>
            <a:r>
              <a:rPr lang="en-US" sz="1600" dirty="0"/>
              <a:t/>
            </a:r>
            <a:br>
              <a:rPr lang="en-US" sz="1600" dirty="0"/>
            </a:br>
            <a:r>
              <a:rPr lang="en-US" sz="1600" dirty="0"/>
              <a:t>Management Accounting is still in evolutionary stages.</a:t>
            </a:r>
            <a:br>
              <a:rPr lang="en-US" sz="1600" dirty="0"/>
            </a:br>
            <a:r>
              <a:rPr lang="en-US" sz="1600" b="1" u="sng" dirty="0">
                <a:solidFill>
                  <a:srgbClr val="0000FF"/>
                </a:solidFill>
              </a:rPr>
              <a:t>6. Lack of Objectivity -</a:t>
            </a:r>
            <a:r>
              <a:rPr lang="en-US" sz="1600" dirty="0"/>
              <a:t/>
            </a:r>
            <a:br>
              <a:rPr lang="en-US" sz="1600" dirty="0"/>
            </a:br>
            <a:r>
              <a:rPr lang="en-US" sz="1600" dirty="0"/>
              <a:t>Due to personal bias &amp; manipulation in collection of data, management accounting leads towards lack of objectivity &amp; validity.</a:t>
            </a:r>
            <a:br>
              <a:rPr lang="en-US" sz="1600" dirty="0"/>
            </a:br>
            <a:r>
              <a:rPr lang="en-US" sz="1600" b="1" u="sng" dirty="0">
                <a:solidFill>
                  <a:srgbClr val="0000FF"/>
                </a:solidFill>
              </a:rPr>
              <a:t>7. No substitute for Management -</a:t>
            </a:r>
            <a:r>
              <a:rPr lang="en-US" sz="1600" dirty="0"/>
              <a:t/>
            </a:r>
            <a:br>
              <a:rPr lang="en-US" sz="1600" dirty="0"/>
            </a:br>
            <a:r>
              <a:rPr lang="en-US" sz="1600" dirty="0"/>
              <a:t>Management Accounting is a mere tool to guide the management.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r>
              <a:rPr lang="en-US" sz="2000" b="1" u="sng" dirty="0">
                <a:solidFill>
                  <a:srgbClr val="FF0000"/>
                </a:solidFill>
              </a:rPr>
              <a:t>Difference between Cost Accounting &amp; Management Accounting-</a:t>
            </a:r>
            <a:r>
              <a:rPr lang="en-US" sz="2000" dirty="0"/>
              <a:t/>
            </a:r>
            <a:br>
              <a:rPr lang="en-US" sz="2000" dirty="0"/>
            </a:br>
            <a:r>
              <a:rPr lang="en-US" sz="1600" dirty="0"/>
              <a:t>Accounting is the language of business. The role of accounting has been changing with the socio economic developments. Accounting started with financial account. However, it suffers from certain limitations. In order to overcome the limitations of financial accounting, the new branches namely Cost Accounting &amp; Management accounting have been emerged in the course of development.</a:t>
            </a:r>
            <a:br>
              <a:rPr lang="en-US" sz="1600" dirty="0"/>
            </a:br>
            <a:r>
              <a:rPr lang="en-US" sz="1600" dirty="0"/>
              <a:t>Though, the basic goals behind Cost Accounting &amp; Management Accounting are to assist the management in its decision making process, following are the points of difference between them -</a:t>
            </a:r>
            <a:br>
              <a:rPr lang="en-US" sz="1600" dirty="0"/>
            </a:br>
            <a:r>
              <a:rPr lang="en-US" sz="2000" b="1" dirty="0">
                <a:solidFill>
                  <a:srgbClr val="FF0000"/>
                </a:solidFill>
              </a:rPr>
              <a:t>    Cost Accounting              Management Accounting</a:t>
            </a:r>
            <a:r>
              <a:rPr lang="en-US" sz="1600" dirty="0"/>
              <a:t/>
            </a:r>
            <a:br>
              <a:rPr lang="en-US" sz="1600" dirty="0"/>
            </a:br>
            <a:r>
              <a:rPr lang="en-US" sz="1600" b="1" dirty="0">
                <a:solidFill>
                  <a:srgbClr val="0000FF"/>
                </a:solidFill>
              </a:rPr>
              <a:t>1. Meaning-</a:t>
            </a:r>
            <a:r>
              <a:rPr lang="en-US" sz="1600" dirty="0"/>
              <a:t/>
            </a:r>
            <a:br>
              <a:rPr lang="en-US" sz="1600" dirty="0"/>
            </a:br>
            <a:r>
              <a:rPr lang="en-US" sz="1600" dirty="0"/>
              <a:t>Cost Accounting refers to the	Management Accounting refers</a:t>
            </a:r>
            <a:br>
              <a:rPr lang="en-US" sz="1600" dirty="0"/>
            </a:br>
            <a:r>
              <a:rPr lang="en-US" sz="1600" dirty="0"/>
              <a:t>Accounting of costs to ascertain	to any form of accounting which</a:t>
            </a:r>
            <a:br>
              <a:rPr lang="en-US" sz="1600" dirty="0"/>
            </a:br>
            <a:r>
              <a:rPr lang="en-US" sz="1600" dirty="0"/>
              <a:t>The cost of product/service/	helps the management to take</a:t>
            </a:r>
            <a:br>
              <a:rPr lang="en-US" sz="1600" dirty="0"/>
            </a:br>
            <a:r>
              <a:rPr lang="en-US" sz="1600" dirty="0"/>
              <a:t>Process/job/order/contract.	Managerial decisions.</a:t>
            </a:r>
            <a:br>
              <a:rPr lang="en-US" sz="1600" dirty="0"/>
            </a:br>
            <a:r>
              <a:rPr lang="en-US" sz="1600" b="1" dirty="0">
                <a:solidFill>
                  <a:srgbClr val="0000FF"/>
                </a:solidFill>
              </a:rPr>
              <a:t>2. Objectives-</a:t>
            </a:r>
            <a:r>
              <a:rPr lang="en-US" sz="1600" dirty="0"/>
              <a:t/>
            </a:r>
            <a:br>
              <a:rPr lang="en-US" sz="1600" dirty="0"/>
            </a:br>
            <a:r>
              <a:rPr lang="en-US" sz="1600" dirty="0"/>
              <a:t>The basic objectives of Cost	The basic objectives of</a:t>
            </a:r>
            <a:br>
              <a:rPr lang="en-US" sz="1600" dirty="0"/>
            </a:br>
            <a:r>
              <a:rPr lang="en-US" sz="1600" dirty="0"/>
              <a:t>Accounting are to ascertain              management accounting is to</a:t>
            </a:r>
            <a:br>
              <a:rPr lang="en-US" sz="1600" dirty="0"/>
            </a:br>
            <a:r>
              <a:rPr lang="en-US" sz="1600" dirty="0"/>
              <a:t>Cost, cost control, cost                  provide data for managerial</a:t>
            </a:r>
            <a:br>
              <a:rPr lang="en-US" sz="1600" dirty="0"/>
            </a:br>
            <a:r>
              <a:rPr lang="en-US" sz="1600" dirty="0"/>
              <a:t>Reduction, etc.                          decisions.</a:t>
            </a:r>
            <a:br>
              <a:rPr lang="en-US" sz="1600" dirty="0"/>
            </a:br>
            <a:r>
              <a:rPr lang="en-US" sz="1600" b="1" dirty="0">
                <a:solidFill>
                  <a:srgbClr val="0000FF"/>
                </a:solidFill>
              </a:rPr>
              <a:t>3. Scope-</a:t>
            </a:r>
            <a:r>
              <a:rPr lang="en-US" sz="1600" dirty="0"/>
              <a:t/>
            </a:r>
            <a:br>
              <a:rPr lang="en-US" sz="1600" dirty="0"/>
            </a:br>
            <a:r>
              <a:rPr lang="en-US" sz="1600" dirty="0"/>
              <a:t>The scope of Cost Accounting	The scope of Management</a:t>
            </a:r>
            <a:br>
              <a:rPr lang="en-US" sz="1600" dirty="0"/>
            </a:br>
            <a:r>
              <a:rPr lang="en-US" sz="1600" dirty="0"/>
              <a:t>Is limited.                                Accounting is very wide.</a:t>
            </a:r>
            <a:br>
              <a:rPr lang="en-US" sz="1600" dirty="0"/>
            </a:br>
            <a:r>
              <a:rPr lang="en-US" sz="1600" b="1" dirty="0">
                <a:solidFill>
                  <a:srgbClr val="0000FF"/>
                </a:solidFill>
              </a:rPr>
              <a:t>4. Period Covered -</a:t>
            </a:r>
            <a:r>
              <a:rPr lang="en-US" sz="1600" dirty="0"/>
              <a:t/>
            </a:r>
            <a:br>
              <a:rPr lang="en-US" sz="1600" dirty="0"/>
            </a:br>
            <a:r>
              <a:rPr lang="en-US" sz="1600" dirty="0"/>
              <a:t>Cost Accounting covers generally        Management Accounting may</a:t>
            </a:r>
            <a:br>
              <a:rPr lang="en-US" sz="1600" dirty="0"/>
            </a:br>
            <a:r>
              <a:rPr lang="en-US" sz="1600" dirty="0"/>
              <a:t>One accounting cycle, (</a:t>
            </a:r>
            <a:r>
              <a:rPr lang="en-US" sz="1600" dirty="0" smtClean="0"/>
              <a:t>i.e.1 year</a:t>
            </a:r>
            <a:r>
              <a:rPr lang="en-US" sz="1600" dirty="0"/>
              <a:t>)        cover a number of years.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r>
              <a:rPr lang="en-US" sz="1600" b="1" dirty="0">
                <a:solidFill>
                  <a:srgbClr val="0000FF"/>
                </a:solidFill>
              </a:rPr>
              <a:t>5. Data -</a:t>
            </a:r>
            <a:r>
              <a:rPr lang="en-US" sz="1600" dirty="0"/>
              <a:t/>
            </a:r>
            <a:br>
              <a:rPr lang="en-US" sz="1600" dirty="0"/>
            </a:br>
            <a:r>
              <a:rPr lang="en-US" sz="1600" dirty="0"/>
              <a:t>Cost Accounting uses quantitative       Management Accounting uses</a:t>
            </a:r>
            <a:br>
              <a:rPr lang="en-US" sz="1600" dirty="0"/>
            </a:br>
            <a:r>
              <a:rPr lang="en-US" sz="1600" dirty="0"/>
              <a:t>data only.	Quantitative as well as</a:t>
            </a:r>
            <a:br>
              <a:rPr lang="en-US" sz="1600" dirty="0"/>
            </a:br>
            <a:r>
              <a:rPr lang="en-US" sz="1600" dirty="0"/>
              <a:t>qualitative data.</a:t>
            </a:r>
            <a:br>
              <a:rPr lang="en-US" sz="1600" dirty="0"/>
            </a:br>
            <a:r>
              <a:rPr lang="en-US" sz="1600" b="1" dirty="0">
                <a:solidFill>
                  <a:srgbClr val="0000FF"/>
                </a:solidFill>
              </a:rPr>
              <a:t>6. Tools &amp; techniques -</a:t>
            </a:r>
            <a:r>
              <a:rPr lang="en-US" sz="1600" dirty="0"/>
              <a:t/>
            </a:r>
            <a:br>
              <a:rPr lang="en-US" sz="1600" dirty="0"/>
            </a:br>
            <a:r>
              <a:rPr lang="en-US" sz="1600" dirty="0"/>
              <a:t>It uses techniques like standard	It uses techniques like Ratio</a:t>
            </a:r>
            <a:br>
              <a:rPr lang="en-US" sz="1600" dirty="0"/>
            </a:br>
            <a:r>
              <a:rPr lang="en-US" sz="1600" dirty="0"/>
              <a:t>Costing, Marginal Costing,              Analysis, Fund Flow Statement,</a:t>
            </a:r>
            <a:br>
              <a:rPr lang="en-US" sz="1600" dirty="0"/>
            </a:br>
            <a:r>
              <a:rPr lang="en-US" sz="1600" dirty="0"/>
              <a:t>Budgetary Control etc.              Cash Flow Statement, Comparative</a:t>
            </a:r>
            <a:br>
              <a:rPr lang="en-US" sz="1600" dirty="0"/>
            </a:br>
            <a:r>
              <a:rPr lang="en-US" sz="1600" dirty="0"/>
              <a:t>        Analysis, Trend Analysis etc. </a:t>
            </a:r>
            <a:br>
              <a:rPr lang="en-US" sz="1600" dirty="0"/>
            </a:br>
            <a:r>
              <a:rPr lang="en-US" sz="1600" b="1" dirty="0">
                <a:solidFill>
                  <a:srgbClr val="0000FF"/>
                </a:solidFill>
              </a:rPr>
              <a:t>7 Status -</a:t>
            </a:r>
            <a:r>
              <a:rPr lang="en-US" sz="1600" dirty="0"/>
              <a:t/>
            </a:r>
            <a:br>
              <a:rPr lang="en-US" sz="1600" dirty="0"/>
            </a:br>
            <a:r>
              <a:rPr lang="en-US" sz="1600" dirty="0"/>
              <a:t>Status of Cost Accountant           Status of Management Accountant</a:t>
            </a:r>
            <a:br>
              <a:rPr lang="en-US" sz="1600" dirty="0"/>
            </a:br>
            <a:r>
              <a:rPr lang="en-US" sz="1600" dirty="0"/>
              <a:t>is at lower level in the              is a senior position.</a:t>
            </a:r>
            <a:br>
              <a:rPr lang="en-US" sz="1600" dirty="0"/>
            </a:br>
            <a:r>
              <a:rPr lang="en-US" sz="1600" dirty="0"/>
              <a:t>Organizational set up.</a:t>
            </a:r>
            <a:br>
              <a:rPr lang="en-US" sz="1600" dirty="0"/>
            </a:br>
            <a:r>
              <a:rPr lang="en-US" sz="1600" b="1" dirty="0">
                <a:solidFill>
                  <a:srgbClr val="0000FF"/>
                </a:solidFill>
              </a:rPr>
              <a:t>8. Legal Compulsion -</a:t>
            </a:r>
            <a:r>
              <a:rPr lang="en-US" sz="1600" dirty="0"/>
              <a:t/>
            </a:r>
            <a:br>
              <a:rPr lang="en-US" sz="1600" dirty="0"/>
            </a:br>
            <a:r>
              <a:rPr lang="en-IN" sz="1600" dirty="0"/>
              <a:t> </a:t>
            </a:r>
            <a:r>
              <a:rPr lang="en-US" sz="1600" dirty="0"/>
              <a:t/>
            </a:r>
            <a:br>
              <a:rPr lang="en-US" sz="1600" dirty="0"/>
            </a:br>
            <a:r>
              <a:rPr lang="en-US" sz="1600" dirty="0"/>
              <a:t>Cost accounting is compulsory	Management accounting is</a:t>
            </a:r>
            <a:br>
              <a:rPr lang="en-US" sz="1600" dirty="0"/>
            </a:br>
            <a:r>
              <a:rPr lang="en-US" sz="1600" dirty="0"/>
              <a:t>in specified industries.	optional.</a:t>
            </a:r>
            <a:br>
              <a:rPr lang="en-US" sz="1600" dirty="0"/>
            </a:br>
            <a:r>
              <a:rPr lang="en-US" sz="1600" b="1" dirty="0">
                <a:solidFill>
                  <a:srgbClr val="0000FF"/>
                </a:solidFill>
              </a:rPr>
              <a:t>9 Installation -</a:t>
            </a:r>
            <a:r>
              <a:rPr lang="en-US" sz="1600" dirty="0"/>
              <a:t/>
            </a:r>
            <a:br>
              <a:rPr lang="en-US" sz="1600" dirty="0"/>
            </a:br>
            <a:r>
              <a:rPr lang="en-US" sz="1600" dirty="0"/>
              <a:t>It can be installed independently	It cannot be installed</a:t>
            </a:r>
            <a:br>
              <a:rPr lang="en-US" sz="1600" dirty="0"/>
            </a:br>
            <a:r>
              <a:rPr lang="en-US" sz="1600" dirty="0"/>
              <a:t>Without management accounting.        Independently without</a:t>
            </a:r>
            <a:r>
              <a:rPr lang="en-US" sz="1600"/>
              <a:t/>
            </a:r>
            <a:br>
              <a:rPr lang="en-US" sz="1600"/>
            </a:br>
            <a:r>
              <a:rPr lang="en-US" sz="1600" smtClean="0"/>
              <a:t>                                                        Cost </a:t>
            </a:r>
            <a:r>
              <a:rPr lang="en-US" sz="1600" dirty="0"/>
              <a:t>accounting.</a:t>
            </a:r>
            <a:br>
              <a:rPr lang="en-US" sz="1600" dirty="0"/>
            </a:br>
            <a:r>
              <a:rPr lang="en-US" sz="1600" b="1" dirty="0">
                <a:solidFill>
                  <a:srgbClr val="0000FF"/>
                </a:solidFill>
              </a:rPr>
              <a:t>10.  Approach -</a:t>
            </a:r>
            <a:r>
              <a:rPr lang="en-US" sz="1600" dirty="0"/>
              <a:t/>
            </a:r>
            <a:br>
              <a:rPr lang="en-US" sz="1600" dirty="0"/>
            </a:br>
            <a:r>
              <a:rPr lang="en-US" sz="1600" dirty="0"/>
              <a:t>It is historical in its approach.	It is futuristic in its approach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In other words, the chief aim of cost accounting is to provide the timely &amp; reliable information about the cost.</a:t>
            </a:r>
            <a:br>
              <a:rPr lang="en-US" sz="1600" dirty="0"/>
            </a:br>
            <a:r>
              <a:rPr lang="en-US" sz="1600" b="1" u="sng" dirty="0">
                <a:solidFill>
                  <a:srgbClr val="0000FF"/>
                </a:solidFill>
              </a:rPr>
              <a:t>2. Cost Control -</a:t>
            </a:r>
            <a:r>
              <a:rPr lang="en-US" sz="1600" dirty="0"/>
              <a:t/>
            </a:r>
            <a:br>
              <a:rPr lang="en-US" sz="1600" dirty="0"/>
            </a:br>
            <a:r>
              <a:rPr lang="en-US" sz="1600" dirty="0"/>
              <a:t>The profitability depends to a considerable extent </a:t>
            </a:r>
            <a:r>
              <a:rPr lang="en-US" sz="1600" dirty="0" err="1" smtClean="0"/>
              <a:t>uporncontrol</a:t>
            </a:r>
            <a:r>
              <a:rPr lang="en-US" sz="1600" dirty="0" smtClean="0"/>
              <a:t> </a:t>
            </a:r>
            <a:r>
              <a:rPr lang="en-US" sz="1600" dirty="0"/>
              <a:t>over costs. That is why, cost control becomes another chief objective of costing. Cost Accounting makes it possible to exercise &amp; to effective control over various costs. So as to </a:t>
            </a:r>
            <a:r>
              <a:rPr lang="en-US" sz="1600" dirty="0" smtClean="0"/>
              <a:t>keep </a:t>
            </a:r>
            <a:r>
              <a:rPr lang="en-US" sz="1600" dirty="0"/>
              <a:t>them at the lowest possible level without affecting the quality of the product/ service.</a:t>
            </a:r>
            <a:br>
              <a:rPr lang="en-US" sz="1600" dirty="0"/>
            </a:br>
            <a:r>
              <a:rPr lang="en-US" sz="1600" b="1" u="sng" dirty="0">
                <a:solidFill>
                  <a:srgbClr val="0000FF"/>
                </a:solidFill>
              </a:rPr>
              <a:t>3. Cost Reduction -</a:t>
            </a:r>
            <a:r>
              <a:rPr lang="en-US" sz="1600" dirty="0"/>
              <a:t/>
            </a:r>
            <a:br>
              <a:rPr lang="en-US" sz="1600" dirty="0"/>
            </a:br>
            <a:r>
              <a:rPr lang="en-US" sz="1600" dirty="0"/>
              <a:t>Cost reduction is always better than cost control. Cost Accounting aims to enjoy cost reduction in the field of production, administration, selling &amp; distribution.</a:t>
            </a:r>
            <a:br>
              <a:rPr lang="en-US" sz="1600" dirty="0"/>
            </a:br>
            <a:r>
              <a:rPr lang="en-US" sz="1600" b="1" u="sng" dirty="0">
                <a:solidFill>
                  <a:srgbClr val="0000FF"/>
                </a:solidFill>
              </a:rPr>
              <a:t>4.Assistance to Management-</a:t>
            </a:r>
            <a:r>
              <a:rPr lang="en-US" sz="1600" dirty="0"/>
              <a:t/>
            </a:r>
            <a:br>
              <a:rPr lang="en-US" sz="1600" dirty="0"/>
            </a:br>
            <a:r>
              <a:rPr lang="en-US" sz="1600" dirty="0"/>
              <a:t>Cost Accounting has been basically developed to assist the management in various managerial functions like forecasting, planning, organization, staffing, direction, motivation, communication, co-ordination, control ...etc. In fact, Cost Accounting helps the management in decision making process.</a:t>
            </a:r>
            <a:br>
              <a:rPr lang="en-US" sz="1600" dirty="0"/>
            </a:br>
            <a:r>
              <a:rPr lang="en-US" sz="1600" b="1" u="sng" dirty="0">
                <a:solidFill>
                  <a:srgbClr val="0000FF"/>
                </a:solidFill>
              </a:rPr>
              <a:t>5. Evaluation of Operating Efficiency -</a:t>
            </a:r>
            <a:r>
              <a:rPr lang="en-US" sz="1600" dirty="0"/>
              <a:t/>
            </a:r>
            <a:br>
              <a:rPr lang="en-US" sz="1600" dirty="0"/>
            </a:br>
            <a:r>
              <a:rPr lang="en-US" sz="1600" dirty="0"/>
              <a:t>Cost Accounting makes it possible to evaluate the operating efficiency of each individual, department, division, segment...etc. This makes possible the management to take future course of action.</a:t>
            </a:r>
            <a:br>
              <a:rPr lang="en-US" sz="1600" dirty="0"/>
            </a:br>
            <a:r>
              <a:rPr lang="en-US" sz="1600" b="1" u="sng" dirty="0">
                <a:solidFill>
                  <a:srgbClr val="0000FF"/>
                </a:solidFill>
              </a:rPr>
              <a:t>6. Disclosure of Wastage -</a:t>
            </a:r>
            <a:r>
              <a:rPr lang="en-US" sz="1600" dirty="0"/>
              <a:t/>
            </a:r>
            <a:br>
              <a:rPr lang="en-US" sz="1600" dirty="0"/>
            </a:br>
            <a:r>
              <a:rPr lang="en-US" sz="1600" dirty="0"/>
              <a:t>It is cost accounting which reveals the wastage of time, money, </a:t>
            </a:r>
            <a:r>
              <a:rPr lang="en-US" sz="1600" dirty="0" err="1"/>
              <a:t>labour</a:t>
            </a:r>
            <a:r>
              <a:rPr lang="en-US" sz="1600" dirty="0"/>
              <a:t>, material, expenses, idle capacity, idle time, under utilization of resources...etc. Naturally, management can take right steps to minimize wastage &amp; maximize efficiency.</a:t>
            </a:r>
            <a:br>
              <a:rPr lang="en-US" sz="1600" dirty="0"/>
            </a:br>
            <a:r>
              <a:rPr lang="en-US" sz="1600" dirty="0" smtClean="0"/>
              <a:t/>
            </a:r>
            <a:br>
              <a:rPr lang="en-US" sz="1600" dirty="0" smtClean="0"/>
            </a:br>
            <a:endParaRPr lang="en-US"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228600"/>
            <a:ext cx="8534400" cy="6400801"/>
          </a:xfrm>
        </p:spPr>
        <p:txBody>
          <a:bodyPr>
            <a:noAutofit/>
          </a:bodyPr>
          <a:lstStyle/>
          <a:p>
            <a:pPr algn="l"/>
            <a:r>
              <a:rPr lang="en-US" sz="2000" b="1" u="sng" dirty="0">
                <a:solidFill>
                  <a:srgbClr val="FF0000"/>
                </a:solidFill>
              </a:rPr>
              <a:t>Unit No-2	Insurance Claim -</a:t>
            </a:r>
            <a:r>
              <a:rPr lang="en-US" sz="2000" dirty="0"/>
              <a:t/>
            </a:r>
            <a:br>
              <a:rPr lang="en-US" sz="2000" dirty="0"/>
            </a:br>
            <a:r>
              <a:rPr lang="en-US" sz="1600" dirty="0"/>
              <a:t>Business operates in a dynamic and uncertain situation. In fact, it has to face the risk of loss on account of fire, earthquake, theft, riots, war, economic problems, floods, etc.</a:t>
            </a:r>
            <a:br>
              <a:rPr lang="en-US" sz="1600" dirty="0"/>
            </a:br>
            <a:r>
              <a:rPr lang="en-US" sz="1600" dirty="0"/>
              <a:t>If any calamity arises, it may destroy not only property but also profitability comes down. Therefore, a prudent businessman generally takes policy to cover the risk of-</a:t>
            </a:r>
            <a:br>
              <a:rPr lang="en-US" sz="1600" dirty="0"/>
            </a:br>
            <a:r>
              <a:rPr lang="en-US" sz="1600" dirty="0"/>
              <a:t>1-Loss of </a:t>
            </a:r>
            <a:r>
              <a:rPr lang="en-US" sz="1600" dirty="0" smtClean="0"/>
              <a:t>stock / </a:t>
            </a:r>
            <a:r>
              <a:rPr lang="en-US" sz="1600" dirty="0"/>
              <a:t>property.</a:t>
            </a:r>
            <a:br>
              <a:rPr lang="en-US" sz="1600" dirty="0"/>
            </a:br>
            <a:r>
              <a:rPr lang="en-US" sz="1600" dirty="0"/>
              <a:t>2- Loss of profits.</a:t>
            </a:r>
            <a:br>
              <a:rPr lang="en-US" sz="1600" dirty="0"/>
            </a:br>
            <a:r>
              <a:rPr lang="en-US" sz="1600" dirty="0"/>
              <a:t>Thus, we have to study to find out insurance claim to be lodged with insurance company for compensation purpose under two categories-</a:t>
            </a:r>
            <a:br>
              <a:rPr lang="en-US" sz="1600" dirty="0"/>
            </a:br>
            <a:r>
              <a:rPr lang="en-US" sz="1600" dirty="0"/>
              <a:t>1- Loss of stock policy.</a:t>
            </a:r>
            <a:br>
              <a:rPr lang="en-US" sz="1600" dirty="0"/>
            </a:br>
            <a:r>
              <a:rPr lang="en-US" sz="1600" dirty="0"/>
              <a:t>2- Loss of profit policy.</a:t>
            </a:r>
            <a:br>
              <a:rPr lang="en-US" sz="1600" dirty="0"/>
            </a:br>
            <a:r>
              <a:rPr lang="en-US" sz="2400" b="1" dirty="0" smtClean="0">
                <a:solidFill>
                  <a:srgbClr val="7030A0"/>
                </a:solidFill>
              </a:rPr>
              <a:t>Loss </a:t>
            </a:r>
            <a:r>
              <a:rPr lang="en-US" sz="2400" b="1" dirty="0">
                <a:solidFill>
                  <a:srgbClr val="7030A0"/>
                </a:solidFill>
              </a:rPr>
              <a:t>of stock policy -</a:t>
            </a:r>
            <a:r>
              <a:rPr lang="en-US" sz="1600" dirty="0"/>
              <a:t/>
            </a:r>
            <a:br>
              <a:rPr lang="en-US" sz="1600" dirty="0"/>
            </a:br>
            <a:r>
              <a:rPr lang="en-US" sz="1600" dirty="0"/>
              <a:t>If any calamity arises it may destroy stock either fully or partially. That is why loss of stock policy is taken to enjoy compensation. While calculating the claim for loss of stock, it is necessary to consider the following concepts-</a:t>
            </a:r>
            <a:br>
              <a:rPr lang="en-US" sz="1600" dirty="0"/>
            </a:br>
            <a:r>
              <a:rPr lang="en-US" sz="1600" b="1" dirty="0">
                <a:solidFill>
                  <a:srgbClr val="0000FF"/>
                </a:solidFill>
              </a:rPr>
              <a:t>1- Gross profit ratio -</a:t>
            </a:r>
            <a:r>
              <a:rPr lang="en-US" sz="1600" dirty="0"/>
              <a:t/>
            </a:r>
            <a:br>
              <a:rPr lang="en-US" sz="1600" dirty="0"/>
            </a:br>
            <a:r>
              <a:rPr lang="en-US" sz="1600" dirty="0"/>
              <a:t>If this ratio is given directly in example, it is well and good. But if this ratio is not available, then it must be calculated by preparing 'Trading </a:t>
            </a:r>
            <a:r>
              <a:rPr lang="en-US" sz="1600" dirty="0" smtClean="0"/>
              <a:t>Account’ </a:t>
            </a:r>
            <a:r>
              <a:rPr lang="en-US" sz="1600" dirty="0"/>
              <a:t>of the previous year.</a:t>
            </a:r>
            <a:br>
              <a:rPr lang="en-US" sz="1600" dirty="0"/>
            </a:br>
            <a:r>
              <a:rPr lang="en-US" sz="1600" dirty="0"/>
              <a:t>G/P ratio becomes the </a:t>
            </a:r>
            <a:r>
              <a:rPr lang="en-US" sz="1600" dirty="0" smtClean="0"/>
              <a:t>base </a:t>
            </a:r>
            <a:r>
              <a:rPr lang="en-US" sz="1600" dirty="0"/>
              <a:t>for finding out 'Stock at the Date of Fire</a:t>
            </a:r>
            <a:r>
              <a:rPr lang="en-US" sz="1600" dirty="0" smtClean="0"/>
              <a:t>'.</a:t>
            </a:r>
            <a:br>
              <a:rPr lang="en-US" sz="1600" dirty="0" smtClean="0"/>
            </a:br>
            <a:r>
              <a:rPr lang="en-US" sz="1600" b="1" dirty="0">
                <a:solidFill>
                  <a:srgbClr val="0000FF"/>
                </a:solidFill>
              </a:rPr>
              <a:t>2- Average clause -</a:t>
            </a:r>
            <a:r>
              <a:rPr lang="en-US" sz="1600" dirty="0"/>
              <a:t/>
            </a:r>
            <a:br>
              <a:rPr lang="en-US" sz="1600" dirty="0"/>
            </a:br>
            <a:r>
              <a:rPr lang="en-US" sz="1600" dirty="0"/>
              <a:t>This clause becomes applicable only when the amount of policy is lower than the stock at date of fire. Here following formula is applied to find out amount of claim.</a:t>
            </a:r>
            <a:br>
              <a:rPr lang="en-US" sz="1600" dirty="0"/>
            </a:br>
            <a:r>
              <a:rPr lang="en-US" sz="1600" u="sng" dirty="0"/>
              <a:t>Amount of Policy</a:t>
            </a:r>
            <a:r>
              <a:rPr lang="en-US" sz="1600" dirty="0"/>
              <a:t>      </a:t>
            </a:r>
            <a:r>
              <a:rPr lang="en-US" sz="1600" dirty="0" smtClean="0"/>
              <a:t>x   </a:t>
            </a:r>
            <a:r>
              <a:rPr lang="en-US" sz="1600" dirty="0"/>
              <a:t>Actual loss of stock </a:t>
            </a:r>
            <a:r>
              <a:rPr lang="en-US" sz="1600" dirty="0" smtClean="0"/>
              <a:t/>
            </a:r>
            <a:br>
              <a:rPr lang="en-US" sz="1600" dirty="0" smtClean="0"/>
            </a:br>
            <a:r>
              <a:rPr lang="en-US" sz="1600" dirty="0" err="1" smtClean="0"/>
              <a:t>Stock</a:t>
            </a:r>
            <a:r>
              <a:rPr lang="en-US" sz="1600" dirty="0" smtClean="0"/>
              <a:t> </a:t>
            </a:r>
            <a:r>
              <a:rPr lang="en-US" sz="1600" dirty="0"/>
              <a:t>at the date Of fire.</a:t>
            </a:r>
            <a:br>
              <a:rPr lang="en-US" sz="1600" dirty="0"/>
            </a:br>
            <a:r>
              <a:rPr lang="en-US" sz="1600" b="1" dirty="0">
                <a:solidFill>
                  <a:srgbClr val="0000FF"/>
                </a:solidFill>
              </a:rPr>
              <a:t>3- Salvaged Stock -</a:t>
            </a:r>
            <a:r>
              <a:rPr lang="en-US" sz="1600" dirty="0"/>
              <a:t/>
            </a:r>
            <a:br>
              <a:rPr lang="en-US" sz="1600" dirty="0"/>
            </a:br>
            <a:r>
              <a:rPr lang="en-US" sz="1600" dirty="0"/>
              <a:t>The stock which is saved from fire/calamity is known as 'Salvaged Stock'.</a:t>
            </a:r>
            <a:br>
              <a:rPr lang="en-US" sz="1600" dirty="0"/>
            </a:br>
            <a:endParaRPr lang="en-US"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dirty="0">
                <a:solidFill>
                  <a:srgbClr val="FF0000"/>
                </a:solidFill>
              </a:rPr>
              <a:t>• </a:t>
            </a:r>
            <a:r>
              <a:rPr lang="en-US" sz="1600" b="1" u="sng" dirty="0">
                <a:solidFill>
                  <a:srgbClr val="FF0000"/>
                </a:solidFill>
              </a:rPr>
              <a:t>Steps to find out insurance claim -</a:t>
            </a:r>
            <a:r>
              <a:rPr lang="en-US" sz="1600" dirty="0"/>
              <a:t/>
            </a:r>
            <a:br>
              <a:rPr lang="en-US" sz="1600" dirty="0"/>
            </a:br>
            <a:r>
              <a:rPr lang="en-US" sz="1600" b="1" dirty="0">
                <a:solidFill>
                  <a:srgbClr val="7030A0"/>
                </a:solidFill>
              </a:rPr>
              <a:t>• </a:t>
            </a:r>
            <a:r>
              <a:rPr lang="en-US" sz="1600" b="1" u="sng" dirty="0">
                <a:solidFill>
                  <a:srgbClr val="7030A0"/>
                </a:solidFill>
              </a:rPr>
              <a:t>S-l  Gross Profit Ratio-</a:t>
            </a:r>
            <a:r>
              <a:rPr lang="en-US" sz="1600" dirty="0"/>
              <a:t/>
            </a:r>
            <a:br>
              <a:rPr lang="en-US" sz="1600" dirty="0"/>
            </a:br>
            <a:r>
              <a:rPr lang="en-US" sz="1600" dirty="0"/>
              <a:t>It is of the previous year. If G/P Ratio is given in the example itself, it is well and good. However, </a:t>
            </a:r>
            <a:r>
              <a:rPr lang="en-US" sz="1600" dirty="0" smtClean="0"/>
              <a:t>sometime G/P </a:t>
            </a:r>
            <a:r>
              <a:rPr lang="en-US" sz="1600" dirty="0"/>
              <a:t>Ratio is absent. Therefore, it becomes necessary to prepare 'Trading Account' of the previous year as usual to know the G/P of previous year. Then G/P Ratio is calculated as </a:t>
            </a:r>
            <a:r>
              <a:rPr lang="en-US" sz="1600" dirty="0" smtClean="0"/>
              <a:t>under -</a:t>
            </a:r>
            <a:br>
              <a:rPr lang="en-US" sz="1600" dirty="0" smtClean="0"/>
            </a:br>
            <a:r>
              <a:rPr lang="en-US" sz="1600" dirty="0" smtClean="0"/>
              <a:t>                 </a:t>
            </a:r>
            <a:r>
              <a:rPr lang="en-US" sz="1600" u="sng" dirty="0" smtClean="0"/>
              <a:t>Gross </a:t>
            </a:r>
            <a:r>
              <a:rPr lang="en-US" sz="1600" u="sng" dirty="0"/>
              <a:t>Profits</a:t>
            </a:r>
            <a:r>
              <a:rPr lang="en-US" sz="1600" dirty="0"/>
              <a:t>        </a:t>
            </a:r>
            <a:r>
              <a:rPr lang="en-US" sz="1600" dirty="0" smtClean="0"/>
              <a:t>x     </a:t>
            </a:r>
            <a:r>
              <a:rPr lang="en-US" sz="1600" dirty="0"/>
              <a:t>100 </a:t>
            </a:r>
            <a:r>
              <a:rPr lang="en-US" sz="1600" dirty="0" smtClean="0"/>
              <a:t/>
            </a:r>
            <a:br>
              <a:rPr lang="en-US" sz="1600" dirty="0" smtClean="0"/>
            </a:br>
            <a:r>
              <a:rPr lang="en-US" sz="1600" dirty="0" smtClean="0"/>
              <a:t>                      Sales</a:t>
            </a:r>
            <a:r>
              <a:rPr lang="en-US" sz="1600" dirty="0"/>
              <a:t/>
            </a:r>
            <a:br>
              <a:rPr lang="en-US" sz="1600" dirty="0"/>
            </a:br>
            <a:r>
              <a:rPr lang="en-US" sz="1600" dirty="0"/>
              <a:t>• </a:t>
            </a:r>
            <a:r>
              <a:rPr lang="en-US" sz="1600" u="sng" dirty="0"/>
              <a:t>S-2</a:t>
            </a:r>
            <a:r>
              <a:rPr lang="en-US" sz="1600" dirty="0"/>
              <a:t> Find out stock at the date of fire, for this purpose trading account of the 'Current Year' </a:t>
            </a:r>
            <a:r>
              <a:rPr lang="en-US" sz="1600" dirty="0" err="1"/>
              <a:t>upto</a:t>
            </a:r>
            <a:r>
              <a:rPr lang="en-US" sz="1600" dirty="0"/>
              <a:t> the date of fire is prepared as under-</a:t>
            </a:r>
            <a:br>
              <a:rPr lang="en-US" sz="1600" dirty="0"/>
            </a:br>
            <a:r>
              <a:rPr lang="en-US" sz="1600" b="1" u="sng" dirty="0">
                <a:solidFill>
                  <a:srgbClr val="0000FF"/>
                </a:solidFill>
              </a:rPr>
              <a:t>Trading Account - (</a:t>
            </a:r>
            <a:r>
              <a:rPr lang="en-US" sz="1600" b="1" u="sng" dirty="0" err="1">
                <a:solidFill>
                  <a:srgbClr val="0000FF"/>
                </a:solidFill>
              </a:rPr>
              <a:t>Upto</a:t>
            </a:r>
            <a:r>
              <a:rPr lang="en-US" sz="1600" b="1" u="sng" dirty="0">
                <a:solidFill>
                  <a:srgbClr val="0000FF"/>
                </a:solidFill>
              </a:rPr>
              <a:t> the date of fire)</a:t>
            </a:r>
            <a:r>
              <a:rPr lang="en-US" sz="1600" dirty="0"/>
              <a:t/>
            </a:r>
            <a:br>
              <a:rPr lang="en-US" sz="1600" dirty="0"/>
            </a:br>
            <a:r>
              <a:rPr lang="en-US" sz="1600" dirty="0"/>
              <a:t>To Opening stock.        </a:t>
            </a:r>
            <a:r>
              <a:rPr lang="en-US" sz="1600" dirty="0" smtClean="0"/>
              <a:t>		***</a:t>
            </a:r>
            <a:r>
              <a:rPr lang="en-US" sz="1600" dirty="0"/>
              <a:t>	By sales                </a:t>
            </a:r>
            <a:r>
              <a:rPr lang="en-US" sz="1600" dirty="0" smtClean="0"/>
              <a:t>	***</a:t>
            </a:r>
            <a:r>
              <a:rPr lang="en-US" sz="1600" dirty="0"/>
              <a:t/>
            </a:r>
            <a:br>
              <a:rPr lang="en-US" sz="1600" dirty="0"/>
            </a:br>
            <a:r>
              <a:rPr lang="en-US" sz="1600" dirty="0"/>
              <a:t>To Purchases.           </a:t>
            </a:r>
            <a:r>
              <a:rPr lang="en-US" sz="1600" dirty="0" smtClean="0"/>
              <a:t>		***          	By </a:t>
            </a:r>
            <a:r>
              <a:rPr lang="en-US" sz="1600" dirty="0"/>
              <a:t>Stock at the          </a:t>
            </a:r>
            <a:r>
              <a:rPr lang="en-US" sz="1600" dirty="0" smtClean="0"/>
              <a:t>	***</a:t>
            </a:r>
            <a:r>
              <a:rPr lang="en-US" sz="1600" dirty="0"/>
              <a:t/>
            </a:r>
            <a:br>
              <a:rPr lang="en-US" sz="1600" dirty="0"/>
            </a:br>
            <a:r>
              <a:rPr lang="en-US" sz="1600" dirty="0" smtClean="0"/>
              <a:t>                                                                                Date </a:t>
            </a:r>
            <a:r>
              <a:rPr lang="en-US" sz="1600" dirty="0"/>
              <a:t>of fire.</a:t>
            </a:r>
            <a:br>
              <a:rPr lang="en-US" sz="1600" dirty="0"/>
            </a:br>
            <a:r>
              <a:rPr lang="en-US" sz="1600" dirty="0"/>
              <a:t>To Expenses on	</a:t>
            </a:r>
            <a:r>
              <a:rPr lang="en-US" sz="1600" dirty="0" smtClean="0"/>
              <a:t>	***              (Balancing figure)</a:t>
            </a:r>
            <a:r>
              <a:rPr lang="en-US" sz="1600" dirty="0"/>
              <a:t/>
            </a:r>
            <a:br>
              <a:rPr lang="en-US" sz="1600" dirty="0"/>
            </a:br>
            <a:r>
              <a:rPr lang="en-US" sz="1600" dirty="0"/>
              <a:t>Purchases.</a:t>
            </a:r>
            <a:br>
              <a:rPr lang="en-US" sz="1600" dirty="0"/>
            </a:br>
            <a:r>
              <a:rPr lang="en-US" sz="1600" dirty="0"/>
              <a:t>To Freight Inward. 		***</a:t>
            </a:r>
            <a:br>
              <a:rPr lang="en-US" sz="1600" dirty="0"/>
            </a:br>
            <a:r>
              <a:rPr lang="en-US" sz="1600" dirty="0"/>
              <a:t>To Wages		</a:t>
            </a:r>
            <a:r>
              <a:rPr lang="en-US" sz="1600" dirty="0" smtClean="0"/>
              <a:t>	***</a:t>
            </a:r>
            <a:r>
              <a:rPr lang="en-US" sz="1600" dirty="0"/>
              <a:t/>
            </a:r>
            <a:br>
              <a:rPr lang="en-US" sz="1600" dirty="0"/>
            </a:br>
            <a:r>
              <a:rPr lang="en-US" sz="1600" dirty="0"/>
              <a:t>To Trade Expense 		***</a:t>
            </a:r>
            <a:br>
              <a:rPr lang="en-US" sz="1600" dirty="0"/>
            </a:br>
            <a:r>
              <a:rPr lang="en-US" sz="1600" dirty="0"/>
              <a:t>To G/P 	</a:t>
            </a:r>
            <a:r>
              <a:rPr lang="en-US" sz="1600" dirty="0" smtClean="0"/>
              <a:t>		</a:t>
            </a:r>
            <a:r>
              <a:rPr lang="en-US" sz="1600" u="sng" dirty="0" smtClean="0"/>
              <a:t>***</a:t>
            </a:r>
            <a:r>
              <a:rPr lang="en-US" sz="1600" dirty="0"/>
              <a:t/>
            </a:r>
            <a:br>
              <a:rPr lang="en-US" sz="1600" dirty="0"/>
            </a:br>
            <a:r>
              <a:rPr lang="en-US" sz="1600" dirty="0"/>
              <a:t>	</a:t>
            </a:r>
            <a:r>
              <a:rPr lang="en-US" sz="1600" dirty="0" smtClean="0"/>
              <a:t>		</a:t>
            </a:r>
            <a:r>
              <a:rPr lang="en-US" sz="1600" u="sng" dirty="0" smtClean="0"/>
              <a:t>***</a:t>
            </a:r>
            <a:r>
              <a:rPr lang="en-US" sz="1600" dirty="0" smtClean="0"/>
              <a:t>                                    	</a:t>
            </a:r>
            <a:r>
              <a:rPr lang="en-US" sz="1600" u="sng" dirty="0" smtClean="0"/>
              <a:t>***</a:t>
            </a:r>
            <a:r>
              <a:rPr lang="en-US" sz="1600" dirty="0" smtClean="0"/>
              <a:t>       </a:t>
            </a:r>
            <a:r>
              <a:rPr lang="en-US" sz="1600" dirty="0"/>
              <a:t/>
            </a:r>
            <a:br>
              <a:rPr lang="en-US" sz="1600" dirty="0"/>
            </a:br>
            <a:r>
              <a:rPr lang="en-US" sz="1600" b="1" u="sng" dirty="0">
                <a:solidFill>
                  <a:srgbClr val="0000FF"/>
                </a:solidFill>
              </a:rPr>
              <a:t>S-3  </a:t>
            </a:r>
            <a:r>
              <a:rPr lang="en-US" sz="1600" u="sng" dirty="0">
                <a:solidFill>
                  <a:srgbClr val="0000FF"/>
                </a:solidFill>
              </a:rPr>
              <a:t>Actual Loss of Stock -</a:t>
            </a:r>
            <a:r>
              <a:rPr lang="en-US" sz="1600" dirty="0"/>
              <a:t/>
            </a:r>
            <a:br>
              <a:rPr lang="en-US" sz="1600" dirty="0"/>
            </a:br>
            <a:r>
              <a:rPr lang="en-US" sz="1600" dirty="0"/>
              <a:t>Stock at the date of fire - Salvaged Stock. </a:t>
            </a:r>
            <a:r>
              <a:rPr lang="en-US" sz="1600" dirty="0" smtClean="0"/>
              <a:t/>
            </a:r>
            <a:br>
              <a:rPr lang="en-US" sz="1600" dirty="0" smtClean="0"/>
            </a:br>
            <a:r>
              <a:rPr lang="en-US" sz="1600" u="sng" dirty="0" smtClean="0">
                <a:solidFill>
                  <a:srgbClr val="0000FF"/>
                </a:solidFill>
              </a:rPr>
              <a:t>S- </a:t>
            </a:r>
            <a:r>
              <a:rPr lang="en-US" sz="1600" u="sng" dirty="0">
                <a:solidFill>
                  <a:srgbClr val="0000FF"/>
                </a:solidFill>
              </a:rPr>
              <a:t>4 Insurance Claim -</a:t>
            </a:r>
            <a:r>
              <a:rPr lang="en-US" sz="1600" dirty="0"/>
              <a:t/>
            </a:r>
            <a:br>
              <a:rPr lang="en-US" sz="1600" dirty="0"/>
            </a:br>
            <a:r>
              <a:rPr lang="en-US" sz="1600" dirty="0"/>
              <a:t>First compare the two figures-</a:t>
            </a:r>
            <a:br>
              <a:rPr lang="en-US" sz="1600" dirty="0"/>
            </a:br>
            <a:r>
              <a:rPr lang="en-US" sz="1600" dirty="0"/>
              <a:t>1-Amount of policy</a:t>
            </a:r>
            <a:br>
              <a:rPr lang="en-US" sz="1600" dirty="0"/>
            </a:br>
            <a:r>
              <a:rPr lang="en-US" sz="1600" dirty="0"/>
              <a:t>2- Stock at the date of fire</a:t>
            </a:r>
            <a:r>
              <a:rPr lang="en-US" sz="1600" dirty="0" smtClean="0"/>
              <a:t>.</a:t>
            </a:r>
            <a:endParaRPr lang="en-US" sz="1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
            </a:r>
            <a:br>
              <a:rPr lang="en-US" sz="1600" dirty="0"/>
            </a:br>
            <a:r>
              <a:rPr lang="en-US" sz="1600" dirty="0"/>
              <a:t>The following situations may arise-</a:t>
            </a:r>
            <a:br>
              <a:rPr lang="en-US" sz="1600" dirty="0"/>
            </a:br>
            <a:r>
              <a:rPr lang="en-US" sz="1600" dirty="0"/>
              <a:t>a- If the amount of policy is equal or more than the stock at the date of fire. Here the insurance claim is equal to actual loss of stock.</a:t>
            </a:r>
            <a:br>
              <a:rPr lang="en-US" sz="1600" dirty="0"/>
            </a:br>
            <a:r>
              <a:rPr lang="en-US" sz="1600" dirty="0"/>
              <a:t>b- If the amount of policy is lower than the stock at the date of fire then average clause becomes applicable and claim calculated as under-</a:t>
            </a:r>
            <a:br>
              <a:rPr lang="en-US" sz="1600" dirty="0"/>
            </a:br>
            <a:r>
              <a:rPr lang="en-US" sz="1600" dirty="0" smtClean="0"/>
              <a:t>             </a:t>
            </a:r>
            <a:r>
              <a:rPr lang="en-US" sz="1600" u="sng" dirty="0" smtClean="0"/>
              <a:t>Amount </a:t>
            </a:r>
            <a:r>
              <a:rPr lang="en-US" sz="1600" u="sng" dirty="0"/>
              <a:t>of Policy	</a:t>
            </a:r>
            <a:r>
              <a:rPr lang="en-US" sz="1600" dirty="0" smtClean="0"/>
              <a:t>x   </a:t>
            </a:r>
            <a:r>
              <a:rPr lang="en-US" sz="1600" dirty="0"/>
              <a:t>Actual loss of stock</a:t>
            </a:r>
            <a:br>
              <a:rPr lang="en-US" sz="1600" dirty="0"/>
            </a:br>
            <a:r>
              <a:rPr lang="en-US" sz="1600" dirty="0" smtClean="0"/>
              <a:t>             Stock </a:t>
            </a:r>
            <a:r>
              <a:rPr lang="en-US" sz="1600" dirty="0"/>
              <a:t>at the </a:t>
            </a:r>
            <a:r>
              <a:rPr lang="en-US" sz="1600" dirty="0" smtClean="0"/>
              <a:t>date of </a:t>
            </a:r>
            <a:r>
              <a:rPr lang="en-US" sz="1600" dirty="0"/>
              <a:t>fire</a:t>
            </a:r>
            <a:r>
              <a:rPr lang="en-US" sz="1600" dirty="0" smtClean="0"/>
              <a:t>.</a:t>
            </a:r>
            <a:br>
              <a:rPr lang="en-US" sz="1600" dirty="0" smtClean="0"/>
            </a:br>
            <a:r>
              <a:rPr lang="en-US" sz="1600" b="1" u="sng" dirty="0">
                <a:solidFill>
                  <a:srgbClr val="FF0000"/>
                </a:solidFill>
              </a:rPr>
              <a:t>Note - Overvaluation/Undervaluation of stock -</a:t>
            </a:r>
            <a:r>
              <a:rPr lang="en-US" sz="1600" dirty="0"/>
              <a:t/>
            </a:r>
            <a:br>
              <a:rPr lang="en-US" sz="1600" dirty="0"/>
            </a:br>
            <a:r>
              <a:rPr lang="en-US" sz="1600" dirty="0"/>
              <a:t>Sometimes the stock may either be overvalued or undervalued. In such a situation, it is must to take the stock at cost basis.</a:t>
            </a:r>
            <a:br>
              <a:rPr lang="en-US" sz="1600" dirty="0"/>
            </a:br>
            <a:r>
              <a:rPr lang="en-US" sz="1600" b="1" u="sng" dirty="0">
                <a:solidFill>
                  <a:srgbClr val="FF0000"/>
                </a:solidFill>
              </a:rPr>
              <a:t>Abnormal / Defective/ Inferior Goods-</a:t>
            </a:r>
            <a:r>
              <a:rPr lang="en-US" sz="1600" dirty="0"/>
              <a:t/>
            </a:r>
            <a:br>
              <a:rPr lang="en-US" sz="1600" dirty="0"/>
            </a:br>
            <a:r>
              <a:rPr lang="en-US" sz="1600" dirty="0"/>
              <a:t>Sometimes defective / abnormal/ inferior/ spoiled/ poor selling line goods are included in the items like purchases, sales, opening stock &amp; closing stock. Moreover, the valuation of such items may be done somewhat differently.</a:t>
            </a:r>
            <a:br>
              <a:rPr lang="en-US" sz="1600" dirty="0"/>
            </a:br>
            <a:r>
              <a:rPr lang="en-US" sz="1600" dirty="0"/>
              <a:t>But due to this, the G/P Ratio may affect badly. That is why, while calculating insurance claim, it is necessary to take extra care.</a:t>
            </a:r>
            <a:br>
              <a:rPr lang="en-US" sz="1600" dirty="0"/>
            </a:br>
            <a:r>
              <a:rPr lang="en-US" sz="2400" b="1" dirty="0">
                <a:solidFill>
                  <a:srgbClr val="0000FF"/>
                </a:solidFill>
              </a:rPr>
              <a:t>2- Loss of Profit Policy -</a:t>
            </a:r>
            <a:r>
              <a:rPr lang="en-US" sz="1600" dirty="0"/>
              <a:t/>
            </a:r>
            <a:br>
              <a:rPr lang="en-US" sz="1600" dirty="0"/>
            </a:br>
            <a:r>
              <a:rPr lang="en-US" sz="1600" dirty="0"/>
              <a:t>If any natural calamity arises, it may destroy not only stock and other property but also the business is affected badly.</a:t>
            </a:r>
            <a:br>
              <a:rPr lang="en-US" sz="1600" dirty="0"/>
            </a:br>
            <a:r>
              <a:rPr lang="en-US" sz="1600" dirty="0"/>
              <a:t>Thus, the calamity destroys the capacity of the organization to carry on the business with full swing. This situation is generally for 3-4 months &amp; this period is known as 'Dislocation Period'. In this period, sales come down and therefore the business will have to suffer loss of profits.</a:t>
            </a:r>
            <a:br>
              <a:rPr lang="en-US" sz="1600" dirty="0"/>
            </a:br>
            <a:r>
              <a:rPr lang="en-US" sz="1600" dirty="0"/>
              <a:t>In order to enjoy compensation for loss of profit, a prudent businessman takes out loss of profit policy.</a:t>
            </a:r>
            <a:br>
              <a:rPr lang="en-US" sz="1600" dirty="0"/>
            </a:br>
            <a:endParaRPr lang="en-US" sz="1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000" b="1" dirty="0">
                <a:solidFill>
                  <a:srgbClr val="FF0000"/>
                </a:solidFill>
              </a:rPr>
              <a:t>•   </a:t>
            </a:r>
            <a:r>
              <a:rPr lang="en-US" sz="2000" b="1" u="sng" dirty="0">
                <a:solidFill>
                  <a:srgbClr val="FF0000"/>
                </a:solidFill>
              </a:rPr>
              <a:t>Important Concepts-</a:t>
            </a:r>
            <a:r>
              <a:rPr lang="en-US" sz="1600" dirty="0"/>
              <a:t/>
            </a:r>
            <a:br>
              <a:rPr lang="en-US" sz="1600" dirty="0"/>
            </a:br>
            <a:r>
              <a:rPr lang="en-US" sz="1600" b="1" dirty="0">
                <a:solidFill>
                  <a:srgbClr val="0000FF"/>
                </a:solidFill>
              </a:rPr>
              <a:t>1- Indemnity Period-	</a:t>
            </a:r>
            <a:r>
              <a:rPr lang="en-US" sz="1600" dirty="0"/>
              <a:t/>
            </a:r>
            <a:br>
              <a:rPr lang="en-US" sz="1600" dirty="0"/>
            </a:br>
            <a:r>
              <a:rPr lang="en-US" sz="1600" dirty="0"/>
              <a:t>Indemnity period may be defined as dislocation period of business.</a:t>
            </a:r>
            <a:br>
              <a:rPr lang="en-US" sz="1600" dirty="0"/>
            </a:br>
            <a:r>
              <a:rPr lang="en-US" sz="1600" dirty="0"/>
              <a:t>It does not exceed 12 months. It is stated in the policy that if calamity arises within the stated indemnity period then compensation can be enjoyed.</a:t>
            </a:r>
            <a:br>
              <a:rPr lang="en-US" sz="1600" dirty="0"/>
            </a:br>
            <a:r>
              <a:rPr lang="en-US" sz="1600" b="1" dirty="0">
                <a:solidFill>
                  <a:srgbClr val="0000FF"/>
                </a:solidFill>
              </a:rPr>
              <a:t>2- G/P Ratio-</a:t>
            </a:r>
            <a:r>
              <a:rPr lang="en-US" sz="1600" dirty="0"/>
              <a:t/>
            </a:r>
            <a:br>
              <a:rPr lang="en-US" sz="1600" dirty="0"/>
            </a:br>
            <a:r>
              <a:rPr lang="en-US" sz="1600" dirty="0" smtClean="0"/>
              <a:t>                               </a:t>
            </a:r>
            <a:r>
              <a:rPr lang="en-US" sz="1600" u="sng" dirty="0" smtClean="0"/>
              <a:t>Net </a:t>
            </a:r>
            <a:r>
              <a:rPr lang="en-US" sz="1600" u="sng" dirty="0"/>
              <a:t>Profits + Insured Standing Charges</a:t>
            </a:r>
            <a:r>
              <a:rPr lang="en-US" sz="1600" dirty="0"/>
              <a:t>	</a:t>
            </a:r>
            <a:r>
              <a:rPr lang="en-US" sz="1600" dirty="0" smtClean="0"/>
              <a:t>x   </a:t>
            </a:r>
            <a:r>
              <a:rPr lang="en-US" sz="1600" dirty="0"/>
              <a:t>100</a:t>
            </a:r>
            <a:br>
              <a:rPr lang="en-US" sz="1600" dirty="0"/>
            </a:br>
            <a:r>
              <a:rPr lang="en-US" sz="1600" dirty="0" smtClean="0"/>
              <a:t>                                                       Sales</a:t>
            </a:r>
            <a:r>
              <a:rPr lang="en-US" sz="1600" dirty="0"/>
              <a:t/>
            </a:r>
            <a:br>
              <a:rPr lang="en-US" sz="1600" dirty="0"/>
            </a:br>
            <a:r>
              <a:rPr lang="en-US" sz="1600" i="1" dirty="0"/>
              <a:t>•  </a:t>
            </a:r>
            <a:r>
              <a:rPr lang="en-US" sz="1600" dirty="0"/>
              <a:t>Note-a- All the figures in the above formula relate to </a:t>
            </a:r>
            <a:r>
              <a:rPr lang="en-US" sz="1600" dirty="0" smtClean="0"/>
              <a:t>previous year</a:t>
            </a:r>
            <a:r>
              <a:rPr lang="en-US" sz="1600" dirty="0"/>
              <a:t>, </a:t>
            </a:r>
            <a:r>
              <a:rPr lang="en-US" sz="1600" dirty="0" smtClean="0"/>
              <a:t/>
            </a:r>
            <a:br>
              <a:rPr lang="en-US" sz="1600" dirty="0" smtClean="0"/>
            </a:br>
            <a:r>
              <a:rPr lang="en-US" sz="1600" b="1" dirty="0" smtClean="0"/>
              <a:t>              b- Standing </a:t>
            </a:r>
            <a:r>
              <a:rPr lang="en-US" sz="1600" b="1" dirty="0"/>
              <a:t>Charges-</a:t>
            </a:r>
            <a:br>
              <a:rPr lang="en-US" sz="1600" b="1" dirty="0"/>
            </a:br>
            <a:r>
              <a:rPr lang="en-US" sz="1600" dirty="0"/>
              <a:t>They are also known as fixed charges/fixed expenses. "Standing Charges refers to such expenses which do not change even though there are ups and downs in the level of activity".</a:t>
            </a:r>
            <a:br>
              <a:rPr lang="en-US" sz="1600" dirty="0"/>
            </a:br>
            <a:r>
              <a:rPr lang="en-US" sz="1600" dirty="0"/>
              <a:t>Thus, such charges remain constant/static for </a:t>
            </a:r>
            <a:r>
              <a:rPr lang="en-US" sz="1600" dirty="0" err="1"/>
              <a:t>eg</a:t>
            </a:r>
            <a:r>
              <a:rPr lang="en-US" sz="1600" dirty="0"/>
              <a:t>-rent, Interest on bank loan, Interest on debenture, Salaries/wages of permanent staff, Depreciation...etc.</a:t>
            </a:r>
            <a:br>
              <a:rPr lang="en-US" sz="1600" dirty="0"/>
            </a:br>
            <a:r>
              <a:rPr lang="en-US" sz="1600" b="1" dirty="0">
                <a:solidFill>
                  <a:srgbClr val="0000FF"/>
                </a:solidFill>
              </a:rPr>
              <a:t>3-Standard Turnover-</a:t>
            </a:r>
            <a:r>
              <a:rPr lang="en-US" sz="1600" dirty="0"/>
              <a:t/>
            </a:r>
            <a:br>
              <a:rPr lang="en-US" sz="1600" dirty="0"/>
            </a:br>
            <a:r>
              <a:rPr lang="en-US" sz="1600" dirty="0"/>
              <a:t>It refers to the sales of that period in the previous year which corresponds to the period of dislocation during current year. For e.g. suppose due to fire a business is dislocated for 3 months, that is from 1</a:t>
            </a:r>
            <a:r>
              <a:rPr lang="en-US" sz="1600" baseline="30000" dirty="0"/>
              <a:t>st</a:t>
            </a:r>
            <a:r>
              <a:rPr lang="en-US" sz="1600" dirty="0"/>
              <a:t> July 2010 to 30</a:t>
            </a:r>
            <a:r>
              <a:rPr lang="en-US" sz="1600" baseline="30000" dirty="0"/>
              <a:t>th </a:t>
            </a:r>
            <a:r>
              <a:rPr lang="en-US" sz="1600" dirty="0"/>
              <a:t>September 2010.Now standard turnover shall be the sale for 3 months during previous year from 1</a:t>
            </a:r>
            <a:r>
              <a:rPr lang="en-US" sz="1600" baseline="30000" dirty="0"/>
              <a:t>st</a:t>
            </a:r>
            <a:r>
              <a:rPr lang="en-US" sz="1600" dirty="0"/>
              <a:t> July 2009 to 30</a:t>
            </a:r>
            <a:r>
              <a:rPr lang="en-US" sz="1600" baseline="30000" dirty="0"/>
              <a:t>th</a:t>
            </a:r>
            <a:r>
              <a:rPr lang="en-US" sz="1600" dirty="0"/>
              <a:t> September 2009.</a:t>
            </a:r>
            <a:br>
              <a:rPr lang="en-US" sz="1600" dirty="0"/>
            </a:br>
            <a:r>
              <a:rPr lang="en-US" sz="1600" dirty="0"/>
              <a:t>Note-Standard turnover must be adjusted according to </a:t>
            </a:r>
            <a:r>
              <a:rPr lang="en-US" sz="1600" dirty="0" smtClean="0"/>
              <a:t>a the </a:t>
            </a:r>
            <a:r>
              <a:rPr lang="en-US" sz="1600" dirty="0"/>
              <a:t>trend of the business</a:t>
            </a:r>
            <a:r>
              <a:rPr lang="en-US" sz="1600" dirty="0" smtClean="0"/>
              <a:t>.</a:t>
            </a:r>
            <a:br>
              <a:rPr lang="en-US" sz="1600" dirty="0" smtClean="0"/>
            </a:br>
            <a:r>
              <a:rPr lang="en-US" sz="1600" b="1" dirty="0">
                <a:solidFill>
                  <a:srgbClr val="0000FF"/>
                </a:solidFill>
              </a:rPr>
              <a:t>4- Annual Turnover-</a:t>
            </a:r>
            <a:r>
              <a:rPr lang="en-US" sz="1600" dirty="0"/>
              <a:t/>
            </a:r>
            <a:br>
              <a:rPr lang="en-US" sz="1600" dirty="0"/>
            </a:br>
            <a:r>
              <a:rPr lang="en-US" sz="1600" dirty="0"/>
              <a:t>It refers to the sales of 12 months immediately preceding the date of fire. For e.g. suppose fire is occurred on 1</a:t>
            </a:r>
            <a:r>
              <a:rPr lang="en-US" sz="1600" baseline="30000" dirty="0"/>
              <a:t>st</a:t>
            </a:r>
            <a:r>
              <a:rPr lang="en-US" sz="1600" dirty="0"/>
              <a:t> July 2010 and the business is dislocated for 3 months. In this case, the annual turnover to be considered shall be the sales of 12 months immediately preceding the date of fire i.e. sales from   1</a:t>
            </a:r>
            <a:r>
              <a:rPr lang="en-US" sz="1600" baseline="30000" dirty="0"/>
              <a:t>st</a:t>
            </a:r>
            <a:r>
              <a:rPr lang="en-US" sz="1600" dirty="0"/>
              <a:t> July 2009 to 30</a:t>
            </a:r>
            <a:r>
              <a:rPr lang="en-US" sz="1600" baseline="30000" dirty="0"/>
              <a:t>th</a:t>
            </a:r>
            <a:r>
              <a:rPr lang="en-US" sz="1600" dirty="0"/>
              <a:t> June 2010.</a:t>
            </a:r>
            <a:br>
              <a:rPr lang="en-US" sz="1600" dirty="0"/>
            </a:br>
            <a:endParaRPr lang="en-US" sz="1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Note-Annual turnover must be adjusted according to the trend of business.</a:t>
            </a:r>
            <a:br>
              <a:rPr lang="en-US" sz="1600" dirty="0"/>
            </a:br>
            <a:r>
              <a:rPr lang="en-US" sz="1600" b="1" dirty="0">
                <a:solidFill>
                  <a:srgbClr val="0000FF"/>
                </a:solidFill>
              </a:rPr>
              <a:t>5-Short Sales –</a:t>
            </a:r>
            <a:r>
              <a:rPr lang="en-US" sz="1600" dirty="0"/>
              <a:t/>
            </a:r>
            <a:br>
              <a:rPr lang="en-US" sz="1600" dirty="0"/>
            </a:br>
            <a:r>
              <a:rPr lang="en-US" sz="1600" dirty="0"/>
              <a:t>Standard Turnover - Actual sales in the dislocation period.</a:t>
            </a:r>
            <a:br>
              <a:rPr lang="en-US" sz="1600" dirty="0"/>
            </a:br>
            <a:r>
              <a:rPr lang="en-US" sz="1600" b="1" dirty="0">
                <a:solidFill>
                  <a:srgbClr val="0000FF"/>
                </a:solidFill>
              </a:rPr>
              <a:t>6- Average Clause -</a:t>
            </a:r>
            <a:r>
              <a:rPr lang="en-US" sz="1600" dirty="0"/>
              <a:t/>
            </a:r>
            <a:br>
              <a:rPr lang="en-US" sz="1600" dirty="0"/>
            </a:br>
            <a:r>
              <a:rPr lang="en-US" sz="1600" dirty="0"/>
              <a:t>Generally the loss of profit policy covers Average clause. This clause becomes applicable where amount of policy is lower than "G/P on Annual Turnover/</a:t>
            </a:r>
            <a:r>
              <a:rPr lang="en-US" sz="1600" baseline="30000" dirty="0"/>
              <a:t>7</a:t>
            </a:r>
            <a:r>
              <a:rPr lang="en-US" sz="1600" dirty="0"/>
              <a:t/>
            </a:r>
            <a:br>
              <a:rPr lang="en-US" sz="1600" dirty="0"/>
            </a:br>
            <a:r>
              <a:rPr lang="en-US" sz="2000" b="1" dirty="0">
                <a:solidFill>
                  <a:srgbClr val="FF0000"/>
                </a:solidFill>
              </a:rPr>
              <a:t>• </a:t>
            </a:r>
            <a:r>
              <a:rPr lang="en-US" sz="2000" b="1" u="sng" dirty="0">
                <a:solidFill>
                  <a:srgbClr val="FF0000"/>
                </a:solidFill>
              </a:rPr>
              <a:t>Ascertainment of Claim for loss of profits </a:t>
            </a:r>
            <a:r>
              <a:rPr lang="en-US" sz="2000" b="1" u="sng" dirty="0" smtClean="0">
                <a:solidFill>
                  <a:srgbClr val="FF0000"/>
                </a:solidFill>
              </a:rPr>
              <a:t>–</a:t>
            </a:r>
            <a:r>
              <a:rPr lang="en-US" sz="1600" b="1" u="sng" dirty="0" smtClean="0">
                <a:solidFill>
                  <a:srgbClr val="FF0000"/>
                </a:solidFill>
              </a:rPr>
              <a:t/>
            </a:r>
            <a:br>
              <a:rPr lang="en-US" sz="1600" b="1" u="sng" dirty="0" smtClean="0">
                <a:solidFill>
                  <a:srgbClr val="FF0000"/>
                </a:solidFill>
              </a:rPr>
            </a:br>
            <a:r>
              <a:rPr lang="en-US" sz="1600" b="1" dirty="0" smtClean="0"/>
              <a:t>Step </a:t>
            </a:r>
            <a:r>
              <a:rPr lang="en-US" sz="1600" b="1" dirty="0"/>
              <a:t>1- 6/P Ratio-</a:t>
            </a:r>
            <a:r>
              <a:rPr lang="en-US" sz="1600" dirty="0"/>
              <a:t/>
            </a:r>
            <a:br>
              <a:rPr lang="en-US" sz="1600" dirty="0"/>
            </a:br>
            <a:r>
              <a:rPr lang="en-US" sz="1600" dirty="0"/>
              <a:t>If it is given directly in the example, it is desirable. But if this ratio is not given in the example, it is to be calculated as under-</a:t>
            </a:r>
            <a:br>
              <a:rPr lang="en-US" sz="1600" dirty="0"/>
            </a:br>
            <a:r>
              <a:rPr lang="en-US" sz="1600" u="sng" dirty="0"/>
              <a:t>Net Profits + Insured Standing Charges</a:t>
            </a:r>
            <a:r>
              <a:rPr lang="en-US" sz="1600" dirty="0"/>
              <a:t>         </a:t>
            </a:r>
            <a:r>
              <a:rPr lang="en-US" sz="1600" dirty="0" smtClean="0"/>
              <a:t>x      </a:t>
            </a:r>
            <a:r>
              <a:rPr lang="en-US" sz="1600" dirty="0"/>
              <a:t>100 </a:t>
            </a:r>
            <a:br>
              <a:rPr lang="en-US" sz="1600" dirty="0"/>
            </a:br>
            <a:r>
              <a:rPr lang="en-US" sz="1600" dirty="0" smtClean="0"/>
              <a:t>                        Sales</a:t>
            </a:r>
            <a:br>
              <a:rPr lang="en-US" sz="1600" dirty="0" smtClean="0"/>
            </a:br>
            <a:r>
              <a:rPr lang="en-US" sz="1600" dirty="0" smtClean="0"/>
              <a:t/>
            </a:r>
            <a:br>
              <a:rPr lang="en-US" sz="1600" dirty="0" smtClean="0"/>
            </a:br>
            <a:r>
              <a:rPr lang="en-US" sz="1600" b="1" u="sng" dirty="0" smtClean="0"/>
              <a:t>Step </a:t>
            </a:r>
            <a:r>
              <a:rPr lang="en-US" sz="1600" b="1" u="sng" dirty="0"/>
              <a:t>2-</a:t>
            </a:r>
            <a:r>
              <a:rPr lang="en-US" sz="1600" b="1" dirty="0"/>
              <a:t>  </a:t>
            </a:r>
            <a:r>
              <a:rPr lang="en-US" sz="1600" b="1" dirty="0" smtClean="0"/>
              <a:t>Short sales- </a:t>
            </a:r>
            <a:br>
              <a:rPr lang="en-US" sz="1600" b="1" dirty="0" smtClean="0"/>
            </a:br>
            <a:r>
              <a:rPr lang="en-US" sz="1600" dirty="0" smtClean="0"/>
              <a:t>Standard </a:t>
            </a:r>
            <a:r>
              <a:rPr lang="en-US" sz="1600" dirty="0"/>
              <a:t>sales - Actual sales.</a:t>
            </a:r>
            <a:br>
              <a:rPr lang="en-US" sz="1600" dirty="0"/>
            </a:br>
            <a:r>
              <a:rPr lang="en-US" sz="1600" b="1" u="sng" dirty="0"/>
              <a:t>Step 3- Loss of profit-</a:t>
            </a:r>
            <a:r>
              <a:rPr lang="en-US" sz="1600" dirty="0"/>
              <a:t/>
            </a:r>
            <a:br>
              <a:rPr lang="en-US" sz="1600" dirty="0"/>
            </a:br>
            <a:r>
              <a:rPr lang="en-US" sz="1600" dirty="0"/>
              <a:t>G/P Ratio   </a:t>
            </a:r>
            <a:r>
              <a:rPr lang="en-US" sz="1600" dirty="0" smtClean="0"/>
              <a:t>x   </a:t>
            </a:r>
            <a:r>
              <a:rPr lang="en-US" sz="1600" dirty="0"/>
              <a:t>Short Sales</a:t>
            </a:r>
            <a:br>
              <a:rPr lang="en-US" sz="1600" dirty="0"/>
            </a:br>
            <a:r>
              <a:rPr lang="en-US" sz="1600" b="1" u="sng" dirty="0"/>
              <a:t>Step 4- Gross Claim-</a:t>
            </a:r>
            <a:r>
              <a:rPr lang="en-US" sz="1600" dirty="0"/>
              <a:t/>
            </a:r>
            <a:br>
              <a:rPr lang="en-US" sz="1600" dirty="0"/>
            </a:br>
            <a:r>
              <a:rPr lang="en-US" sz="1600" dirty="0"/>
              <a:t>Loss of Profit	</a:t>
            </a:r>
            <a:r>
              <a:rPr lang="en-US" sz="1600" dirty="0" smtClean="0"/>
              <a:t>	***</a:t>
            </a:r>
            <a:r>
              <a:rPr lang="en-US" sz="1600" dirty="0"/>
              <a:t/>
            </a:r>
            <a:br>
              <a:rPr lang="en-US" sz="1600" dirty="0"/>
            </a:br>
            <a:r>
              <a:rPr lang="en-US" sz="1600" dirty="0"/>
              <a:t>Add - Increased working exp.	</a:t>
            </a:r>
            <a:r>
              <a:rPr lang="en-US" sz="1600" u="sng" dirty="0" smtClean="0"/>
              <a:t>*** </a:t>
            </a:r>
            <a:br>
              <a:rPr lang="en-US" sz="1600" u="sng" dirty="0" smtClean="0"/>
            </a:br>
            <a:r>
              <a:rPr lang="en-US" sz="1600" dirty="0" smtClean="0"/>
              <a:t>			***</a:t>
            </a:r>
            <a:r>
              <a:rPr lang="en-US" sz="1600" dirty="0"/>
              <a:t/>
            </a:r>
            <a:br>
              <a:rPr lang="en-US" sz="1600" dirty="0"/>
            </a:br>
            <a:r>
              <a:rPr lang="en-US" sz="1600" dirty="0"/>
              <a:t>Less - Savings in exp.	</a:t>
            </a:r>
            <a:r>
              <a:rPr lang="en-US" sz="1600" dirty="0" smtClean="0"/>
              <a:t>	</a:t>
            </a:r>
            <a:r>
              <a:rPr lang="en-US" sz="1600" u="sng" dirty="0" smtClean="0"/>
              <a:t>***</a:t>
            </a:r>
            <a:r>
              <a:rPr lang="en-US" sz="1600" dirty="0"/>
              <a:t/>
            </a:r>
            <a:br>
              <a:rPr lang="en-US" sz="1600" dirty="0"/>
            </a:br>
            <a:r>
              <a:rPr lang="en-US" sz="1600" dirty="0"/>
              <a:t>Gross Claim -	</a:t>
            </a:r>
            <a:r>
              <a:rPr lang="en-US" sz="1600" dirty="0" smtClean="0"/>
              <a:t>	</a:t>
            </a:r>
            <a:r>
              <a:rPr lang="en-US" sz="1600" u="sng" dirty="0" smtClean="0"/>
              <a:t>***</a:t>
            </a:r>
            <a:r>
              <a:rPr lang="en-US" sz="1600" u="sng" dirty="0"/>
              <a:t/>
            </a:r>
            <a:br>
              <a:rPr lang="en-US" sz="1600" u="sng" dirty="0"/>
            </a:br>
            <a:r>
              <a:rPr lang="en-US" sz="1600" dirty="0"/>
              <a:t>• </a:t>
            </a:r>
            <a:r>
              <a:rPr lang="en-US" sz="1600" u="sng" dirty="0"/>
              <a:t>_Notes-   Increased working expenses-</a:t>
            </a:r>
            <a:r>
              <a:rPr lang="en-US" sz="1600" dirty="0"/>
              <a:t/>
            </a:r>
            <a:br>
              <a:rPr lang="en-US" sz="1600" dirty="0"/>
            </a:br>
            <a:r>
              <a:rPr lang="en-US" sz="1600" dirty="0"/>
              <a:t>Due to fire, business dislocates and the businessman has to </a:t>
            </a:r>
            <a:r>
              <a:rPr lang="en-US" sz="1600" dirty="0" err="1"/>
              <a:t>incurre</a:t>
            </a:r>
            <a:r>
              <a:rPr lang="en-US" sz="1600" dirty="0"/>
              <a:t> some additional expenses like-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dirty="0"/>
              <a:t>1- Expenses for fire fighting.</a:t>
            </a:r>
            <a:br>
              <a:rPr lang="en-US" sz="1600" dirty="0"/>
            </a:br>
            <a:r>
              <a:rPr lang="en-US" sz="1600" dirty="0"/>
              <a:t>2- Rent for premises taken over during the period of</a:t>
            </a:r>
            <a:br>
              <a:rPr lang="en-US" sz="1600" dirty="0"/>
            </a:br>
            <a:r>
              <a:rPr lang="en-US" sz="1600" dirty="0"/>
              <a:t>dislocation.</a:t>
            </a:r>
            <a:br>
              <a:rPr lang="en-US" sz="1600" dirty="0"/>
            </a:br>
            <a:r>
              <a:rPr lang="en-US" sz="1600" dirty="0"/>
              <a:t>However, increased working expenses to be </a:t>
            </a:r>
            <a:r>
              <a:rPr lang="en-US" sz="1600" dirty="0" smtClean="0"/>
              <a:t>added are </a:t>
            </a:r>
            <a:r>
              <a:rPr lang="en-US" sz="1600" dirty="0"/>
              <a:t>subject to following </a:t>
            </a:r>
            <a:r>
              <a:rPr lang="en-US" sz="1600" dirty="0" smtClean="0"/>
              <a:t>limitations-</a:t>
            </a:r>
            <a:br>
              <a:rPr lang="en-US" sz="1600" dirty="0" smtClean="0"/>
            </a:br>
            <a:r>
              <a:rPr lang="en-US" sz="1600" dirty="0" smtClean="0"/>
              <a:t>a- </a:t>
            </a:r>
            <a:r>
              <a:rPr lang="en-US" sz="1600" dirty="0"/>
              <a:t>If only a portion of standing charges are insured, then</a:t>
            </a:r>
            <a:br>
              <a:rPr lang="en-US" sz="1600" dirty="0"/>
            </a:br>
            <a:r>
              <a:rPr lang="en-US" sz="1600" u="sng" dirty="0"/>
              <a:t>Net Profit + Insured Standing Charges     </a:t>
            </a:r>
            <a:r>
              <a:rPr lang="en-US" sz="1600" u="sng" dirty="0" smtClean="0"/>
              <a:t>          </a:t>
            </a:r>
            <a:r>
              <a:rPr lang="en-US" sz="1600" dirty="0" smtClean="0"/>
              <a:t>         x    </a:t>
            </a:r>
            <a:r>
              <a:rPr lang="en-US" sz="1600" dirty="0"/>
              <a:t>Given </a:t>
            </a:r>
            <a:r>
              <a:rPr lang="en-US" sz="1600" dirty="0" smtClean="0"/>
              <a:t>increased working exp</a:t>
            </a:r>
            <a:r>
              <a:rPr lang="en-US" sz="1600" dirty="0"/>
              <a:t/>
            </a:r>
            <a:br>
              <a:rPr lang="en-US" sz="1600" dirty="0"/>
            </a:br>
            <a:r>
              <a:rPr lang="en-US" sz="1600" dirty="0"/>
              <a:t>Net Profit + All Standing Charges</a:t>
            </a:r>
            <a:r>
              <a:rPr lang="en-US" sz="1600"/>
              <a:t>	</a:t>
            </a:r>
            <a:r>
              <a:rPr lang="en-US" sz="1600" dirty="0"/>
              <a:t/>
            </a:r>
            <a:br>
              <a:rPr lang="en-US" sz="1600" dirty="0"/>
            </a:br>
            <a:r>
              <a:rPr lang="en-IN" sz="1600" i="1" dirty="0"/>
              <a:t> </a:t>
            </a:r>
            <a:r>
              <a:rPr lang="en-US" sz="1600" dirty="0"/>
              <a:t>b- G/P on additional sales effected due to increased working expenses. </a:t>
            </a:r>
            <a:r>
              <a:rPr lang="en-US" sz="1600" dirty="0" smtClean="0"/>
              <a:t/>
            </a:r>
            <a:br>
              <a:rPr lang="en-US" sz="1600" dirty="0" smtClean="0"/>
            </a:br>
            <a:r>
              <a:rPr lang="en-US" sz="1600" b="1" dirty="0" smtClean="0"/>
              <a:t>* </a:t>
            </a:r>
            <a:r>
              <a:rPr lang="en-US" sz="1600" b="1" dirty="0"/>
              <a:t>Lower option should be considered.</a:t>
            </a:r>
            <a:br>
              <a:rPr lang="en-US" sz="1600" b="1" dirty="0"/>
            </a:br>
            <a:r>
              <a:rPr lang="en-US" sz="1600" b="1" u="sng" dirty="0"/>
              <a:t>Step 5- G/P on Annual Turnover </a:t>
            </a:r>
            <a:r>
              <a:rPr lang="en-US" sz="1600" u="sng" dirty="0"/>
              <a:t>-</a:t>
            </a:r>
            <a:r>
              <a:rPr lang="en-US" sz="1600" dirty="0"/>
              <a:t/>
            </a:r>
            <a:br>
              <a:rPr lang="en-US" sz="1600" dirty="0"/>
            </a:br>
            <a:r>
              <a:rPr lang="en-US" sz="1600" dirty="0"/>
              <a:t>G/P Ratio </a:t>
            </a:r>
            <a:r>
              <a:rPr lang="en-US" sz="1600" dirty="0" smtClean="0"/>
              <a:t>x </a:t>
            </a:r>
            <a:r>
              <a:rPr lang="en-US" sz="1600" dirty="0"/>
              <a:t>Annual Turnover</a:t>
            </a:r>
            <a:br>
              <a:rPr lang="en-US" sz="1600" dirty="0"/>
            </a:br>
            <a:r>
              <a:rPr lang="en-US" sz="1600" b="1" u="sng" dirty="0"/>
              <a:t>Step 6- Net Claim/ Final Claim -</a:t>
            </a:r>
            <a:r>
              <a:rPr lang="en-US" sz="1600" dirty="0"/>
              <a:t/>
            </a:r>
            <a:br>
              <a:rPr lang="en-US" sz="1600" dirty="0"/>
            </a:br>
            <a:r>
              <a:rPr lang="en-US" sz="1600" dirty="0"/>
              <a:t>Here, it is necessary to compare two figures-</a:t>
            </a:r>
            <a:br>
              <a:rPr lang="en-US" sz="1600" dirty="0"/>
            </a:br>
            <a:r>
              <a:rPr lang="en-US" sz="1600" dirty="0"/>
              <a:t>1-Amount of policy</a:t>
            </a:r>
            <a:br>
              <a:rPr lang="en-US" sz="1600" dirty="0"/>
            </a:br>
            <a:r>
              <a:rPr lang="en-US" sz="1600" dirty="0"/>
              <a:t>2-G/P on annual turnover.</a:t>
            </a:r>
            <a:br>
              <a:rPr lang="en-US" sz="1600" dirty="0"/>
            </a:br>
            <a:r>
              <a:rPr lang="en-US" sz="1600" dirty="0"/>
              <a:t>If policy amount is more, then the gross claim will become final claim.</a:t>
            </a:r>
            <a:br>
              <a:rPr lang="en-US" sz="1600" dirty="0"/>
            </a:br>
            <a:r>
              <a:rPr lang="en-US" sz="1600" dirty="0"/>
              <a:t>However, if the policy amount is lower then, average clause becomes applicable and therefore, final claim is calculated as under-</a:t>
            </a:r>
            <a:br>
              <a:rPr lang="en-US" sz="1600" dirty="0"/>
            </a:br>
            <a:r>
              <a:rPr lang="en-US" sz="1600" u="sng" dirty="0"/>
              <a:t>Amount of Policy	</a:t>
            </a:r>
            <a:r>
              <a:rPr lang="en-US" sz="1600" u="sng" dirty="0" smtClean="0"/>
              <a:t> </a:t>
            </a:r>
            <a:r>
              <a:rPr lang="en-US" sz="1600" dirty="0" smtClean="0"/>
              <a:t>x    </a:t>
            </a:r>
            <a:r>
              <a:rPr lang="en-US" sz="1600" dirty="0"/>
              <a:t>Gross Claim</a:t>
            </a:r>
            <a:br>
              <a:rPr lang="en-US" sz="1600" dirty="0"/>
            </a:br>
            <a:r>
              <a:rPr lang="en-US" sz="1600" dirty="0"/>
              <a:t>G/P on annual Turnover</a:t>
            </a:r>
            <a:br>
              <a:rPr lang="en-US" sz="1600" dirty="0"/>
            </a:br>
            <a:r>
              <a:rPr lang="en-IN" sz="1600" dirty="0"/>
              <a:t> </a:t>
            </a:r>
            <a:endParaRPr lang="en-US" sz="1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r>
              <a:rPr lang="en-US" sz="13800" b="1" dirty="0" smtClean="0">
                <a:solidFill>
                  <a:srgbClr val="7030A0"/>
                </a:solidFill>
                <a:latin typeface="Monotype Corsiva" pitchFamily="66" charset="0"/>
                <a:cs typeface="Times New Roman" pitchFamily="18" charset="0"/>
              </a:rPr>
              <a:t>Thank  you</a:t>
            </a:r>
            <a:endParaRPr lang="en-US" sz="13800" b="1" dirty="0">
              <a:solidFill>
                <a:srgbClr val="7030A0"/>
              </a:solidFill>
              <a:latin typeface="Monotype Corsiva"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u="sng" dirty="0">
                <a:solidFill>
                  <a:srgbClr val="0000FF"/>
                </a:solidFill>
              </a:rPr>
              <a:t>7. Sources of Economy-</a:t>
            </a:r>
            <a:r>
              <a:rPr lang="en-US" sz="1600" dirty="0"/>
              <a:t/>
            </a:r>
            <a:br>
              <a:rPr lang="en-US" sz="1600" dirty="0"/>
            </a:br>
            <a:r>
              <a:rPr lang="en-US" sz="1600" dirty="0"/>
              <a:t>Cost Accounting reveals the sources of economy. So as to tap them.</a:t>
            </a:r>
            <a:br>
              <a:rPr lang="en-US" sz="1600" dirty="0"/>
            </a:br>
            <a:r>
              <a:rPr lang="en-IN" sz="1600" dirty="0"/>
              <a:t> </a:t>
            </a:r>
            <a:r>
              <a:rPr lang="en-US" sz="1600" dirty="0"/>
              <a:t/>
            </a:r>
            <a:br>
              <a:rPr lang="en-US" sz="1600" dirty="0"/>
            </a:br>
            <a:r>
              <a:rPr lang="en-US" sz="1600" b="1" u="sng" dirty="0">
                <a:solidFill>
                  <a:srgbClr val="0000FF"/>
                </a:solidFill>
              </a:rPr>
              <a:t>8. Effective Inventory Control-</a:t>
            </a:r>
            <a:r>
              <a:rPr lang="en-US" sz="1600" dirty="0"/>
              <a:t/>
            </a:r>
            <a:br>
              <a:rPr lang="en-US" sz="1600" dirty="0"/>
            </a:br>
            <a:r>
              <a:rPr lang="en-US" sz="1600" dirty="0"/>
              <a:t>Cost Accounting makes it possible to exercise an effective &amp; better control over inventory in respect of purchases, consumption, production, sales &amp; storage.</a:t>
            </a:r>
            <a:br>
              <a:rPr lang="en-US" sz="1600" dirty="0"/>
            </a:br>
            <a:r>
              <a:rPr lang="en-US" sz="1600" b="1" u="sng" dirty="0">
                <a:solidFill>
                  <a:srgbClr val="0000FF"/>
                </a:solidFill>
              </a:rPr>
              <a:t>9. Facilitates Standard Costing Technique -</a:t>
            </a:r>
            <a:r>
              <a:rPr lang="en-US" sz="1600" dirty="0"/>
              <a:t/>
            </a:r>
            <a:br>
              <a:rPr lang="en-US" sz="1600" dirty="0"/>
            </a:br>
            <a:r>
              <a:rPr lang="en-US" sz="1600" dirty="0"/>
              <a:t>Cost Accounting provides data to develop the technique of Standard Costing.</a:t>
            </a:r>
            <a:br>
              <a:rPr lang="en-US" sz="1600" dirty="0"/>
            </a:br>
            <a:r>
              <a:rPr lang="en-US" sz="1600" b="1" u="sng" dirty="0">
                <a:solidFill>
                  <a:srgbClr val="0000FF"/>
                </a:solidFill>
              </a:rPr>
              <a:t>10. Facilitates Budgetary Control System -</a:t>
            </a:r>
            <a:r>
              <a:rPr lang="en-US" sz="1600" dirty="0"/>
              <a:t/>
            </a:r>
            <a:br>
              <a:rPr lang="en-US" sz="1600" dirty="0"/>
            </a:br>
            <a:r>
              <a:rPr lang="en-US" sz="1600" dirty="0"/>
              <a:t>Cost Accounting provides the data which helps to introduce Budgetary Control System within the organization.</a:t>
            </a:r>
            <a:br>
              <a:rPr lang="en-US" sz="1600" dirty="0"/>
            </a:br>
            <a:r>
              <a:rPr lang="en-US" sz="2400" b="1" dirty="0">
                <a:solidFill>
                  <a:srgbClr val="7030A0"/>
                </a:solidFill>
              </a:rPr>
              <a:t>• </a:t>
            </a:r>
            <a:r>
              <a:rPr lang="en-US" sz="2400" b="1" u="sng" dirty="0">
                <a:solidFill>
                  <a:srgbClr val="7030A0"/>
                </a:solidFill>
              </a:rPr>
              <a:t>Advantages of Cost Accounting/Importance ~ </a:t>
            </a:r>
            <a:r>
              <a:rPr lang="en-US" sz="1600" dirty="0"/>
              <a:t/>
            </a:r>
            <a:br>
              <a:rPr lang="en-US" sz="1600" dirty="0"/>
            </a:br>
            <a:r>
              <a:rPr lang="en-US" sz="1600" dirty="0"/>
              <a:t>Cost Accounting renders a no. of advantages as under -</a:t>
            </a:r>
            <a:br>
              <a:rPr lang="en-US" sz="1600" dirty="0"/>
            </a:br>
            <a:r>
              <a:rPr lang="en-US" sz="1600" dirty="0"/>
              <a:t>1. Cost ascertainment</a:t>
            </a:r>
            <a:br>
              <a:rPr lang="en-US" sz="1600" dirty="0"/>
            </a:br>
            <a:r>
              <a:rPr lang="en-US" sz="1600" dirty="0"/>
              <a:t>2. Cost Control</a:t>
            </a:r>
            <a:br>
              <a:rPr lang="en-US" sz="1600" dirty="0"/>
            </a:br>
            <a:r>
              <a:rPr lang="en-US" sz="1600" dirty="0"/>
              <a:t>3. Cost Reduction</a:t>
            </a:r>
            <a:br>
              <a:rPr lang="en-US" sz="1600" dirty="0"/>
            </a:br>
            <a:r>
              <a:rPr lang="en-US" sz="1600" dirty="0"/>
              <a:t>4. Assistance to Management</a:t>
            </a:r>
            <a:br>
              <a:rPr lang="en-US" sz="1600" dirty="0"/>
            </a:br>
            <a:r>
              <a:rPr lang="en-US" sz="1600" dirty="0"/>
              <a:t>5. Evaluation of Operating Efficiency</a:t>
            </a:r>
            <a:br>
              <a:rPr lang="en-US" sz="1600" dirty="0"/>
            </a:br>
            <a:r>
              <a:rPr lang="en-US" sz="1600" dirty="0"/>
              <a:t>6. Disclosure of Wastage</a:t>
            </a:r>
            <a:br>
              <a:rPr lang="en-US" sz="1600" dirty="0"/>
            </a:br>
            <a:r>
              <a:rPr lang="en-US" sz="1600" dirty="0"/>
              <a:t>7. Sources of Economy</a:t>
            </a:r>
            <a:br>
              <a:rPr lang="en-US" sz="1600" dirty="0"/>
            </a:br>
            <a:r>
              <a:rPr lang="en-US" sz="1600" dirty="0"/>
              <a:t>8. Effective Inventory Control</a:t>
            </a:r>
            <a:br>
              <a:rPr lang="en-US" sz="1600" dirty="0"/>
            </a:br>
            <a:r>
              <a:rPr lang="en-US" sz="1600" dirty="0"/>
              <a:t>9. Facilitates Standard Costing Technique</a:t>
            </a:r>
            <a:br>
              <a:rPr lang="en-US" sz="1600" dirty="0"/>
            </a:br>
            <a:r>
              <a:rPr lang="en-US" sz="1600" dirty="0"/>
              <a:t>10.Facilitates Budgetary Control System</a:t>
            </a:r>
            <a:br>
              <a:rPr lang="en-US" sz="1600" dirty="0"/>
            </a:br>
            <a:r>
              <a:rPr lang="en-US" sz="1600" dirty="0"/>
              <a:t>11.It identifies the areas requiring corrective action.</a:t>
            </a:r>
            <a:br>
              <a:rPr lang="en-US" sz="1600" dirty="0"/>
            </a:br>
            <a:r>
              <a:rPr lang="en-US" sz="1600" dirty="0"/>
              <a:t>12. It presents a tailor-made solutions for the problem.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spcBef>
                <a:spcPts val="600"/>
              </a:spcBef>
              <a:spcAft>
                <a:spcPts val="600"/>
              </a:spcAft>
            </a:pPr>
            <a:r>
              <a:rPr lang="en-US" sz="1600" dirty="0"/>
              <a:t>13. It assists the management in various typical decisions like -</a:t>
            </a:r>
            <a:br>
              <a:rPr lang="en-US" sz="1600" dirty="0"/>
            </a:br>
            <a:r>
              <a:rPr lang="en-US" sz="1600" dirty="0"/>
              <a:t>a) Make/Buy</a:t>
            </a:r>
            <a:br>
              <a:rPr lang="en-US" sz="1600" dirty="0"/>
            </a:br>
            <a:r>
              <a:rPr lang="en-US" sz="1600" dirty="0"/>
              <a:t>b) Profitable product mix</a:t>
            </a:r>
            <a:br>
              <a:rPr lang="en-US" sz="1600" dirty="0"/>
            </a:br>
            <a:r>
              <a:rPr lang="en-US" sz="1600" dirty="0"/>
              <a:t>c) Shut-down/continue</a:t>
            </a:r>
            <a:br>
              <a:rPr lang="en-US" sz="1600" dirty="0"/>
            </a:br>
            <a:r>
              <a:rPr lang="en-US" sz="1600" dirty="0"/>
              <a:t>d) Home market V/s Foreign market</a:t>
            </a:r>
            <a:br>
              <a:rPr lang="en-US" sz="1600" dirty="0"/>
            </a:br>
            <a:r>
              <a:rPr lang="en-US" sz="1600" dirty="0"/>
              <a:t>e) Utilization of idle capacity</a:t>
            </a:r>
            <a:br>
              <a:rPr lang="en-US" sz="1600" dirty="0"/>
            </a:br>
            <a:r>
              <a:rPr lang="en-US" sz="1600" dirty="0"/>
              <a:t>f) Price reduction during depression &amp; so on.</a:t>
            </a:r>
            <a:br>
              <a:rPr lang="en-US" sz="1600" dirty="0"/>
            </a:br>
            <a:r>
              <a:rPr lang="en-US" sz="1600" dirty="0"/>
              <a:t>14. It discloses profitable &amp; unprofitable activities to the management.</a:t>
            </a:r>
            <a:br>
              <a:rPr lang="en-US" sz="1600" dirty="0"/>
            </a:br>
            <a:r>
              <a:rPr lang="en-US" sz="1600" dirty="0"/>
              <a:t>15. It helps to enhance the profitability of business.</a:t>
            </a:r>
            <a:br>
              <a:rPr lang="en-US" sz="1600" dirty="0"/>
            </a:br>
            <a:r>
              <a:rPr lang="en-US" sz="1600" dirty="0"/>
              <a:t>16. It provides the information about exact causes behind increase/decrease in profits.</a:t>
            </a:r>
            <a:br>
              <a:rPr lang="en-US" sz="1600" dirty="0"/>
            </a:br>
            <a:r>
              <a:rPr lang="en-US" sz="1600" dirty="0"/>
              <a:t>17. It guides future production policies.</a:t>
            </a:r>
            <a:br>
              <a:rPr lang="en-US" sz="1600" dirty="0"/>
            </a:br>
            <a:r>
              <a:rPr lang="en-US" sz="1600" dirty="0"/>
              <a:t>18. It helps to enjoy optimum utilization of available resources.</a:t>
            </a:r>
            <a:br>
              <a:rPr lang="en-US" sz="1600" dirty="0"/>
            </a:br>
            <a:r>
              <a:rPr lang="en-US" sz="1600" dirty="0"/>
              <a:t>19. It provides fair wages &amp; salaries as well as good incentive plans &amp; all these are beneficial to the </a:t>
            </a:r>
            <a:r>
              <a:rPr lang="en-US" sz="1600" dirty="0" err="1"/>
              <a:t>labour</a:t>
            </a:r>
            <a:r>
              <a:rPr lang="en-US" sz="1600" dirty="0"/>
              <a:t> force.</a:t>
            </a:r>
            <a:br>
              <a:rPr lang="en-US" sz="1600" dirty="0"/>
            </a:br>
            <a:r>
              <a:rPr lang="en-US" sz="1600" dirty="0"/>
              <a:t>20. It  helps  to  reduce  </a:t>
            </a:r>
            <a:r>
              <a:rPr lang="en-US" sz="1600" dirty="0" err="1"/>
              <a:t>labour</a:t>
            </a:r>
            <a:r>
              <a:rPr lang="en-US" sz="1600" dirty="0"/>
              <a:t> turnover &amp;  improves  </a:t>
            </a:r>
            <a:r>
              <a:rPr lang="en-US" sz="1600" dirty="0" err="1"/>
              <a:t>labour</a:t>
            </a:r>
            <a:r>
              <a:rPr lang="en-US" sz="1600" dirty="0"/>
              <a:t> relations.</a:t>
            </a:r>
            <a:br>
              <a:rPr lang="en-US" sz="1600" dirty="0"/>
            </a:br>
            <a:r>
              <a:rPr lang="en-US" sz="1600" dirty="0"/>
              <a:t>21. It facilitates the Govt. in formulation of policies regarding industry, service sector, Import-Export, Taxation ...etc.</a:t>
            </a:r>
            <a:br>
              <a:rPr lang="en-US" sz="1600" dirty="0"/>
            </a:br>
            <a:r>
              <a:rPr lang="en-US" sz="1600" dirty="0"/>
              <a:t>22. It also helps to the Govt. in assessment of Excise Duty, Income Tax, VAT, Service Tax....etc.</a:t>
            </a:r>
            <a:br>
              <a:rPr lang="en-US" sz="1600" dirty="0"/>
            </a:br>
            <a:r>
              <a:rPr lang="en-US" sz="1600" dirty="0"/>
              <a:t>23. It unable the consumers to obtain quality product/service at fair prices.</a:t>
            </a:r>
            <a:br>
              <a:rPr lang="en-US" sz="1600" dirty="0"/>
            </a:br>
            <a:r>
              <a:rPr lang="en-US" sz="1600" dirty="0"/>
              <a:t>24. It indirectly helps the owners to judge the financial strength of business.</a:t>
            </a:r>
            <a:br>
              <a:rPr lang="en-US" sz="1600" dirty="0"/>
            </a:br>
            <a:r>
              <a:rPr lang="en-US" sz="1600" b="1" dirty="0"/>
              <a:t>25. </a:t>
            </a:r>
            <a:r>
              <a:rPr lang="en-US" sz="1600" dirty="0"/>
              <a:t>It facilitates  inter-firm  comparison,  intra-firm  comparison,</a:t>
            </a:r>
            <a:br>
              <a:rPr lang="en-US" sz="1600" dirty="0"/>
            </a:br>
            <a:r>
              <a:rPr lang="en-US" sz="1600" dirty="0"/>
              <a:t>inter-periods comparison &amp; so 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2000" b="1" u="sng" dirty="0">
                <a:solidFill>
                  <a:srgbClr val="C00000"/>
                </a:solidFill>
              </a:rPr>
              <a:t>Limitations of Cost Accounting -</a:t>
            </a:r>
            <a:r>
              <a:rPr lang="en-US" sz="1600" dirty="0"/>
              <a:t/>
            </a:r>
            <a:br>
              <a:rPr lang="en-US" sz="1600" dirty="0"/>
            </a:br>
            <a:r>
              <a:rPr lang="en-US" sz="1600" dirty="0"/>
              <a:t>1. It is not suitable to small &amp; tiny units.</a:t>
            </a:r>
            <a:br>
              <a:rPr lang="en-US" sz="1600" dirty="0"/>
            </a:br>
            <a:r>
              <a:rPr lang="en-US" sz="1600" dirty="0"/>
              <a:t>2. Introduction    of    Cost    Accounting    system    requires    extra expenditure.</a:t>
            </a:r>
            <a:br>
              <a:rPr lang="en-US" sz="1600" dirty="0"/>
            </a:br>
            <a:r>
              <a:rPr lang="en-US" sz="1600" dirty="0"/>
              <a:t>3. The lack of uniformity in costing procedures.</a:t>
            </a:r>
            <a:br>
              <a:rPr lang="en-US" sz="1600" dirty="0"/>
            </a:br>
            <a:r>
              <a:rPr lang="en-US" sz="1600" dirty="0"/>
              <a:t>4. Most   of   the   Cost   Accounting   techniques   are   based   on assumptions.</a:t>
            </a:r>
            <a:br>
              <a:rPr lang="en-US" sz="1600" dirty="0"/>
            </a:br>
            <a:r>
              <a:rPr lang="en-US" sz="1600" dirty="0"/>
              <a:t>5. Different views are held by different experts in this field.</a:t>
            </a:r>
            <a:br>
              <a:rPr lang="en-US" sz="1600" dirty="0"/>
            </a:br>
            <a:r>
              <a:rPr lang="en-US" sz="1600" dirty="0"/>
              <a:t>6. Naturally it may lead to destructive method.</a:t>
            </a:r>
            <a:br>
              <a:rPr lang="en-US" sz="1600" dirty="0"/>
            </a:br>
            <a:r>
              <a:rPr lang="en-US" sz="1600" dirty="0"/>
              <a:t>7. It leads to conclusion but, does not provide exact conclusion.</a:t>
            </a:r>
            <a:br>
              <a:rPr lang="en-US" sz="1600" dirty="0"/>
            </a:br>
            <a:r>
              <a:rPr lang="en-US" sz="1600" dirty="0"/>
              <a:t>8. It involves element of judgment.</a:t>
            </a:r>
            <a:br>
              <a:rPr lang="en-US" sz="1600" dirty="0"/>
            </a:br>
            <a:r>
              <a:rPr lang="en-US" sz="1600" dirty="0"/>
              <a:t>9. Cost varies with purpose &amp; therefore, cost collected for one purpose will not be suitable for another purpose.</a:t>
            </a:r>
            <a:br>
              <a:rPr lang="en-US" sz="1600" dirty="0"/>
            </a:br>
            <a:r>
              <a:rPr lang="en-US" sz="1600" dirty="0" smtClean="0"/>
              <a:t>		</a:t>
            </a:r>
            <a:r>
              <a:rPr lang="en-US" sz="2400" b="1" dirty="0" smtClean="0">
                <a:solidFill>
                  <a:srgbClr val="C00000"/>
                </a:solidFill>
              </a:rPr>
              <a:t>2</a:t>
            </a:r>
            <a:r>
              <a:rPr lang="en-US" sz="2400" b="1" dirty="0">
                <a:solidFill>
                  <a:srgbClr val="C00000"/>
                </a:solidFill>
              </a:rPr>
              <a:t>. </a:t>
            </a:r>
            <a:r>
              <a:rPr lang="en-US" sz="2400" b="1" u="sng" dirty="0">
                <a:solidFill>
                  <a:srgbClr val="C00000"/>
                </a:solidFill>
              </a:rPr>
              <a:t>Management Accounting</a:t>
            </a:r>
            <a:r>
              <a:rPr lang="en-US" sz="2400" b="1" dirty="0">
                <a:solidFill>
                  <a:srgbClr val="C00000"/>
                </a:solidFill>
              </a:rPr>
              <a:t> -</a:t>
            </a:r>
            <a:r>
              <a:rPr lang="en-US" sz="1600" dirty="0"/>
              <a:t/>
            </a:r>
            <a:br>
              <a:rPr lang="en-US" sz="1600" dirty="0"/>
            </a:br>
            <a:r>
              <a:rPr lang="en-US" sz="1600" dirty="0"/>
              <a:t>Accounting is an art &amp; its role has been changing with the socio economic developments. Today is the age of fittest. Therefore, business needs to carry on activities with utmost efficiency to ensure the optimum utilization of its resources. Accounting plays a pivotal role in the efficient running of the business because it provides data for the planned development.</a:t>
            </a:r>
            <a:br>
              <a:rPr lang="en-US" sz="1600" dirty="0"/>
            </a:br>
            <a:r>
              <a:rPr lang="en-US" sz="1600" dirty="0"/>
              <a:t>Accounting has developed as full-fledged information system &amp; with various sub-systems known as branches of accounting namely -</a:t>
            </a:r>
            <a:br>
              <a:rPr lang="en-US" sz="1600" dirty="0"/>
            </a:br>
            <a:r>
              <a:rPr lang="en-US" sz="1600" dirty="0"/>
              <a:t>1. Financial Accounting</a:t>
            </a:r>
            <a:br>
              <a:rPr lang="en-US" sz="1600" dirty="0"/>
            </a:br>
            <a:r>
              <a:rPr lang="en-US" sz="1600" dirty="0"/>
              <a:t>2. Cost Accounting</a:t>
            </a:r>
            <a:br>
              <a:rPr lang="en-US" sz="1600" dirty="0"/>
            </a:br>
            <a:r>
              <a:rPr lang="en-US" sz="1600" dirty="0"/>
              <a:t>3. Management Accounting</a:t>
            </a:r>
            <a:br>
              <a:rPr lang="en-US" sz="1600" dirty="0"/>
            </a:br>
            <a:r>
              <a:rPr lang="en-US" sz="1600" dirty="0"/>
              <a:t>4. Inflation Accounting</a:t>
            </a:r>
            <a:br>
              <a:rPr lang="en-US" sz="1600" dirty="0"/>
            </a:br>
            <a:r>
              <a:rPr lang="en-US" sz="1600" dirty="0"/>
              <a:t>5. Social Accounting &amp; so on.</a:t>
            </a:r>
            <a:br>
              <a:rPr lang="en-US" sz="1600" dirty="0"/>
            </a:br>
            <a:r>
              <a:rPr lang="en-US" sz="1600" dirty="0"/>
              <a:t>Management Accounting thus, one of the branches of Accounting.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dirty="0">
                <a:solidFill>
                  <a:srgbClr val="C00000"/>
                </a:solidFill>
              </a:rPr>
              <a:t>• Definition -</a:t>
            </a:r>
            <a:r>
              <a:rPr lang="en-US" sz="1600" dirty="0"/>
              <a:t/>
            </a:r>
            <a:br>
              <a:rPr lang="en-US" sz="1600" dirty="0"/>
            </a:br>
            <a:r>
              <a:rPr lang="en-US" sz="1600" dirty="0"/>
              <a:t>1. "Any form of accounting which </a:t>
            </a:r>
            <a:r>
              <a:rPr lang="en-US" sz="1600" dirty="0" smtClean="0"/>
              <a:t>enable </a:t>
            </a:r>
            <a:r>
              <a:rPr lang="en-US" sz="1600" dirty="0"/>
              <a:t>a business to be conducted more efficiently can be regarded as management accounting."</a:t>
            </a:r>
            <a:br>
              <a:rPr lang="en-US" sz="1600" dirty="0"/>
            </a:br>
            <a:r>
              <a:rPr lang="en-US" sz="1600" dirty="0"/>
              <a:t>-   Institute of Chartered Accountants England &amp; Wales</a:t>
            </a:r>
            <a:br>
              <a:rPr lang="en-US" sz="1600" dirty="0"/>
            </a:br>
            <a:r>
              <a:rPr lang="en-US" sz="1600" dirty="0"/>
              <a:t>2. "Management Accounting concerned with accounting information i.e. useful to management."</a:t>
            </a:r>
            <a:br>
              <a:rPr lang="en-US" sz="1600" dirty="0"/>
            </a:br>
            <a:r>
              <a:rPr lang="en-US" sz="1600" dirty="0"/>
              <a:t>- Robert Anthony</a:t>
            </a:r>
            <a:br>
              <a:rPr lang="en-US" sz="1600" dirty="0"/>
            </a:br>
            <a:r>
              <a:rPr lang="en-US" sz="2000" b="1" dirty="0">
                <a:solidFill>
                  <a:srgbClr val="C00000"/>
                </a:solidFill>
              </a:rPr>
              <a:t>• </a:t>
            </a:r>
            <a:r>
              <a:rPr lang="en-US" sz="2000" b="1" u="sng" dirty="0">
                <a:solidFill>
                  <a:srgbClr val="C00000"/>
                </a:solidFill>
              </a:rPr>
              <a:t>Features of Management Accounting</a:t>
            </a:r>
            <a:r>
              <a:rPr lang="en-US" sz="2000" b="1" dirty="0">
                <a:solidFill>
                  <a:srgbClr val="C00000"/>
                </a:solidFill>
              </a:rPr>
              <a:t> -</a:t>
            </a:r>
            <a:r>
              <a:rPr lang="en-US" sz="1600" dirty="0"/>
              <a:t/>
            </a:r>
            <a:br>
              <a:rPr lang="en-US" sz="1600" dirty="0"/>
            </a:br>
            <a:r>
              <a:rPr lang="en-US" sz="1600" b="1" u="sng" dirty="0">
                <a:solidFill>
                  <a:srgbClr val="0000FF"/>
                </a:solidFill>
              </a:rPr>
              <a:t>1. Accounting Information -</a:t>
            </a:r>
            <a:r>
              <a:rPr lang="en-US" sz="1600" dirty="0"/>
              <a:t/>
            </a:r>
            <a:br>
              <a:rPr lang="en-US" sz="1600" dirty="0"/>
            </a:br>
            <a:r>
              <a:rPr lang="en-US" sz="1600" dirty="0"/>
              <a:t>Management Accounting is based on financial &amp; cost accounting information.</a:t>
            </a:r>
            <a:br>
              <a:rPr lang="en-US" sz="1600" dirty="0"/>
            </a:br>
            <a:r>
              <a:rPr lang="en-US" sz="1600" b="1" u="sng" dirty="0">
                <a:solidFill>
                  <a:srgbClr val="0000FF"/>
                </a:solidFill>
              </a:rPr>
              <a:t>2. Quantitative as well as Quantitative Data -</a:t>
            </a:r>
            <a:r>
              <a:rPr lang="en-US" sz="1600" dirty="0"/>
              <a:t/>
            </a:r>
            <a:br>
              <a:rPr lang="en-US" sz="1600" dirty="0"/>
            </a:br>
            <a:r>
              <a:rPr lang="en-US" sz="1600" dirty="0"/>
              <a:t>Management covers both quantitative as well as qualitative data to take important decisions.</a:t>
            </a:r>
            <a:br>
              <a:rPr lang="en-US" sz="1600" dirty="0"/>
            </a:br>
            <a:r>
              <a:rPr lang="en-US" sz="1600" b="1" u="sng" dirty="0">
                <a:solidFill>
                  <a:srgbClr val="0000FF"/>
                </a:solidFill>
              </a:rPr>
              <a:t>3. Cause &amp; Effect Relationship -</a:t>
            </a:r>
            <a:r>
              <a:rPr lang="en-US" sz="1600" dirty="0"/>
              <a:t/>
            </a:r>
            <a:br>
              <a:rPr lang="en-US" sz="1600" dirty="0"/>
            </a:br>
            <a:r>
              <a:rPr lang="en-US" sz="1600" dirty="0"/>
              <a:t>Management Accounting studies cause &amp; effect relationship.</a:t>
            </a:r>
            <a:br>
              <a:rPr lang="en-US" sz="1600" dirty="0"/>
            </a:br>
            <a:r>
              <a:rPr lang="en-US" sz="1600" b="1" u="sng" dirty="0">
                <a:solidFill>
                  <a:srgbClr val="0000FF"/>
                </a:solidFill>
              </a:rPr>
              <a:t>4. Tools &amp; Techniques -</a:t>
            </a:r>
            <a:r>
              <a:rPr lang="en-US" sz="1600" dirty="0"/>
              <a:t/>
            </a:r>
            <a:br>
              <a:rPr lang="en-US" sz="1600" dirty="0"/>
            </a:br>
            <a:r>
              <a:rPr lang="en-US" sz="1600" dirty="0"/>
              <a:t>Management Accounting uses various tools &amp; techniques to make the accounting information suitable to managerial needs like - standard costing, marginal costing, ratio analysis, budgetary control, cash flow analysis, fund flow analysis ...etc.</a:t>
            </a:r>
            <a:br>
              <a:rPr lang="en-US" sz="1600" dirty="0"/>
            </a:br>
            <a:r>
              <a:rPr lang="en-US" sz="1600" b="1" u="sng" dirty="0">
                <a:solidFill>
                  <a:srgbClr val="0000FF"/>
                </a:solidFill>
              </a:rPr>
              <a:t>5. Not Rigid (i.e. flexible) -</a:t>
            </a:r>
            <a:r>
              <a:rPr lang="en-US" sz="1600" dirty="0"/>
              <a:t/>
            </a:r>
            <a:br>
              <a:rPr lang="en-US" sz="1600" dirty="0"/>
            </a:br>
            <a:r>
              <a:rPr lang="en-US" sz="1600" dirty="0"/>
              <a:t>In Management Accounting, no fixed rules or formats are followed. Even there is absence of principles.</a:t>
            </a:r>
            <a:br>
              <a:rPr lang="en-US" sz="1600" dirty="0"/>
            </a:br>
            <a:r>
              <a:rPr lang="en-US" sz="1600" b="1" u="sng" dirty="0">
                <a:solidFill>
                  <a:srgbClr val="0000FF"/>
                </a:solidFill>
              </a:rPr>
              <a:t>6. Supplies Information -</a:t>
            </a:r>
            <a:r>
              <a:rPr lang="en-US" sz="1600" dirty="0"/>
              <a:t/>
            </a:r>
            <a:br>
              <a:rPr lang="en-US" sz="1600" dirty="0"/>
            </a:br>
            <a:r>
              <a:rPr lang="en-US" sz="1600" dirty="0"/>
              <a:t>Management Accounting renders information to the management. In the manner in which it is required.</a:t>
            </a:r>
            <a:br>
              <a:rPr lang="en-US" sz="1600" dirty="0"/>
            </a:br>
            <a:r>
              <a:rPr lang="en-US" sz="1600" b="1" u="sng" dirty="0">
                <a:solidFill>
                  <a:srgbClr val="0000FF"/>
                </a:solidFill>
              </a:rPr>
              <a:t>7. Decision Making -</a:t>
            </a:r>
            <a:r>
              <a:rPr lang="en-US" sz="1600" dirty="0"/>
              <a:t/>
            </a:r>
            <a:br>
              <a:rPr lang="en-US" sz="1600" dirty="0"/>
            </a:br>
            <a:r>
              <a:rPr lang="en-US" sz="1600" dirty="0"/>
              <a:t>Management supplies required data to take decisions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u="sng" dirty="0">
                <a:solidFill>
                  <a:srgbClr val="0000FF"/>
                </a:solidFill>
              </a:rPr>
              <a:t>8. Increase in Efficiency -</a:t>
            </a:r>
            <a:r>
              <a:rPr lang="en-US" sz="1600" dirty="0"/>
              <a:t/>
            </a:r>
            <a:br>
              <a:rPr lang="en-US" sz="1600" dirty="0"/>
            </a:br>
            <a:r>
              <a:rPr lang="en-US" sz="1600" dirty="0"/>
              <a:t>Responsibility    accounting    as    a    tool    of    management accounting, stimulates the increase in efficient.</a:t>
            </a:r>
            <a:br>
              <a:rPr lang="en-US" sz="1600" dirty="0"/>
            </a:br>
            <a:r>
              <a:rPr lang="en-US" sz="1600" b="1" u="sng" dirty="0">
                <a:solidFill>
                  <a:srgbClr val="0000FF"/>
                </a:solidFill>
              </a:rPr>
              <a:t>9. Future Oriented -</a:t>
            </a:r>
            <a:r>
              <a:rPr lang="en-US" sz="1600" dirty="0"/>
              <a:t/>
            </a:r>
            <a:br>
              <a:rPr lang="en-US" sz="1600" dirty="0"/>
            </a:br>
            <a:r>
              <a:rPr lang="en-US" sz="1600" dirty="0"/>
              <a:t>Management Accounting is future oriented  a  it helps in forecasting &amp; planning.</a:t>
            </a:r>
            <a:br>
              <a:rPr lang="en-US" sz="1600" dirty="0"/>
            </a:br>
            <a:r>
              <a:rPr lang="en-US" sz="2400" b="1" u="sng" dirty="0">
                <a:solidFill>
                  <a:srgbClr val="FF0000"/>
                </a:solidFill>
              </a:rPr>
              <a:t>• Advantages of Management Accounting -</a:t>
            </a:r>
            <a:r>
              <a:rPr lang="en-US" sz="1600" dirty="0"/>
              <a:t/>
            </a:r>
            <a:br>
              <a:rPr lang="en-US" sz="1600" dirty="0"/>
            </a:br>
            <a:r>
              <a:rPr lang="en-US" sz="1600" b="1" dirty="0">
                <a:solidFill>
                  <a:srgbClr val="7030A0"/>
                </a:solidFill>
              </a:rPr>
              <a:t>(Objectives/Importance)</a:t>
            </a:r>
            <a:r>
              <a:rPr lang="en-US" sz="1600" dirty="0"/>
              <a:t/>
            </a:r>
            <a:br>
              <a:rPr lang="en-US" sz="1600" dirty="0"/>
            </a:br>
            <a:r>
              <a:rPr lang="en-US" sz="1600" dirty="0"/>
              <a:t>Management Accounting refers to any form of accounting that is useful to the management for performing various managerial functions.</a:t>
            </a:r>
            <a:br>
              <a:rPr lang="en-US" sz="1600" dirty="0"/>
            </a:br>
            <a:r>
              <a:rPr lang="en-US" sz="1600" dirty="0"/>
              <a:t>Management Accounting plays a very significant role in the success of business. Its importance can be brought into light with the help of following advantages -</a:t>
            </a:r>
            <a:br>
              <a:rPr lang="en-US" sz="1600" dirty="0"/>
            </a:br>
            <a:r>
              <a:rPr lang="en-US" sz="1600" b="1" u="sng" dirty="0">
                <a:solidFill>
                  <a:srgbClr val="0000FF"/>
                </a:solidFill>
              </a:rPr>
              <a:t>1.Stimulates Efficiency-</a:t>
            </a:r>
            <a:r>
              <a:rPr lang="en-US" sz="1600" dirty="0"/>
              <a:t/>
            </a:r>
            <a:br>
              <a:rPr lang="en-US" sz="1600" dirty="0"/>
            </a:br>
            <a:r>
              <a:rPr lang="en-US" sz="1600" dirty="0"/>
              <a:t>Management Accounting helps to stimulate efficiency of business.</a:t>
            </a:r>
            <a:br>
              <a:rPr lang="en-US" sz="1600" dirty="0"/>
            </a:br>
            <a:r>
              <a:rPr lang="en-US" sz="1600" b="1" u="sng" dirty="0">
                <a:solidFill>
                  <a:srgbClr val="0000FF"/>
                </a:solidFill>
              </a:rPr>
              <a:t>2.Facilitate Planning-</a:t>
            </a:r>
            <a:r>
              <a:rPr lang="en-US" sz="1600" dirty="0"/>
              <a:t/>
            </a:r>
            <a:br>
              <a:rPr lang="en-US" sz="1600" dirty="0"/>
            </a:br>
            <a:r>
              <a:rPr lang="en-US" sz="1600" dirty="0"/>
              <a:t>Management Accounting furnishes such data to the management which is useful for planning the business activities.</a:t>
            </a:r>
            <a:br>
              <a:rPr lang="en-US" sz="1600" dirty="0"/>
            </a:br>
            <a:r>
              <a:rPr lang="en-US" sz="1600" b="1" u="sng" dirty="0">
                <a:solidFill>
                  <a:srgbClr val="0000FF"/>
                </a:solidFill>
              </a:rPr>
              <a:t>3. Ensures Proper Control -</a:t>
            </a:r>
            <a:r>
              <a:rPr lang="en-US" sz="1600" dirty="0"/>
              <a:t/>
            </a:r>
            <a:br>
              <a:rPr lang="en-US" sz="1600" dirty="0"/>
            </a:br>
            <a:r>
              <a:rPr lang="en-US" sz="1600" dirty="0"/>
              <a:t>It helps the management to exercise an effective &amp; proper control over the entire business.</a:t>
            </a:r>
            <a:br>
              <a:rPr lang="en-US" sz="1600" dirty="0"/>
            </a:br>
            <a:r>
              <a:rPr lang="en-US" sz="1600" b="1" u="sng" dirty="0">
                <a:solidFill>
                  <a:srgbClr val="0000FF"/>
                </a:solidFill>
              </a:rPr>
              <a:t>4. Ensures Co-ordinations -</a:t>
            </a:r>
            <a:r>
              <a:rPr lang="en-US" sz="1600" dirty="0"/>
              <a:t/>
            </a:r>
            <a:br>
              <a:rPr lang="en-US" sz="1600" dirty="0"/>
            </a:br>
            <a:r>
              <a:rPr lang="en-US" sz="1600" dirty="0"/>
              <a:t>Management Accounting helps to enjoy a well balanced co­ordination among the various business activities.</a:t>
            </a:r>
            <a:br>
              <a:rPr lang="en-US" sz="1600" dirty="0"/>
            </a:br>
            <a:r>
              <a:rPr lang="en-US" sz="1600" b="1" u="sng" dirty="0">
                <a:solidFill>
                  <a:srgbClr val="0000FF"/>
                </a:solidFill>
              </a:rPr>
              <a:t>5. Helps to create suitable organization -</a:t>
            </a:r>
            <a:r>
              <a:rPr lang="en-US" sz="1600" dirty="0"/>
              <a:t/>
            </a:r>
            <a:br>
              <a:rPr lang="en-US" sz="1600" dirty="0"/>
            </a:br>
            <a:r>
              <a:rPr lang="en-US" sz="1600" dirty="0"/>
              <a:t>To realize the predetermined goals, it is must to have proper organizational machinery. Management Accounting helps to create such organization.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8534400" cy="6324600"/>
          </a:xfrm>
        </p:spPr>
        <p:txBody>
          <a:bodyPr>
            <a:noAutofit/>
          </a:bodyPr>
          <a:lstStyle/>
          <a:p>
            <a:pPr algn="l"/>
            <a:r>
              <a:rPr lang="en-US" sz="1600" b="1" u="sng" dirty="0">
                <a:solidFill>
                  <a:srgbClr val="0000FF"/>
                </a:solidFill>
              </a:rPr>
              <a:t>6. Proper Motivation -</a:t>
            </a:r>
            <a:r>
              <a:rPr lang="en-US" sz="1600" dirty="0"/>
              <a:t/>
            </a:r>
            <a:br>
              <a:rPr lang="en-US" sz="1600" dirty="0"/>
            </a:br>
            <a:r>
              <a:rPr lang="en-US" sz="1600" dirty="0"/>
              <a:t>Management Accounting enables the management &amp; helps to motivate the Human Resources within the organization.</a:t>
            </a:r>
            <a:br>
              <a:rPr lang="en-US" sz="1600" dirty="0"/>
            </a:br>
            <a:r>
              <a:rPr lang="en-IN" sz="1600" dirty="0"/>
              <a:t> </a:t>
            </a:r>
            <a:r>
              <a:rPr lang="en-US" sz="1600" dirty="0"/>
              <a:t/>
            </a:r>
            <a:br>
              <a:rPr lang="en-US" sz="1600" dirty="0"/>
            </a:br>
            <a:r>
              <a:rPr lang="en-US" sz="1600" b="1" u="sng" dirty="0">
                <a:solidFill>
                  <a:srgbClr val="0000FF"/>
                </a:solidFill>
              </a:rPr>
              <a:t>7. Effective Communication -</a:t>
            </a:r>
            <a:r>
              <a:rPr lang="en-US" sz="1600" dirty="0"/>
              <a:t/>
            </a:r>
            <a:br>
              <a:rPr lang="en-US" sz="1600" dirty="0"/>
            </a:br>
            <a:r>
              <a:rPr lang="en-US" sz="1600" dirty="0"/>
              <a:t>Management Accounting helps the management in communication by developing suitable report system.</a:t>
            </a:r>
            <a:br>
              <a:rPr lang="en-US" sz="1600" dirty="0"/>
            </a:br>
            <a:r>
              <a:rPr lang="en-US" sz="1600" b="1" u="sng" dirty="0">
                <a:solidFill>
                  <a:srgbClr val="0000FF"/>
                </a:solidFill>
              </a:rPr>
              <a:t>8. Remedial Actions -</a:t>
            </a:r>
            <a:r>
              <a:rPr lang="en-US" sz="1600" dirty="0"/>
              <a:t/>
            </a:r>
            <a:br>
              <a:rPr lang="en-US" sz="1600" dirty="0"/>
            </a:br>
            <a:r>
              <a:rPr lang="en-US" sz="1600" dirty="0"/>
              <a:t>Management Accounting keeps the management informed about the ongoing operations enabling it to suggest remedial measures in case of deviations.</a:t>
            </a:r>
            <a:br>
              <a:rPr lang="en-US" sz="1600" dirty="0"/>
            </a:br>
            <a:r>
              <a:rPr lang="en-US" sz="1600" dirty="0"/>
              <a:t>Thus, management accounting helps the management to manage the activities by using the technique 'management by exception/</a:t>
            </a:r>
            <a:br>
              <a:rPr lang="en-US" sz="1600" dirty="0"/>
            </a:br>
            <a:r>
              <a:rPr lang="en-US" sz="1600" b="1" u="sng" dirty="0">
                <a:solidFill>
                  <a:srgbClr val="0000FF"/>
                </a:solidFill>
              </a:rPr>
              <a:t>9. Evaluation of Efficiency -</a:t>
            </a:r>
            <a:r>
              <a:rPr lang="en-US" sz="1600" dirty="0"/>
              <a:t/>
            </a:r>
            <a:br>
              <a:rPr lang="en-US" sz="1600" dirty="0"/>
            </a:br>
            <a:r>
              <a:rPr lang="en-US" sz="1600" dirty="0"/>
              <a:t>Management Accounting helps to evaluate the efficiency. So as to take necessary decisions for future.</a:t>
            </a:r>
            <a:br>
              <a:rPr lang="en-US" sz="1600" dirty="0"/>
            </a:br>
            <a:r>
              <a:rPr lang="en-US" sz="1600" b="1" u="sng" dirty="0">
                <a:solidFill>
                  <a:srgbClr val="0000FF"/>
                </a:solidFill>
              </a:rPr>
              <a:t>10. Evaluate the Quality of management -</a:t>
            </a:r>
            <a:r>
              <a:rPr lang="en-US" sz="1600" dirty="0"/>
              <a:t/>
            </a:r>
            <a:br>
              <a:rPr lang="en-US" sz="1600" dirty="0"/>
            </a:br>
            <a:r>
              <a:rPr lang="en-US" sz="1600" dirty="0"/>
              <a:t>Management   Accounting   also   reveals   the   quality   of management also.</a:t>
            </a:r>
            <a:br>
              <a:rPr lang="en-US" sz="1600" dirty="0"/>
            </a:br>
            <a:r>
              <a:rPr lang="en-US" sz="1600" b="1" u="sng" dirty="0">
                <a:solidFill>
                  <a:srgbClr val="0000FF"/>
                </a:solidFill>
              </a:rPr>
              <a:t>11. Maintains a good Public relations -</a:t>
            </a:r>
            <a:r>
              <a:rPr lang="en-US" sz="1600" dirty="0"/>
              <a:t/>
            </a:r>
            <a:br>
              <a:rPr lang="en-US" sz="1600" dirty="0"/>
            </a:br>
            <a:r>
              <a:rPr lang="en-US" sz="1600" dirty="0"/>
              <a:t>It helps to maintain a good public relation by providing quality services to the customers &amp; other outsiders.</a:t>
            </a:r>
            <a:br>
              <a:rPr lang="en-US" sz="1600" dirty="0"/>
            </a:br>
            <a:r>
              <a:rPr lang="en-US" sz="1600" b="1" u="sng" dirty="0">
                <a:solidFill>
                  <a:srgbClr val="0000FF"/>
                </a:solidFill>
              </a:rPr>
              <a:t>12. Handsome Return on Investment-</a:t>
            </a:r>
            <a:r>
              <a:rPr lang="en-US" sz="1600" dirty="0"/>
              <a:t/>
            </a:r>
            <a:br>
              <a:rPr lang="en-US" sz="1600" dirty="0"/>
            </a:br>
            <a:r>
              <a:rPr lang="en-US" sz="1600" dirty="0"/>
              <a:t>Management Accounting helps the management to keep the organization well on track of success. Naturally, handsome returns on Investment can be enjoyed.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TotalTime>
  <Words>232</Words>
  <Application>Microsoft Office PowerPoint</Application>
  <PresentationFormat>On-screen Show (4:3)</PresentationFormat>
  <Paragraphs>46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Cost Accounting &amp; Management Accounting  1. Cost Accounting –  Financial Accounting suffers from a no. of drawbacks from the view point of management. Financial Accounting, though important, fails to provide due assistance to the management in various managerial functions. Cost Accounting, a separate branch of accounting, has   been developed to overcome the serious limitations of Financial Accounting. • Meaning &amp; Definition - "Cost Accounting is the classifying, recording &amp; appropriate allocation of expenditure for the determination of cost of product/service." Thus, Cost Accounting refers to the process of accounting which begins with recording of the expenditure &amp; ends with ascertainment of cost &amp; profitability of product/service. Nowadays, Cost Accounting has been playing a very significant role in the economic life of business/profession. • Objectives/Advantages - Cost Accounting plays a very crucial role in the success of business. The important objectives of Cost Accounting are as under - 1. Cost ascertainment - The prime objective of Cost Accounting is to ascertain the cost of product/ service/ job/ process/ operation/ contract/ department. </vt:lpstr>
      <vt:lpstr>In other words, the chief aim of cost accounting is to provide the timely &amp; reliable information about the cost. 2. Cost Control - The profitability depends to a considerable extent uporncontrol over costs. That is why, cost control becomes another chief objective of costing. Cost Accounting makes it possible to exercise &amp; to effective control over various costs. So as to keep them at the lowest possible level without affecting the quality of the product/ service. 3. Cost Reduction - Cost reduction is always better than cost control. Cost Accounting aims to enjoy cost reduction in the field of production, administration, selling &amp; distribution. 4.Assistance to Management- Cost Accounting has been basically developed to assist the management in various managerial functions like forecasting, planning, organization, staffing, direction, motivation, communication, co-ordination, control ...etc. In fact, Cost Accounting helps the management in decision making process. 5. Evaluation of Operating Efficiency - Cost Accounting makes it possible to evaluate the operating efficiency of each individual, department, division, segment...etc. This makes possible the management to take future course of action. 6. Disclosure of Wastage - It is cost accounting which reveals the wastage of time, money, labour, material, expenses, idle capacity, idle time, under utilization of resources...etc. Naturally, management can take right steps to minimize wastage &amp; maximize efficiency.  </vt:lpstr>
      <vt:lpstr>7. Sources of Economy- Cost Accounting reveals the sources of economy. So as to tap them.   8. Effective Inventory Control- Cost Accounting makes it possible to exercise an effective &amp; better control over inventory in respect of purchases, consumption, production, sales &amp; storage. 9. Facilitates Standard Costing Technique - Cost Accounting provides data to develop the technique of Standard Costing. 10. Facilitates Budgetary Control System - Cost Accounting provides the data which helps to introduce Budgetary Control System within the organization. • Advantages of Cost Accounting/Importance ~  Cost Accounting renders a no. of advantages as under - 1. Cost ascertainment 2. Cost Control 3. Cost Reduction 4. Assistance to Management 5. Evaluation of Operating Efficiency 6. Disclosure of Wastage 7. Sources of Economy 8. Effective Inventory Control 9. Facilitates Standard Costing Technique 10.Facilitates Budgetary Control System 11.It identifies the areas requiring corrective action. 12. It presents a tailor-made solutions for the problem.</vt:lpstr>
      <vt:lpstr>13. It assists the management in various typical decisions like - a) Make/Buy b) Profitable product mix c) Shut-down/continue d) Home market V/s Foreign market e) Utilization of idle capacity f) Price reduction during depression &amp; so on. 14. It discloses profitable &amp; unprofitable activities to the management. 15. It helps to enhance the profitability of business. 16. It provides the information about exact causes behind increase/decrease in profits. 17. It guides future production policies. 18. It helps to enjoy optimum utilization of available resources. 19. It provides fair wages &amp; salaries as well as good incentive plans &amp; all these are beneficial to the labour force. 20. It  helps  to  reduce  labour turnover &amp;  improves  labour relations. 21. It facilitates the Govt. in formulation of policies regarding industry, service sector, Import-Export, Taxation ...etc. 22. It also helps to the Govt. in assessment of Excise Duty, Income Tax, VAT, Service Tax....etc. 23. It unable the consumers to obtain quality product/service at fair prices. 24. It indirectly helps the owners to judge the financial strength of business. 25. It facilitates  inter-firm  comparison,  intra-firm  comparison, inter-periods comparison &amp; so on.</vt:lpstr>
      <vt:lpstr>Limitations of Cost Accounting - 1. It is not suitable to small &amp; tiny units. 2. Introduction    of    Cost    Accounting    system    requires    extra expenditure. 3. The lack of uniformity in costing procedures. 4. Most   of   the   Cost   Accounting   techniques   are   based   on assumptions. 5. Different views are held by different experts in this field. 6. Naturally it may lead to destructive method. 7. It leads to conclusion but, does not provide exact conclusion. 8. It involves element of judgment. 9. Cost varies with purpose &amp; therefore, cost collected for one purpose will not be suitable for another purpose.   2. Management Accounting - Accounting is an art &amp; its role has been changing with the socio economic developments. Today is the age of fittest. Therefore, business needs to carry on activities with utmost efficiency to ensure the optimum utilization of its resources. Accounting plays a pivotal role in the efficient running of the business because it provides data for the planned development. Accounting has developed as full-fledged information system &amp; with various sub-systems known as branches of accounting namely - 1. Financial Accounting 2. Cost Accounting 3. Management Accounting 4. Inflation Accounting 5. Social Accounting &amp; so on. Management Accounting thus, one of the branches of Accounting.</vt:lpstr>
      <vt:lpstr>• Definition - 1. "Any form of accounting which enable a business to be conducted more efficiently can be regarded as management accounting." -   Institute of Chartered Accountants England &amp; Wales 2. "Management Accounting concerned with accounting information i.e. useful to management." - Robert Anthony • Features of Management Accounting - 1. Accounting Information - Management Accounting is based on financial &amp; cost accounting information. 2. Quantitative as well as Quantitative Data - Management covers both quantitative as well as qualitative data to take important decisions. 3. Cause &amp; Effect Relationship - Management Accounting studies cause &amp; effect relationship. 4. Tools &amp; Techniques - Management Accounting uses various tools &amp; techniques to make the accounting information suitable to managerial needs like - standard costing, marginal costing, ratio analysis, budgetary control, cash flow analysis, fund flow analysis ...etc. 5. Not Rigid (i.e. flexible) - In Management Accounting, no fixed rules or formats are followed. Even there is absence of principles. 6. Supplies Information - Management Accounting renders information to the management. In the manner in which it is required. 7. Decision Making - Management supplies required data to take decisions</vt:lpstr>
      <vt:lpstr>8. Increase in Efficiency - Responsibility    accounting    as    a    tool    of    management accounting, stimulates the increase in efficient. 9. Future Oriented - Management Accounting is future oriented  a  it helps in forecasting &amp; planning. • Advantages of Management Accounting - (Objectives/Importance) Management Accounting refers to any form of accounting that is useful to the management for performing various managerial functions. Management Accounting plays a very significant role in the success of business. Its importance can be brought into light with the help of following advantages - 1.Stimulates Efficiency- Management Accounting helps to stimulate efficiency of business. 2.Facilitate Planning- Management Accounting furnishes such data to the management which is useful for planning the business activities. 3. Ensures Proper Control - It helps the management to exercise an effective &amp; proper control over the entire business. 4. Ensures Co-ordinations - Management Accounting helps to enjoy a well balanced co­ordination among the various business activities. 5. Helps to create suitable organization - To realize the predetermined goals, it is must to have proper organizational machinery. Management Accounting helps to create such organization.</vt:lpstr>
      <vt:lpstr>6. Proper Motivation - Management Accounting enables the management &amp; helps to motivate the Human Resources within the organization.   7. Effective Communication - Management Accounting helps the management in communication by developing suitable report system. 8. Remedial Actions - Management Accounting keeps the management informed about the ongoing operations enabling it to suggest remedial measures in case of deviations. Thus, management accounting helps the management to manage the activities by using the technique 'management by exception/ 9. Evaluation of Efficiency - Management Accounting helps to evaluate the efficiency. So as to take necessary decisions for future. 10. Evaluate the Quality of management - Management   Accounting   also   reveals   the   quality   of management also. 11. Maintains a good Public relations - It helps to maintain a good public relation by providing quality services to the customers &amp; other outsiders. 12. Handsome Return on Investment- Management Accounting helps the management to keep the organization well on track of success. Naturally, handsome returns on Investment can be enjoyed.</vt:lpstr>
      <vt:lpstr>Limitations of Management Accounting - Management Accounting suffers from following limitations - 1. Limitations of Basic data - Management Accounting uses data from financial &amp; cost accounting. Therefore, it suffers from the limitations of financial &amp; cost accounting. 2. Limitations to Knowledge - Application of management accounting needs comprehensive knowledge of various subjects &amp; techniques. However, it is almost difficult to have such persons in management. 3. Limitations of work culture - Success of management accounting depends upon ideal work culture. 4. Expensive Method - The installation of management accounting requires a heavy investment both in terms of money &amp; manpower. 5. Evolution Stage - Management Accounting is still in evolutionary stages. 6. Lack of Objectivity - Due to personal bias &amp; manipulation in collection of data, management accounting leads towards lack of objectivity &amp; validity. 7. No substitute for Management - Management Accounting is a mere tool to guide the management.</vt:lpstr>
      <vt:lpstr>Difference between Cost Accounting &amp; Management Accounting- Accounting is the language of business. The role of accounting has been changing with the socio economic developments. Accounting started with financial account. However, it suffers from certain limitations. In order to overcome the limitations of financial accounting, the new branches namely Cost Accounting &amp; Management accounting have been emerged in the course of development. Though, the basic goals behind Cost Accounting &amp; Management Accounting are to assist the management in its decision making process, following are the points of difference between them -     Cost Accounting              Management Accounting 1. Meaning- Cost Accounting refers to the Management Accounting refers Accounting of costs to ascertain to any form of accounting which The cost of product/service/ helps the management to take Process/job/order/contract. Managerial decisions. 2. Objectives- The basic objectives of Cost The basic objectives of Accounting are to ascertain              management accounting is to Cost, cost control, cost                  provide data for managerial Reduction, etc.                          decisions. 3. Scope- The scope of Cost Accounting The scope of Management Is limited.                                Accounting is very wide. 4. Period Covered - Cost Accounting covers generally        Management Accounting may One accounting cycle, (i.e.1 year)        cover a number of years.</vt:lpstr>
      <vt:lpstr>5. Data - Cost Accounting uses quantitative       Management Accounting uses data only. Quantitative as well as qualitative data. 6. Tools &amp; techniques - It uses techniques like standard It uses techniques like Ratio Costing, Marginal Costing,              Analysis, Fund Flow Statement, Budgetary Control etc.              Cash Flow Statement, Comparative         Analysis, Trend Analysis etc.  7 Status - Status of Cost Accountant           Status of Management Accountant is at lower level in the              is a senior position. Organizational set up. 8. Legal Compulsion -   Cost accounting is compulsory Management accounting is in specified industries. optional. 9 Installation - It can be installed independently It cannot be installed Without management accounting.        Independently without                                                         Cost accounting. 10.  Approach - It is historical in its approach. It is futuristic in its approach</vt:lpstr>
      <vt:lpstr>Unit No-2 Insurance Claim - Business operates in a dynamic and uncertain situation. In fact, it has to face the risk of loss on account of fire, earthquake, theft, riots, war, economic problems, floods, etc. If any calamity arises, it may destroy not only property but also profitability comes down. Therefore, a prudent businessman generally takes policy to cover the risk of- 1-Loss of stock / property. 2- Loss of profits. Thus, we have to study to find out insurance claim to be lodged with insurance company for compensation purpose under two categories- 1- Loss of stock policy. 2- Loss of profit policy. Loss of stock policy - If any calamity arises it may destroy stock either fully or partially. That is why loss of stock policy is taken to enjoy compensation. While calculating the claim for loss of stock, it is necessary to consider the following concepts- 1- Gross profit ratio - If this ratio is given directly in example, it is well and good. But if this ratio is not available, then it must be calculated by preparing 'Trading Account’ of the previous year. G/P ratio becomes the base for finding out 'Stock at the Date of Fire'. 2- Average clause - This clause becomes applicable only when the amount of policy is lower than the stock at date of fire. Here following formula is applied to find out amount of claim. Amount of Policy      x   Actual loss of stock  Stock at the date Of fire. 3- Salvaged Stock - The stock which is saved from fire/calamity is known as 'Salvaged Stock'. </vt:lpstr>
      <vt:lpstr>• Steps to find out insurance claim - • S-l  Gross Profit Ratio- It is of the previous year. If G/P Ratio is given in the example itself, it is well and good. However, sometime G/P Ratio is absent. Therefore, it becomes necessary to prepare 'Trading Account' of the previous year as usual to know the G/P of previous year. Then G/P Ratio is calculated as under -                  Gross Profits        x     100                        Sales • S-2 Find out stock at the date of fire, for this purpose trading account of the 'Current Year' upto the date of fire is prepared as under- Trading Account - (Upto the date of fire) To Opening stock.          *** By sales                 *** To Purchases.             ***           By Stock at the           ***                                                                                 Date of fire. To Expenses on  ***              (Balancing figure) Purchases. To Freight Inward.   *** To Wages   *** To Trade Expense   *** To G/P    ***    ***                                     ***        S-3  Actual Loss of Stock - Stock at the date of fire - Salvaged Stock.  S- 4 Insurance Claim - First compare the two figures- 1-Amount of policy 2- Stock at the date of fire.</vt:lpstr>
      <vt:lpstr> The following situations may arise- a- If the amount of policy is equal or more than the stock at the date of fire. Here the insurance claim is equal to actual loss of stock. b- If the amount of policy is lower than the stock at the date of fire then average clause becomes applicable and claim calculated as under-              Amount of Policy x   Actual loss of stock              Stock at the date of fire. Note - Overvaluation/Undervaluation of stock - Sometimes the stock may either be overvalued or undervalued. In such a situation, it is must to take the stock at cost basis. Abnormal / Defective/ Inferior Goods- Sometimes defective / abnormal/ inferior/ spoiled/ poor selling line goods are included in the items like purchases, sales, opening stock &amp; closing stock. Moreover, the valuation of such items may be done somewhat differently. But due to this, the G/P Ratio may affect badly. That is why, while calculating insurance claim, it is necessary to take extra care. 2- Loss of Profit Policy - If any natural calamity arises, it may destroy not only stock and other property but also the business is affected badly. Thus, the calamity destroys the capacity of the organization to carry on the business with full swing. This situation is generally for 3-4 months &amp; this period is known as 'Dislocation Period'. In this period, sales come down and therefore the business will have to suffer loss of profits. In order to enjoy compensation for loss of profit, a prudent businessman takes out loss of profit policy. </vt:lpstr>
      <vt:lpstr>•   Important Concepts- 1- Indemnity Period-  Indemnity period may be defined as dislocation period of business. It does not exceed 12 months. It is stated in the policy that if calamity arises within the stated indemnity period then compensation can be enjoyed. 2- G/P Ratio-                                Net Profits + Insured Standing Charges x   100                                                        Sales •  Note-a- All the figures in the above formula relate to previous year,                b- Standing Charges- They are also known as fixed charges/fixed expenses. "Standing Charges refers to such expenses which do not change even though there are ups and downs in the level of activity". Thus, such charges remain constant/static for eg-rent, Interest on bank loan, Interest on debenture, Salaries/wages of permanent staff, Depreciation...etc. 3-Standard Turnover- It refers to the sales of that period in the previous year which corresponds to the period of dislocation during current year. For e.g. suppose due to fire a business is dislocated for 3 months, that is from 1st July 2010 to 30th September 2010.Now standard turnover shall be the sale for 3 months during previous year from 1st July 2009 to 30th September 2009. Note-Standard turnover must be adjusted according to a the trend of the business. 4- Annual Turnover- It refers to the sales of 12 months immediately preceding the date of fire. For e.g. suppose fire is occurred on 1st July 2010 and the business is dislocated for 3 months. In this case, the annual turnover to be considered shall be the sales of 12 months immediately preceding the date of fire i.e. sales from   1st July 2009 to 30th June 2010. </vt:lpstr>
      <vt:lpstr>Note-Annual turnover must be adjusted according to the trend of business. 5-Short Sales – Standard Turnover - Actual sales in the dislocation period. 6- Average Clause - Generally the loss of profit policy covers Average clause. This clause becomes applicable where amount of policy is lower than "G/P on Annual Turnover/7 • Ascertainment of Claim for loss of profits – Step 1- 6/P Ratio- If it is given directly in the example, it is desirable. But if this ratio is not given in the example, it is to be calculated as under- Net Profits + Insured Standing Charges         x      100                          Sales  Step 2-  Short sales-  Standard sales - Actual sales. Step 3- Loss of profit- G/P Ratio   x   Short Sales Step 4- Gross Claim- Loss of Profit  *** Add - Increased working exp. ***     *** Less - Savings in exp.  *** Gross Claim -  *** • _Notes-   Increased working expenses- Due to fire, business dislocates and the businessman has to incurre some additional expenses like-</vt:lpstr>
      <vt:lpstr>1- Expenses for fire fighting. 2- Rent for premises taken over during the period of dislocation. However, increased working expenses to be added are subject to following limitations- a- If only a portion of standing charges are insured, then Net Profit + Insured Standing Charges                        x    Given increased working exp Net Profit + All Standing Charges   b- G/P on additional sales effected due to increased working expenses.  * Lower option should be considered. Step 5- G/P on Annual Turnover - G/P Ratio x Annual Turnover Step 6- Net Claim/ Final Claim - Here, it is necessary to compare two figures- 1-Amount of policy 2-G/P on annual turnover. If policy amount is more, then the gross claim will become final claim. However, if the policy amount is lower then, average clause becomes applicable and therefore, final claim is calculated as under- Amount of Policy  x    Gross Claim G/P on annual Turnover  </vt:lpstr>
      <vt:lpstr>Cost Accounting &amp; Management Accounting  1. Cost Accounting –  Financial Accounting suffers from a no. of drawbacks from the view point of management. Financial Accounting, though important, fails to provide due assistance to the management in various managerial functions. Cost Accounting, a separate branch of accounting, has   been developed to overcome the serious limitations of Financial Accounting. • Meaning &amp; Definition - "Cost Accounting is the classifying, recording &amp; appropriate allocation of expenditure for the determination of cost of product/service." Thus, Cost Accounting refers to the process of accounting which begins with recording of the expenditure &amp; ends with ascertainment of cost &amp; profitability of product/service. Nowadays, Cost Accounting has been playing a very significant role in the economic life of business/profession. • Objectives/Advantages - Cost Accounting plays a very crucial role in the success of business. The important objectives of Cost Accounting are as under - 1. Cost ascertainment - The prime objective of Cost Accounting is to ascertain the cost of product/ service/ job/ process/ operation/ contract/ department. </vt:lpstr>
      <vt:lpstr>In other words, the chief aim of cost accounting is to provide the timely &amp; reliable information about the cost. 2. Cost Control - The profitability depends to a considerable extent uporncontrol over costs. That is why, cost control becomes another chief objective of costing. Cost Accounting makes it possible to exercise &amp; to effective control over various costs. So as to keep them at the lowest possible level without affecting the quality of the product/ service. 3. Cost Reduction - Cost reduction is always better than cost control. Cost Accounting aims to enjoy cost reduction in the field of production, administration, selling &amp; distribution. 4.Assistance to Management- Cost Accounting has been basically developed to assist the management in various managerial functions like forecasting, planning, organization, staffing, direction, motivation, communication, co-ordination, control ...etc. In fact, Cost Accounting helps the management in decision making process. 5. Evaluation of Operating Efficiency - Cost Accounting makes it possible to evaluate the operating efficiency of each individual, department, division, segment...etc. This makes possible the management to take future course of action. 6. Disclosure of Wastage - It is cost accounting which reveals the wastage of time, money, labour, material, expenses, idle capacity, idle time, under utilization of resources...etc. Naturally, management can take right steps to minimize wastage &amp; maximize efficiency.  </vt:lpstr>
      <vt:lpstr>7. Sources of Economy- Cost Accounting reveals the sources of economy. So as to tap them.   8. Effective Inventory Control- Cost Accounting makes it possible to exercise an effective &amp; better control over inventory in respect of purchases, consumption, production, sales &amp; storage. 9. Facilitates Standard Costing Technique - Cost Accounting provides data to develop the technique of Standard Costing. 10. Facilitates Budgetary Control System - Cost Accounting provides the data which helps to introduce Budgetary Control System within the organization. • Advantages of Cost Accounting/Importance ~  Cost Accounting renders a no. of advantages as under - 1. Cost ascertainment 2. Cost Control 3. Cost Reduction 4. Assistance to Management 5. Evaluation of Operating Efficiency 6. Disclosure of Wastage 7. Sources of Economy 8. Effective Inventory Control 9. Facilitates Standard Costing Technique 10.Facilitates Budgetary Control System 11.It identifies the areas requiring corrective action. 12. It presents a tailor-made solutions for the problem.</vt:lpstr>
      <vt:lpstr>13. It assists the management in various typical decisions like - a) Make/Buy b) Profitable product mix c) Shut-down/continue d) Home market V/s Foreign market e) Utilization of idle capacity f) Price reduction during depression &amp; so on. 14. It discloses profitable &amp; unprofitable activities to the management. 15. It helps to enhance the profitability of business. 16. It provides the information about exact causes behind increase/decrease in profits. 17. It guides future production policies. 18. It helps to enjoy optimum utilization of available resources. 19. It provides fair wages &amp; salaries as well as good incentive plans &amp; all these are beneficial to the labour force. 20. It  helps  to  reduce  labour turnover &amp;  improves  labour relations. 21. It facilitates the Govt. in formulation of policies regarding industry, service sector, Import-Export, Taxation ...etc. 22. It also helps to the Govt. in assessment of Excise Duty, Income Tax, VAT, Service Tax....etc. 23. It unable the consumers to obtain quality product/service at fair prices. 24. It indirectly helps the owners to judge the financial strength of business. 25. It facilitates  inter-firm  comparison,  intra-firm  comparison, inter-periods comparison &amp; so on.</vt:lpstr>
      <vt:lpstr>Limitations of Cost Accounting - 1. It is not suitable to small &amp; tiny units. 2. Introduction    of    Cost    Accounting    system    requires    extra expenditure. 3. The lack of uniformity in costing procedures. 4. Most   of   the   Cost   Accounting   techniques   are   based   on assumptions. 5. Different views are held by different experts in this field. 6. Naturally it may lead to destructive method. 7. It leads to conclusion but, does not provide exact conclusion. 8. It involves element of judgment. 9. Cost varies with purpose &amp; therefore, cost collected for one purpose will not be suitable for another purpose.   2. Management Accounting - Accounting is an art &amp; its role has been changing with the socio economic developments. Today is the age of fittest. Therefore, business needs to carry on activities with utmost efficiency to ensure the optimum utilization of its resources. Accounting plays a pivotal role in the efficient running of the business because it provides data for the planned development. Accounting has developed as full-fledged information system &amp; with various sub-systems known as branches of accounting namely - 1. Financial Accounting 2. Cost Accounting 3. Management Accounting 4. Inflation Accounting 5. Social Accounting &amp; so on. Management Accounting thus, one of the branches of Accounting.</vt:lpstr>
      <vt:lpstr>• Definition - 1. "Any form of accounting which enable a business to be conducted more efficiently can be regarded as management accounting." -   Institute of Chartered Accountants England &amp; Wales 2. "Management Accounting concerned with accounting information i.e. useful to management." - Robert Anthony • Features of Management Accounting - 1. Accounting Information - Management Accounting is based on financial &amp; cost accounting information. 2. Quantitative as well as Quantitative Data - Management covers both quantitative as well as qualitative data to take important decisions. 3. Cause &amp; Effect Relationship - Management Accounting studies cause &amp; effect relationship. 4. Tools &amp; Techniques - Management Accounting uses various tools &amp; techniques to make the accounting information suitable to managerial needs like - standard costing, marginal costing, ratio analysis, budgetary control, cash flow analysis, fund flow analysis ...etc. 5. Not Rigid (i.e. flexible) - In Management Accounting, no fixed rules or formats are followed. Even there is absence of principles. 6. Supplies Information - Management Accounting renders information to the management. In the manner in which it is required. 7. Decision Making - Management supplies required data to take decisions</vt:lpstr>
      <vt:lpstr>8. Increase in Efficiency - Responsibility    accounting    as    a    tool    of    management accounting, stimulates the increase in efficient. 9. Future Oriented - Management Accounting is future oriented  a  it helps in forecasting &amp; planning. • Advantages of Management Accounting - (Objectives/Importance) Management Accounting refers to any form of accounting that is useful to the management for performing various managerial functions. Management Accounting plays a very significant role in the success of business. Its importance can be brought into light with the help of following advantages - 1.Stimulates Efficiency- Management Accounting helps to stimulate efficiency of business. 2.Facilitate Planning- Management Accounting furnishes such data to the management which is useful for planning the business activities. 3. Ensures Proper Control - It helps the management to exercise an effective &amp; proper control over the entire business. 4. Ensures Co-ordinations - Management Accounting helps to enjoy a well balanced co­ordination among the various business activities. 5. Helps to create suitable organization - To realize the predetermined goals, it is must to have proper organizational machinery. Management Accounting helps to create such organization.</vt:lpstr>
      <vt:lpstr>6. Proper Motivation - Management Accounting enables the management &amp; helps to motivate the Human Resources within the organization.   7. Effective Communication - Management Accounting helps the management in communication by developing suitable report system. 8. Remedial Actions - Management Accounting keeps the management informed about the ongoing operations enabling it to suggest remedial measures in case of deviations. Thus, management accounting helps the management to manage the activities by using the technique 'management by exception/ 9. Evaluation of Efficiency - Management Accounting helps to evaluate the efficiency. So as to take necessary decisions for future. 10. Evaluate the Quality of management - Management   Accounting   also   reveals   the   quality   of management also. 11. Maintains a good Public relations - It helps to maintain a good public relation by providing quality services to the customers &amp; other outsiders. 12. Handsome Return on Investment- Management Accounting helps the management to keep the organization well on track of success. Naturally, handsome returns on Investment can be enjoyed.</vt:lpstr>
      <vt:lpstr>Limitations of Management Accounting - Management Accounting suffers from following limitations - 1. Limitations of Basic data - Management Accounting uses data from financial &amp; cost accounting. Therefore, it suffers from the limitations of financial &amp; cost accounting. 2. Limitations to Knowledge - Application of management accounting needs comprehensive knowledge of various subjects &amp; techniques. However, it is almost difficult to have such persons in management. 3. Limitations of work culture - Success of management accounting depends upon ideal work culture. 4. Expensive Method - The installation of management accounting requires a heavy investment both in terms of money &amp; manpower. 5. Evolution Stage - Management Accounting is still in evolutionary stages. 6. Lack of Objectivity - Due to personal bias &amp; manipulation in collection of data, management accounting leads towards lack of objectivity &amp; validity. 7. No substitute for Management - Management Accounting is a mere tool to guide the management.</vt:lpstr>
      <vt:lpstr>Difference between Cost Accounting &amp; Management Accounting- Accounting is the language of business. The role of accounting has been changing with the socio economic developments. Accounting started with financial account. However, it suffers from certain limitations. In order to overcome the limitations of financial accounting, the new branches namely Cost Accounting &amp; Management accounting have been emerged in the course of development. Though, the basic goals behind Cost Accounting &amp; Management Accounting are to assist the management in its decision making process, following are the points of difference between them -     Cost Accounting              Management Accounting 1. Meaning- Cost Accounting refers to the Management Accounting refers Accounting of costs to ascertain to any form of accounting which The cost of product/service/ helps the management to take Process/job/order/contract. Managerial decisions. 2. Objectives- The basic objectives of Cost The basic objectives of Accounting are to ascertain              management accounting is to Cost, cost control, cost                  provide data for managerial Reduction, etc.                          decisions. 3. Scope- The scope of Cost Accounting The scope of Management Is limited.                                Accounting is very wide. 4. Period Covered - Cost Accounting covers generally        Management Accounting may One accounting cycle, (i.e.1 year)        cover a number of years.</vt:lpstr>
      <vt:lpstr>5. Data - Cost Accounting uses quantitative       Management Accounting uses data only. Quantitative as well as qualitative data. 6. Tools &amp; techniques - It uses techniques like standard It uses techniques like Ratio Costing, Marginal Costing,              Analysis, Fund Flow Statement, Budgetary Control etc.              Cash Flow Statement, Comparative         Analysis, Trend Analysis etc.  7 Status - Status of Cost Accountant           Status of Management Accountant is at lower level in the              is a senior position. Organizational set up. 8. Legal Compulsion -   Cost accounting is compulsory Management accounting is in specified industries. optional. 9 Installation - It can be installed independently It cannot be installed Without management accounting.        Independently without                                                         Cost accounting. 10.  Approach - It is historical in its approach. It is futuristic in its approach</vt:lpstr>
      <vt:lpstr>Unit No-2 Insurance Claim - Business operates in a dynamic and uncertain situation. In fact, it has to face the risk of loss on account of fire, earthquake, theft, riots, war, economic problems, floods, etc. If any calamity arises, it may destroy not only property but also profitability comes down. Therefore, a prudent businessman generally takes policy to cover the risk of- 1-Loss of stock / property. 2- Loss of profits. Thus, we have to study to find out insurance claim to be lodged with insurance company for compensation purpose under two categories- 1- Loss of stock policy. 2- Loss of profit policy. Loss of stock policy - If any calamity arises it may destroy stock either fully or partially. That is why loss of stock policy is taken to enjoy compensation. While calculating the claim for loss of stock, it is necessary to consider the following concepts- 1- Gross profit ratio - If this ratio is given directly in example, it is well and good. But if this ratio is not available, then it must be calculated by preparing 'Trading Account’ of the previous year. G/P ratio becomes the base for finding out 'Stock at the Date of Fire'. 2- Average clause - This clause becomes applicable only when the amount of policy is lower than the stock at date of fire. Here following formula is applied to find out amount of claim. Amount of Policy      x   Actual loss of stock  Stock at the date Of fire. 3- Salvaged Stock - The stock which is saved from fire/calamity is known as 'Salvaged Stock'. </vt:lpstr>
      <vt:lpstr>• Steps to find out insurance claim - • S-l  Gross Profit Ratio- It is of the previous year. If G/P Ratio is given in the example itself, it is well and good. However, sometime G/P Ratio is absent. Therefore, it becomes necessary to prepare 'Trading Account' of the previous year as usual to know the G/P of previous year. Then G/P Ratio is calculated as under -                  Gross Profits        x     100                        Sales • S-2 Find out stock at the date of fire, for this purpose trading account of the 'Current Year' upto the date of fire is prepared as under- Trading Account - (Upto the date of fire) To Opening stock.          *** By sales                 *** To Purchases.             ***           By Stock at the           ***                                                                                 Date of fire. To Expenses on  ***              (Balancing figure) Purchases. To Freight Inward.   *** To Wages   *** To Trade Expense   *** To G/P    ***    ***                                     ***        S-3  Actual Loss of Stock - Stock at the date of fire - Salvaged Stock.  S- 4 Insurance Claim - First compare the two figures- 1-Amount of policy 2- Stock at the date of fire.</vt:lpstr>
      <vt:lpstr> The following situations may arise- a- If the amount of policy is equal or more than the stock at the date of fire. Here the insurance claim is equal to actual loss of stock. b- If the amount of policy is lower than the stock at the date of fire then average clause becomes applicable and claim calculated as under-              Amount of Policy x   Actual loss of stock              Stock at the date of fire. Note - Overvaluation/Undervaluation of stock - Sometimes the stock may either be overvalued or undervalued. In such a situation, it is must to take the stock at cost basis. Abnormal / Defective/ Inferior Goods- Sometimes defective / abnormal/ inferior/ spoiled/ poor selling line goods are included in the items like purchases, sales, opening stock &amp; closing stock. Moreover, the valuation of such items may be done somewhat differently. But due to this, the G/P Ratio may affect badly. That is why, while calculating insurance claim, it is necessary to take extra care. 2- Loss of Profit Policy - If any natural calamity arises, it may destroy not only stock and other property but also the business is affected badly. Thus, the calamity destroys the capacity of the organization to carry on the business with full swing. This situation is generally for 3-4 months &amp; this period is known as 'Dislocation Period'. In this period, sales come down and therefore the business will have to suffer loss of profits. In order to enjoy compensation for loss of profit, a prudent businessman takes out loss of profit policy. </vt:lpstr>
      <vt:lpstr>•   Important Concepts- 1- Indemnity Period-  Indemnity period may be defined as dislocation period of business. It does not exceed 12 months. It is stated in the policy that if calamity arises within the stated indemnity period then compensation can be enjoyed. 2- G/P Ratio-                                Net Profits + Insured Standing Charges x   100                                                        Sales •  Note-a- All the figures in the above formula relate to previous year,                b- Standing Charges- They are also known as fixed charges/fixed expenses. "Standing Charges refers to such expenses which do not change even though there are ups and downs in the level of activity". Thus, such charges remain constant/static for eg-rent, Interest on bank loan, Interest on debenture, Salaries/wages of permanent staff, Depreciation...etc. 3-Standard Turnover- It refers to the sales of that period in the previous year which corresponds to the period of dislocation during current year. For e.g. suppose due to fire a business is dislocated for 3 months, that is from 1st July 2010 to 30th September 2010.Now standard turnover shall be the sale for 3 months during previous year from 1st July 2009 to 30th September 2009. Note-Standard turnover must be adjusted according to a the trend of the business. 4- Annual Turnover- It refers to the sales of 12 months immediately preceding the date of fire. For e.g. suppose fire is occurred on 1st July 2010 and the business is dislocated for 3 months. In this case, the annual turnover to be considered shall be the sales of 12 months immediately preceding the date of fire i.e. sales from   1st July 2009 to 30th June 2010. </vt:lpstr>
      <vt:lpstr>Note-Annual turnover must be adjusted according to the trend of business. 5-Short Sales – Standard Turnover - Actual sales in the dislocation period. 6- Average Clause - Generally the loss of profit policy covers Average clause. This clause becomes applicable where amount of policy is lower than "G/P on Annual Turnover/7 • Ascertainment of Claim for loss of profits – Step 1- 6/P Ratio- If it is given directly in the example, it is desirable. But if this ratio is not given in the example, it is to be calculated as under- Net Profits + Insured Standing Charges         x      100                          Sales  Step 2-  Short sales-  Standard sales - Actual sales. Step 3- Loss of profit- G/P Ratio   x   Short Sales Step 4- Gross Claim- Loss of Profit  *** Add - Increased working exp. ***     *** Less - Savings in exp.  *** Gross Claim -  *** • _Notes-   Increased working expenses- Due to fire, business dislocates and the businessman has to incurre some additional expenses like-</vt:lpstr>
      <vt:lpstr>1- Expenses for fire fighting. 2- Rent for premises taken over during the period of dislocation. However, increased working expenses to be added are subject to following limitations- a- If only a portion of standing charges are insured, then Net Profit + Insured Standing Charges                        x    Given increased working exp Net Profit + All Standing Charges   b- G/P on additional sales effected due to increased working expenses.  * Lower option should be considered. Step 5- G/P on Annual Turnover - G/P Ratio x Annual Turnover Step 6- Net Claim/ Final Claim - Here, it is necessary to compare two figures- 1-Amount of policy 2-G/P on annual turnover. If policy amount is more, then the gross claim will become final claim. However, if the policy amount is lower then, average clause becomes applicable and therefore, final claim is calculated as under- Amount of Policy  x    Gross Claim G/P on annual Turnover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dell</cp:lastModifiedBy>
  <cp:revision>25</cp:revision>
  <dcterms:created xsi:type="dcterms:W3CDTF">2006-08-16T00:00:00Z</dcterms:created>
  <dcterms:modified xsi:type="dcterms:W3CDTF">2019-12-13T06:33:46Z</dcterms:modified>
</cp:coreProperties>
</file>