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240" y="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CC6DD8A-A9B5-4860-A751-43F67BB1E834}" type="datetimeFigureOut">
              <a:rPr lang="en-US" smtClean="0"/>
              <a:t>8/26/2023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748446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C6DD8A-A9B5-4860-A751-43F67BB1E834}" type="datetimeFigureOut">
              <a:rPr lang="en-US" smtClean="0"/>
              <a:t>8/26/2023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3438578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C6DD8A-A9B5-4860-A751-43F67BB1E834}" type="datetimeFigureOut">
              <a:rPr lang="en-US" smtClean="0"/>
              <a:t>8/26/2023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95780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C6DD8A-A9B5-4860-A751-43F67BB1E834}" type="datetimeFigureOut">
              <a:rPr lang="en-US" smtClean="0"/>
              <a:t>8/26/2023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74521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C6DD8A-A9B5-4860-A751-43F67BB1E834}" type="datetimeFigureOut">
              <a:rPr lang="en-US" smtClean="0"/>
              <a:t>8/26/2023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924336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C6DD8A-A9B5-4860-A751-43F67BB1E834}" type="datetimeFigureOut">
              <a:rPr lang="en-US" smtClean="0"/>
              <a:t>8/26/2023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86233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C6DD8A-A9B5-4860-A751-43F67BB1E834}" type="datetimeFigureOut">
              <a:rPr lang="en-US" smtClean="0"/>
              <a:t>8/26/2023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180780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C6DD8A-A9B5-4860-A751-43F67BB1E834}" type="datetimeFigureOut">
              <a:rPr lang="en-US" smtClean="0"/>
              <a:t>8/26/2023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507187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6DD8A-A9B5-4860-A751-43F67BB1E834}" type="datetimeFigureOut">
              <a:rPr lang="en-US" smtClean="0"/>
              <a:t>8/26/2023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354356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C6DD8A-A9B5-4860-A751-43F67BB1E834}" type="datetimeFigureOut">
              <a:rPr lang="en-US" smtClean="0"/>
              <a:t>8/26/2023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334588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C6DD8A-A9B5-4860-A751-43F67BB1E834}" type="datetimeFigureOut">
              <a:rPr lang="en-US" smtClean="0"/>
              <a:t>8/26/2023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59FC9-EB51-4FF6-9466-60F992C99F34}" type="slidenum">
              <a:rPr lang="en-US" smtClean="0"/>
              <a:t>‹#›</a:t>
            </a:fld>
            <a:endParaRPr lang="en-US"/>
          </a:p>
        </p:txBody>
      </p:sp>
    </p:spTree>
    <p:extLst>
      <p:ext uri="{BB962C8B-B14F-4D97-AF65-F5344CB8AC3E}">
        <p14:creationId xmlns:p14="http://schemas.microsoft.com/office/powerpoint/2010/main" val="1674951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6DD8A-A9B5-4860-A751-43F67BB1E834}" type="datetimeFigureOut">
              <a:rPr lang="en-US" smtClean="0"/>
              <a:t>8/26/2023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59FC9-EB51-4FF6-9466-60F992C99F34}" type="slidenum">
              <a:rPr lang="en-US" smtClean="0"/>
              <a:t>‹#›</a:t>
            </a:fld>
            <a:endParaRPr lang="en-US"/>
          </a:p>
        </p:txBody>
      </p:sp>
    </p:spTree>
    <p:extLst>
      <p:ext uri="{BB962C8B-B14F-4D97-AF65-F5344CB8AC3E}">
        <p14:creationId xmlns:p14="http://schemas.microsoft.com/office/powerpoint/2010/main" val="2766977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357313"/>
          </a:xfrm>
        </p:spPr>
        <p:txBody>
          <a:bodyPr>
            <a:normAutofit/>
          </a:bodyPr>
          <a:lstStyle/>
          <a:p>
            <a:r>
              <a:rPr lang="en-US" sz="2800" b="1" dirty="0">
                <a:solidFill>
                  <a:srgbClr val="C00000"/>
                </a:solidFill>
                <a:latin typeface="Times New Roman" panose="02020603050405020304" pitchFamily="18" charset="0"/>
                <a:cs typeface="Times New Roman" panose="02020603050405020304" pitchFamily="18" charset="0"/>
              </a:rPr>
              <a:t>BA II ENGLISH OPTIONAL , SEM III PAPER III (DSC-C5)</a:t>
            </a:r>
            <a:br>
              <a:rPr lang="en-US" sz="2800" b="1" dirty="0">
                <a:solidFill>
                  <a:srgbClr val="C00000"/>
                </a:solidFill>
                <a:latin typeface="Times New Roman" panose="02020603050405020304" pitchFamily="18" charset="0"/>
                <a:cs typeface="Times New Roman" panose="02020603050405020304" pitchFamily="18" charset="0"/>
              </a:rPr>
            </a:br>
            <a:r>
              <a:rPr lang="en-US" sz="2800" b="1" dirty="0">
                <a:solidFill>
                  <a:srgbClr val="C00000"/>
                </a:solidFill>
                <a:latin typeface="Times New Roman" panose="02020603050405020304" pitchFamily="18" charset="0"/>
                <a:cs typeface="Times New Roman" panose="02020603050405020304" pitchFamily="18" charset="0"/>
              </a:rPr>
              <a:t>LITERATURE AND CINEMA</a:t>
            </a:r>
            <a:endParaRPr lang="en-US" sz="2800" dirty="0"/>
          </a:p>
        </p:txBody>
      </p:sp>
      <p:sp>
        <p:nvSpPr>
          <p:cNvPr id="3" name="Subtitle 2"/>
          <p:cNvSpPr>
            <a:spLocks noGrp="1"/>
          </p:cNvSpPr>
          <p:nvPr>
            <p:ph type="subTitle" idx="1"/>
          </p:nvPr>
        </p:nvSpPr>
        <p:spPr>
          <a:xfrm>
            <a:off x="3300413" y="1843088"/>
            <a:ext cx="8891587" cy="5014912"/>
          </a:xfrm>
        </p:spPr>
        <p:txBody>
          <a:bodyPr/>
          <a:lstStyle/>
          <a:p>
            <a:pPr algn="l"/>
            <a:r>
              <a:rPr lang="en-US" b="1" dirty="0">
                <a:solidFill>
                  <a:srgbClr val="002060"/>
                </a:solidFill>
                <a:latin typeface="Times New Roman" panose="02020603050405020304" pitchFamily="18" charset="0"/>
                <a:cs typeface="Times New Roman" panose="02020603050405020304" pitchFamily="18" charset="0"/>
              </a:rPr>
              <a:t>Module I: Theories </a:t>
            </a:r>
            <a:r>
              <a:rPr lang="en-US" b="1">
                <a:solidFill>
                  <a:srgbClr val="002060"/>
                </a:solidFill>
                <a:latin typeface="Times New Roman" panose="02020603050405020304" pitchFamily="18" charset="0"/>
                <a:cs typeface="Times New Roman" panose="02020603050405020304" pitchFamily="18" charset="0"/>
              </a:rPr>
              <a:t>of Adaptation</a:t>
            </a:r>
            <a:endParaRPr lang="en-US" b="1" dirty="0">
              <a:solidFill>
                <a:srgbClr val="002060"/>
              </a:solidFill>
              <a:latin typeface="Times New Roman" panose="02020603050405020304" pitchFamily="18" charset="0"/>
              <a:cs typeface="Times New Roman" panose="02020603050405020304" pitchFamily="18" charset="0"/>
            </a:endParaRPr>
          </a:p>
          <a:p>
            <a:pPr algn="l"/>
            <a:r>
              <a:rPr lang="en-US" b="1" dirty="0">
                <a:solidFill>
                  <a:srgbClr val="002060"/>
                </a:solidFill>
                <a:latin typeface="Times New Roman" panose="02020603050405020304" pitchFamily="18" charset="0"/>
                <a:cs typeface="Times New Roman" panose="02020603050405020304" pitchFamily="18" charset="0"/>
              </a:rPr>
              <a:t>  Adaptation : Concept and Definition</a:t>
            </a:r>
          </a:p>
          <a:p>
            <a:pPr lvl="1" algn="l">
              <a:buFont typeface="Wingdings" panose="05000000000000000000" pitchFamily="2" charset="2"/>
              <a:buChar char="Ø"/>
            </a:pPr>
            <a:r>
              <a:rPr lang="en-US" sz="2400" b="1" dirty="0">
                <a:solidFill>
                  <a:srgbClr val="002060"/>
                </a:solidFill>
                <a:latin typeface="Times New Roman" panose="02020603050405020304" pitchFamily="18" charset="0"/>
                <a:cs typeface="Times New Roman" panose="02020603050405020304" pitchFamily="18" charset="0"/>
              </a:rPr>
              <a:t>Origin: </a:t>
            </a:r>
            <a:r>
              <a:rPr lang="en-US" sz="2400" dirty="0">
                <a:solidFill>
                  <a:srgbClr val="002060"/>
                </a:solidFill>
                <a:latin typeface="Times New Roman" panose="02020603050405020304" pitchFamily="18" charset="0"/>
                <a:cs typeface="Times New Roman" panose="02020603050405020304" pitchFamily="18" charset="0"/>
              </a:rPr>
              <a:t>Latin word ‘</a:t>
            </a:r>
            <a:r>
              <a:rPr lang="en-US" sz="2400" dirty="0" err="1">
                <a:solidFill>
                  <a:srgbClr val="002060"/>
                </a:solidFill>
                <a:latin typeface="Times New Roman" panose="02020603050405020304" pitchFamily="18" charset="0"/>
                <a:cs typeface="Times New Roman" panose="02020603050405020304" pitchFamily="18" charset="0"/>
              </a:rPr>
              <a:t>adaptare</a:t>
            </a:r>
            <a:r>
              <a:rPr lang="en-US" sz="2400" dirty="0">
                <a:solidFill>
                  <a:srgbClr val="002060"/>
                </a:solidFill>
                <a:latin typeface="Times New Roman" panose="02020603050405020304" pitchFamily="18" charset="0"/>
                <a:cs typeface="Times New Roman" panose="02020603050405020304" pitchFamily="18" charset="0"/>
              </a:rPr>
              <a:t>’,meaning to ‘fit in’</a:t>
            </a:r>
          </a:p>
          <a:p>
            <a:pPr lvl="1" algn="l">
              <a:buFont typeface="Wingdings" panose="05000000000000000000" pitchFamily="2" charset="2"/>
              <a:buChar char="Ø"/>
            </a:pPr>
            <a:r>
              <a:rPr lang="en-US" sz="2400" b="1" dirty="0">
                <a:solidFill>
                  <a:srgbClr val="002060"/>
                </a:solidFill>
                <a:latin typeface="Times New Roman" panose="02020603050405020304" pitchFamily="18" charset="0"/>
                <a:cs typeface="Times New Roman" panose="02020603050405020304" pitchFamily="18" charset="0"/>
              </a:rPr>
              <a:t>Definition:</a:t>
            </a:r>
            <a:r>
              <a:rPr lang="en-US" sz="2400" dirty="0">
                <a:solidFill>
                  <a:srgbClr val="002060"/>
                </a:solidFill>
                <a:latin typeface="Times New Roman" panose="02020603050405020304" pitchFamily="18" charset="0"/>
                <a:cs typeface="Times New Roman" panose="02020603050405020304" pitchFamily="18" charset="0"/>
              </a:rPr>
              <a:t> Transforming literature from one form into another</a:t>
            </a:r>
          </a:p>
          <a:p>
            <a:pPr lvl="1" algn="l">
              <a:buFont typeface="Wingdings" panose="05000000000000000000" pitchFamily="2" charset="2"/>
              <a:buChar char="Ø"/>
            </a:pPr>
            <a:r>
              <a:rPr lang="en-US" sz="2400" b="1" dirty="0">
                <a:solidFill>
                  <a:srgbClr val="002060"/>
                </a:solidFill>
                <a:latin typeface="Times New Roman" panose="02020603050405020304" pitchFamily="18" charset="0"/>
                <a:cs typeface="Times New Roman" panose="02020603050405020304" pitchFamily="18" charset="0"/>
              </a:rPr>
              <a:t>Oxford Dictionary:</a:t>
            </a:r>
            <a:r>
              <a:rPr lang="en-US" sz="2400" dirty="0">
                <a:solidFill>
                  <a:srgbClr val="002060"/>
                </a:solidFill>
                <a:latin typeface="Times New Roman" panose="02020603050405020304" pitchFamily="18" charset="0"/>
                <a:cs typeface="Times New Roman" panose="02020603050405020304" pitchFamily="18" charset="0"/>
              </a:rPr>
              <a:t> the action or process of adapting or being adapted</a:t>
            </a:r>
          </a:p>
          <a:p>
            <a:pPr lvl="1" algn="l">
              <a:buFont typeface="Wingdings" panose="05000000000000000000" pitchFamily="2" charset="2"/>
              <a:buChar char="Ø"/>
            </a:pPr>
            <a:r>
              <a:rPr lang="en-US" sz="2400" b="1" dirty="0">
                <a:solidFill>
                  <a:srgbClr val="002060"/>
                </a:solidFill>
                <a:latin typeface="Times New Roman" panose="02020603050405020304" pitchFamily="18" charset="0"/>
                <a:cs typeface="Times New Roman" panose="02020603050405020304" pitchFamily="18" charset="0"/>
              </a:rPr>
              <a:t>Linda </a:t>
            </a:r>
            <a:r>
              <a:rPr lang="en-US" sz="2400" b="1" dirty="0" err="1">
                <a:solidFill>
                  <a:srgbClr val="002060"/>
                </a:solidFill>
                <a:latin typeface="Times New Roman" panose="02020603050405020304" pitchFamily="18" charset="0"/>
                <a:cs typeface="Times New Roman" panose="02020603050405020304" pitchFamily="18" charset="0"/>
              </a:rPr>
              <a:t>Hutcheon</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to adapt means “to adjust, to alter, to make suitable”</a:t>
            </a:r>
          </a:p>
          <a:p>
            <a:pPr lvl="1" algn="l">
              <a:buFont typeface="Wingdings" panose="05000000000000000000" pitchFamily="2" charset="2"/>
              <a:buChar char="Ø"/>
            </a:pPr>
            <a:r>
              <a:rPr lang="en-US" sz="2400" b="1" dirty="0">
                <a:solidFill>
                  <a:srgbClr val="002060"/>
                </a:solidFill>
                <a:latin typeface="Times New Roman" panose="02020603050405020304" pitchFamily="18" charset="0"/>
                <a:cs typeface="Times New Roman" panose="02020603050405020304" pitchFamily="18" charset="0"/>
              </a:rPr>
              <a:t>Meaning: </a:t>
            </a:r>
            <a:r>
              <a:rPr lang="en-US" sz="2400" dirty="0">
                <a:solidFill>
                  <a:srgbClr val="002060"/>
                </a:solidFill>
                <a:latin typeface="Times New Roman" panose="02020603050405020304" pitchFamily="18" charset="0"/>
                <a:cs typeface="Times New Roman" panose="02020603050405020304" pitchFamily="18" charset="0"/>
              </a:rPr>
              <a:t>to adapt means to adjust/alter/ make suitable in order to suit the new condition</a:t>
            </a:r>
          </a:p>
          <a:p>
            <a:pPr lvl="1" algn="l">
              <a:buFont typeface="Wingdings" panose="05000000000000000000" pitchFamily="2" charset="2"/>
              <a:buChar char="Ø"/>
            </a:pPr>
            <a:r>
              <a:rPr lang="en-US" sz="2400" b="1" dirty="0">
                <a:solidFill>
                  <a:srgbClr val="002060"/>
                </a:solidFill>
                <a:latin typeface="Times New Roman" panose="02020603050405020304" pitchFamily="18" charset="0"/>
                <a:cs typeface="Times New Roman" panose="02020603050405020304" pitchFamily="18" charset="0"/>
              </a:rPr>
              <a:t>Modern context: </a:t>
            </a:r>
            <a:r>
              <a:rPr lang="en-US" sz="2400" dirty="0">
                <a:solidFill>
                  <a:srgbClr val="002060"/>
                </a:solidFill>
                <a:latin typeface="Times New Roman" panose="02020603050405020304" pitchFamily="18" charset="0"/>
                <a:cs typeface="Times New Roman" panose="02020603050405020304" pitchFamily="18" charset="0"/>
              </a:rPr>
              <a:t>transformation of a work, usually a play or a novel into movie, stage drama or television drama</a:t>
            </a:r>
          </a:p>
          <a:p>
            <a:pPr algn="l"/>
            <a:endParaRPr lang="en-US" dirty="0"/>
          </a:p>
        </p:txBody>
      </p:sp>
    </p:spTree>
    <p:extLst>
      <p:ext uri="{BB962C8B-B14F-4D97-AF65-F5344CB8AC3E}">
        <p14:creationId xmlns:p14="http://schemas.microsoft.com/office/powerpoint/2010/main" val="3994535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85888"/>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APPROACHES TO ADAPTATION AND THORIES OF ADAPTATION</a:t>
            </a:r>
          </a:p>
        </p:txBody>
      </p:sp>
      <p:sp>
        <p:nvSpPr>
          <p:cNvPr id="3" name="Content Placeholder 2"/>
          <p:cNvSpPr>
            <a:spLocks noGrp="1"/>
          </p:cNvSpPr>
          <p:nvPr>
            <p:ph idx="1"/>
          </p:nvPr>
        </p:nvSpPr>
        <p:spPr>
          <a:xfrm>
            <a:off x="3386138" y="1385889"/>
            <a:ext cx="8805861" cy="5472110"/>
          </a:xfrm>
        </p:spPr>
        <p:txBody>
          <a:bodyPr>
            <a:normAutofit lnSpcReduction="10000"/>
          </a:bodyPr>
          <a:lstStyle/>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as secondary, inferior, derivative copy of the original</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as new creation, new perspective, new interpretation.</a:t>
            </a:r>
          </a:p>
          <a:p>
            <a:pPr marL="0" indent="0">
              <a:buNone/>
            </a:pPr>
            <a:r>
              <a:rPr lang="en-US" sz="2400" b="1" dirty="0">
                <a:solidFill>
                  <a:srgbClr val="002060"/>
                </a:solidFill>
                <a:latin typeface="Times New Roman" panose="02020603050405020304" pitchFamily="18" charset="0"/>
                <a:cs typeface="Times New Roman" panose="02020603050405020304" pitchFamily="18" charset="0"/>
              </a:rPr>
              <a:t>                             THEORIES OF ADAPTATION</a:t>
            </a:r>
          </a:p>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1. Linda </a:t>
            </a:r>
            <a:r>
              <a:rPr lang="en-US" sz="2400" dirty="0" err="1">
                <a:solidFill>
                  <a:srgbClr val="C00000"/>
                </a:solidFill>
                <a:latin typeface="Times New Roman" panose="02020603050405020304" pitchFamily="18" charset="0"/>
                <a:cs typeface="Times New Roman" panose="02020603050405020304" pitchFamily="18" charset="0"/>
              </a:rPr>
              <a:t>Hutcheon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[Canadian theorist, </a:t>
            </a:r>
            <a:r>
              <a:rPr lang="en-US" sz="2400" i="1" dirty="0">
                <a:solidFill>
                  <a:srgbClr val="002060"/>
                </a:solidFill>
                <a:latin typeface="Times New Roman" panose="02020603050405020304" pitchFamily="18" charset="0"/>
                <a:cs typeface="Times New Roman" panose="02020603050405020304" pitchFamily="18" charset="0"/>
              </a:rPr>
              <a:t>Theory of Adaptation </a:t>
            </a:r>
            <a:r>
              <a:rPr lang="en-US" sz="2400" dirty="0">
                <a:solidFill>
                  <a:srgbClr val="002060"/>
                </a:solidFill>
                <a:latin typeface="Times New Roman" panose="02020603050405020304" pitchFamily="18" charset="0"/>
                <a:cs typeface="Times New Roman" panose="02020603050405020304" pitchFamily="18" charset="0"/>
              </a:rPr>
              <a:t>(2006)]</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 Three perspectives regarding Adaptation: </a:t>
            </a:r>
          </a:p>
          <a:p>
            <a:pPr marL="457200" indent="-457200">
              <a:buFont typeface="+mj-lt"/>
              <a:buAutoNum type="arabicPeriod"/>
            </a:pPr>
            <a:r>
              <a:rPr lang="en-US" sz="2400" dirty="0">
                <a:solidFill>
                  <a:srgbClr val="002060"/>
                </a:solidFill>
                <a:latin typeface="Times New Roman" panose="02020603050405020304" pitchFamily="18" charset="0"/>
                <a:cs typeface="Times New Roman" panose="02020603050405020304" pitchFamily="18" charset="0"/>
              </a:rPr>
              <a:t>Transposition : involves change of medium or change of context,  different interpretations due to different points of view</a:t>
            </a:r>
            <a:endParaRPr lang="en-US" sz="1400" dirty="0">
              <a:solidFill>
                <a:srgbClr val="00206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dirty="0">
                <a:solidFill>
                  <a:srgbClr val="002060"/>
                </a:solidFill>
                <a:latin typeface="Times New Roman" panose="02020603050405020304" pitchFamily="18" charset="0"/>
                <a:cs typeface="Times New Roman" panose="02020603050405020304" pitchFamily="18" charset="0"/>
              </a:rPr>
              <a:t>Process of Creation: involves re-interpretation and re-creation; also called salvaging and appropriation</a:t>
            </a:r>
          </a:p>
          <a:p>
            <a:pPr marL="457200" indent="-457200">
              <a:buFont typeface="+mj-lt"/>
              <a:buAutoNum type="arabicPeriod"/>
            </a:pPr>
            <a:r>
              <a:rPr lang="en-US" sz="2400" dirty="0">
                <a:solidFill>
                  <a:srgbClr val="002060"/>
                </a:solidFill>
                <a:latin typeface="Times New Roman" panose="02020603050405020304" pitchFamily="18" charset="0"/>
                <a:cs typeface="Times New Roman" panose="02020603050405020304" pitchFamily="18" charset="0"/>
              </a:rPr>
              <a:t> Process of Reception: is a process of intertextuality, involves appreciation, is re-appearance without imitation</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Supports fidelity to the source/ original</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Includes performances, orchestration, summary, critical commentary, sequels prequels in adaptation</a:t>
            </a:r>
          </a:p>
          <a:p>
            <a:pPr>
              <a:buFont typeface="Wingdings" panose="05000000000000000000" pitchFamily="2" charset="2"/>
              <a:buChar char="Ø"/>
            </a:pPr>
            <a:endParaRPr lang="en-US" sz="2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22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571625"/>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p>
        </p:txBody>
      </p:sp>
      <p:sp>
        <p:nvSpPr>
          <p:cNvPr id="3" name="Content Placeholder 2"/>
          <p:cNvSpPr>
            <a:spLocks noGrp="1"/>
          </p:cNvSpPr>
          <p:nvPr>
            <p:ph idx="1"/>
          </p:nvPr>
        </p:nvSpPr>
        <p:spPr>
          <a:xfrm>
            <a:off x="3343274" y="1690689"/>
            <a:ext cx="8848725" cy="5167310"/>
          </a:xfrm>
        </p:spPr>
        <p:txBody>
          <a:bodyPr>
            <a:normAutofit/>
          </a:bodyPr>
          <a:lstStyle/>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2. </a:t>
            </a:r>
            <a:r>
              <a:rPr lang="en-US" sz="2400" dirty="0" err="1">
                <a:solidFill>
                  <a:srgbClr val="C00000"/>
                </a:solidFill>
                <a:latin typeface="Times New Roman" panose="02020603050405020304" pitchFamily="18" charset="0"/>
                <a:cs typeface="Times New Roman" panose="02020603050405020304" pitchFamily="18" charset="0"/>
              </a:rPr>
              <a:t>Bela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Balazs</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t>
            </a:r>
            <a:r>
              <a:rPr lang="en-US" sz="2400" i="1" dirty="0">
                <a:solidFill>
                  <a:srgbClr val="002060"/>
                </a:solidFill>
                <a:latin typeface="Times New Roman" panose="02020603050405020304" pitchFamily="18" charset="0"/>
                <a:cs typeface="Times New Roman" panose="02020603050405020304" pitchFamily="18" charset="0"/>
              </a:rPr>
              <a:t>Theory of Film </a:t>
            </a:r>
            <a:r>
              <a:rPr lang="en-US" sz="2400" dirty="0">
                <a:solidFill>
                  <a:srgbClr val="002060"/>
                </a:solidFill>
                <a:latin typeface="Times New Roman" panose="02020603050405020304" pitchFamily="18" charset="0"/>
                <a:cs typeface="Times New Roman" panose="02020603050405020304" pitchFamily="18" charset="0"/>
              </a:rPr>
              <a:t>(1920-30)]</a:t>
            </a:r>
            <a:endParaRPr lang="en-US" sz="2400"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considered an independent work</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Screenplay considered new literary form</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uses new aesthetic design and technology to create new version of source</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Does not subscribe to idea of fidelity</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Filmmaker given complete licence to extract or abandon</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an inter-relative thing between literature and film</a:t>
            </a:r>
          </a:p>
        </p:txBody>
      </p:sp>
    </p:spTree>
    <p:extLst>
      <p:ext uri="{BB962C8B-B14F-4D97-AF65-F5344CB8AC3E}">
        <p14:creationId xmlns:p14="http://schemas.microsoft.com/office/powerpoint/2010/main" val="569921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57313"/>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28988" y="1357314"/>
            <a:ext cx="8863012" cy="5500686"/>
          </a:xfrm>
        </p:spPr>
        <p:txBody>
          <a:bodyPr>
            <a:normAutofit/>
          </a:bodyPr>
          <a:lstStyle/>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3. Andre </a:t>
            </a:r>
            <a:r>
              <a:rPr lang="en-US" sz="2400" dirty="0" err="1">
                <a:solidFill>
                  <a:srgbClr val="C00000"/>
                </a:solidFill>
                <a:latin typeface="Times New Roman" panose="02020603050405020304" pitchFamily="18" charset="0"/>
                <a:cs typeface="Times New Roman" panose="02020603050405020304" pitchFamily="18" charset="0"/>
              </a:rPr>
              <a:t>Bazin</a:t>
            </a:r>
            <a:r>
              <a:rPr lang="en-US" sz="2400" dirty="0">
                <a:solidFill>
                  <a:srgbClr val="C00000"/>
                </a:solidFill>
                <a:latin typeface="Times New Roman" panose="02020603050405020304" pitchFamily="18" charset="0"/>
                <a:cs typeface="Times New Roman" panose="02020603050405020304" pitchFamily="18" charset="0"/>
              </a:rPr>
              <a:t> ( French theorist)</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Agrees with adaptation as an inter-relative thing between film and literature</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Disagrees with </a:t>
            </a:r>
            <a:r>
              <a:rPr lang="en-US" sz="2400" dirty="0" err="1">
                <a:solidFill>
                  <a:srgbClr val="002060"/>
                </a:solidFill>
                <a:latin typeface="Times New Roman" panose="02020603050405020304" pitchFamily="18" charset="0"/>
                <a:cs typeface="Times New Roman" panose="02020603050405020304" pitchFamily="18" charset="0"/>
              </a:rPr>
              <a:t>Balazs</a:t>
            </a:r>
            <a:r>
              <a:rPr lang="en-US" sz="2400" dirty="0">
                <a:solidFill>
                  <a:srgbClr val="002060"/>
                </a:solidFill>
                <a:latin typeface="Times New Roman" panose="02020603050405020304" pitchFamily="18" charset="0"/>
                <a:cs typeface="Times New Roman" panose="02020603050405020304" pitchFamily="18" charset="0"/>
              </a:rPr>
              <a:t>’ opinion that novel and drama are raw materials</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Supports and considers faithfulness to the “spirit” of the source fundamental in adaptation; adaptor must keep in mind vision of the creator and spirit of the work; fidelity per se not subscribed</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Considers adaptation as translation from one language (form) to another (linguistic medium to visual medium)</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Filmmaker should create new structure different from but parallel to the original </a:t>
            </a:r>
          </a:p>
        </p:txBody>
      </p:sp>
    </p:spTree>
    <p:extLst>
      <p:ext uri="{BB962C8B-B14F-4D97-AF65-F5344CB8AC3E}">
        <p14:creationId xmlns:p14="http://schemas.microsoft.com/office/powerpoint/2010/main" val="156669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42913"/>
            <a:ext cx="12020550" cy="1371600"/>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00413" y="1528763"/>
            <a:ext cx="8891587" cy="5329236"/>
          </a:xfrm>
        </p:spPr>
        <p:txBody>
          <a:bodyPr>
            <a:normAutofit/>
          </a:bodyPr>
          <a:lstStyle/>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intensifies and reveals nuances and details of the source</a:t>
            </a:r>
          </a:p>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4. George Bluestone [American theorist, </a:t>
            </a:r>
            <a:r>
              <a:rPr lang="en-US" sz="2400" i="1" dirty="0">
                <a:solidFill>
                  <a:srgbClr val="C00000"/>
                </a:solidFill>
                <a:latin typeface="Times New Roman" panose="02020603050405020304" pitchFamily="18" charset="0"/>
                <a:cs typeface="Times New Roman" panose="02020603050405020304" pitchFamily="18" charset="0"/>
              </a:rPr>
              <a:t>Novels into Films (</a:t>
            </a:r>
            <a:r>
              <a:rPr lang="en-US" sz="2400" dirty="0">
                <a:solidFill>
                  <a:srgbClr val="C00000"/>
                </a:solidFill>
                <a:latin typeface="Times New Roman" panose="02020603050405020304" pitchFamily="18" charset="0"/>
                <a:cs typeface="Times New Roman" panose="02020603050405020304" pitchFamily="18" charset="0"/>
              </a:rPr>
              <a:t>1957)]</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Evaluates the inter-relative process between literature and films</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Agrees with </a:t>
            </a:r>
            <a:r>
              <a:rPr lang="en-US" sz="2400" dirty="0" err="1">
                <a:solidFill>
                  <a:srgbClr val="002060"/>
                </a:solidFill>
                <a:latin typeface="Times New Roman" panose="02020603050405020304" pitchFamily="18" charset="0"/>
                <a:cs typeface="Times New Roman" panose="02020603050405020304" pitchFamily="18" charset="0"/>
              </a:rPr>
              <a:t>Balazs</a:t>
            </a:r>
            <a:r>
              <a:rPr lang="en-US" sz="2400" dirty="0">
                <a:solidFill>
                  <a:srgbClr val="002060"/>
                </a:solidFill>
                <a:latin typeface="Times New Roman" panose="02020603050405020304" pitchFamily="18" charset="0"/>
                <a:cs typeface="Times New Roman" panose="02020603050405020304" pitchFamily="18" charset="0"/>
              </a:rPr>
              <a:t>- film adaptation as a new entity; film as a paraphrase of the novel</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Characters, key incidents and thematic high points become reproductive qualities for a film, hence, adapter a creator</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Novel and film meet at a point and then diverge (view opposite to Clair)</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Certain novels unsuitable for film adaptation (agrees with </a:t>
            </a:r>
            <a:r>
              <a:rPr lang="en-US" sz="2400" dirty="0" err="1">
                <a:solidFill>
                  <a:srgbClr val="002060"/>
                </a:solidFill>
                <a:latin typeface="Times New Roman" panose="02020603050405020304" pitchFamily="18" charset="0"/>
                <a:cs typeface="Times New Roman" panose="02020603050405020304" pitchFamily="18" charset="0"/>
              </a:rPr>
              <a:t>Kracauer</a:t>
            </a:r>
            <a:r>
              <a:rPr lang="en-US" sz="2400" dirty="0">
                <a:solidFill>
                  <a:srgbClr val="002060"/>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Successful screenwriter must understand the limitations of the film medium</a:t>
            </a:r>
          </a:p>
          <a:p>
            <a:pPr>
              <a:buFont typeface="Wingdings" panose="05000000000000000000" pitchFamily="2" charset="2"/>
              <a:buChar char="Ø"/>
            </a:pP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0636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528763"/>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endParaRPr lang="en-US" sz="2800" dirty="0"/>
          </a:p>
        </p:txBody>
      </p:sp>
      <p:sp>
        <p:nvSpPr>
          <p:cNvPr id="3" name="Content Placeholder 2"/>
          <p:cNvSpPr>
            <a:spLocks noGrp="1"/>
          </p:cNvSpPr>
          <p:nvPr>
            <p:ph idx="1"/>
          </p:nvPr>
        </p:nvSpPr>
        <p:spPr>
          <a:xfrm>
            <a:off x="3357563" y="1528763"/>
            <a:ext cx="8834436" cy="5329237"/>
          </a:xfrm>
        </p:spPr>
        <p:txBody>
          <a:bodyPr>
            <a:normAutofit/>
          </a:bodyPr>
          <a:lstStyle/>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5. </a:t>
            </a:r>
            <a:r>
              <a:rPr lang="en-US" sz="2400" dirty="0" err="1">
                <a:solidFill>
                  <a:srgbClr val="C00000"/>
                </a:solidFill>
                <a:latin typeface="Times New Roman" panose="02020603050405020304" pitchFamily="18" charset="0"/>
                <a:cs typeface="Times New Roman" panose="02020603050405020304" pitchFamily="18" charset="0"/>
              </a:rPr>
              <a:t>Seigfried</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Kracauer</a:t>
            </a:r>
            <a:r>
              <a:rPr lang="en-US" sz="2400" dirty="0">
                <a:solidFill>
                  <a:srgbClr val="C00000"/>
                </a:solidFill>
                <a:latin typeface="Times New Roman" panose="02020603050405020304" pitchFamily="18" charset="0"/>
                <a:cs typeface="Times New Roman" panose="02020603050405020304" pitchFamily="18" charset="0"/>
              </a:rPr>
              <a:t>  (</a:t>
            </a:r>
            <a:r>
              <a:rPr lang="en-US" sz="2400" i="1" dirty="0">
                <a:solidFill>
                  <a:srgbClr val="C00000"/>
                </a:solidFill>
                <a:latin typeface="Times New Roman" panose="02020603050405020304" pitchFamily="18" charset="0"/>
                <a:cs typeface="Times New Roman" panose="02020603050405020304" pitchFamily="18" charset="0"/>
              </a:rPr>
              <a:t>Theory of Film)</a:t>
            </a:r>
            <a:endParaRPr lang="en-US" sz="2400"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Introduced the concept of ‘cinematic’ and ‘</a:t>
            </a:r>
            <a:r>
              <a:rPr lang="en-US" sz="2400" dirty="0" err="1">
                <a:solidFill>
                  <a:srgbClr val="002060"/>
                </a:solidFill>
                <a:latin typeface="Times New Roman" panose="02020603050405020304" pitchFamily="18" charset="0"/>
                <a:cs typeface="Times New Roman" panose="02020603050405020304" pitchFamily="18" charset="0"/>
              </a:rPr>
              <a:t>uncinematic</a:t>
            </a:r>
            <a:r>
              <a:rPr lang="en-US" sz="2400" dirty="0">
                <a:solidFill>
                  <a:srgbClr val="002060"/>
                </a:solidFill>
                <a:latin typeface="Times New Roman" panose="02020603050405020304" pitchFamily="18" charset="0"/>
                <a:cs typeface="Times New Roman" panose="02020603050405020304" pitchFamily="18" charset="0"/>
              </a:rPr>
              <a:t>’ nature of literary sources.</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Adaptations effective only if content of novel is firmly rooted in objective reality, not on mental and spiritual experience. (nature of source also responsible for success or failure of film adaptation)</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Realistic and naturalistic novels most suitable for adaptation</a:t>
            </a:r>
          </a:p>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 6. Thomas Leitch</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is a subset of intertextuality; all adaptations are </a:t>
            </a:r>
            <a:r>
              <a:rPr lang="en-US" sz="2400" dirty="0" err="1">
                <a:solidFill>
                  <a:srgbClr val="002060"/>
                </a:solidFill>
                <a:latin typeface="Times New Roman" panose="02020603050405020304" pitchFamily="18" charset="0"/>
                <a:cs typeface="Times New Roman" panose="02020603050405020304" pitchFamily="18" charset="0"/>
              </a:rPr>
              <a:t>intertexts</a:t>
            </a:r>
            <a:endParaRPr lang="en-US" sz="2400"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Adaptations are exclusively cinematic</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Adaptations involve transfer of narrative elements from one medium to another (</a:t>
            </a:r>
            <a:r>
              <a:rPr lang="en-US" sz="2400" dirty="0" err="1">
                <a:solidFill>
                  <a:srgbClr val="002060"/>
                </a:solidFill>
                <a:latin typeface="Times New Roman" panose="02020603050405020304" pitchFamily="18" charset="0"/>
                <a:cs typeface="Times New Roman" panose="02020603050405020304" pitchFamily="18" charset="0"/>
              </a:rPr>
              <a:t>intermedial</a:t>
            </a:r>
            <a:r>
              <a:rPr lang="en-US" sz="2400" dirty="0">
                <a:solidFill>
                  <a:srgbClr val="002060"/>
                </a:solidFill>
                <a:latin typeface="Times New Roman" panose="02020603050405020304" pitchFamily="18" charset="0"/>
                <a:cs typeface="Times New Roman" panose="02020603050405020304" pitchFamily="18" charset="0"/>
              </a:rPr>
              <a:t>)</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61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7562" y="1357312"/>
            <a:ext cx="8834438" cy="5500687"/>
          </a:xfrm>
        </p:spPr>
        <p:txBody>
          <a:bodyPr>
            <a:normAutofit/>
          </a:bodyPr>
          <a:lstStyle/>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Adaptations are counter-</a:t>
            </a:r>
            <a:r>
              <a:rPr lang="en-US" sz="2400" dirty="0" err="1">
                <a:solidFill>
                  <a:srgbClr val="002060"/>
                </a:solidFill>
                <a:latin typeface="Times New Roman" panose="02020603050405020304" pitchFamily="18" charset="0"/>
                <a:cs typeface="Times New Roman" panose="02020603050405020304" pitchFamily="18" charset="0"/>
              </a:rPr>
              <a:t>ekphrases</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ekphrases</a:t>
            </a:r>
            <a:r>
              <a:rPr lang="en-US" sz="2400" dirty="0">
                <a:solidFill>
                  <a:srgbClr val="002060"/>
                </a:solidFill>
                <a:latin typeface="Times New Roman" panose="02020603050405020304" pitchFamily="18" charset="0"/>
                <a:cs typeface="Times New Roman" panose="02020603050405020304" pitchFamily="18" charset="0"/>
              </a:rPr>
              <a:t> = a literary description of or commentary on a visual work of art, to point out, show, tell, explain)</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a text whose status depends on the audience’s acceptance of a deliberate invitation to read them as adaptations.</a:t>
            </a:r>
          </a:p>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7. Geoffrey Wagner [</a:t>
            </a:r>
            <a:r>
              <a:rPr lang="en-US" sz="2400" i="1" dirty="0">
                <a:solidFill>
                  <a:srgbClr val="C00000"/>
                </a:solidFill>
                <a:latin typeface="Times New Roman" panose="02020603050405020304" pitchFamily="18" charset="0"/>
                <a:cs typeface="Times New Roman" panose="02020603050405020304" pitchFamily="18" charset="0"/>
              </a:rPr>
              <a:t>The Novel and the Cinema (1975)</a:t>
            </a:r>
            <a:r>
              <a:rPr lang="en-US" sz="2400" dirty="0">
                <a:solidFill>
                  <a:srgbClr val="C00000"/>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Identifies three methods of dramatization: transposition, commentary and analogy</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Transposition- novel directly given to screen, full fidelity; most pervasive and least satisfactory</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Commentary- original altered purposefully to re-emphasize or restructure; an interpretation, no literal translation</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Analogy- a departure and not a literary original; fiction taken as point of departure and analogous techniques used to portray issues</a:t>
            </a:r>
          </a:p>
        </p:txBody>
      </p:sp>
      <p:sp>
        <p:nvSpPr>
          <p:cNvPr id="4" name="Title 1"/>
          <p:cNvSpPr>
            <a:spLocks noGrp="1"/>
          </p:cNvSpPr>
          <p:nvPr>
            <p:ph type="title"/>
          </p:nvPr>
        </p:nvSpPr>
        <p:spPr>
          <a:xfrm>
            <a:off x="0" y="0"/>
            <a:ext cx="12192000" cy="1357313"/>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endParaRPr lang="en-US" sz="2800" dirty="0"/>
          </a:p>
        </p:txBody>
      </p:sp>
    </p:spTree>
    <p:extLst>
      <p:ext uri="{BB962C8B-B14F-4D97-AF65-F5344CB8AC3E}">
        <p14:creationId xmlns:p14="http://schemas.microsoft.com/office/powerpoint/2010/main" val="219187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28738"/>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71850" y="1328738"/>
            <a:ext cx="8820150" cy="5529261"/>
          </a:xfrm>
        </p:spPr>
        <p:txBody>
          <a:bodyPr>
            <a:normAutofit/>
          </a:bodyPr>
          <a:lstStyle/>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8. Rene Clair ( French film director, developed theory in 1926)</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 true cinema is not just a chronological sequencing of the literary source; must have something original not found in the original</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Director or scriptwriter should mediate or interpret the source, give a new aesthetic design (process of transformation)</a:t>
            </a:r>
          </a:p>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9. </a:t>
            </a:r>
            <a:r>
              <a:rPr lang="en-US" sz="2400" dirty="0" err="1">
                <a:solidFill>
                  <a:srgbClr val="C00000"/>
                </a:solidFill>
                <a:latin typeface="Times New Roman" panose="02020603050405020304" pitchFamily="18" charset="0"/>
                <a:cs typeface="Times New Roman" panose="02020603050405020304" pitchFamily="18" charset="0"/>
              </a:rPr>
              <a:t>Laster</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Asheim</a:t>
            </a:r>
            <a:endParaRPr lang="en-US" sz="2400"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is an inferior version of the source</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trivializes, over-simplifies, exaggerates</a:t>
            </a:r>
            <a:r>
              <a:rPr lang="en-US" sz="2400">
                <a:solidFill>
                  <a:srgbClr val="002060"/>
                </a:solidFill>
                <a:latin typeface="Times New Roman" panose="02020603050405020304" pitchFamily="18" charset="0"/>
                <a:cs typeface="Times New Roman" panose="02020603050405020304" pitchFamily="18" charset="0"/>
              </a:rPr>
              <a:t>, overstates</a:t>
            </a:r>
            <a:r>
              <a:rPr lang="en-US" sz="2400" dirty="0">
                <a:solidFill>
                  <a:srgbClr val="002060"/>
                </a:solidFill>
                <a:latin typeface="Times New Roman" panose="02020603050405020304" pitchFamily="18" charset="0"/>
                <a:cs typeface="Times New Roman" panose="02020603050405020304" pitchFamily="18" charset="0"/>
              </a:rPr>
              <a:t>, romanticizes the theme of the novel (emphasizes fidelity)</a:t>
            </a:r>
          </a:p>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10. </a:t>
            </a:r>
            <a:r>
              <a:rPr lang="en-US" sz="2400" dirty="0" err="1">
                <a:solidFill>
                  <a:srgbClr val="C00000"/>
                </a:solidFill>
                <a:latin typeface="Times New Roman" panose="02020603050405020304" pitchFamily="18" charset="0"/>
                <a:cs typeface="Times New Roman" panose="02020603050405020304" pitchFamily="18" charset="0"/>
              </a:rPr>
              <a:t>Morrissette</a:t>
            </a:r>
            <a:endParaRPr lang="en-US" sz="2400"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Expects equivalence between page and screen ( which is obviously impossible)</a:t>
            </a:r>
          </a:p>
          <a:p>
            <a:pPr>
              <a:buFont typeface="Wingdings" panose="05000000000000000000" pitchFamily="2" charset="2"/>
              <a:buChar char="Ø"/>
            </a:pPr>
            <a:endParaRPr lang="en-US" sz="2400"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1062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28738"/>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THEORIES OF ADAPTATION continued…</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3274" y="1328738"/>
            <a:ext cx="8848726" cy="5529261"/>
          </a:xfrm>
        </p:spPr>
        <p:txBody>
          <a:bodyPr>
            <a:normAutofit/>
          </a:bodyPr>
          <a:lstStyle/>
          <a:p>
            <a:pPr>
              <a:buFont typeface="Wingdings" panose="05000000000000000000" pitchFamily="2" charset="2"/>
              <a:buChar char="Ø"/>
            </a:pPr>
            <a:r>
              <a:rPr lang="en-US" sz="2400" dirty="0">
                <a:solidFill>
                  <a:srgbClr val="C00000"/>
                </a:solidFill>
                <a:latin typeface="Times New Roman" panose="02020603050405020304" pitchFamily="18" charset="0"/>
                <a:cs typeface="Times New Roman" panose="02020603050405020304" pitchFamily="18" charset="0"/>
              </a:rPr>
              <a:t>11. Jean </a:t>
            </a:r>
            <a:r>
              <a:rPr lang="en-US" sz="2400" dirty="0" err="1">
                <a:solidFill>
                  <a:srgbClr val="C00000"/>
                </a:solidFill>
                <a:latin typeface="Times New Roman" panose="02020603050405020304" pitchFamily="18" charset="0"/>
                <a:cs typeface="Times New Roman" panose="02020603050405020304" pitchFamily="18" charset="0"/>
              </a:rPr>
              <a:t>Mitry</a:t>
            </a:r>
            <a:endParaRPr lang="en-US" sz="2400"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Believes that fidelity to original is impossible (opposes fidelity)</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is neither a creation nor an expression but only  representation or illustration</a:t>
            </a:r>
          </a:p>
          <a:p>
            <a:pPr>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Adaptation provides a valuable reflection of </a:t>
            </a:r>
            <a:r>
              <a:rPr lang="en-US" sz="2400">
                <a:solidFill>
                  <a:srgbClr val="002060"/>
                </a:solidFill>
                <a:latin typeface="Times New Roman" panose="02020603050405020304" pitchFamily="18" charset="0"/>
                <a:cs typeface="Times New Roman" panose="02020603050405020304" pitchFamily="18" charset="0"/>
              </a:rPr>
              <a:t>the original</a:t>
            </a:r>
            <a:endParaRPr lang="en-US" sz="2400"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0782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908</Words>
  <Application>Microsoft Office PowerPoint</Application>
  <PresentationFormat>Widescreen</PresentationFormat>
  <Paragraphs>75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BA II ENGLISH OPTIONAL , SEM III PAPER III (DSC-C5) LITERATURE AND CINEMA</vt:lpstr>
      <vt:lpstr>APPROACHES TO ADAPTATION AND THORIES OF ADAPTATION</vt:lpstr>
      <vt:lpstr>THEORIES OF ADAPTATION continued…</vt:lpstr>
      <vt:lpstr>THEORIES OF ADAPTATION continued…</vt:lpstr>
      <vt:lpstr>THEORIES OF ADAPTATION continued…</vt:lpstr>
      <vt:lpstr>THEORIES OF ADAPTATION continued…</vt:lpstr>
      <vt:lpstr>THEORIES OF ADAPTATION continued…</vt:lpstr>
      <vt:lpstr>THEORIES OF ADAPTATION continued…</vt:lpstr>
      <vt:lpstr>THEORIES OF ADAPTATION continued…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II ENGLISH OPTIONAL  SEM III PAPER III (DSC-C5) LITERATURE AND CINEMA</dc:title>
  <dc:creator>Snehal Prabhune</dc:creator>
  <cp:lastModifiedBy>MCK NTA45</cp:lastModifiedBy>
  <cp:revision>33</cp:revision>
  <dcterms:created xsi:type="dcterms:W3CDTF">2020-10-22T13:12:26Z</dcterms:created>
  <dcterms:modified xsi:type="dcterms:W3CDTF">2023-08-26T02:47:05Z</dcterms:modified>
</cp:coreProperties>
</file>