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6F973C77-C7BE-43F5-B5AA-8042A112414F}" type="datetimeFigureOut">
              <a:rPr lang="en-IN" smtClean="0"/>
              <a:pPr/>
              <a:t>15-09-2023</a:t>
            </a:fld>
            <a:endParaRPr lang="en-IN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IN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0C7B6DBD-CEC6-4A4D-AB03-6E00B9C74C45}" type="slidenum">
              <a:rPr lang="en-IN" smtClean="0"/>
              <a:pPr/>
              <a:t>‹#›</a:t>
            </a:fld>
            <a:endParaRPr lang="en-IN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F973C77-C7BE-43F5-B5AA-8042A112414F}" type="datetimeFigureOut">
              <a:rPr lang="en-IN" smtClean="0"/>
              <a:pPr/>
              <a:t>15-09-2023</a:t>
            </a:fld>
            <a:endParaRPr lang="en-I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C7B6DBD-CEC6-4A4D-AB03-6E00B9C74C45}" type="slidenum">
              <a:rPr lang="en-IN" smtClean="0"/>
              <a:pPr/>
              <a:t>‹#›</a:t>
            </a:fld>
            <a:endParaRPr lang="en-IN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F973C77-C7BE-43F5-B5AA-8042A112414F}" type="datetimeFigureOut">
              <a:rPr lang="en-IN" smtClean="0"/>
              <a:pPr/>
              <a:t>15-09-2023</a:t>
            </a:fld>
            <a:endParaRPr lang="en-I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C7B6DBD-CEC6-4A4D-AB03-6E00B9C74C45}" type="slidenum">
              <a:rPr lang="en-IN" smtClean="0"/>
              <a:pPr/>
              <a:t>‹#›</a:t>
            </a:fld>
            <a:endParaRPr lang="en-IN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F973C77-C7BE-43F5-B5AA-8042A112414F}" type="datetimeFigureOut">
              <a:rPr lang="en-IN" smtClean="0"/>
              <a:pPr/>
              <a:t>15-09-2023</a:t>
            </a:fld>
            <a:endParaRPr lang="en-I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C7B6DBD-CEC6-4A4D-AB03-6E00B9C74C45}" type="slidenum">
              <a:rPr lang="en-IN" smtClean="0"/>
              <a:pPr/>
              <a:t>‹#›</a:t>
            </a:fld>
            <a:endParaRPr lang="en-IN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F973C77-C7BE-43F5-B5AA-8042A112414F}" type="datetimeFigureOut">
              <a:rPr lang="en-IN" smtClean="0"/>
              <a:pPr/>
              <a:t>15-09-2023</a:t>
            </a:fld>
            <a:endParaRPr lang="en-I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C7B6DBD-CEC6-4A4D-AB03-6E00B9C74C45}" type="slidenum">
              <a:rPr lang="en-IN" smtClean="0"/>
              <a:pPr/>
              <a:t>‹#›</a:t>
            </a:fld>
            <a:endParaRPr lang="en-IN" dirty="0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F973C77-C7BE-43F5-B5AA-8042A112414F}" type="datetimeFigureOut">
              <a:rPr lang="en-IN" smtClean="0"/>
              <a:pPr/>
              <a:t>15-09-2023</a:t>
            </a:fld>
            <a:endParaRPr lang="en-I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C7B6DBD-CEC6-4A4D-AB03-6E00B9C74C45}" type="slidenum">
              <a:rPr lang="en-IN" smtClean="0"/>
              <a:pPr/>
              <a:t>‹#›</a:t>
            </a:fld>
            <a:endParaRPr lang="en-IN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F973C77-C7BE-43F5-B5AA-8042A112414F}" type="datetimeFigureOut">
              <a:rPr lang="en-IN" smtClean="0"/>
              <a:pPr/>
              <a:t>15-09-2023</a:t>
            </a:fld>
            <a:endParaRPr lang="en-IN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C7B6DBD-CEC6-4A4D-AB03-6E00B9C74C45}" type="slidenum">
              <a:rPr lang="en-IN" smtClean="0"/>
              <a:pPr/>
              <a:t>‹#›</a:t>
            </a:fld>
            <a:endParaRPr lang="en-IN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F973C77-C7BE-43F5-B5AA-8042A112414F}" type="datetimeFigureOut">
              <a:rPr lang="en-IN" smtClean="0"/>
              <a:pPr/>
              <a:t>15-09-2023</a:t>
            </a:fld>
            <a:endParaRPr lang="en-IN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C7B6DBD-CEC6-4A4D-AB03-6E00B9C74C45}" type="slidenum">
              <a:rPr lang="en-IN" smtClean="0"/>
              <a:pPr/>
              <a:t>‹#›</a:t>
            </a:fld>
            <a:endParaRPr lang="en-IN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F973C77-C7BE-43F5-B5AA-8042A112414F}" type="datetimeFigureOut">
              <a:rPr lang="en-IN" smtClean="0"/>
              <a:pPr/>
              <a:t>15-09-2023</a:t>
            </a:fld>
            <a:endParaRPr lang="en-IN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C7B6DBD-CEC6-4A4D-AB03-6E00B9C74C45}" type="slidenum">
              <a:rPr lang="en-IN" smtClean="0"/>
              <a:pPr/>
              <a:t>‹#›</a:t>
            </a:fld>
            <a:endParaRPr lang="en-IN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6F973C77-C7BE-43F5-B5AA-8042A112414F}" type="datetimeFigureOut">
              <a:rPr lang="en-IN" smtClean="0"/>
              <a:pPr/>
              <a:t>15-09-2023</a:t>
            </a:fld>
            <a:endParaRPr lang="en-I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C7B6DBD-CEC6-4A4D-AB03-6E00B9C74C45}" type="slidenum">
              <a:rPr lang="en-IN" smtClean="0"/>
              <a:pPr/>
              <a:t>‹#›</a:t>
            </a:fld>
            <a:endParaRPr lang="en-IN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6F973C77-C7BE-43F5-B5AA-8042A112414F}" type="datetimeFigureOut">
              <a:rPr lang="en-IN" smtClean="0"/>
              <a:pPr/>
              <a:t>15-09-2023</a:t>
            </a:fld>
            <a:endParaRPr lang="en-I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IN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0C7B6DBD-CEC6-4A4D-AB03-6E00B9C74C45}" type="slidenum">
              <a:rPr lang="en-IN" smtClean="0"/>
              <a:pPr/>
              <a:t>‹#›</a:t>
            </a:fld>
            <a:endParaRPr lang="en-IN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6F973C77-C7BE-43F5-B5AA-8042A112414F}" type="datetimeFigureOut">
              <a:rPr lang="en-IN" smtClean="0"/>
              <a:pPr/>
              <a:t>15-09-2023</a:t>
            </a:fld>
            <a:endParaRPr lang="en-IN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IN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0C7B6DBD-CEC6-4A4D-AB03-6E00B9C74C45}" type="slidenum">
              <a:rPr lang="en-IN" smtClean="0"/>
              <a:pPr/>
              <a:t>‹#›</a:t>
            </a:fld>
            <a:endParaRPr lang="en-IN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mr-IN" sz="4800" u="sng" dirty="0" smtClean="0">
                <a:solidFill>
                  <a:srgbClr val="FFC000"/>
                </a:solidFill>
                <a:latin typeface="Mangal" pitchFamily="18" charset="0"/>
                <a:cs typeface="Mangal" pitchFamily="18" charset="0"/>
              </a:rPr>
              <a:t>बी.ए.भाग </a:t>
            </a:r>
            <a:r>
              <a:rPr lang="en-IN" sz="4800" u="sng" dirty="0" smtClean="0">
                <a:solidFill>
                  <a:srgbClr val="FFC000"/>
                </a:solidFill>
                <a:latin typeface="Mangal" pitchFamily="18" charset="0"/>
                <a:cs typeface="Mangal" pitchFamily="18" charset="0"/>
              </a:rPr>
              <a:t>-</a:t>
            </a:r>
            <a:r>
              <a:rPr lang="mr-IN" sz="4800" u="sng" dirty="0" smtClean="0">
                <a:solidFill>
                  <a:srgbClr val="FFC000"/>
                </a:solidFill>
                <a:latin typeface="Mangal" pitchFamily="18" charset="0"/>
                <a:cs typeface="Mangal" pitchFamily="18" charset="0"/>
              </a:rPr>
              <a:t>३</a:t>
            </a:r>
            <a:br>
              <a:rPr lang="mr-IN" sz="4800" u="sng" dirty="0" smtClean="0">
                <a:solidFill>
                  <a:srgbClr val="FFC000"/>
                </a:solidFill>
                <a:latin typeface="Mangal" pitchFamily="18" charset="0"/>
                <a:cs typeface="Mangal" pitchFamily="18" charset="0"/>
              </a:rPr>
            </a:br>
            <a:r>
              <a:rPr lang="mr-IN" sz="4800" u="sng" dirty="0" smtClean="0">
                <a:solidFill>
                  <a:srgbClr val="FFC000"/>
                </a:solidFill>
                <a:latin typeface="Mangal" pitchFamily="18" charset="0"/>
                <a:cs typeface="Mangal" pitchFamily="18" charset="0"/>
              </a:rPr>
              <a:t>सेमिस्टर</a:t>
            </a:r>
            <a:r>
              <a:rPr lang="en-IN" sz="4800" u="sng" dirty="0" smtClean="0">
                <a:solidFill>
                  <a:srgbClr val="FFC000"/>
                </a:solidFill>
                <a:latin typeface="Mangal" pitchFamily="18" charset="0"/>
                <a:cs typeface="Mangal" pitchFamily="18" charset="0"/>
              </a:rPr>
              <a:t> -</a:t>
            </a:r>
            <a:r>
              <a:rPr lang="mr-IN" sz="4800" u="sng" dirty="0" smtClean="0">
                <a:solidFill>
                  <a:srgbClr val="FFC000"/>
                </a:solidFill>
                <a:latin typeface="Mangal" pitchFamily="18" charset="0"/>
                <a:cs typeface="Mangal" pitchFamily="18" charset="0"/>
              </a:rPr>
              <a:t> ६</a:t>
            </a:r>
            <a:endParaRPr lang="en-IN" sz="4800" u="sng" dirty="0">
              <a:solidFill>
                <a:srgbClr val="FFC000"/>
              </a:solidFill>
              <a:latin typeface="Mangal" pitchFamily="18" charset="0"/>
              <a:cs typeface="Mangal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mr-IN" sz="5400" u="sng" dirty="0" smtClean="0">
                <a:solidFill>
                  <a:srgbClr val="FF0000"/>
                </a:solidFill>
                <a:latin typeface="Mangal" pitchFamily="18" charset="0"/>
                <a:cs typeface="Mangal" pitchFamily="18" charset="0"/>
              </a:rPr>
              <a:t>अर्थशास्त्रीय </a:t>
            </a:r>
          </a:p>
          <a:p>
            <a:r>
              <a:rPr lang="mr-IN" sz="5400" u="sng" dirty="0" smtClean="0">
                <a:solidFill>
                  <a:srgbClr val="FF0000"/>
                </a:solidFill>
                <a:latin typeface="Mangal" pitchFamily="18" charset="0"/>
                <a:cs typeface="Mangal" pitchFamily="18" charset="0"/>
              </a:rPr>
              <a:t>संशोधन</a:t>
            </a:r>
            <a:endParaRPr lang="en-IN" sz="5400" u="sng" dirty="0">
              <a:solidFill>
                <a:srgbClr val="FF0000"/>
              </a:solidFill>
              <a:latin typeface="Mangal" pitchFamily="18" charset="0"/>
              <a:cs typeface="Mangal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4212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mr-IN" u="sng" dirty="0" smtClean="0">
                <a:solidFill>
                  <a:srgbClr val="FF0000"/>
                </a:solidFill>
                <a:latin typeface="Mangal" pitchFamily="18" charset="0"/>
                <a:cs typeface="Mangal" pitchFamily="18" charset="0"/>
              </a:rPr>
              <a:t>प्रास्ताविक –</a:t>
            </a:r>
          </a:p>
          <a:p>
            <a:r>
              <a:rPr lang="mr-IN" u="sng" dirty="0" smtClean="0">
                <a:solidFill>
                  <a:srgbClr val="FF0000"/>
                </a:solidFill>
                <a:latin typeface="Mangal" pitchFamily="18" charset="0"/>
                <a:cs typeface="Mangal" pitchFamily="18" charset="0"/>
              </a:rPr>
              <a:t>संख्याशास्त्रीय पद्धती म्हणजे काय </a:t>
            </a:r>
            <a:r>
              <a:rPr lang="mr-IN" sz="2800" u="sng" dirty="0" smtClean="0">
                <a:solidFill>
                  <a:srgbClr val="FF0000"/>
                </a:solidFill>
                <a:latin typeface="Mangal" pitchFamily="18" charset="0"/>
                <a:cs typeface="Mangal" pitchFamily="18" charset="0"/>
              </a:rPr>
              <a:t>?</a:t>
            </a:r>
          </a:p>
          <a:p>
            <a:r>
              <a:rPr lang="mr-IN" sz="2800" u="sng" dirty="0" smtClean="0">
                <a:latin typeface="Mangal" pitchFamily="18" charset="0"/>
                <a:cs typeface="Mangal" pitchFamily="18" charset="0"/>
              </a:rPr>
              <a:t>संख्याशास्त्राची व्याख्या </a:t>
            </a:r>
            <a:r>
              <a:rPr lang="mr-IN" sz="2800" dirty="0" smtClean="0">
                <a:latin typeface="Mangal" pitchFamily="18" charset="0"/>
                <a:cs typeface="Mangal" pitchFamily="18" charset="0"/>
              </a:rPr>
              <a:t>–</a:t>
            </a:r>
          </a:p>
          <a:p>
            <a:pPr marL="0" indent="0">
              <a:buNone/>
            </a:pPr>
            <a:r>
              <a:rPr lang="mr-IN" sz="2800" dirty="0" smtClean="0">
                <a:latin typeface="Mangal" pitchFamily="18" charset="0"/>
                <a:cs typeface="Mangal" pitchFamily="18" charset="0"/>
              </a:rPr>
              <a:t>    “संख्याशास्त्र म्हणजे संख्यात्मक माहिती जमा         करणे,तिची मांडणी करणे,विश्लेषण करणे व अर्थशोधन करणे होय .” </a:t>
            </a:r>
          </a:p>
          <a:p>
            <a:pPr marL="514350" indent="-514350">
              <a:buFont typeface="+mj-lt"/>
              <a:buAutoNum type="arabicPeriod"/>
            </a:pPr>
            <a:r>
              <a:rPr lang="mr-IN" sz="2800" dirty="0" smtClean="0">
                <a:latin typeface="Mangal" pitchFamily="18" charset="0"/>
                <a:cs typeface="Mangal" pitchFamily="18" charset="0"/>
              </a:rPr>
              <a:t>संख्यात्मक सामग्री जमा करणे –</a:t>
            </a:r>
          </a:p>
          <a:p>
            <a:pPr marL="514350" indent="-514350">
              <a:buFont typeface="+mj-lt"/>
              <a:buAutoNum type="arabicPeriod"/>
            </a:pPr>
            <a:r>
              <a:rPr lang="mr-IN" sz="2800" dirty="0" smtClean="0">
                <a:latin typeface="Mangal" pitchFamily="18" charset="0"/>
                <a:cs typeface="Mangal" pitchFamily="18" charset="0"/>
              </a:rPr>
              <a:t>सामग्रीची मांडणी करणे –</a:t>
            </a:r>
          </a:p>
          <a:p>
            <a:pPr marL="514350" indent="-514350">
              <a:buFont typeface="+mj-lt"/>
              <a:buAutoNum type="arabicPeriod"/>
            </a:pPr>
            <a:r>
              <a:rPr lang="mr-IN" sz="2800" dirty="0" smtClean="0">
                <a:latin typeface="Mangal" pitchFamily="18" charset="0"/>
                <a:cs typeface="Mangal" pitchFamily="18" charset="0"/>
              </a:rPr>
              <a:t>विश्लेषण करणे –</a:t>
            </a:r>
          </a:p>
          <a:p>
            <a:pPr marL="514350" indent="-514350">
              <a:buFont typeface="+mj-lt"/>
              <a:buAutoNum type="arabicPeriod"/>
            </a:pPr>
            <a:endParaRPr lang="mr-IN" sz="2800" dirty="0" smtClean="0">
              <a:latin typeface="Mangal" pitchFamily="18" charset="0"/>
              <a:cs typeface="Mangal" pitchFamily="18" charset="0"/>
            </a:endParaRPr>
          </a:p>
          <a:p>
            <a:pPr marL="514350" indent="-514350">
              <a:buFont typeface="+mj-lt"/>
              <a:buAutoNum type="arabicPeriod"/>
            </a:pPr>
            <a:endParaRPr lang="en-IN" sz="2800" dirty="0">
              <a:latin typeface="Mangal" pitchFamily="18" charset="0"/>
              <a:cs typeface="Mangal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mr-IN" u="sng" dirty="0" smtClean="0">
                <a:solidFill>
                  <a:srgbClr val="FF0000"/>
                </a:solidFill>
              </a:rPr>
              <a:t>सामग्रीची मांडणी</a:t>
            </a:r>
            <a:endParaRPr lang="en-IN" u="sng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099713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mr-IN" sz="2800" dirty="0" smtClean="0"/>
              <a:t>4</a:t>
            </a:r>
            <a:r>
              <a:rPr lang="en-IN" sz="2800" dirty="0" smtClean="0"/>
              <a:t> </a:t>
            </a:r>
            <a:r>
              <a:rPr lang="mr-IN" sz="2800" dirty="0" smtClean="0"/>
              <a:t>.</a:t>
            </a:r>
            <a:r>
              <a:rPr lang="en-IN" sz="2800" dirty="0" smtClean="0"/>
              <a:t> </a:t>
            </a:r>
            <a:r>
              <a:rPr lang="mr-IN" sz="2800" dirty="0" smtClean="0"/>
              <a:t>अर्थशोधन करणे –</a:t>
            </a:r>
          </a:p>
          <a:p>
            <a:r>
              <a:rPr lang="en-IN" u="sng" dirty="0" smtClean="0"/>
              <a:t> </a:t>
            </a:r>
            <a:r>
              <a:rPr lang="mr-IN" u="sng" dirty="0" smtClean="0"/>
              <a:t>संख्याशास्त्रीय पद्धतीची गरज –</a:t>
            </a:r>
          </a:p>
          <a:p>
            <a:r>
              <a:rPr lang="en-IN" u="sng" dirty="0" smtClean="0"/>
              <a:t> </a:t>
            </a:r>
            <a:r>
              <a:rPr lang="mr-IN" u="sng" dirty="0" smtClean="0"/>
              <a:t>सामग्रीचे संकलन किंवा तपासणी </a:t>
            </a:r>
            <a:r>
              <a:rPr lang="mr-IN" dirty="0" smtClean="0"/>
              <a:t>–</a:t>
            </a:r>
          </a:p>
          <a:p>
            <a:pPr marL="514350" indent="-514350">
              <a:buFont typeface="+mj-lt"/>
              <a:buAutoNum type="arabicPeriod"/>
            </a:pPr>
            <a:r>
              <a:rPr lang="en-IN" sz="2800" dirty="0" smtClean="0"/>
              <a:t> </a:t>
            </a:r>
            <a:r>
              <a:rPr lang="mr-IN" sz="2800" dirty="0" smtClean="0"/>
              <a:t>पूर्णता –</a:t>
            </a:r>
          </a:p>
          <a:p>
            <a:pPr marL="514350" indent="-514350">
              <a:buFont typeface="+mj-lt"/>
              <a:buAutoNum type="arabicPeriod"/>
            </a:pPr>
            <a:r>
              <a:rPr lang="en-IN" sz="2800" dirty="0" smtClean="0"/>
              <a:t> </a:t>
            </a:r>
            <a:r>
              <a:rPr lang="mr-IN" sz="2800" dirty="0" smtClean="0"/>
              <a:t>सुसंगती –</a:t>
            </a:r>
          </a:p>
          <a:p>
            <a:pPr marL="514350" indent="-514350">
              <a:buFont typeface="+mj-lt"/>
              <a:buAutoNum type="arabicPeriod"/>
            </a:pPr>
            <a:r>
              <a:rPr lang="en-IN" sz="2800" dirty="0" smtClean="0"/>
              <a:t> </a:t>
            </a:r>
            <a:r>
              <a:rPr lang="mr-IN" sz="2800" dirty="0" smtClean="0"/>
              <a:t>अचूकपणा –</a:t>
            </a:r>
          </a:p>
          <a:p>
            <a:pPr marL="514350" indent="-514350">
              <a:buFont typeface="+mj-lt"/>
              <a:buAutoNum type="arabicPeriod"/>
            </a:pPr>
            <a:r>
              <a:rPr lang="en-IN" sz="2800" dirty="0" smtClean="0"/>
              <a:t> </a:t>
            </a:r>
            <a:r>
              <a:rPr lang="mr-IN" sz="2800" dirty="0" smtClean="0"/>
              <a:t>एकजिनसीपणा -</a:t>
            </a:r>
            <a:endParaRPr lang="en-IN" sz="2800" dirty="0"/>
          </a:p>
        </p:txBody>
      </p:sp>
    </p:spTree>
    <p:extLst>
      <p:ext uri="{BB962C8B-B14F-4D97-AF65-F5344CB8AC3E}">
        <p14:creationId xmlns:p14="http://schemas.microsoft.com/office/powerpoint/2010/main" val="20155946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mr-IN" u="sng" dirty="0" smtClean="0">
                <a:solidFill>
                  <a:srgbClr val="FF0000"/>
                </a:solidFill>
              </a:rPr>
              <a:t>संकेतीकरण </a:t>
            </a:r>
            <a:r>
              <a:rPr lang="mr-IN" u="sng" dirty="0" smtClean="0"/>
              <a:t>–</a:t>
            </a:r>
          </a:p>
          <a:p>
            <a:r>
              <a:rPr lang="mr-IN" u="sng" dirty="0" smtClean="0"/>
              <a:t>वर्गीकरण –</a:t>
            </a:r>
          </a:p>
          <a:p>
            <a:r>
              <a:rPr lang="mr-IN" u="sng" dirty="0" smtClean="0"/>
              <a:t>व्याख्या </a:t>
            </a:r>
            <a:r>
              <a:rPr lang="mr-IN" dirty="0" smtClean="0"/>
              <a:t>–</a:t>
            </a:r>
            <a:endParaRPr lang="mr-IN" sz="2800" dirty="0" smtClean="0"/>
          </a:p>
          <a:p>
            <a:r>
              <a:rPr lang="mr-IN" sz="2800" dirty="0"/>
              <a:t> </a:t>
            </a:r>
            <a:r>
              <a:rPr lang="mr-IN" sz="2800" dirty="0" smtClean="0"/>
              <a:t> “जमा केलेल्या माहितीवरून साम्य व विरोध लक्षात घेऊन ,काही उद्देश धरून पदार्थाचे वेगवेगळे गट पाडणे म्हणजे वर्गीकरण होय.”</a:t>
            </a:r>
          </a:p>
          <a:p>
            <a:r>
              <a:rPr lang="mr-IN" u="sng" dirty="0" smtClean="0"/>
              <a:t>वर्गीकरणाचे आधार-</a:t>
            </a:r>
          </a:p>
          <a:p>
            <a:pPr marL="514350" indent="-514350">
              <a:buFont typeface="+mj-lt"/>
              <a:buAutoNum type="arabicPeriod"/>
            </a:pPr>
            <a:r>
              <a:rPr lang="mr-IN" sz="2800" dirty="0" smtClean="0"/>
              <a:t>भौगोलिक वर्गीकरण –</a:t>
            </a:r>
          </a:p>
          <a:p>
            <a:pPr marL="514350" indent="-514350">
              <a:buFont typeface="+mj-lt"/>
              <a:buAutoNum type="arabicPeriod"/>
            </a:pPr>
            <a:r>
              <a:rPr lang="mr-IN" sz="2800" dirty="0" smtClean="0"/>
              <a:t>कालिक वर्गीकरण -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30691400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mr-IN" sz="2800" dirty="0" smtClean="0"/>
              <a:t>3. गुणात्मक वर्गीकरण –</a:t>
            </a:r>
          </a:p>
          <a:p>
            <a:pPr marL="0" indent="0">
              <a:buNone/>
            </a:pPr>
            <a:r>
              <a:rPr lang="mr-IN" sz="2800" dirty="0" smtClean="0"/>
              <a:t>4. संख्यात्मक वर्गीकरण –</a:t>
            </a:r>
          </a:p>
          <a:p>
            <a:r>
              <a:rPr lang="mr-IN" sz="3500" u="sng" dirty="0" smtClean="0"/>
              <a:t>संख्यात्मक वर्गीकरण </a:t>
            </a:r>
            <a:r>
              <a:rPr lang="mr-IN" sz="3500" dirty="0" smtClean="0"/>
              <a:t>–</a:t>
            </a:r>
          </a:p>
          <a:p>
            <a:pPr marL="514350" indent="-514350">
              <a:buFont typeface="+mj-lt"/>
              <a:buAutoNum type="arabicPeriod"/>
            </a:pPr>
            <a:r>
              <a:rPr lang="mr-IN" sz="2800" dirty="0" smtClean="0"/>
              <a:t>चल व स्थिर पदे-</a:t>
            </a:r>
          </a:p>
          <a:p>
            <a:pPr marL="514350" indent="-514350">
              <a:buAutoNum type="arabicPlain" startAt="2"/>
            </a:pPr>
            <a:r>
              <a:rPr lang="mr-IN" sz="2800" dirty="0" smtClean="0"/>
              <a:t>वर्ग मर्यादा -</a:t>
            </a:r>
            <a:endParaRPr lang="mr-IN" sz="2800" dirty="0"/>
          </a:p>
          <a:p>
            <a:pPr marL="514350" indent="-514350">
              <a:buAutoNum type="arabicPlain" startAt="2"/>
            </a:pPr>
            <a:r>
              <a:rPr lang="mr-IN" sz="2800" dirty="0" smtClean="0"/>
              <a:t>वर्गातर-</a:t>
            </a:r>
          </a:p>
          <a:p>
            <a:pPr marL="0" indent="0">
              <a:buNone/>
            </a:pPr>
            <a:r>
              <a:rPr lang="mr-IN" sz="2800" dirty="0" smtClean="0"/>
              <a:t>4. वर्गाची वारंवारिता –</a:t>
            </a:r>
          </a:p>
          <a:p>
            <a:pPr marL="0" indent="0">
              <a:buNone/>
            </a:pPr>
            <a:endParaRPr lang="mr-IN" sz="2800" dirty="0" smtClean="0"/>
          </a:p>
          <a:p>
            <a:pPr marL="514350" indent="-514350">
              <a:buFont typeface="+mj-lt"/>
              <a:buAutoNum type="arabicPeriod"/>
            </a:pPr>
            <a:r>
              <a:rPr lang="mr-IN" sz="2800" u="sng" dirty="0" smtClean="0"/>
              <a:t>अपवर्जक पद्धती –</a:t>
            </a:r>
          </a:p>
          <a:p>
            <a:pPr marL="514350" indent="-514350">
              <a:buFont typeface="+mj-lt"/>
              <a:buAutoNum type="arabicPeriod"/>
            </a:pPr>
            <a:r>
              <a:rPr lang="mr-IN" sz="2800" u="sng" dirty="0" smtClean="0"/>
              <a:t>समावेशक पद्धती </a:t>
            </a:r>
            <a:r>
              <a:rPr lang="mr-IN" sz="2800" dirty="0" smtClean="0"/>
              <a:t>–</a:t>
            </a:r>
          </a:p>
          <a:p>
            <a:pPr marL="514350" indent="-514350">
              <a:buFont typeface="+mj-lt"/>
              <a:buAutoNum type="arabicPeriod"/>
            </a:pPr>
            <a:endParaRPr lang="mr-IN" sz="2800" dirty="0" smtClean="0"/>
          </a:p>
          <a:p>
            <a:pPr marL="0" indent="0">
              <a:buNone/>
            </a:pPr>
            <a:endParaRPr lang="mr-IN" sz="2800" dirty="0" smtClean="0"/>
          </a:p>
          <a:p>
            <a:pPr marL="514350" indent="-514350">
              <a:buFont typeface="+mj-lt"/>
              <a:buAutoNum type="arabicPeriod"/>
            </a:pPr>
            <a:endParaRPr lang="mr-IN" sz="2800" dirty="0"/>
          </a:p>
          <a:p>
            <a:pPr marL="514350" indent="-514350">
              <a:buFont typeface="+mj-lt"/>
              <a:buAutoNum type="arabicPeriod"/>
            </a:pPr>
            <a:endParaRPr lang="mr-IN" sz="2800" dirty="0" smtClean="0"/>
          </a:p>
          <a:p>
            <a:pPr marL="514350" indent="-514350">
              <a:buFont typeface="+mj-lt"/>
              <a:buAutoNum type="arabicPeriod"/>
            </a:pPr>
            <a:endParaRPr lang="mr-IN" sz="2800" dirty="0" smtClean="0"/>
          </a:p>
        </p:txBody>
      </p:sp>
    </p:spTree>
    <p:extLst>
      <p:ext uri="{BB962C8B-B14F-4D97-AF65-F5344CB8AC3E}">
        <p14:creationId xmlns:p14="http://schemas.microsoft.com/office/powerpoint/2010/main" val="10613302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mr-IN" sz="2800" dirty="0" smtClean="0"/>
              <a:t>3</a:t>
            </a:r>
            <a:r>
              <a:rPr lang="mr-IN" sz="2800" dirty="0" smtClean="0">
                <a:solidFill>
                  <a:srgbClr val="FF0000"/>
                </a:solidFill>
              </a:rPr>
              <a:t>.</a:t>
            </a:r>
            <a:r>
              <a:rPr lang="en-IN" sz="2800" dirty="0" smtClean="0">
                <a:solidFill>
                  <a:srgbClr val="FF0000"/>
                </a:solidFill>
              </a:rPr>
              <a:t> </a:t>
            </a:r>
            <a:r>
              <a:rPr lang="mr-IN" sz="2800" dirty="0" smtClean="0">
                <a:solidFill>
                  <a:srgbClr val="FF0000"/>
                </a:solidFill>
              </a:rPr>
              <a:t>वारंवारिता वितरण </a:t>
            </a:r>
            <a:r>
              <a:rPr lang="mr-IN" sz="2800" dirty="0" smtClean="0"/>
              <a:t>–</a:t>
            </a:r>
          </a:p>
          <a:p>
            <a:r>
              <a:rPr lang="mr-IN" u="sng" dirty="0" smtClean="0">
                <a:solidFill>
                  <a:srgbClr val="FF0000"/>
                </a:solidFill>
              </a:rPr>
              <a:t>संचित वारंवारिता सारणी </a:t>
            </a:r>
            <a:r>
              <a:rPr lang="mr-IN" u="sng" dirty="0" smtClean="0"/>
              <a:t>–</a:t>
            </a:r>
          </a:p>
          <a:p>
            <a:r>
              <a:rPr lang="mr-IN" u="sng" dirty="0" smtClean="0"/>
              <a:t>सारणीकरण-</a:t>
            </a:r>
          </a:p>
          <a:p>
            <a:r>
              <a:rPr lang="mr-IN" sz="2800" dirty="0" smtClean="0"/>
              <a:t>सारणीकरणाचे भाग –</a:t>
            </a:r>
          </a:p>
          <a:p>
            <a:endParaRPr lang="en-IN" sz="28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35090614"/>
              </p:ext>
            </p:extLst>
          </p:nvPr>
        </p:nvGraphicFramePr>
        <p:xfrm>
          <a:off x="1331640" y="3861048"/>
          <a:ext cx="6096000" cy="2590800"/>
        </p:xfrm>
        <a:graphic>
          <a:graphicData uri="http://schemas.openxmlformats.org/drawingml/2006/table">
            <a:tbl>
              <a:tblPr firstCol="1" lastRow="1" bandRow="1">
                <a:tableStyleId>{5C22544A-7EE6-4342-B048-85BDC9FD1C3A}</a:tableStyleId>
              </a:tblPr>
              <a:tblGrid>
                <a:gridCol w="3024336"/>
                <a:gridCol w="3071664"/>
              </a:tblGrid>
              <a:tr h="144016"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mr-IN" sz="2800" b="0" dirty="0" smtClean="0"/>
                        <a:t>सारणी क्रमांक</a:t>
                      </a:r>
                      <a:endParaRPr lang="en-IN" sz="28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mr-IN" sz="2800" dirty="0" smtClean="0"/>
                        <a:t>शीर्षक</a:t>
                      </a:r>
                      <a:endParaRPr lang="en-IN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mr-IN" sz="2800" b="0" dirty="0" smtClean="0"/>
                        <a:t>शीर्षक</a:t>
                      </a:r>
                      <a:r>
                        <a:rPr lang="mr-IN" sz="2800" b="0" baseline="0" dirty="0" smtClean="0"/>
                        <a:t> टीप </a:t>
                      </a:r>
                      <a:endParaRPr lang="en-IN" sz="28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mr-IN" sz="2800" b="0" dirty="0" smtClean="0"/>
                        <a:t>स्तभ मथळा </a:t>
                      </a:r>
                      <a:endParaRPr lang="en-IN" sz="2800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mr-IN" sz="2800" b="0" dirty="0" smtClean="0"/>
                        <a:t>पंक्ती मथळा </a:t>
                      </a:r>
                      <a:endParaRPr lang="en-IN" sz="28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mr-IN" sz="2800" b="0" dirty="0" smtClean="0"/>
                        <a:t>सारणी कप्पा </a:t>
                      </a:r>
                      <a:endParaRPr lang="en-IN" sz="2800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mr-IN" sz="2800" b="0" dirty="0" smtClean="0"/>
                        <a:t>तळ टीप </a:t>
                      </a:r>
                      <a:endParaRPr lang="en-IN" sz="28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mr-IN" sz="2800" b="0" dirty="0" smtClean="0"/>
                        <a:t>संदर्भ टीप </a:t>
                      </a:r>
                      <a:endParaRPr lang="en-IN" sz="2800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IN" sz="28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sz="2800" b="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4962660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mr-IN" sz="2800" u="sng" dirty="0" smtClean="0">
                <a:solidFill>
                  <a:srgbClr val="FF0000"/>
                </a:solidFill>
              </a:rPr>
              <a:t>सारणीचे प्रकार </a:t>
            </a:r>
            <a:r>
              <a:rPr lang="mr-IN" sz="2800" dirty="0" smtClean="0"/>
              <a:t>–</a:t>
            </a:r>
          </a:p>
          <a:p>
            <a:pPr marL="514350" indent="-514350">
              <a:buFont typeface="+mj-lt"/>
              <a:buAutoNum type="arabicPeriod"/>
            </a:pPr>
            <a:r>
              <a:rPr lang="mr-IN" sz="2800" dirty="0" smtClean="0"/>
              <a:t>सामान्य उद्दिष्ट सारणी व विशेष उद्दिष्ट सारणी –</a:t>
            </a:r>
          </a:p>
          <a:p>
            <a:pPr marL="514350" indent="-514350">
              <a:buFont typeface="+mj-lt"/>
              <a:buAutoNum type="arabicPeriod"/>
            </a:pPr>
            <a:r>
              <a:rPr lang="mr-IN" sz="2800" dirty="0" smtClean="0"/>
              <a:t>साधी व जटील सारणी -</a:t>
            </a:r>
          </a:p>
          <a:p>
            <a:r>
              <a:rPr lang="mr-IN" u="sng" dirty="0" smtClean="0"/>
              <a:t>साधी किंवा एकमार्गी सारणी-</a:t>
            </a:r>
          </a:p>
          <a:p>
            <a:r>
              <a:rPr lang="mr-IN" u="sng" dirty="0" smtClean="0"/>
              <a:t>द्वीमार्गी सारणी-</a:t>
            </a:r>
          </a:p>
          <a:p>
            <a:r>
              <a:rPr lang="mr-IN" u="sng" dirty="0" smtClean="0"/>
              <a:t>त्रिमार्गी सारणी –</a:t>
            </a:r>
          </a:p>
          <a:p>
            <a:r>
              <a:rPr lang="mr-IN" u="sng" dirty="0" smtClean="0"/>
              <a:t>बहुमार्गी सारणी –</a:t>
            </a:r>
            <a:r>
              <a:rPr lang="mr-IN" dirty="0" smtClean="0"/>
              <a:t>  </a:t>
            </a:r>
          </a:p>
          <a:p>
            <a:endParaRPr lang="en-IN" sz="2800" dirty="0"/>
          </a:p>
        </p:txBody>
      </p:sp>
    </p:spTree>
    <p:extLst>
      <p:ext uri="{BB962C8B-B14F-4D97-AF65-F5344CB8AC3E}">
        <p14:creationId xmlns:p14="http://schemas.microsoft.com/office/powerpoint/2010/main" val="61933649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mr-IN" sz="3500" u="sng" dirty="0" smtClean="0">
                <a:solidFill>
                  <a:srgbClr val="FF0000"/>
                </a:solidFill>
              </a:rPr>
              <a:t>वर्गीकरणाची व सारणीकरणाची तत्वे- </a:t>
            </a:r>
          </a:p>
          <a:p>
            <a:pPr marL="514350" indent="-514350">
              <a:buFont typeface="+mj-lt"/>
              <a:buAutoNum type="arabicPeriod"/>
            </a:pPr>
            <a:r>
              <a:rPr lang="mr-IN" sz="2800" dirty="0" smtClean="0"/>
              <a:t>सारणीत सुटसुटीतपणा असावा –</a:t>
            </a:r>
          </a:p>
          <a:p>
            <a:pPr marL="514350" indent="-514350">
              <a:buFont typeface="+mj-lt"/>
              <a:buAutoNum type="arabicPeriod"/>
            </a:pPr>
            <a:r>
              <a:rPr lang="mr-IN" sz="2800" dirty="0" smtClean="0"/>
              <a:t>सारणीस अव्नर्थक शीर्षक द्यावे-</a:t>
            </a:r>
          </a:p>
          <a:p>
            <a:pPr marL="514350" indent="-514350">
              <a:buFont typeface="+mj-lt"/>
              <a:buAutoNum type="arabicPeriod"/>
            </a:pPr>
            <a:r>
              <a:rPr lang="mr-IN" sz="2800" dirty="0" smtClean="0"/>
              <a:t>संदर्भ द्वावा-</a:t>
            </a:r>
          </a:p>
          <a:p>
            <a:pPr marL="514350" indent="-514350">
              <a:buFont typeface="+mj-lt"/>
              <a:buAutoNum type="arabicPeriod"/>
            </a:pPr>
            <a:r>
              <a:rPr lang="mr-IN" sz="2800" dirty="0" smtClean="0"/>
              <a:t>एकके स्पष्ट करावीत –</a:t>
            </a:r>
          </a:p>
          <a:p>
            <a:pPr marL="514350" indent="-514350">
              <a:buFont typeface="+mj-lt"/>
              <a:buAutoNum type="arabicPeriod"/>
            </a:pPr>
            <a:r>
              <a:rPr lang="mr-IN" sz="2800" dirty="0" smtClean="0"/>
              <a:t>मोजणी दोन वेळा होऊ देऊ नये –</a:t>
            </a:r>
          </a:p>
          <a:p>
            <a:pPr marL="514350" indent="-514350">
              <a:buFont typeface="+mj-lt"/>
              <a:buAutoNum type="arabicPeriod"/>
            </a:pPr>
            <a:r>
              <a:rPr lang="mr-IN" sz="2800" dirty="0" smtClean="0"/>
              <a:t>जरूर तेथे बेरजा व पोटबेरजा कराव्यात –</a:t>
            </a:r>
          </a:p>
          <a:p>
            <a:pPr marL="514350" indent="-514350">
              <a:buFont typeface="+mj-lt"/>
              <a:buAutoNum type="arabicPeriod"/>
            </a:pPr>
            <a:r>
              <a:rPr lang="mr-IN" sz="2800" dirty="0" smtClean="0"/>
              <a:t>जरूर तेथे शेकडेवारी किंवा प्रमाण फरक द्यावेत –</a:t>
            </a:r>
          </a:p>
          <a:p>
            <a:pPr marL="514350" indent="-514350">
              <a:buFont typeface="+mj-lt"/>
              <a:buAutoNum type="arabicPeriod"/>
            </a:pPr>
            <a:r>
              <a:rPr lang="mr-IN" sz="2800" dirty="0" smtClean="0"/>
              <a:t>महत्त्वाच्या आकड्यांना खुण करावी –</a:t>
            </a:r>
          </a:p>
          <a:p>
            <a:pPr marL="514350" indent="-514350">
              <a:buFont typeface="+mj-lt"/>
              <a:buAutoNum type="arabicPeriod"/>
            </a:pPr>
            <a:r>
              <a:rPr lang="mr-IN" sz="2800" dirty="0" smtClean="0"/>
              <a:t>योग्य आकाराचा कागद वापरावा -  </a:t>
            </a:r>
            <a:endParaRPr lang="en-IN" sz="2800" dirty="0"/>
          </a:p>
        </p:txBody>
      </p:sp>
    </p:spTree>
    <p:extLst>
      <p:ext uri="{BB962C8B-B14F-4D97-AF65-F5344CB8AC3E}">
        <p14:creationId xmlns:p14="http://schemas.microsoft.com/office/powerpoint/2010/main" val="285920517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mr-IN" u="sng" dirty="0" smtClean="0">
                <a:solidFill>
                  <a:srgbClr val="FF0000"/>
                </a:solidFill>
              </a:rPr>
              <a:t>वारंवारिता वितरण सारणीची तत्वे-</a:t>
            </a:r>
          </a:p>
          <a:p>
            <a:pPr marL="514350" indent="-514350">
              <a:buFont typeface="+mj-lt"/>
              <a:buAutoNum type="arabicPeriod"/>
            </a:pPr>
            <a:r>
              <a:rPr lang="mr-IN" sz="2800" dirty="0" smtClean="0"/>
              <a:t>वर्गाची संख्या –</a:t>
            </a:r>
          </a:p>
          <a:p>
            <a:pPr marL="514350" indent="-514350">
              <a:buFont typeface="+mj-lt"/>
              <a:buAutoNum type="arabicPeriod"/>
            </a:pPr>
            <a:r>
              <a:rPr lang="mr-IN" sz="2800" dirty="0" smtClean="0"/>
              <a:t>वर्गातरांची लांबी-</a:t>
            </a:r>
          </a:p>
          <a:p>
            <a:pPr marL="514350" indent="-514350">
              <a:buFont typeface="+mj-lt"/>
              <a:buAutoNum type="arabicPeriod"/>
            </a:pPr>
            <a:r>
              <a:rPr lang="mr-IN" sz="2800" dirty="0" smtClean="0"/>
              <a:t>वर्गाची खालची मर्यादा-</a:t>
            </a:r>
          </a:p>
          <a:p>
            <a:pPr marL="514350" indent="-514350">
              <a:buFont typeface="+mj-lt"/>
              <a:buAutoNum type="arabicPeriod"/>
            </a:pPr>
            <a:r>
              <a:rPr lang="mr-IN" sz="2800" dirty="0" smtClean="0"/>
              <a:t>मुक्त वर्ग –</a:t>
            </a:r>
          </a:p>
          <a:p>
            <a:pPr marL="514350" indent="-514350">
              <a:buFont typeface="+mj-lt"/>
              <a:buAutoNum type="arabicPeriod"/>
            </a:pPr>
            <a:r>
              <a:rPr lang="mr-IN" sz="2800" dirty="0" smtClean="0"/>
              <a:t>वर्गाची वरची मर्यादा –</a:t>
            </a:r>
          </a:p>
          <a:p>
            <a:endParaRPr lang="en-IN" sz="2800" dirty="0"/>
          </a:p>
        </p:txBody>
      </p:sp>
    </p:spTree>
    <p:extLst>
      <p:ext uri="{BB962C8B-B14F-4D97-AF65-F5344CB8AC3E}">
        <p14:creationId xmlns:p14="http://schemas.microsoft.com/office/powerpoint/2010/main" val="325517794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mr-IN" u="sng" dirty="0" smtClean="0">
                <a:solidFill>
                  <a:srgbClr val="FF0000"/>
                </a:solidFill>
              </a:rPr>
              <a:t>वर्गीकरण व सारणीकरण यांची उद्दिष्टे-</a:t>
            </a:r>
          </a:p>
          <a:p>
            <a:pPr marL="514350" indent="-514350">
              <a:buFont typeface="+mj-lt"/>
              <a:buAutoNum type="arabicPeriod"/>
            </a:pPr>
            <a:r>
              <a:rPr lang="mr-IN" sz="2800" dirty="0" smtClean="0"/>
              <a:t>सामग्रीचा संक्षेप होतो व जटिलता कमी होते –</a:t>
            </a:r>
          </a:p>
          <a:p>
            <a:pPr marL="514350" indent="-514350">
              <a:buFont typeface="+mj-lt"/>
              <a:buAutoNum type="arabicPeriod"/>
            </a:pPr>
            <a:r>
              <a:rPr lang="mr-IN" sz="2800" dirty="0" smtClean="0"/>
              <a:t>तुलना करणे शक्य होते –</a:t>
            </a:r>
          </a:p>
          <a:p>
            <a:pPr marL="514350" indent="-514350">
              <a:buFont typeface="+mj-lt"/>
              <a:buAutoNum type="arabicPeriod"/>
            </a:pPr>
            <a:r>
              <a:rPr lang="mr-IN" sz="2800" dirty="0" smtClean="0"/>
              <a:t>आकृतीबंध स्पष्ट होतो-</a:t>
            </a:r>
          </a:p>
          <a:p>
            <a:pPr marL="514350" indent="-514350">
              <a:buFont typeface="+mj-lt"/>
              <a:buAutoNum type="arabicPeriod"/>
            </a:pPr>
            <a:r>
              <a:rPr lang="mr-IN" sz="2800" dirty="0" smtClean="0"/>
              <a:t>महत्त्वाच्या गोष्टी उघड होतात –</a:t>
            </a:r>
          </a:p>
          <a:p>
            <a:pPr marL="514350" indent="-514350">
              <a:buFont typeface="+mj-lt"/>
              <a:buAutoNum type="arabicPeriod"/>
            </a:pPr>
            <a:r>
              <a:rPr lang="mr-IN" sz="2800" dirty="0" smtClean="0"/>
              <a:t>सामग्रीचे पुढे विश्लेषण करण्यास मदत होते –</a:t>
            </a:r>
          </a:p>
          <a:p>
            <a:pPr marL="514350" indent="-514350">
              <a:buFont typeface="+mj-lt"/>
              <a:buAutoNum type="arabicPeriod"/>
            </a:pPr>
            <a:r>
              <a:rPr lang="mr-IN" sz="2800" dirty="0" smtClean="0"/>
              <a:t>अहवाल तयार करताना मदत होते –</a:t>
            </a:r>
          </a:p>
          <a:p>
            <a:pPr marL="514350" indent="-514350">
              <a:buFont typeface="+mj-lt"/>
              <a:buAutoNum type="arabicPeriod"/>
            </a:pPr>
            <a:endParaRPr lang="mr-IN" sz="2800" dirty="0" smtClean="0"/>
          </a:p>
          <a:p>
            <a:endParaRPr lang="en-IN" sz="2800" dirty="0"/>
          </a:p>
        </p:txBody>
      </p:sp>
    </p:spTree>
    <p:extLst>
      <p:ext uri="{BB962C8B-B14F-4D97-AF65-F5344CB8AC3E}">
        <p14:creationId xmlns:p14="http://schemas.microsoft.com/office/powerpoint/2010/main" val="416464710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mr-IN" sz="2800" dirty="0" smtClean="0"/>
              <a:t> अशा प्रकारे आपल्याला संख्याशास्त्रीय पद्धती,गरज,</a:t>
            </a:r>
          </a:p>
          <a:p>
            <a:pPr marL="0" indent="0">
              <a:buNone/>
            </a:pPr>
            <a:r>
              <a:rPr lang="mr-IN" sz="2800" dirty="0" smtClean="0"/>
              <a:t>तसेच,सामग्रीचेसंकलन,संकेतीकरण,वर्गीकरण,वर्गीकरणाचे आधार,सारणीकरण,वर्गीकरणाची व सारणीकरणाची तत्वे,वारंवारिता वितरण सारणीची तत्वे,वर्गीकरण व सारणीकरण यांची उद्दिष्टे यांचा अभ्यास करता येईल.</a:t>
            </a:r>
            <a:endParaRPr lang="en-IN" sz="28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mr-IN" u="sng" dirty="0" smtClean="0">
                <a:solidFill>
                  <a:srgbClr val="FF0000"/>
                </a:solidFill>
              </a:rPr>
              <a:t>समारोप</a:t>
            </a:r>
            <a:endParaRPr lang="en-IN" u="sng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25526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556792"/>
            <a:ext cx="8229600" cy="4525963"/>
          </a:xfrm>
        </p:spPr>
        <p:txBody>
          <a:bodyPr>
            <a:no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IN" sz="3600" dirty="0" smtClean="0"/>
              <a:t> </a:t>
            </a:r>
            <a:r>
              <a:rPr lang="mr-IN" sz="3600" dirty="0" smtClean="0"/>
              <a:t>नमुना निवड –</a:t>
            </a:r>
          </a:p>
          <a:p>
            <a:pPr marL="514350" indent="-514350">
              <a:buFont typeface="+mj-lt"/>
              <a:buAutoNum type="arabicPeriod"/>
            </a:pPr>
            <a:r>
              <a:rPr lang="en-IN" sz="3600" dirty="0" smtClean="0"/>
              <a:t> </a:t>
            </a:r>
            <a:r>
              <a:rPr lang="mr-IN" sz="3600" dirty="0" smtClean="0"/>
              <a:t>सामग्रीची मांडणी –</a:t>
            </a:r>
          </a:p>
          <a:p>
            <a:pPr marL="514350" indent="-514350">
              <a:buFont typeface="+mj-lt"/>
              <a:buAutoNum type="arabicPeriod"/>
            </a:pPr>
            <a:r>
              <a:rPr lang="en-IN" sz="3600" dirty="0" smtClean="0"/>
              <a:t> </a:t>
            </a:r>
            <a:r>
              <a:rPr lang="mr-IN" sz="3600" dirty="0" smtClean="0"/>
              <a:t>आकृती, आलेख,व प्रकार –</a:t>
            </a:r>
          </a:p>
          <a:p>
            <a:pPr marL="514350" indent="-514350">
              <a:buFont typeface="+mj-lt"/>
              <a:buAutoNum type="arabicPeriod"/>
            </a:pPr>
            <a:r>
              <a:rPr lang="en-IN" sz="3600" dirty="0" smtClean="0"/>
              <a:t> </a:t>
            </a:r>
            <a:r>
              <a:rPr lang="mr-IN" sz="3600" dirty="0" smtClean="0"/>
              <a:t>सामग्रीचे विश्लेषण -१</a:t>
            </a:r>
          </a:p>
          <a:p>
            <a:pPr marL="514350" indent="-514350">
              <a:buFont typeface="+mj-lt"/>
              <a:buAutoNum type="arabicPeriod"/>
            </a:pPr>
            <a:r>
              <a:rPr lang="en-IN" sz="3600" dirty="0" smtClean="0"/>
              <a:t> </a:t>
            </a:r>
            <a:r>
              <a:rPr lang="mr-IN" sz="3600" dirty="0" smtClean="0"/>
              <a:t>सामग्रीचे विश्लेषण -२</a:t>
            </a:r>
          </a:p>
          <a:p>
            <a:pPr marL="514350" indent="-514350">
              <a:buFont typeface="+mj-lt"/>
              <a:buAutoNum type="arabicPeriod"/>
            </a:pPr>
            <a:r>
              <a:rPr lang="en-IN" sz="3600" dirty="0" smtClean="0"/>
              <a:t> </a:t>
            </a:r>
            <a:r>
              <a:rPr lang="mr-IN" sz="3600" dirty="0" smtClean="0"/>
              <a:t>अर्थशोधन व अहवाल – </a:t>
            </a:r>
          </a:p>
          <a:p>
            <a:r>
              <a:rPr lang="mr-IN" sz="3600" dirty="0" smtClean="0"/>
              <a:t> निवडक संदर्भग्रंथ - </a:t>
            </a:r>
            <a:endParaRPr lang="en-IN" sz="36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mr-IN" u="sng" dirty="0" smtClean="0">
                <a:solidFill>
                  <a:srgbClr val="FF0000"/>
                </a:solidFill>
                <a:latin typeface="Mangal" pitchFamily="18" charset="0"/>
                <a:cs typeface="Mangal" pitchFamily="18" charset="0"/>
              </a:rPr>
              <a:t>अनुक्रमणिका </a:t>
            </a:r>
            <a:endParaRPr lang="en-IN" u="sng" dirty="0">
              <a:solidFill>
                <a:srgbClr val="FF0000"/>
              </a:solidFill>
              <a:latin typeface="Mangal" pitchFamily="18" charset="0"/>
              <a:cs typeface="Mangal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66771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mr-IN" sz="3500" u="sng" dirty="0" smtClean="0">
                <a:latin typeface="Mangal" pitchFamily="18" charset="0"/>
                <a:cs typeface="Mangal" pitchFamily="18" charset="0"/>
              </a:rPr>
              <a:t>नमुना पद्धती (अर्थ व स्वरूप ) – </a:t>
            </a:r>
          </a:p>
          <a:p>
            <a:pPr marL="514350" indent="-514350">
              <a:buFont typeface="+mj-lt"/>
              <a:buAutoNum type="arabicPeriod"/>
            </a:pPr>
            <a:r>
              <a:rPr lang="mr-IN" sz="2800" dirty="0" smtClean="0">
                <a:latin typeface="Mangal" pitchFamily="18" charset="0"/>
                <a:cs typeface="Mangal" pitchFamily="18" charset="0"/>
              </a:rPr>
              <a:t>राशी पद्धती –</a:t>
            </a:r>
          </a:p>
          <a:p>
            <a:pPr marL="514350" indent="-514350">
              <a:buFont typeface="+mj-lt"/>
              <a:buAutoNum type="arabicPeriod"/>
            </a:pPr>
            <a:r>
              <a:rPr lang="mr-IN" sz="2800" dirty="0" smtClean="0">
                <a:latin typeface="Mangal" pitchFamily="18" charset="0"/>
                <a:cs typeface="Mangal" pitchFamily="18" charset="0"/>
              </a:rPr>
              <a:t>नमुना पद्धती-</a:t>
            </a:r>
          </a:p>
          <a:p>
            <a:r>
              <a:rPr lang="mr-IN" sz="3500" u="sng" dirty="0" smtClean="0">
                <a:latin typeface="Mangal" pitchFamily="18" charset="0"/>
                <a:cs typeface="Mangal" pitchFamily="18" charset="0"/>
              </a:rPr>
              <a:t>राशी पद्धती </a:t>
            </a:r>
            <a:r>
              <a:rPr lang="mr-IN" sz="2800" dirty="0" smtClean="0">
                <a:latin typeface="Mangal" pitchFamily="18" charset="0"/>
                <a:cs typeface="Mangal" pitchFamily="18" charset="0"/>
              </a:rPr>
              <a:t>–</a:t>
            </a:r>
          </a:p>
          <a:p>
            <a:pPr marL="0" indent="0">
              <a:buNone/>
            </a:pPr>
            <a:r>
              <a:rPr lang="mr-IN" sz="2800" dirty="0">
                <a:latin typeface="Mangal" pitchFamily="18" charset="0"/>
                <a:cs typeface="Mangal" pitchFamily="18" charset="0"/>
              </a:rPr>
              <a:t> </a:t>
            </a:r>
            <a:r>
              <a:rPr lang="mr-IN" sz="2800" dirty="0" smtClean="0">
                <a:latin typeface="Mangal" pitchFamily="18" charset="0"/>
                <a:cs typeface="Mangal" pitchFamily="18" charset="0"/>
              </a:rPr>
              <a:t>   “अभ्यास विषयातील घटकांच्या समुच्चयाला विश्व          </a:t>
            </a:r>
          </a:p>
          <a:p>
            <a:pPr marL="0" indent="0">
              <a:buNone/>
            </a:pPr>
            <a:r>
              <a:rPr lang="mr-IN" sz="2800" dirty="0" smtClean="0">
                <a:latin typeface="Mangal" pitchFamily="18" charset="0"/>
                <a:cs typeface="Mangal" pitchFamily="18" charset="0"/>
              </a:rPr>
              <a:t>     किंवा राशी असे म्हणतात .”</a:t>
            </a:r>
          </a:p>
          <a:p>
            <a:r>
              <a:rPr lang="mr-IN" sz="3500" u="sng" dirty="0" smtClean="0">
                <a:latin typeface="Mangal" pitchFamily="18" charset="0"/>
                <a:cs typeface="Mangal" pitchFamily="18" charset="0"/>
              </a:rPr>
              <a:t>नमुना पद्धती </a:t>
            </a:r>
            <a:r>
              <a:rPr lang="mr-IN" sz="2800" dirty="0" smtClean="0">
                <a:latin typeface="Mangal" pitchFamily="18" charset="0"/>
                <a:cs typeface="Mangal" pitchFamily="18" charset="0"/>
              </a:rPr>
              <a:t>–</a:t>
            </a:r>
          </a:p>
          <a:p>
            <a:pPr marL="0" indent="0">
              <a:buNone/>
            </a:pPr>
            <a:r>
              <a:rPr lang="mr-IN" sz="2800" dirty="0">
                <a:latin typeface="Mangal" pitchFamily="18" charset="0"/>
                <a:cs typeface="Mangal" pitchFamily="18" charset="0"/>
              </a:rPr>
              <a:t> </a:t>
            </a:r>
            <a:r>
              <a:rPr lang="mr-IN" sz="2800" dirty="0" smtClean="0">
                <a:latin typeface="Mangal" pitchFamily="18" charset="0"/>
                <a:cs typeface="Mangal" pitchFamily="18" charset="0"/>
              </a:rPr>
              <a:t>    “संपूर्ण राशीऐवजी जर राशीतील काही निवडक घट</a:t>
            </a:r>
          </a:p>
          <a:p>
            <a:pPr marL="0" indent="0">
              <a:buNone/>
            </a:pPr>
            <a:r>
              <a:rPr lang="mr-IN" sz="2800" dirty="0" smtClean="0">
                <a:latin typeface="Mangal" pitchFamily="18" charset="0"/>
                <a:cs typeface="Mangal" pitchFamily="18" charset="0"/>
              </a:rPr>
              <a:t>     -कांकडून व घटकांबाबत माहिती जमा केली तर त्या </a:t>
            </a:r>
          </a:p>
          <a:p>
            <a:pPr marL="0" indent="0">
              <a:buNone/>
            </a:pPr>
            <a:r>
              <a:rPr lang="mr-IN" sz="2800" dirty="0">
                <a:latin typeface="Mangal" pitchFamily="18" charset="0"/>
                <a:cs typeface="Mangal" pitchFamily="18" charset="0"/>
              </a:rPr>
              <a:t> </a:t>
            </a:r>
            <a:r>
              <a:rPr lang="mr-IN" sz="2800" dirty="0" smtClean="0">
                <a:latin typeface="Mangal" pitchFamily="18" charset="0"/>
                <a:cs typeface="Mangal" pitchFamily="18" charset="0"/>
              </a:rPr>
              <a:t>     पद्धतीस नमुना पद्धती असे म्हणतात .” </a:t>
            </a:r>
            <a:endParaRPr lang="en-IN" sz="2800" dirty="0">
              <a:latin typeface="Mangal" pitchFamily="18" charset="0"/>
              <a:cs typeface="Mangal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mr-IN" u="sng" dirty="0" smtClean="0"/>
              <a:t>नमुना निवड </a:t>
            </a:r>
            <a:endParaRPr lang="en-IN" u="sng" dirty="0"/>
          </a:p>
        </p:txBody>
      </p:sp>
    </p:spTree>
    <p:extLst>
      <p:ext uri="{BB962C8B-B14F-4D97-AF65-F5344CB8AC3E}">
        <p14:creationId xmlns:p14="http://schemas.microsoft.com/office/powerpoint/2010/main" val="36543925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mr-IN" u="sng" dirty="0" smtClean="0">
                <a:latin typeface="Mangal" pitchFamily="18" charset="0"/>
                <a:cs typeface="Mangal" pitchFamily="18" charset="0"/>
              </a:rPr>
              <a:t>नमुना पद्धतीचे उपयोग </a:t>
            </a:r>
            <a:r>
              <a:rPr lang="mr-IN" sz="2800" dirty="0" smtClean="0">
                <a:latin typeface="Mangal" pitchFamily="18" charset="0"/>
                <a:cs typeface="Mangal" pitchFamily="18" charset="0"/>
              </a:rPr>
              <a:t>–</a:t>
            </a:r>
          </a:p>
          <a:p>
            <a:pPr marL="514350" indent="-514350">
              <a:buFont typeface="+mj-lt"/>
              <a:buAutoNum type="arabicPeriod"/>
            </a:pPr>
            <a:r>
              <a:rPr lang="mr-IN" sz="2800" dirty="0" smtClean="0">
                <a:latin typeface="Mangal" pitchFamily="18" charset="0"/>
                <a:cs typeface="Mangal" pitchFamily="18" charset="0"/>
              </a:rPr>
              <a:t>नमुन्यावरून राशीबद्दल अनुमान करणे –</a:t>
            </a:r>
          </a:p>
          <a:p>
            <a:pPr marL="514350" indent="-514350">
              <a:buFont typeface="+mj-lt"/>
              <a:buAutoNum type="arabicPeriod"/>
            </a:pPr>
            <a:endParaRPr lang="mr-IN" sz="2800" dirty="0" smtClean="0">
              <a:latin typeface="Mangal" pitchFamily="18" charset="0"/>
              <a:cs typeface="Mangal" pitchFamily="18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mr-IN" sz="2800" dirty="0" smtClean="0">
                <a:latin typeface="Mangal" pitchFamily="18" charset="0"/>
                <a:cs typeface="Mangal" pitchFamily="18" charset="0"/>
              </a:rPr>
              <a:t>राशीबद्दलचे गृहीतक नमुन्यावरून तपासणे –</a:t>
            </a:r>
          </a:p>
          <a:p>
            <a:pPr marL="0" indent="0">
              <a:buNone/>
            </a:pPr>
            <a:endParaRPr lang="mr-IN" sz="2800" dirty="0" smtClean="0">
              <a:latin typeface="Mangal" pitchFamily="18" charset="0"/>
              <a:cs typeface="Mangal" pitchFamily="18" charset="0"/>
            </a:endParaRPr>
          </a:p>
          <a:p>
            <a:r>
              <a:rPr lang="mr-IN" u="sng" dirty="0" smtClean="0">
                <a:latin typeface="Mangal" pitchFamily="18" charset="0"/>
                <a:cs typeface="Mangal" pitchFamily="18" charset="0"/>
              </a:rPr>
              <a:t>नमुना पद्धतीचे फायदे –</a:t>
            </a:r>
          </a:p>
          <a:p>
            <a:pPr marL="514350" indent="-514350">
              <a:buFont typeface="+mj-lt"/>
              <a:buAutoNum type="arabicPeriod"/>
            </a:pPr>
            <a:r>
              <a:rPr lang="mr-IN" sz="2800" dirty="0" smtClean="0">
                <a:latin typeface="Mangal" pitchFamily="18" charset="0"/>
                <a:cs typeface="Mangal" pitchFamily="18" charset="0"/>
              </a:rPr>
              <a:t>वेळेची बचत –</a:t>
            </a:r>
          </a:p>
          <a:p>
            <a:pPr marL="514350" indent="-514350">
              <a:buFont typeface="+mj-lt"/>
              <a:buAutoNum type="arabicPeriod"/>
            </a:pPr>
            <a:r>
              <a:rPr lang="mr-IN" sz="2800" dirty="0" smtClean="0">
                <a:latin typeface="Mangal" pitchFamily="18" charset="0"/>
                <a:cs typeface="Mangal" pitchFamily="18" charset="0"/>
              </a:rPr>
              <a:t>खर्चात बचत –</a:t>
            </a:r>
          </a:p>
          <a:p>
            <a:pPr marL="514350" indent="-514350">
              <a:buFont typeface="+mj-lt"/>
              <a:buAutoNum type="arabicPeriod"/>
            </a:pPr>
            <a:r>
              <a:rPr lang="mr-IN" sz="2800" dirty="0" smtClean="0">
                <a:latin typeface="Mangal" pitchFamily="18" charset="0"/>
                <a:cs typeface="Mangal" pitchFamily="18" charset="0"/>
              </a:rPr>
              <a:t>अधिक माहिती मिळवता येते </a:t>
            </a:r>
            <a:r>
              <a:rPr lang="mr-IN" sz="2800" u="sng" dirty="0" smtClean="0">
                <a:latin typeface="Mangal" pitchFamily="18" charset="0"/>
                <a:cs typeface="Mangal" pitchFamily="18" charset="0"/>
              </a:rPr>
              <a:t>-</a:t>
            </a:r>
          </a:p>
        </p:txBody>
      </p:sp>
    </p:spTree>
    <p:extLst>
      <p:ext uri="{BB962C8B-B14F-4D97-AF65-F5344CB8AC3E}">
        <p14:creationId xmlns:p14="http://schemas.microsoft.com/office/powerpoint/2010/main" val="19088679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IN" sz="2800" dirty="0" smtClean="0">
                <a:latin typeface="Mangal" pitchFamily="18" charset="0"/>
                <a:cs typeface="Mangal" pitchFamily="18" charset="0"/>
              </a:rPr>
              <a:t>4 </a:t>
            </a:r>
            <a:r>
              <a:rPr lang="mr-IN" sz="2800" dirty="0" smtClean="0">
                <a:latin typeface="Mangal" pitchFamily="18" charset="0"/>
                <a:cs typeface="Mangal" pitchFamily="18" charset="0"/>
              </a:rPr>
              <a:t>. माहितीची विश्वसनीयता अधिक असते –</a:t>
            </a:r>
          </a:p>
          <a:p>
            <a:pPr marL="0" indent="0">
              <a:buNone/>
            </a:pPr>
            <a:r>
              <a:rPr lang="mr-IN" sz="2800" dirty="0" smtClean="0">
                <a:latin typeface="Mangal" pitchFamily="18" charset="0"/>
                <a:cs typeface="Mangal" pitchFamily="18" charset="0"/>
              </a:rPr>
              <a:t>5.</a:t>
            </a:r>
            <a:r>
              <a:rPr lang="en-IN" sz="28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mr-IN" sz="2800" dirty="0" smtClean="0">
                <a:latin typeface="Mangal" pitchFamily="18" charset="0"/>
                <a:cs typeface="Mangal" pitchFamily="18" charset="0"/>
              </a:rPr>
              <a:t> काही बाबतीत राशी पद्धती अशक्य ठरते –</a:t>
            </a:r>
          </a:p>
          <a:p>
            <a:pPr marL="0" indent="0">
              <a:buNone/>
            </a:pPr>
            <a:endParaRPr lang="mr-IN" sz="2800" dirty="0" smtClean="0">
              <a:latin typeface="Mangal" pitchFamily="18" charset="0"/>
              <a:cs typeface="Mangal" pitchFamily="18" charset="0"/>
            </a:endParaRPr>
          </a:p>
          <a:p>
            <a:r>
              <a:rPr lang="mr-IN" u="sng" dirty="0" smtClean="0">
                <a:solidFill>
                  <a:srgbClr val="FFC000"/>
                </a:solidFill>
                <a:latin typeface="Mangal" pitchFamily="18" charset="0"/>
                <a:cs typeface="Mangal" pitchFamily="18" charset="0"/>
              </a:rPr>
              <a:t>नमुना पद्धतीच्या मर्यादा किंवा तोटे –</a:t>
            </a:r>
          </a:p>
          <a:p>
            <a:pPr marL="514350" indent="-514350">
              <a:buFont typeface="+mj-lt"/>
              <a:buAutoNum type="arabicPeriod"/>
            </a:pPr>
            <a:r>
              <a:rPr lang="mr-IN" sz="2800" dirty="0" smtClean="0">
                <a:latin typeface="Mangal" pitchFamily="18" charset="0"/>
                <a:cs typeface="Mangal" pitchFamily="18" charset="0"/>
              </a:rPr>
              <a:t>पूर्वग्रह पूर्णपणे टाळता येत नाही –</a:t>
            </a:r>
          </a:p>
          <a:p>
            <a:pPr marL="514350" indent="-514350">
              <a:buFont typeface="+mj-lt"/>
              <a:buAutoNum type="arabicPeriod"/>
            </a:pPr>
            <a:r>
              <a:rPr lang="mr-IN" sz="2800" dirty="0" smtClean="0">
                <a:latin typeface="Mangal" pitchFamily="18" charset="0"/>
                <a:cs typeface="Mangal" pitchFamily="18" charset="0"/>
              </a:rPr>
              <a:t>लहान चुकीचे मोठे परिणाम होऊ शकतात –</a:t>
            </a:r>
          </a:p>
          <a:p>
            <a:pPr marL="514350" indent="-514350">
              <a:buFont typeface="+mj-lt"/>
              <a:buAutoNum type="arabicPeriod"/>
            </a:pPr>
            <a:r>
              <a:rPr lang="mr-IN" sz="2800" dirty="0" smtClean="0">
                <a:latin typeface="Mangal" pitchFamily="18" charset="0"/>
                <a:cs typeface="Mangal" pitchFamily="18" charset="0"/>
              </a:rPr>
              <a:t>सामाजिक शाश्त्रातील मर्यादित उपयोग </a:t>
            </a:r>
            <a:r>
              <a:rPr lang="mr-IN" sz="2800" u="sng" dirty="0" smtClean="0">
                <a:latin typeface="Mangal" pitchFamily="18" charset="0"/>
                <a:cs typeface="Mangal" pitchFamily="18" charset="0"/>
              </a:rPr>
              <a:t>–</a:t>
            </a:r>
          </a:p>
          <a:p>
            <a:r>
              <a:rPr lang="mr-IN" u="sng" dirty="0" smtClean="0">
                <a:latin typeface="Mangal" pitchFamily="18" charset="0"/>
                <a:cs typeface="Mangal" pitchFamily="18" charset="0"/>
              </a:rPr>
              <a:t>योग्य नमुना निवडीचे निकष - </a:t>
            </a:r>
            <a:endParaRPr lang="en-IN" u="sng" dirty="0">
              <a:latin typeface="Mangal" pitchFamily="18" charset="0"/>
              <a:cs typeface="Mangal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25543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mr-IN" sz="2800" dirty="0" smtClean="0"/>
              <a:t>संख्याशास्त्रीय नियमितपणाचे तत्त्व-</a:t>
            </a:r>
          </a:p>
          <a:p>
            <a:pPr marL="514350" indent="-514350">
              <a:buFont typeface="+mj-lt"/>
              <a:buAutoNum type="arabicPeriod"/>
            </a:pPr>
            <a:r>
              <a:rPr lang="mr-IN" sz="2800" dirty="0" smtClean="0"/>
              <a:t>मोठया संख्याच्या स्थिरतेचे तत्व-</a:t>
            </a:r>
          </a:p>
          <a:p>
            <a:r>
              <a:rPr lang="mr-IN" u="sng" dirty="0" smtClean="0"/>
              <a:t>  </a:t>
            </a:r>
            <a:r>
              <a:rPr lang="mr-IN" u="sng" dirty="0" smtClean="0">
                <a:solidFill>
                  <a:srgbClr val="FF0000"/>
                </a:solidFill>
              </a:rPr>
              <a:t>नमुना पद्धतीचे प्रकार- </a:t>
            </a:r>
            <a:endParaRPr lang="mr-IN" sz="2800" u="sng" dirty="0" smtClean="0">
              <a:solidFill>
                <a:srgbClr val="FF0000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mr-IN" sz="2800" u="sng" dirty="0" smtClean="0"/>
              <a:t>साधा यादृच्छिक नमुना -</a:t>
            </a:r>
          </a:p>
          <a:p>
            <a:pPr marL="0" indent="0">
              <a:buNone/>
            </a:pPr>
            <a:r>
              <a:rPr lang="mr-IN" sz="2800" u="sng" dirty="0" smtClean="0"/>
              <a:t>अ</a:t>
            </a:r>
            <a:r>
              <a:rPr lang="mr-IN" sz="2800" dirty="0" smtClean="0"/>
              <a:t>)  लॉटरी पद्धती –</a:t>
            </a:r>
          </a:p>
          <a:p>
            <a:pPr marL="0" indent="0">
              <a:buNone/>
            </a:pPr>
            <a:r>
              <a:rPr lang="mr-IN" sz="2800" dirty="0" smtClean="0"/>
              <a:t>ब)  यादृच्छिक संख्या सारणी पद्धती-</a:t>
            </a:r>
          </a:p>
          <a:p>
            <a:pPr marL="0" indent="0">
              <a:buNone/>
            </a:pPr>
            <a:r>
              <a:rPr lang="mr-IN" sz="2800" u="sng" dirty="0" smtClean="0"/>
              <a:t>2 . व्यवस्थाबद्ध नमुना –</a:t>
            </a:r>
          </a:p>
          <a:p>
            <a:pPr marL="0" indent="0">
              <a:buNone/>
            </a:pPr>
            <a:r>
              <a:rPr lang="mr-IN" sz="2800" u="sng" dirty="0" smtClean="0"/>
              <a:t>3 . स्तरीत यादृच्छिक नमुना –</a:t>
            </a:r>
          </a:p>
          <a:p>
            <a:pPr marL="0" indent="0">
              <a:buNone/>
            </a:pPr>
            <a:endParaRPr lang="mr-IN" sz="2800" u="sng" dirty="0" smtClean="0"/>
          </a:p>
          <a:p>
            <a:pPr marL="514350" indent="-514350">
              <a:buFont typeface="+mj-lt"/>
              <a:buAutoNum type="arabicPeriod"/>
            </a:pPr>
            <a:endParaRPr lang="en-IN" sz="2800" u="sng" dirty="0"/>
          </a:p>
        </p:txBody>
      </p:sp>
    </p:spTree>
    <p:extLst>
      <p:ext uri="{BB962C8B-B14F-4D97-AF65-F5344CB8AC3E}">
        <p14:creationId xmlns:p14="http://schemas.microsoft.com/office/powerpoint/2010/main" val="34227838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mr-IN" sz="2800" dirty="0" smtClean="0"/>
              <a:t>समप्रमाणी स्तरीत यादृच्छिक नमुना –</a:t>
            </a:r>
          </a:p>
          <a:p>
            <a:pPr marL="514350" indent="-514350">
              <a:buFont typeface="+mj-lt"/>
              <a:buAutoNum type="arabicPeriod"/>
            </a:pPr>
            <a:r>
              <a:rPr lang="mr-IN" sz="2800" dirty="0" smtClean="0"/>
              <a:t>विषमप्रमाणी स्तरीत यादृच्छिक नमुना –</a:t>
            </a:r>
          </a:p>
          <a:p>
            <a:r>
              <a:rPr lang="mr-IN" sz="2800" dirty="0" smtClean="0"/>
              <a:t>गुण –</a:t>
            </a:r>
          </a:p>
          <a:p>
            <a:r>
              <a:rPr lang="mr-IN" sz="2800" dirty="0" smtClean="0"/>
              <a:t>दोष –</a:t>
            </a:r>
          </a:p>
          <a:p>
            <a:pPr marL="0" indent="0">
              <a:buNone/>
            </a:pPr>
            <a:r>
              <a:rPr lang="mr-IN" sz="2800" dirty="0" smtClean="0"/>
              <a:t>4</a:t>
            </a:r>
            <a:r>
              <a:rPr lang="mr-IN" dirty="0" smtClean="0"/>
              <a:t>. बहुपदी नमुना –</a:t>
            </a:r>
          </a:p>
          <a:p>
            <a:r>
              <a:rPr lang="mr-IN" sz="2800" dirty="0" smtClean="0"/>
              <a:t>गुण –</a:t>
            </a:r>
          </a:p>
          <a:p>
            <a:r>
              <a:rPr lang="mr-IN" sz="2800" dirty="0" smtClean="0"/>
              <a:t>दोष –</a:t>
            </a:r>
          </a:p>
          <a:p>
            <a:pPr marL="0" indent="0">
              <a:buNone/>
            </a:pPr>
            <a:r>
              <a:rPr lang="mr-IN" sz="2800" dirty="0" smtClean="0"/>
              <a:t>5. </a:t>
            </a:r>
            <a:r>
              <a:rPr lang="mr-IN" dirty="0" smtClean="0"/>
              <a:t>आपाती किंवा सोईस्कर नमुना -</a:t>
            </a:r>
          </a:p>
          <a:p>
            <a:endParaRPr lang="en-IN" sz="2800" dirty="0"/>
          </a:p>
        </p:txBody>
      </p:sp>
    </p:spTree>
    <p:extLst>
      <p:ext uri="{BB962C8B-B14F-4D97-AF65-F5344CB8AC3E}">
        <p14:creationId xmlns:p14="http://schemas.microsoft.com/office/powerpoint/2010/main" val="100592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mr-IN" dirty="0" smtClean="0"/>
              <a:t>6. सहेतुक किंवा स्वानुमानी नमुना –</a:t>
            </a:r>
          </a:p>
          <a:p>
            <a:r>
              <a:rPr lang="mr-IN" sz="2800" dirty="0" smtClean="0"/>
              <a:t>गुण-</a:t>
            </a:r>
          </a:p>
          <a:p>
            <a:r>
              <a:rPr lang="mr-IN" sz="2800" dirty="0" smtClean="0"/>
              <a:t>दोष –</a:t>
            </a:r>
          </a:p>
          <a:p>
            <a:pPr marL="0" indent="0">
              <a:buNone/>
            </a:pPr>
            <a:r>
              <a:rPr lang="mr-IN" sz="2800" dirty="0" smtClean="0"/>
              <a:t>7. </a:t>
            </a:r>
            <a:r>
              <a:rPr lang="mr-IN" dirty="0" smtClean="0"/>
              <a:t>कोटा किंवा हिश्शेखानी नमुना -</a:t>
            </a:r>
          </a:p>
          <a:p>
            <a:r>
              <a:rPr lang="mr-IN" sz="2800" dirty="0" smtClean="0"/>
              <a:t>गुण –</a:t>
            </a:r>
          </a:p>
          <a:p>
            <a:r>
              <a:rPr lang="mr-IN" sz="2800" dirty="0" smtClean="0"/>
              <a:t>दोष –</a:t>
            </a:r>
          </a:p>
          <a:p>
            <a:r>
              <a:rPr lang="mr-IN" dirty="0" smtClean="0"/>
              <a:t>नमुन्याचा योग्य आकार -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8923204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mr-IN" sz="2800" dirty="0" smtClean="0"/>
              <a:t>अशा प्रकारे आपल्याला नमुना पद्धतीचे अर्थ, स्वरूप</a:t>
            </a:r>
          </a:p>
          <a:p>
            <a:pPr marL="0" indent="0">
              <a:buNone/>
            </a:pPr>
            <a:r>
              <a:rPr lang="mr-IN" sz="2800" dirty="0" smtClean="0"/>
              <a:t>प्रकार,उपयोग तसेच नमुना निवडीचे निकष,व नमुन्याचा योग्य आकार यांचा अभ्यास करता येईल.</a:t>
            </a:r>
            <a:endParaRPr lang="en-IN" sz="28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mr-IN" u="sng" dirty="0" smtClean="0">
                <a:solidFill>
                  <a:srgbClr val="FF0000"/>
                </a:solidFill>
              </a:rPr>
              <a:t>समारोप </a:t>
            </a:r>
            <a:endParaRPr lang="en-IN" u="sng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733034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232</TotalTime>
  <Words>612</Words>
  <Application>Microsoft Office PowerPoint</Application>
  <PresentationFormat>On-screen Show (4:3)</PresentationFormat>
  <Paragraphs>145</Paragraphs>
  <Slides>19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Concourse</vt:lpstr>
      <vt:lpstr>बी.ए.भाग -३ सेमिस्टर - ६</vt:lpstr>
      <vt:lpstr>अनुक्रमणिका </vt:lpstr>
      <vt:lpstr>नमुना निवड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समारोप </vt:lpstr>
      <vt:lpstr>सामग्रीची मांडणी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समारोप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बी.ए.भाग ३ सेमिस्टर ६</dc:title>
  <dc:creator>RAHUL KADAM</dc:creator>
  <cp:lastModifiedBy>Admin</cp:lastModifiedBy>
  <cp:revision>52</cp:revision>
  <dcterms:created xsi:type="dcterms:W3CDTF">2018-05-08T11:05:05Z</dcterms:created>
  <dcterms:modified xsi:type="dcterms:W3CDTF">2023-09-15T02:54:02Z</dcterms:modified>
</cp:coreProperties>
</file>