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973C77-C7BE-43F5-B5AA-8042A112414F}" type="datetimeFigureOut">
              <a:rPr lang="en-IN" smtClean="0"/>
              <a:pPr/>
              <a:t>15-09-2023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7B6DBD-CEC6-4A4D-AB03-6E00B9C74C4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r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बी.ए.भाग </a:t>
            </a:r>
            <a:r>
              <a:rPr lang="en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-</a:t>
            </a:r>
            <a:r>
              <a:rPr lang="mr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३</a:t>
            </a:r>
            <a:br>
              <a:rPr lang="mr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</a:br>
            <a:r>
              <a:rPr lang="mr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सेमिस्टर</a:t>
            </a:r>
            <a:r>
              <a:rPr lang="en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 -</a:t>
            </a:r>
            <a:r>
              <a:rPr lang="mr-IN" sz="4800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 ६</a:t>
            </a:r>
            <a:endParaRPr lang="en-IN" sz="4800" u="sng" dirty="0">
              <a:solidFill>
                <a:srgbClr val="FFC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mr-IN" sz="5400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अर्थशास्त्रीय </a:t>
            </a:r>
          </a:p>
          <a:p>
            <a:r>
              <a:rPr lang="mr-IN" sz="5400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संशोधन</a:t>
            </a:r>
            <a:endParaRPr lang="en-IN" sz="5400" u="sng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1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प्रास्ताविक –</a:t>
            </a:r>
          </a:p>
          <a:p>
            <a:r>
              <a:rPr lang="mr-IN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संख्याशास्त्रीय पद्धती म्हणजे काय </a:t>
            </a:r>
            <a:r>
              <a:rPr lang="mr-IN" sz="2800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?</a:t>
            </a:r>
          </a:p>
          <a:p>
            <a:r>
              <a:rPr lang="mr-IN" sz="2800" u="sng" dirty="0" smtClean="0">
                <a:latin typeface="Mangal" pitchFamily="18" charset="0"/>
                <a:cs typeface="Mangal" pitchFamily="18" charset="0"/>
              </a:rPr>
              <a:t>संख्याशास्त्राची व्याख्या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–</a:t>
            </a:r>
          </a:p>
          <a:p>
            <a:pPr marL="0" indent="0">
              <a:buNone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    “संख्याशास्त्र म्हणजे संख्यात्मक माहिती जमा         करणे,तिची मांडणी करणे,विश्लेषण करणे व अर्थशोधन करणे होय .” 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संख्यात्मक सामग्री जमा करणे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सामग्रीची मांडणी करणे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विश्लेषण करणे –</a:t>
            </a:r>
          </a:p>
          <a:p>
            <a:pPr marL="514350" indent="-514350">
              <a:buFont typeface="+mj-lt"/>
              <a:buAutoNum type="arabicPeriod"/>
            </a:pPr>
            <a:endParaRPr lang="mr-IN" sz="2800" dirty="0" smtClean="0">
              <a:latin typeface="Mangal" pitchFamily="18" charset="0"/>
              <a:cs typeface="Manga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800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सामग्रीची मांडणी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9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4</a:t>
            </a:r>
            <a:r>
              <a:rPr lang="en-IN" sz="2800" dirty="0" smtClean="0"/>
              <a:t> </a:t>
            </a:r>
            <a:r>
              <a:rPr lang="mr-IN" sz="2800" dirty="0" smtClean="0"/>
              <a:t>.</a:t>
            </a:r>
            <a:r>
              <a:rPr lang="en-IN" sz="2800" dirty="0" smtClean="0"/>
              <a:t> </a:t>
            </a:r>
            <a:r>
              <a:rPr lang="mr-IN" sz="2800" dirty="0" smtClean="0"/>
              <a:t>अर्थशोधन करणे –</a:t>
            </a:r>
          </a:p>
          <a:p>
            <a:r>
              <a:rPr lang="en-IN" u="sng" dirty="0" smtClean="0"/>
              <a:t> </a:t>
            </a:r>
            <a:r>
              <a:rPr lang="mr-IN" u="sng" dirty="0" smtClean="0"/>
              <a:t>संख्याशास्त्रीय पद्धतीची गरज –</a:t>
            </a:r>
          </a:p>
          <a:p>
            <a:r>
              <a:rPr lang="en-IN" u="sng" dirty="0" smtClean="0"/>
              <a:t> </a:t>
            </a:r>
            <a:r>
              <a:rPr lang="mr-IN" u="sng" dirty="0" smtClean="0"/>
              <a:t>सामग्रीचे संकलन किंवा तपासणी </a:t>
            </a:r>
            <a:r>
              <a:rPr lang="mr-IN" dirty="0" smtClean="0"/>
              <a:t>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 </a:t>
            </a:r>
            <a:r>
              <a:rPr lang="mr-IN" sz="2800" dirty="0" smtClean="0"/>
              <a:t>पूर्णता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 </a:t>
            </a:r>
            <a:r>
              <a:rPr lang="mr-IN" sz="2800" dirty="0" smtClean="0"/>
              <a:t>सुसंगती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 </a:t>
            </a:r>
            <a:r>
              <a:rPr lang="mr-IN" sz="2800" dirty="0" smtClean="0"/>
              <a:t>अचूकपणा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 </a:t>
            </a:r>
            <a:r>
              <a:rPr lang="mr-IN" sz="2800" dirty="0" smtClean="0"/>
              <a:t>एकजिनसीपणा -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0155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u="sng" dirty="0" smtClean="0">
                <a:solidFill>
                  <a:srgbClr val="FF0000"/>
                </a:solidFill>
              </a:rPr>
              <a:t>संकेतीकरण </a:t>
            </a:r>
            <a:r>
              <a:rPr lang="mr-IN" u="sng" dirty="0" smtClean="0"/>
              <a:t>–</a:t>
            </a:r>
          </a:p>
          <a:p>
            <a:r>
              <a:rPr lang="mr-IN" u="sng" dirty="0" smtClean="0"/>
              <a:t>वर्गीकरण –</a:t>
            </a:r>
          </a:p>
          <a:p>
            <a:r>
              <a:rPr lang="mr-IN" u="sng" dirty="0" smtClean="0"/>
              <a:t>व्याख्या </a:t>
            </a:r>
            <a:r>
              <a:rPr lang="mr-IN" dirty="0" smtClean="0"/>
              <a:t>–</a:t>
            </a:r>
            <a:endParaRPr lang="mr-IN" sz="2800" dirty="0" smtClean="0"/>
          </a:p>
          <a:p>
            <a:r>
              <a:rPr lang="mr-IN" sz="2800" dirty="0"/>
              <a:t> </a:t>
            </a:r>
            <a:r>
              <a:rPr lang="mr-IN" sz="2800" dirty="0" smtClean="0"/>
              <a:t> “जमा केलेल्या माहितीवरून साम्य व विरोध लक्षात घेऊन ,काही उद्देश धरून पदार्थाचे वेगवेगळे गट पाडणे म्हणजे वर्गीकरण होय.”</a:t>
            </a:r>
          </a:p>
          <a:p>
            <a:r>
              <a:rPr lang="mr-IN" u="sng" dirty="0" smtClean="0"/>
              <a:t>वर्गीकरणाचे आधार-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भौगोलिक वर्गीकरण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कालिक वर्गीकरण -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91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r-IN" sz="2800" dirty="0" smtClean="0"/>
              <a:t>3. गुणात्मक वर्गीकरण –</a:t>
            </a:r>
          </a:p>
          <a:p>
            <a:pPr marL="0" indent="0">
              <a:buNone/>
            </a:pPr>
            <a:r>
              <a:rPr lang="mr-IN" sz="2800" dirty="0" smtClean="0"/>
              <a:t>4. संख्यात्मक वर्गीकरण –</a:t>
            </a:r>
          </a:p>
          <a:p>
            <a:r>
              <a:rPr lang="mr-IN" sz="3500" u="sng" dirty="0" smtClean="0"/>
              <a:t>संख्यात्मक वर्गीकरण </a:t>
            </a:r>
            <a:r>
              <a:rPr lang="mr-IN" sz="3500" dirty="0" smtClean="0"/>
              <a:t>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चल व स्थिर पदे-</a:t>
            </a:r>
          </a:p>
          <a:p>
            <a:pPr marL="514350" indent="-514350">
              <a:buAutoNum type="arabicPlain" startAt="2"/>
            </a:pPr>
            <a:r>
              <a:rPr lang="mr-IN" sz="2800" dirty="0" smtClean="0"/>
              <a:t>वर्ग मर्यादा -</a:t>
            </a:r>
            <a:endParaRPr lang="mr-IN" sz="2800" dirty="0"/>
          </a:p>
          <a:p>
            <a:pPr marL="514350" indent="-514350">
              <a:buAutoNum type="arabicPlain" startAt="2"/>
            </a:pPr>
            <a:r>
              <a:rPr lang="mr-IN" sz="2800" dirty="0" smtClean="0"/>
              <a:t>वर्गातर-</a:t>
            </a:r>
          </a:p>
          <a:p>
            <a:pPr marL="0" indent="0">
              <a:buNone/>
            </a:pPr>
            <a:r>
              <a:rPr lang="mr-IN" sz="2800" dirty="0" smtClean="0"/>
              <a:t>4. वर्गाची वारंवारिता –</a:t>
            </a:r>
          </a:p>
          <a:p>
            <a:pPr marL="0" indent="0">
              <a:buNone/>
            </a:pPr>
            <a:endParaRPr lang="mr-I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अपवर्जक पद्धती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समावेशक पद्धती </a:t>
            </a:r>
            <a:r>
              <a:rPr lang="mr-IN" sz="2800" dirty="0" smtClean="0"/>
              <a:t>–</a:t>
            </a:r>
          </a:p>
          <a:p>
            <a:pPr marL="514350" indent="-514350">
              <a:buFont typeface="+mj-lt"/>
              <a:buAutoNum type="arabicPeriod"/>
            </a:pPr>
            <a:endParaRPr lang="mr-IN" sz="2800" dirty="0" smtClean="0"/>
          </a:p>
          <a:p>
            <a:pPr marL="0" indent="0">
              <a:buNone/>
            </a:pPr>
            <a:endParaRPr lang="mr-IN" sz="2800" dirty="0" smtClean="0"/>
          </a:p>
          <a:p>
            <a:pPr marL="514350" indent="-514350">
              <a:buFont typeface="+mj-lt"/>
              <a:buAutoNum type="arabicPeriod"/>
            </a:pPr>
            <a:endParaRPr lang="mr-IN" sz="2800" dirty="0"/>
          </a:p>
          <a:p>
            <a:pPr marL="514350" indent="-514350">
              <a:buFont typeface="+mj-lt"/>
              <a:buAutoNum type="arabicPeriod"/>
            </a:pPr>
            <a:endParaRPr lang="mr-IN" sz="2800" dirty="0" smtClean="0"/>
          </a:p>
          <a:p>
            <a:pPr marL="514350" indent="-514350">
              <a:buFont typeface="+mj-lt"/>
              <a:buAutoNum type="arabicPeriod"/>
            </a:pPr>
            <a:endParaRPr lang="mr-IN" sz="2800" dirty="0" smtClean="0"/>
          </a:p>
        </p:txBody>
      </p:sp>
    </p:spTree>
    <p:extLst>
      <p:ext uri="{BB962C8B-B14F-4D97-AF65-F5344CB8AC3E}">
        <p14:creationId xmlns:p14="http://schemas.microsoft.com/office/powerpoint/2010/main" val="10613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3</a:t>
            </a:r>
            <a:r>
              <a:rPr lang="mr-IN" sz="2800" dirty="0" smtClean="0">
                <a:solidFill>
                  <a:srgbClr val="FF0000"/>
                </a:solidFill>
              </a:rPr>
              <a:t>.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mr-IN" sz="2800" dirty="0" smtClean="0">
                <a:solidFill>
                  <a:srgbClr val="FF0000"/>
                </a:solidFill>
              </a:rPr>
              <a:t>वारंवारिता वितरण </a:t>
            </a:r>
            <a:r>
              <a:rPr lang="mr-IN" sz="2800" dirty="0" smtClean="0"/>
              <a:t>–</a:t>
            </a:r>
          </a:p>
          <a:p>
            <a:r>
              <a:rPr lang="mr-IN" u="sng" dirty="0" smtClean="0">
                <a:solidFill>
                  <a:srgbClr val="FF0000"/>
                </a:solidFill>
              </a:rPr>
              <a:t>संचित वारंवारिता सारणी </a:t>
            </a:r>
            <a:r>
              <a:rPr lang="mr-IN" u="sng" dirty="0" smtClean="0"/>
              <a:t>–</a:t>
            </a:r>
          </a:p>
          <a:p>
            <a:r>
              <a:rPr lang="mr-IN" u="sng" dirty="0" smtClean="0"/>
              <a:t>सारणीकरण-</a:t>
            </a:r>
          </a:p>
          <a:p>
            <a:r>
              <a:rPr lang="mr-IN" sz="2800" dirty="0" smtClean="0"/>
              <a:t>सारणीकरणाचे भाग –</a:t>
            </a:r>
          </a:p>
          <a:p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90614"/>
              </p:ext>
            </p:extLst>
          </p:nvPr>
        </p:nvGraphicFramePr>
        <p:xfrm>
          <a:off x="1331640" y="3861048"/>
          <a:ext cx="6096000" cy="2590800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3024336"/>
                <a:gridCol w="3071664"/>
              </a:tblGrid>
              <a:tr h="1440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mr-IN" sz="2800" b="0" dirty="0" smtClean="0"/>
                        <a:t>सारणी क्रमांक</a:t>
                      </a:r>
                      <a:endParaRPr lang="en-IN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/>
                        <a:t>शीर्षक</a:t>
                      </a:r>
                      <a:endParaRPr lang="en-IN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शीर्षक</a:t>
                      </a:r>
                      <a:r>
                        <a:rPr lang="mr-IN" sz="2800" b="0" baseline="0" dirty="0" smtClean="0"/>
                        <a:t> टीप </a:t>
                      </a:r>
                      <a:endParaRPr lang="en-IN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स्तभ मथळा </a:t>
                      </a:r>
                      <a:endParaRPr lang="en-IN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पंक्ती मथळा </a:t>
                      </a:r>
                      <a:endParaRPr lang="en-IN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सारणी कप्पा </a:t>
                      </a:r>
                      <a:endParaRPr lang="en-IN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तळ टीप </a:t>
                      </a:r>
                      <a:endParaRPr lang="en-IN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b="0" dirty="0" smtClean="0"/>
                        <a:t>संदर्भ टीप </a:t>
                      </a:r>
                      <a:endParaRPr lang="en-IN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626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u="sng" dirty="0" smtClean="0">
                <a:solidFill>
                  <a:srgbClr val="FF0000"/>
                </a:solidFill>
              </a:rPr>
              <a:t>सारणीचे प्रकार </a:t>
            </a:r>
            <a:r>
              <a:rPr lang="mr-IN" sz="2800" dirty="0" smtClean="0"/>
              <a:t>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सामान्य उद्दिष्ट सारणी व विशेष उद्दिष्ट सारणी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साधी व जटील सारणी -</a:t>
            </a:r>
          </a:p>
          <a:p>
            <a:r>
              <a:rPr lang="mr-IN" u="sng" dirty="0" smtClean="0"/>
              <a:t>साधी किंवा एकमार्गी सारणी-</a:t>
            </a:r>
          </a:p>
          <a:p>
            <a:r>
              <a:rPr lang="mr-IN" u="sng" dirty="0" smtClean="0"/>
              <a:t>द्वीमार्गी सारणी-</a:t>
            </a:r>
          </a:p>
          <a:p>
            <a:r>
              <a:rPr lang="mr-IN" u="sng" dirty="0" smtClean="0"/>
              <a:t>त्रिमार्गी सारणी –</a:t>
            </a:r>
          </a:p>
          <a:p>
            <a:r>
              <a:rPr lang="mr-IN" u="sng" dirty="0" smtClean="0"/>
              <a:t>बहुमार्गी सारणी –</a:t>
            </a:r>
            <a:r>
              <a:rPr lang="mr-IN" dirty="0" smtClean="0"/>
              <a:t> 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1933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sz="3500" u="sng" dirty="0" smtClean="0">
                <a:solidFill>
                  <a:srgbClr val="FF0000"/>
                </a:solidFill>
              </a:rPr>
              <a:t>वर्गीकरणाची व सारणीकरणाची तत्वे- 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सारणीत सुटसुटीतपणा असावा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सारणीस अव्नर्थक शीर्षक द्यावे-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संदर्भ द्वावा-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एकके स्पष्ट करावीत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मोजणी दोन वेळा होऊ देऊ नये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जरूर तेथे बेरजा व पोटबेरजा कराव्यात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जरूर तेथे शेकडेवारी किंवा प्रमाण फरक द्यावेत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महत्त्वाच्या आकड्यांना खुण करावी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योग्य आकाराचा कागद वापरावा -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5920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u="sng" dirty="0" smtClean="0">
                <a:solidFill>
                  <a:srgbClr val="FF0000"/>
                </a:solidFill>
              </a:rPr>
              <a:t>वारंवारिता वितरण सारणीची तत्वे-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वर्गाची संख्या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वर्गातरांची लांबी-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वर्गाची खालची मर्यादा-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मुक्त वर्ग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वर्गाची वरची मर्यादा –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5517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u="sng" dirty="0" smtClean="0">
                <a:solidFill>
                  <a:srgbClr val="FF0000"/>
                </a:solidFill>
              </a:rPr>
              <a:t>वर्गीकरण व सारणीकरण यांची उद्दिष्टे-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सामग्रीचा संक्षेप होतो व जटिलता कमी होते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तुलना करणे शक्य होते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आकृतीबंध स्पष्ट होतो-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महत्त्वाच्या गोष्टी उघड होतात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सामग्रीचे पुढे विश्लेषण करण्यास मदत होते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अहवाल तयार करताना मदत होते –</a:t>
            </a:r>
          </a:p>
          <a:p>
            <a:pPr marL="514350" indent="-514350">
              <a:buFont typeface="+mj-lt"/>
              <a:buAutoNum type="arabicPeriod"/>
            </a:pPr>
            <a:endParaRPr lang="mr-IN" sz="2800" dirty="0" smtClean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6464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 अशा प्रकारे आपल्याला संख्याशास्त्रीय पद्धती,गरज,</a:t>
            </a:r>
          </a:p>
          <a:p>
            <a:pPr marL="0" indent="0">
              <a:buNone/>
            </a:pPr>
            <a:r>
              <a:rPr lang="mr-IN" sz="2800" dirty="0" smtClean="0"/>
              <a:t>तसेच,सामग्रीचेसंकलन,संकेतीकरण,वर्गीकरण,वर्गीकरणाचे आधार,सारणीकरण,वर्गीकरणाची व सारणीकरणाची तत्वे,वारंवारिता वितरण सारणीची तत्वे,वर्गीकरण व सारणीकरण यांची उद्दिष्टे यांचा अभ्यास करता येईल.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समारोप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5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नमुना निवड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सामग्रीची मांडणी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आकृती, आलेख,व प्रकार –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सामग्रीचे विश्लेषण -१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सामग्रीचे विश्लेषण -२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 </a:t>
            </a:r>
            <a:r>
              <a:rPr lang="mr-IN" sz="3600" dirty="0" smtClean="0"/>
              <a:t>अर्थशोधन व अहवाल – </a:t>
            </a:r>
          </a:p>
          <a:p>
            <a:r>
              <a:rPr lang="mr-IN" sz="3600" dirty="0" smtClean="0"/>
              <a:t> निवडक संदर्भग्रंथ - </a:t>
            </a:r>
            <a:endParaRPr lang="en-IN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अनुक्रमणिका </a:t>
            </a:r>
            <a:endParaRPr lang="en-IN" u="sng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7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sz="3500" u="sng" dirty="0" smtClean="0">
                <a:latin typeface="Mangal" pitchFamily="18" charset="0"/>
                <a:cs typeface="Mangal" pitchFamily="18" charset="0"/>
              </a:rPr>
              <a:t>नमुना पद्धती (अर्थ व स्वरूप ) – 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राशी पद्धती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नमुना पद्धती-</a:t>
            </a:r>
          </a:p>
          <a:p>
            <a:r>
              <a:rPr lang="mr-IN" sz="3500" u="sng" dirty="0" smtClean="0">
                <a:latin typeface="Mangal" pitchFamily="18" charset="0"/>
                <a:cs typeface="Mangal" pitchFamily="18" charset="0"/>
              </a:rPr>
              <a:t>राशी पद्धती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–</a:t>
            </a:r>
          </a:p>
          <a:p>
            <a:pPr marL="0" indent="0">
              <a:buNone/>
            </a:pPr>
            <a:r>
              <a:rPr lang="mr-IN" sz="2800" dirty="0">
                <a:latin typeface="Mangal" pitchFamily="18" charset="0"/>
                <a:cs typeface="Mangal" pitchFamily="18" charset="0"/>
              </a:rPr>
              <a:t>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   “अभ्यास विषयातील घटकांच्या समुच्चयाला विश्व          </a:t>
            </a:r>
          </a:p>
          <a:p>
            <a:pPr marL="0" indent="0">
              <a:buNone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     किंवा राशी असे म्हणतात .”</a:t>
            </a:r>
          </a:p>
          <a:p>
            <a:r>
              <a:rPr lang="mr-IN" sz="3500" u="sng" dirty="0" smtClean="0">
                <a:latin typeface="Mangal" pitchFamily="18" charset="0"/>
                <a:cs typeface="Mangal" pitchFamily="18" charset="0"/>
              </a:rPr>
              <a:t>नमुना पद्धती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–</a:t>
            </a:r>
          </a:p>
          <a:p>
            <a:pPr marL="0" indent="0">
              <a:buNone/>
            </a:pPr>
            <a:r>
              <a:rPr lang="mr-IN" sz="2800" dirty="0">
                <a:latin typeface="Mangal" pitchFamily="18" charset="0"/>
                <a:cs typeface="Mangal" pitchFamily="18" charset="0"/>
              </a:rPr>
              <a:t>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    “संपूर्ण राशीऐवजी जर राशीतील काही निवडक घट</a:t>
            </a:r>
          </a:p>
          <a:p>
            <a:pPr marL="0" indent="0">
              <a:buNone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     -कांकडून व घटकांबाबत माहिती जमा केली तर त्या </a:t>
            </a:r>
          </a:p>
          <a:p>
            <a:pPr marL="0" indent="0">
              <a:buNone/>
            </a:pPr>
            <a:r>
              <a:rPr lang="mr-IN" sz="2800" dirty="0">
                <a:latin typeface="Mangal" pitchFamily="18" charset="0"/>
                <a:cs typeface="Mangal" pitchFamily="18" charset="0"/>
              </a:rPr>
              <a:t>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     पद्धतीस नमुना पद्धती असे म्हणतात .” </a:t>
            </a:r>
            <a:endParaRPr lang="en-IN" sz="2800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u="sng" dirty="0" smtClean="0"/>
              <a:t>नमुना निवड 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365439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u="sng" dirty="0" smtClean="0">
                <a:latin typeface="Mangal" pitchFamily="18" charset="0"/>
                <a:cs typeface="Mangal" pitchFamily="18" charset="0"/>
              </a:rPr>
              <a:t>नमुना पद्धतीचे उपयोग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नमुन्यावरून राशीबद्दल अनुमान करणे –</a:t>
            </a:r>
          </a:p>
          <a:p>
            <a:pPr marL="514350" indent="-514350">
              <a:buFont typeface="+mj-lt"/>
              <a:buAutoNum type="arabicPeriod"/>
            </a:pPr>
            <a:endParaRPr lang="mr-IN" sz="2800" dirty="0" smtClean="0">
              <a:latin typeface="Mangal" pitchFamily="18" charset="0"/>
              <a:cs typeface="Mangal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राशीबद्दलचे गृहीतक नमुन्यावरून तपासणे –</a:t>
            </a:r>
          </a:p>
          <a:p>
            <a:pPr marL="0" indent="0">
              <a:buNone/>
            </a:pPr>
            <a:endParaRPr lang="mr-IN" sz="2800" dirty="0" smtClean="0">
              <a:latin typeface="Mangal" pitchFamily="18" charset="0"/>
              <a:cs typeface="Mangal" pitchFamily="18" charset="0"/>
            </a:endParaRPr>
          </a:p>
          <a:p>
            <a:r>
              <a:rPr lang="mr-IN" u="sng" dirty="0" smtClean="0">
                <a:latin typeface="Mangal" pitchFamily="18" charset="0"/>
                <a:cs typeface="Mangal" pitchFamily="18" charset="0"/>
              </a:rPr>
              <a:t>नमुना पद्धतीचे फायदे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वेळेची बचत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खर्चात बचत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अधिक माहिती मिळवता येते </a:t>
            </a:r>
            <a:r>
              <a:rPr lang="mr-IN" sz="2800" u="sng" dirty="0" smtClean="0">
                <a:latin typeface="Mangal" pitchFamily="18" charset="0"/>
                <a:cs typeface="Mangal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0886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>
                <a:latin typeface="Mangal" pitchFamily="18" charset="0"/>
                <a:cs typeface="Mangal" pitchFamily="18" charset="0"/>
              </a:rPr>
              <a:t>4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. माहितीची विश्वसनीयता अधिक असते –</a:t>
            </a:r>
          </a:p>
          <a:p>
            <a:pPr marL="0" indent="0">
              <a:buNone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5.</a:t>
            </a:r>
            <a:r>
              <a:rPr lang="en-IN" sz="28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mr-IN" sz="2800" dirty="0" smtClean="0">
                <a:latin typeface="Mangal" pitchFamily="18" charset="0"/>
                <a:cs typeface="Mangal" pitchFamily="18" charset="0"/>
              </a:rPr>
              <a:t> काही बाबतीत राशी पद्धती अशक्य ठरते –</a:t>
            </a:r>
          </a:p>
          <a:p>
            <a:pPr marL="0" indent="0">
              <a:buNone/>
            </a:pPr>
            <a:endParaRPr lang="mr-IN" sz="2800" dirty="0" smtClean="0">
              <a:latin typeface="Mangal" pitchFamily="18" charset="0"/>
              <a:cs typeface="Mangal" pitchFamily="18" charset="0"/>
            </a:endParaRPr>
          </a:p>
          <a:p>
            <a:r>
              <a:rPr lang="mr-IN" u="sng" dirty="0" smtClean="0">
                <a:solidFill>
                  <a:srgbClr val="FFC000"/>
                </a:solidFill>
                <a:latin typeface="Mangal" pitchFamily="18" charset="0"/>
                <a:cs typeface="Mangal" pitchFamily="18" charset="0"/>
              </a:rPr>
              <a:t>नमुना पद्धतीच्या मर्यादा किंवा तोटे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पूर्वग्रह पूर्णपणे टाळता येत नाही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लहान चुकीचे मोठे परिणाम होऊ शकतात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>
                <a:latin typeface="Mangal" pitchFamily="18" charset="0"/>
                <a:cs typeface="Mangal" pitchFamily="18" charset="0"/>
              </a:rPr>
              <a:t>सामाजिक शाश्त्रातील मर्यादित उपयोग </a:t>
            </a:r>
            <a:r>
              <a:rPr lang="mr-IN" sz="2800" u="sng" dirty="0" smtClean="0">
                <a:latin typeface="Mangal" pitchFamily="18" charset="0"/>
                <a:cs typeface="Mangal" pitchFamily="18" charset="0"/>
              </a:rPr>
              <a:t>–</a:t>
            </a:r>
          </a:p>
          <a:p>
            <a:r>
              <a:rPr lang="mr-IN" u="sng" dirty="0" smtClean="0">
                <a:latin typeface="Mangal" pitchFamily="18" charset="0"/>
                <a:cs typeface="Mangal" pitchFamily="18" charset="0"/>
              </a:rPr>
              <a:t>योग्य नमुना निवडीचे निकष - </a:t>
            </a:r>
            <a:endParaRPr lang="en-IN" u="sng" dirty="0">
              <a:latin typeface="Mangal" pitchFamily="18" charset="0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55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संख्याशास्त्रीय नियमितपणाचे तत्त्व-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मोठया संख्याच्या स्थिरतेचे तत्व-</a:t>
            </a:r>
          </a:p>
          <a:p>
            <a:r>
              <a:rPr lang="mr-IN" u="sng" dirty="0" smtClean="0"/>
              <a:t>  </a:t>
            </a:r>
            <a:r>
              <a:rPr lang="mr-IN" u="sng" dirty="0" smtClean="0">
                <a:solidFill>
                  <a:srgbClr val="FF0000"/>
                </a:solidFill>
              </a:rPr>
              <a:t>नमुना पद्धतीचे प्रकार- </a:t>
            </a:r>
            <a:endParaRPr lang="mr-IN" sz="2800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mr-IN" sz="2800" u="sng" dirty="0" smtClean="0"/>
              <a:t>साधा यादृच्छिक नमुना -</a:t>
            </a:r>
          </a:p>
          <a:p>
            <a:pPr marL="0" indent="0">
              <a:buNone/>
            </a:pPr>
            <a:r>
              <a:rPr lang="mr-IN" sz="2800" u="sng" dirty="0" smtClean="0"/>
              <a:t>अ</a:t>
            </a:r>
            <a:r>
              <a:rPr lang="mr-IN" sz="2800" dirty="0" smtClean="0"/>
              <a:t>)  लॉटरी पद्धती –</a:t>
            </a:r>
          </a:p>
          <a:p>
            <a:pPr marL="0" indent="0">
              <a:buNone/>
            </a:pPr>
            <a:r>
              <a:rPr lang="mr-IN" sz="2800" dirty="0" smtClean="0"/>
              <a:t>ब)  यादृच्छिक संख्या सारणी पद्धती-</a:t>
            </a:r>
          </a:p>
          <a:p>
            <a:pPr marL="0" indent="0">
              <a:buNone/>
            </a:pPr>
            <a:r>
              <a:rPr lang="mr-IN" sz="2800" u="sng" dirty="0" smtClean="0"/>
              <a:t>2 . व्यवस्थाबद्ध नमुना –</a:t>
            </a:r>
          </a:p>
          <a:p>
            <a:pPr marL="0" indent="0">
              <a:buNone/>
            </a:pPr>
            <a:r>
              <a:rPr lang="mr-IN" sz="2800" u="sng" dirty="0" smtClean="0"/>
              <a:t>3 . स्तरीत यादृच्छिक नमुना –</a:t>
            </a:r>
          </a:p>
          <a:p>
            <a:pPr marL="0" indent="0">
              <a:buNone/>
            </a:pPr>
            <a:endParaRPr lang="mr-IN" sz="2800" u="sng" dirty="0" smtClean="0"/>
          </a:p>
          <a:p>
            <a:pPr marL="514350" indent="-514350">
              <a:buFont typeface="+mj-lt"/>
              <a:buAutoNum type="arabicPeriod"/>
            </a:pPr>
            <a:endParaRPr lang="en-IN" sz="2800" u="sng" dirty="0"/>
          </a:p>
        </p:txBody>
      </p:sp>
    </p:spTree>
    <p:extLst>
      <p:ext uri="{BB962C8B-B14F-4D97-AF65-F5344CB8AC3E}">
        <p14:creationId xmlns:p14="http://schemas.microsoft.com/office/powerpoint/2010/main" val="342278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समप्रमाणी स्तरीत यादृच्छिक नमुना –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विषमप्रमाणी स्तरीत यादृच्छिक नमुना –</a:t>
            </a:r>
          </a:p>
          <a:p>
            <a:r>
              <a:rPr lang="mr-IN" sz="2800" dirty="0" smtClean="0"/>
              <a:t>गुण –</a:t>
            </a:r>
          </a:p>
          <a:p>
            <a:r>
              <a:rPr lang="mr-IN" sz="2800" dirty="0" smtClean="0"/>
              <a:t>दोष –</a:t>
            </a:r>
          </a:p>
          <a:p>
            <a:pPr marL="0" indent="0">
              <a:buNone/>
            </a:pPr>
            <a:r>
              <a:rPr lang="mr-IN" sz="2800" dirty="0" smtClean="0"/>
              <a:t>4</a:t>
            </a:r>
            <a:r>
              <a:rPr lang="mr-IN" dirty="0" smtClean="0"/>
              <a:t>. बहुपदी नमुना –</a:t>
            </a:r>
          </a:p>
          <a:p>
            <a:r>
              <a:rPr lang="mr-IN" sz="2800" dirty="0" smtClean="0"/>
              <a:t>गुण –</a:t>
            </a:r>
          </a:p>
          <a:p>
            <a:r>
              <a:rPr lang="mr-IN" sz="2800" dirty="0" smtClean="0"/>
              <a:t>दोष –</a:t>
            </a:r>
          </a:p>
          <a:p>
            <a:pPr marL="0" indent="0">
              <a:buNone/>
            </a:pPr>
            <a:r>
              <a:rPr lang="mr-IN" sz="2800" dirty="0" smtClean="0"/>
              <a:t>5. </a:t>
            </a:r>
            <a:r>
              <a:rPr lang="mr-IN" dirty="0" smtClean="0"/>
              <a:t>आपाती किंवा सोईस्कर नमुना -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05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 smtClean="0"/>
              <a:t>6. सहेतुक किंवा स्वानुमानी नमुना –</a:t>
            </a:r>
          </a:p>
          <a:p>
            <a:r>
              <a:rPr lang="mr-IN" sz="2800" dirty="0" smtClean="0"/>
              <a:t>गुण-</a:t>
            </a:r>
          </a:p>
          <a:p>
            <a:r>
              <a:rPr lang="mr-IN" sz="2800" dirty="0" smtClean="0"/>
              <a:t>दोष –</a:t>
            </a:r>
          </a:p>
          <a:p>
            <a:pPr marL="0" indent="0">
              <a:buNone/>
            </a:pPr>
            <a:r>
              <a:rPr lang="mr-IN" sz="2800" dirty="0" smtClean="0"/>
              <a:t>7. </a:t>
            </a:r>
            <a:r>
              <a:rPr lang="mr-IN" dirty="0" smtClean="0"/>
              <a:t>कोटा किंवा हिश्शेखानी नमुना -</a:t>
            </a:r>
          </a:p>
          <a:p>
            <a:r>
              <a:rPr lang="mr-IN" sz="2800" dirty="0" smtClean="0"/>
              <a:t>गुण –</a:t>
            </a:r>
          </a:p>
          <a:p>
            <a:r>
              <a:rPr lang="mr-IN" sz="2800" dirty="0" smtClean="0"/>
              <a:t>दोष –</a:t>
            </a:r>
          </a:p>
          <a:p>
            <a:r>
              <a:rPr lang="mr-IN" dirty="0" smtClean="0"/>
              <a:t>नमुन्याचा योग्य आकार 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232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अशा प्रकारे आपल्याला नमुना पद्धतीचे अर्थ, स्वरूप</a:t>
            </a:r>
          </a:p>
          <a:p>
            <a:pPr marL="0" indent="0">
              <a:buNone/>
            </a:pPr>
            <a:r>
              <a:rPr lang="mr-IN" sz="2800" dirty="0" smtClean="0"/>
              <a:t>प्रकार,उपयोग तसेच नमुना निवडीचे निकष,व नमुन्याचा योग्य आकार यांचा अभ्यास करता येईल.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समारोप 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3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612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बी.ए.भाग -३ सेमिस्टर - ६</vt:lpstr>
      <vt:lpstr>अनुक्रमणिका </vt:lpstr>
      <vt:lpstr>नमुना निवड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समारोप </vt:lpstr>
      <vt:lpstr>सामग्रीची मांडणी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समारोप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बी.ए.भाग ३ सेमिस्टर ६</dc:title>
  <dc:creator>RAHUL KADAM</dc:creator>
  <cp:lastModifiedBy>Admin</cp:lastModifiedBy>
  <cp:revision>52</cp:revision>
  <dcterms:created xsi:type="dcterms:W3CDTF">2018-05-08T11:05:05Z</dcterms:created>
  <dcterms:modified xsi:type="dcterms:W3CDTF">2023-09-15T02:54:02Z</dcterms:modified>
</cp:coreProperties>
</file>