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3"/>
  </p:notesMasterIdLst>
  <p:sldIdLst>
    <p:sldId id="285" r:id="rId2"/>
    <p:sldId id="297" r:id="rId3"/>
    <p:sldId id="298" r:id="rId4"/>
    <p:sldId id="284" r:id="rId5"/>
    <p:sldId id="287" r:id="rId6"/>
    <p:sldId id="286" r:id="rId7"/>
    <p:sldId id="282" r:id="rId8"/>
    <p:sldId id="293" r:id="rId9"/>
    <p:sldId id="294" r:id="rId10"/>
    <p:sldId id="295" r:id="rId11"/>
    <p:sldId id="296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-75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E88D10-4E0B-41E8-996D-0E561D911FFE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5AEFA1-989D-4A49-80ED-10BBE4DD982D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653402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2FC-7D67-428F-B99C-FC9564C97E1A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2FC-7D67-428F-B99C-FC9564C97E1A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45708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2FC-7D67-428F-B99C-FC9564C97E1A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1298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2FC-7D67-428F-B99C-FC9564C97E1A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4046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E352FC-7D67-428F-B99C-FC9564C97E1A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8366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5060" y="5052546"/>
            <a:ext cx="7516013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109" y="3132290"/>
            <a:ext cx="9567135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40000" y="731519"/>
            <a:ext cx="85344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8344" y="376518"/>
            <a:ext cx="27432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432151" y="731520"/>
            <a:ext cx="6439049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524000" y="731520"/>
            <a:ext cx="85344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0927" y="2172648"/>
            <a:ext cx="7955555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6584" y="4607511"/>
            <a:ext cx="7960659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523999" y="731519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731520"/>
            <a:ext cx="4462272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41929" y="1400327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6403" y="731520"/>
            <a:ext cx="4462272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1399032"/>
            <a:ext cx="4462272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8794" y="2209801"/>
            <a:ext cx="4848113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24688" y="731520"/>
            <a:ext cx="5356113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34354" y="3497802"/>
            <a:ext cx="4518213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12192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12192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966900" y="1143000"/>
            <a:ext cx="54864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0516" y="1010486"/>
            <a:ext cx="4925485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9691" y="4464421"/>
            <a:ext cx="8511384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12192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12192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12192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12192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391053" y="4372168"/>
            <a:ext cx="8683348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732260"/>
            <a:ext cx="85344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29600" y="6172201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445A3BF2-CE2B-4E2D-9F71-52B764DD575A}" type="datetimeFigureOut">
              <a:rPr lang="en-IN" smtClean="0"/>
              <a:t>28-07-2024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172201"/>
            <a:ext cx="44704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80000" y="6172201"/>
            <a:ext cx="2438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380AD78C-8C88-4B61-8C9F-1411D89E9753}" type="slidenum">
              <a:rPr lang="en-IN" smtClean="0"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1" y="173180"/>
            <a:ext cx="11914909" cy="6629400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160000"/>
              </a:lnSpc>
            </a:pPr>
            <a:r>
              <a:rPr lang="en-US" sz="2600" b="1" dirty="0">
                <a:solidFill>
                  <a:srgbClr val="0070C0"/>
                </a:solidFill>
              </a:rPr>
              <a:t>B.A. III yr. Special English </a:t>
            </a:r>
            <a:endParaRPr lang="en-US" sz="2600" b="1" dirty="0" smtClean="0">
              <a:solidFill>
                <a:srgbClr val="0070C0"/>
              </a:solidFill>
            </a:endParaRPr>
          </a:p>
          <a:p>
            <a:pPr algn="ctr">
              <a:lnSpc>
                <a:spcPct val="160000"/>
              </a:lnSpc>
            </a:pPr>
            <a:r>
              <a:rPr lang="en-US" sz="2800" b="1" dirty="0" smtClean="0">
                <a:solidFill>
                  <a:schemeClr val="accent4">
                    <a:lumMod val="75000"/>
                  </a:schemeClr>
                </a:solidFill>
              </a:rPr>
              <a:t>Semester </a:t>
            </a:r>
            <a:r>
              <a:rPr lang="en-US" sz="2800" b="1" dirty="0">
                <a:solidFill>
                  <a:schemeClr val="accent4">
                    <a:lumMod val="75000"/>
                  </a:schemeClr>
                </a:solidFill>
              </a:rPr>
              <a:t>– V,   Paper – VII</a:t>
            </a:r>
            <a:r>
              <a:rPr lang="en-US" sz="3600" b="1" dirty="0">
                <a:solidFill>
                  <a:schemeClr val="accent4">
                    <a:lumMod val="75000"/>
                  </a:schemeClr>
                </a:solidFill>
              </a:rPr>
              <a:t>  </a:t>
            </a:r>
            <a:r>
              <a:rPr lang="en-US" sz="2000" dirty="0">
                <a:solidFill>
                  <a:schemeClr val="accent5">
                    <a:lumMod val="75000"/>
                  </a:schemeClr>
                </a:solidFill>
              </a:rPr>
              <a:t>(40 Marks) 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sz="3600" b="1" dirty="0" smtClean="0">
                <a:solidFill>
                  <a:srgbClr val="FF0000"/>
                </a:solidFill>
              </a:rPr>
              <a:t>Introduction to </a:t>
            </a:r>
            <a:r>
              <a:rPr lang="en-US" sz="3200" b="1" dirty="0" smtClean="0">
                <a:solidFill>
                  <a:srgbClr val="FF0000"/>
                </a:solidFill>
              </a:rPr>
              <a:t>Literary </a:t>
            </a:r>
            <a:r>
              <a:rPr lang="en-US" sz="3200" b="1" dirty="0">
                <a:solidFill>
                  <a:srgbClr val="FF0000"/>
                </a:solidFill>
              </a:rPr>
              <a:t>Criticism </a:t>
            </a:r>
            <a:r>
              <a:rPr lang="en-US" sz="3200" b="1" dirty="0">
                <a:solidFill>
                  <a:srgbClr val="00B050"/>
                </a:solidFill>
              </a:rPr>
              <a:t>(CBCS)</a:t>
            </a:r>
            <a:endParaRPr lang="en-US" sz="3500" dirty="0">
              <a:solidFill>
                <a:srgbClr val="00B050"/>
              </a:solidFill>
            </a:endParaRPr>
          </a:p>
          <a:p>
            <a:pPr algn="ctr">
              <a:lnSpc>
                <a:spcPct val="150000"/>
              </a:lnSpc>
            </a:pPr>
            <a:r>
              <a:rPr lang="en-US" sz="3900" b="1" dirty="0">
                <a:solidFill>
                  <a:srgbClr val="FF0000"/>
                </a:solidFill>
              </a:rPr>
              <a:t>	</a:t>
            </a:r>
            <a:r>
              <a:rPr lang="en-US" sz="3900" b="1" dirty="0" smtClean="0">
                <a:solidFill>
                  <a:srgbClr val="FF0000"/>
                </a:solidFill>
              </a:rPr>
              <a:t>            </a:t>
            </a:r>
            <a:r>
              <a:rPr lang="en-US" sz="1900" dirty="0" smtClean="0">
                <a:solidFill>
                  <a:srgbClr val="7030A0"/>
                </a:solidFill>
              </a:rPr>
              <a:t>Teacher</a:t>
            </a:r>
            <a:r>
              <a:rPr lang="en-US" sz="1900" dirty="0">
                <a:solidFill>
                  <a:srgbClr val="7030A0"/>
                </a:solidFill>
              </a:rPr>
              <a:t/>
            </a:r>
            <a:br>
              <a:rPr lang="en-US" sz="1900" dirty="0">
                <a:solidFill>
                  <a:srgbClr val="7030A0"/>
                </a:solidFill>
              </a:rPr>
            </a:br>
            <a:r>
              <a:rPr lang="en-US" sz="1900" dirty="0">
                <a:solidFill>
                  <a:srgbClr val="7030A0"/>
                </a:solidFill>
              </a:rPr>
              <a:t>	 	         </a:t>
            </a:r>
            <a:r>
              <a:rPr lang="en-US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Dr. P.S. Sontakke</a:t>
            </a:r>
            <a:br>
              <a:rPr lang="en-US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</a:br>
            <a:r>
              <a:rPr lang="en-US" sz="19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		               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{ </a:t>
            </a:r>
            <a:r>
              <a:rPr lang="en-US" sz="1900" dirty="0">
                <a:solidFill>
                  <a:schemeClr val="tx2">
                    <a:lumMod val="50000"/>
                  </a:schemeClr>
                </a:solidFill>
                <a:latin typeface="Bookman Old Style" pitchFamily="18" charset="0"/>
                <a:cs typeface="Arial" pitchFamily="34" charset="0"/>
              </a:rPr>
              <a:t>M.A., M.Phil., Ph.D., UGC-MRP</a:t>
            </a:r>
            <a:r>
              <a:rPr lang="en-US" sz="1900" dirty="0">
                <a:latin typeface="Arial" pitchFamily="34" charset="0"/>
                <a:cs typeface="Arial" pitchFamily="34" charset="0"/>
              </a:rPr>
              <a:t> }</a:t>
            </a: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1900" i="1" dirty="0">
                <a:solidFill>
                  <a:schemeClr val="accent6">
                    <a:lumMod val="75000"/>
                  </a:schemeClr>
                </a:solidFill>
              </a:rPr>
            </a:br>
            <a:r>
              <a:rPr lang="en-US" sz="1900" i="1" dirty="0">
                <a:solidFill>
                  <a:schemeClr val="accent6">
                    <a:lumMod val="75000"/>
                  </a:schemeClr>
                </a:solidFill>
              </a:rPr>
              <a:t>			</a:t>
            </a:r>
            <a:r>
              <a:rPr lang="en-US" sz="1900" i="1" dirty="0">
                <a:solidFill>
                  <a:srgbClr val="00B050"/>
                </a:solidFill>
              </a:rPr>
              <a:t>Assistant Professor of English</a:t>
            </a:r>
            <a:r>
              <a:rPr lang="en-US" sz="1900" i="1" dirty="0">
                <a:solidFill>
                  <a:srgbClr val="7030A0"/>
                </a:solidFill>
              </a:rPr>
              <a:t/>
            </a:r>
            <a:br>
              <a:rPr lang="en-US" sz="1900" i="1" dirty="0">
                <a:solidFill>
                  <a:srgbClr val="7030A0"/>
                </a:solidFill>
              </a:rPr>
            </a:br>
            <a:r>
              <a:rPr lang="en-US" sz="1900" i="1" dirty="0">
                <a:solidFill>
                  <a:srgbClr val="7030A0"/>
                </a:solidFill>
              </a:rPr>
              <a:t>      		</a:t>
            </a:r>
            <a:r>
              <a:rPr lang="en-US" sz="1900" dirty="0">
                <a:solidFill>
                  <a:srgbClr val="FF0000"/>
                </a:solidFill>
              </a:rPr>
              <a:t/>
            </a:r>
            <a:br>
              <a:rPr lang="en-US" sz="1900" dirty="0">
                <a:solidFill>
                  <a:srgbClr val="FF0000"/>
                </a:solidFill>
              </a:rPr>
            </a:br>
            <a:r>
              <a:rPr lang="en-US" sz="1900" dirty="0">
                <a:solidFill>
                  <a:srgbClr val="FF0000"/>
                </a:solidFill>
              </a:rPr>
              <a:t>		               E</a:t>
            </a:r>
            <a:r>
              <a:rPr lang="en-US" sz="1900" dirty="0">
                <a:solidFill>
                  <a:srgbClr val="7030A0"/>
                </a:solidFill>
              </a:rPr>
              <a:t>-mail Id – </a:t>
            </a:r>
            <a:r>
              <a:rPr lang="en-US" sz="1900" dirty="0">
                <a:solidFill>
                  <a:schemeClr val="accent3">
                    <a:lumMod val="75000"/>
                  </a:schemeClr>
                </a:solidFill>
              </a:rPr>
              <a:t>paragsontakke75@gmail.com</a:t>
            </a:r>
            <a:br>
              <a:rPr lang="en-US" sz="1900" dirty="0">
                <a:solidFill>
                  <a:schemeClr val="accent3">
                    <a:lumMod val="75000"/>
                  </a:schemeClr>
                </a:solidFill>
              </a:rPr>
            </a:br>
            <a:r>
              <a:rPr lang="en-US" sz="1900" dirty="0">
                <a:solidFill>
                  <a:srgbClr val="7030A0"/>
                </a:solidFill>
              </a:rPr>
              <a:t>                                                               </a:t>
            </a:r>
            <a:r>
              <a:rPr lang="en-US" sz="2000" dirty="0"/>
              <a:t/>
            </a:r>
            <a:br>
              <a:rPr lang="en-US" sz="2000" dirty="0"/>
            </a:b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9276" y="42204"/>
            <a:ext cx="12041944" cy="6705600"/>
          </a:xfrm>
        </p:spPr>
        <p:txBody>
          <a:bodyPr>
            <a:normAutofit/>
          </a:bodyPr>
          <a:lstStyle/>
          <a:p>
            <a:pPr algn="just" fontAlgn="base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Socratic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method is defined as a form of inquiry &amp; discussion between individuals, based on asking &amp; answering questions to illuminate ideas. 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The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principle underlying Socratic Method is that humans learn through the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use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reasoning &amp;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logic.</a:t>
            </a:r>
          </a:p>
          <a:p>
            <a:pPr algn="just" fontAlgn="base">
              <a:lnSpc>
                <a:spcPct val="150000"/>
              </a:lnSpc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Plato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student of Socrates, is known as the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founder of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Academy in Athens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the first institution of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higher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 earning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the Western world. </a:t>
            </a:r>
            <a:endParaRPr lang="en-US" sz="24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lvl="8" algn="just" fontAlgn="base"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Plato’s </a:t>
            </a:r>
            <a:r>
              <a:rPr lang="en-US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contributed </a:t>
            </a:r>
            <a:r>
              <a:rPr lang="en-US" sz="25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Theory of Forms</a:t>
            </a:r>
            <a:r>
              <a:rPr lang="en-US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This theory was created to solve two problems, one of ethics &amp; one of permanence &amp; change. </a:t>
            </a:r>
            <a:endParaRPr lang="en-US" sz="2500" dirty="0" smtClean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228600" lvl="8" algn="just" fontAlgn="base">
              <a:lnSpc>
                <a:spcPct val="150000"/>
              </a:lnSpc>
            </a:pPr>
            <a:r>
              <a:rPr lang="en-US" sz="25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Aristotle</a:t>
            </a:r>
            <a:r>
              <a:rPr lang="en-US" sz="25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student of Plato, lived from 384 BC-322 BC. At 18, he joined Plato’s Academy in Athens &amp; remained there until age of 37.</a:t>
            </a:r>
          </a:p>
          <a:p>
            <a:pPr algn="just" fontAlgn="base">
              <a:lnSpc>
                <a:spcPct val="150000"/>
              </a:lnSpc>
            </a:pP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  <a:p>
            <a:pPr marL="0" indent="0" fontAlgn="base">
              <a:buNone/>
            </a:pPr>
            <a:endParaRPr lang="en-US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264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1189" y="56059"/>
            <a:ext cx="12065391" cy="6705600"/>
          </a:xfrm>
        </p:spPr>
        <p:txBody>
          <a:bodyPr>
            <a:noAutofit/>
          </a:bodyPr>
          <a:lstStyle/>
          <a:p>
            <a:pPr marL="388620" lvl="8" indent="-3429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There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he honed his talents of understanding the world. In his understanding of the world, he wrote his theory of the universals which is extremely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intriguing.</a:t>
            </a:r>
          </a:p>
          <a:p>
            <a:pPr marL="388620" lvl="8" indent="-342900" fontAlgn="base">
              <a:lnSpc>
                <a:spcPct val="150000"/>
              </a:lnSpc>
              <a:buFont typeface="Wingdings" pitchFamily="2" charset="2"/>
              <a:buChar char="§"/>
            </a:pP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In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simpler terms, he believes universals exist only in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things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, never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apart from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things - differing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from his teacher,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Plato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Aristotle believes that a universal is identical in each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its instances. All round things are similar in that there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is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the 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same universal, characteristic, throughout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  <a:cs typeface="Arial" pitchFamily="34" charset="0"/>
              </a:rPr>
              <a:t>AD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is</a:t>
            </a:r>
            <a:r>
              <a:rPr lang="en-US" sz="2400" b="1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Bahnschrift SemiBold" pitchFamily="34" charset="0"/>
                <a:cs typeface="Arial" pitchFamily="34" charset="0"/>
              </a:rPr>
              <a:t>Anno Domini</a:t>
            </a:r>
            <a:r>
              <a:rPr lang="en-US" sz="2400" b="1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/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Year of our Lord referring to year of Christ’s birth.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 </a:t>
            </a: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  <a:cs typeface="Arial" pitchFamily="34" charset="0"/>
              </a:rPr>
              <a:t>BC</a:t>
            </a:r>
            <a:r>
              <a:rPr lang="en-US" sz="24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is</a:t>
            </a:r>
            <a:r>
              <a:rPr lang="en-US" sz="2400" dirty="0">
                <a:solidFill>
                  <a:schemeClr val="tx2"/>
                </a:solidFill>
                <a:latin typeface="Bahnschrift SemiBold" pitchFamily="34" charset="0"/>
                <a:cs typeface="Arial" pitchFamily="34" charset="0"/>
              </a:rPr>
              <a:t> </a:t>
            </a:r>
            <a:r>
              <a:rPr lang="en-US" sz="2400" b="1" dirty="0">
                <a:solidFill>
                  <a:schemeClr val="tx2"/>
                </a:solidFill>
                <a:latin typeface="Bahnschrift SemiBold" pitchFamily="34" charset="0"/>
                <a:cs typeface="Arial" pitchFamily="34" charset="0"/>
              </a:rPr>
              <a:t>Before Chris</a:t>
            </a:r>
            <a:r>
              <a:rPr lang="en-US" sz="2400" b="1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t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  <a:cs typeface="Arial" pitchFamily="34" charset="0"/>
              </a:rPr>
              <a:t> CE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is a recent term. It refers to </a:t>
            </a:r>
            <a:r>
              <a:rPr lang="en-US" sz="2400" b="1" dirty="0">
                <a:solidFill>
                  <a:schemeClr val="tx2"/>
                </a:solidFill>
                <a:latin typeface="Bahnschrift SemiBold" pitchFamily="34" charset="0"/>
                <a:cs typeface="Arial" pitchFamily="34" charset="0"/>
              </a:rPr>
              <a:t>Common Era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 &amp; is used in place of A.D. the dates are the same i.e., 2009 AD is 2009 CE. 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400" b="1" dirty="0">
                <a:solidFill>
                  <a:schemeClr val="accent6">
                    <a:lumMod val="75000"/>
                  </a:schemeClr>
                </a:solidFill>
                <a:latin typeface="Bahnschrift SemiBold" pitchFamily="34" charset="0"/>
                <a:cs typeface="Arial" pitchFamily="34" charset="0"/>
              </a:rPr>
              <a:t> BCE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 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is </a:t>
            </a:r>
            <a:r>
              <a:rPr lang="en-US" sz="2400" b="1" dirty="0">
                <a:solidFill>
                  <a:schemeClr val="tx2"/>
                </a:solidFill>
                <a:latin typeface="Bahnschrift SemiBold" pitchFamily="34" charset="0"/>
                <a:cs typeface="Arial" pitchFamily="34" charset="0"/>
              </a:rPr>
              <a:t>Before Common Era</a:t>
            </a:r>
            <a:r>
              <a:rPr lang="en-US" sz="2400" dirty="0">
                <a:solidFill>
                  <a:srgbClr val="0070C0"/>
                </a:solidFill>
                <a:latin typeface="Bahnschrift SemiBold" pitchFamily="34" charset="0"/>
                <a:cs typeface="Arial" pitchFamily="34" charset="0"/>
              </a:rPr>
              <a:t>.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Bahnschrift SemiBold" pitchFamily="34" charset="0"/>
                <a:cs typeface="Arial" pitchFamily="34" charset="0"/>
              </a:rPr>
              <a:t> </a:t>
            </a:r>
          </a:p>
          <a:p>
            <a:pPr marL="45720" indent="0">
              <a:lnSpc>
                <a:spcPct val="150000"/>
              </a:lnSpc>
              <a:buNone/>
            </a:pPr>
            <a:endParaRPr lang="en-US" sz="2400" dirty="0">
              <a:solidFill>
                <a:srgbClr val="0070C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0420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1" y="173180"/>
            <a:ext cx="11914909" cy="662940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C:\Users\ADMIN\Desktop\unname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3" y="124691"/>
            <a:ext cx="11970326" cy="66224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6991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1" y="173180"/>
            <a:ext cx="11914909" cy="6629400"/>
          </a:xfrm>
        </p:spPr>
        <p:txBody>
          <a:bodyPr>
            <a:normAutofit/>
          </a:bodyPr>
          <a:lstStyle/>
          <a:p>
            <a:pPr algn="ctr">
              <a:lnSpc>
                <a:spcPct val="160000"/>
              </a:lnSpc>
            </a:pPr>
            <a:endParaRPr lang="en-US" sz="1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050" name="Picture 2" descr="C:\Users\ADMIN\Desktop\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7" y="96981"/>
            <a:ext cx="12053454" cy="6636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226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40475"/>
            <a:ext cx="2743200" cy="365125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66" y="82060"/>
            <a:ext cx="11905520" cy="92495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b="1" dirty="0">
                <a:solidFill>
                  <a:srgbClr val="FF0000"/>
                </a:solidFill>
              </a:rPr>
              <a:t>What is Literary Criticism 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68812" y="1237957"/>
            <a:ext cx="11816862" cy="5475849"/>
          </a:xfrm>
        </p:spPr>
        <p:txBody>
          <a:bodyPr>
            <a:noAutofit/>
          </a:bodyPr>
          <a:lstStyle/>
          <a:p>
            <a:pPr lvl="1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>
                <a:solidFill>
                  <a:srgbClr val="7030A0"/>
                </a:solidFill>
              </a:rPr>
              <a:t>Analysis/</a:t>
            </a:r>
            <a:r>
              <a:rPr lang="en-US" sz="4000" dirty="0">
                <a:solidFill>
                  <a:srgbClr val="00B050"/>
                </a:solidFill>
              </a:rPr>
              <a:t>Classification,</a:t>
            </a:r>
          </a:p>
          <a:p>
            <a:pPr lvl="1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>
                <a:solidFill>
                  <a:schemeClr val="accent2">
                    <a:lumMod val="75000"/>
                  </a:schemeClr>
                </a:solidFill>
              </a:rPr>
              <a:t>Justification,</a:t>
            </a:r>
          </a:p>
          <a:p>
            <a:pPr lvl="1" algn="ctr">
              <a:lnSpc>
                <a:spcPct val="150000"/>
              </a:lnSpc>
              <a:buFont typeface="Wingdings" pitchFamily="2" charset="2"/>
              <a:buChar char="ü"/>
            </a:pPr>
            <a:r>
              <a:rPr lang="en-US" sz="4000" dirty="0">
                <a:solidFill>
                  <a:srgbClr val="00B050"/>
                </a:solidFill>
              </a:rPr>
              <a:t>Evaluation</a:t>
            </a:r>
          </a:p>
          <a:p>
            <a:pPr lvl="1" algn="ctr">
              <a:buNone/>
            </a:pPr>
            <a:r>
              <a:rPr lang="en-US" sz="3600" dirty="0">
                <a:solidFill>
                  <a:srgbClr val="7030A0"/>
                </a:solidFill>
              </a:rPr>
              <a:t>         of a </a:t>
            </a:r>
          </a:p>
          <a:p>
            <a:pPr algn="ctr">
              <a:buNone/>
            </a:pPr>
            <a:r>
              <a:rPr lang="en-US" sz="4000" dirty="0">
                <a:solidFill>
                  <a:schemeClr val="accent5"/>
                </a:solidFill>
                <a:latin typeface="Arial Black" panose="020B0A04020102020204" pitchFamily="34" charset="0"/>
              </a:rPr>
              <a:t>Literary work of </a:t>
            </a:r>
            <a:r>
              <a:rPr lang="en-US" sz="40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Art</a:t>
            </a:r>
            <a:r>
              <a:rPr lang="en-US" sz="4400" dirty="0" smtClean="0">
                <a:solidFill>
                  <a:schemeClr val="accent5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buNone/>
            </a:pPr>
            <a:r>
              <a:rPr lang="en-US" sz="2800" b="1" dirty="0" smtClean="0">
                <a:solidFill>
                  <a:schemeClr val="accent2">
                    <a:lumMod val="75000"/>
                  </a:schemeClr>
                </a:solidFill>
                <a:latin typeface="Bahnschrift" pitchFamily="34" charset="0"/>
              </a:rPr>
              <a:t>(Poem/Drama/Novel/Prose)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latin typeface="Bahnschrift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40475"/>
            <a:ext cx="2743200" cy="365125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xmlns="" id="{D9B36804-CDCF-4B53-9AB8-E28572C2F8E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98474" y="152400"/>
            <a:ext cx="11971606" cy="6553200"/>
          </a:xfrm>
        </p:spPr>
        <p:txBody>
          <a:bodyPr/>
          <a:lstStyle/>
          <a:p>
            <a:pPr lvl="1"/>
            <a:endParaRPr lang="en-IN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5444550A-112A-4C2E-8FFC-3B567239AB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691" y="110834"/>
            <a:ext cx="11970327" cy="6664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20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00800" y="6340475"/>
            <a:ext cx="2743200" cy="365125"/>
          </a:xfrm>
        </p:spPr>
        <p:txBody>
          <a:bodyPr>
            <a:normAutofit/>
          </a:bodyPr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99537" y="96130"/>
            <a:ext cx="12023188" cy="6664887"/>
          </a:xfrm>
        </p:spPr>
        <p:txBody>
          <a:bodyPr>
            <a:noAutofit/>
          </a:bodyPr>
          <a:lstStyle/>
          <a:p>
            <a:pPr marL="457200" lvl="1" indent="0" algn="just">
              <a:lnSpc>
                <a:spcPct val="150000"/>
              </a:lnSpc>
              <a:buNone/>
            </a:pPr>
            <a:r>
              <a:rPr lang="en-US" sz="2400" dirty="0">
                <a:solidFill>
                  <a:schemeClr val="accent5"/>
                </a:solidFill>
                <a:latin typeface="Arial Black" panose="020B0A04020102020204" pitchFamily="34" charset="0"/>
              </a:rPr>
              <a:t>Who is a Critic ?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person who </a:t>
            </a:r>
            <a:r>
              <a:rPr lang="en-US" sz="2400" b="1" dirty="0">
                <a:solidFill>
                  <a:srgbClr val="7030A0"/>
                </a:solidFill>
              </a:rPr>
              <a:t>Analyses/</a:t>
            </a:r>
            <a:r>
              <a:rPr lang="en-US" sz="2400" b="1" dirty="0">
                <a:solidFill>
                  <a:srgbClr val="00B050"/>
                </a:solidFill>
              </a:rPr>
              <a:t>Classifies, </a:t>
            </a:r>
            <a:r>
              <a:rPr lang="en-US" sz="2400" b="1" dirty="0">
                <a:solidFill>
                  <a:schemeClr val="tx2"/>
                </a:solidFill>
              </a:rPr>
              <a:t>Justifies</a:t>
            </a: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</a:rPr>
              <a:t> &amp; </a:t>
            </a:r>
            <a:r>
              <a:rPr lang="en-US" sz="2400" b="1" dirty="0">
                <a:solidFill>
                  <a:srgbClr val="00B050"/>
                </a:solidFill>
              </a:rPr>
              <a:t>Evaluates </a:t>
            </a:r>
            <a:r>
              <a:rPr lang="en-US" sz="2400" dirty="0">
                <a:latin typeface="Arial Unicode MS"/>
                <a:ea typeface="Arial Unicode MS"/>
              </a:rPr>
              <a:t> a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literary </a:t>
            </a:r>
            <a:r>
              <a:rPr lang="en-US" sz="2400" dirty="0">
                <a:solidFill>
                  <a:schemeClr val="tx2"/>
                </a:solidFill>
                <a:latin typeface="Arial Unicode MS"/>
                <a:ea typeface="Arial Unicode MS"/>
              </a:rPr>
              <a:t>or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 artistic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work of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art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professionally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rial Unicode MS"/>
                <a:ea typeface="Arial Unicode MS"/>
              </a:rPr>
              <a:t>(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rial Unicode MS"/>
                <a:ea typeface="Arial Unicode MS"/>
              </a:rPr>
              <a:t>means by using literary </a:t>
            </a:r>
            <a:r>
              <a:rPr lang="en-US" i="1" dirty="0" smtClean="0">
                <a:solidFill>
                  <a:schemeClr val="accent6">
                    <a:lumMod val="50000"/>
                  </a:schemeClr>
                </a:solidFill>
                <a:latin typeface="Arial Unicode MS"/>
                <a:ea typeface="Arial Unicode MS"/>
              </a:rPr>
              <a:t>theories/scientific </a:t>
            </a:r>
            <a:r>
              <a:rPr lang="en-US" i="1" dirty="0">
                <a:solidFill>
                  <a:schemeClr val="accent6">
                    <a:lumMod val="50000"/>
                  </a:schemeClr>
                </a:solidFill>
                <a:latin typeface="Arial Unicode MS"/>
                <a:ea typeface="Arial Unicode MS"/>
              </a:rPr>
              <a:t>methods)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is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  <a:latin typeface="Arial Unicode MS"/>
                <a:ea typeface="Arial Unicode MS"/>
              </a:rPr>
              <a:t>called as a </a:t>
            </a:r>
            <a:r>
              <a:rPr lang="en-US" sz="2400" b="1" i="1" dirty="0">
                <a:solidFill>
                  <a:srgbClr val="C00000"/>
                </a:solidFill>
                <a:latin typeface="Arial Unicode MS"/>
                <a:ea typeface="Arial Unicode MS"/>
              </a:rPr>
              <a:t>Critic</a:t>
            </a:r>
            <a:r>
              <a:rPr lang="en-US" sz="2400" dirty="0" smtClean="0">
                <a:latin typeface="Arial Unicode MS"/>
                <a:ea typeface="Arial Unicode MS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Literary criticism/literary studies is study, evaluation &amp; interpretation of literature.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Modern literary criticism is often influenced by literary theory, which is philosophical discussion of literature's goals &amp; methods.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Though two activities are closely related, literary critics are not always &amp; have not always been theorists</a:t>
            </a:r>
            <a:r>
              <a:rPr lang="en-US" sz="24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. Whether </a:t>
            </a:r>
            <a:r>
              <a:rPr lang="en-US" sz="24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literary criticism should be considered	a separate field of inquiry from literary theory is a matter of controversy.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2400" dirty="0">
                <a:solidFill>
                  <a:srgbClr val="0070C0"/>
                </a:solidFill>
              </a:rPr>
              <a:t> Literary criticism is often published in essay/in book form. </a:t>
            </a:r>
          </a:p>
          <a:p>
            <a:pPr marL="365760" lvl="1" indent="0" algn="just">
              <a:lnSpc>
                <a:spcPct val="200000"/>
              </a:lnSpc>
              <a:buNone/>
            </a:pPr>
            <a:r>
              <a:rPr lang="en-US" sz="2400" dirty="0" smtClean="0">
                <a:latin typeface="Arial Unicode MS"/>
                <a:ea typeface="Arial Unicode MS"/>
              </a:rPr>
              <a:t> </a:t>
            </a:r>
            <a:endParaRPr lang="en-US" sz="2400" dirty="0">
              <a:latin typeface="Arial Unicode MS"/>
              <a:ea typeface="Arial Unicode MS"/>
            </a:endParaRPr>
          </a:p>
          <a:p>
            <a:pPr marL="457200" lvl="1" indent="0" algn="just">
              <a:lnSpc>
                <a:spcPct val="150000"/>
              </a:lnSpc>
              <a:buNone/>
            </a:pPr>
            <a:endParaRPr lang="en-US" sz="4400" dirty="0">
              <a:solidFill>
                <a:schemeClr val="accent5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9000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609" y="42204"/>
            <a:ext cx="11915335" cy="6705600"/>
          </a:xfrm>
        </p:spPr>
        <p:txBody>
          <a:bodyPr>
            <a:normAutofit fontScale="25000" lnSpcReduction="20000"/>
          </a:bodyPr>
          <a:lstStyle/>
          <a:p>
            <a:pPr>
              <a:lnSpc>
                <a:spcPct val="170000"/>
              </a:lnSpc>
              <a:buFont typeface="Wingdings" pitchFamily="2" charset="2"/>
              <a:buChar char="q"/>
            </a:pPr>
            <a:r>
              <a:rPr lang="en-US" sz="9600" dirty="0" smtClean="0">
                <a:solidFill>
                  <a:srgbClr val="0070C0"/>
                </a:solidFill>
              </a:rPr>
              <a:t> Academic </a:t>
            </a:r>
            <a:r>
              <a:rPr lang="en-US" sz="9600" dirty="0">
                <a:solidFill>
                  <a:srgbClr val="0070C0"/>
                </a:solidFill>
              </a:rPr>
              <a:t>literary critics teach in literature departments &amp; publish in academic journals &amp; more popular critics published their reviews in broadly circulating periodicals such like   -</a:t>
            </a:r>
          </a:p>
          <a:p>
            <a:pPr lvl="2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11200" b="1" i="1" dirty="0">
                <a:solidFill>
                  <a:srgbClr val="0070C0"/>
                </a:solidFill>
              </a:rPr>
              <a:t>	</a:t>
            </a:r>
            <a:r>
              <a:rPr lang="en-US" sz="11200" b="1" i="1" dirty="0">
                <a:solidFill>
                  <a:schemeClr val="accent6">
                    <a:lumMod val="50000"/>
                  </a:schemeClr>
                </a:solidFill>
              </a:rPr>
              <a:t>Times Literary Supplement</a:t>
            </a:r>
            <a:r>
              <a:rPr lang="en-US" sz="11200" b="1" dirty="0">
                <a:solidFill>
                  <a:schemeClr val="accent6">
                    <a:lumMod val="50000"/>
                  </a:schemeClr>
                </a:solidFill>
              </a:rPr>
              <a:t>, </a:t>
            </a:r>
            <a:r>
              <a:rPr lang="en-US" sz="11200" b="1" dirty="0">
                <a:solidFill>
                  <a:srgbClr val="0070C0"/>
                </a:solidFill>
              </a:rPr>
              <a:t> </a:t>
            </a:r>
          </a:p>
          <a:p>
            <a:pPr lvl="2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11200" b="1" i="1" dirty="0">
                <a:solidFill>
                  <a:srgbClr val="00B050"/>
                </a:solidFill>
              </a:rPr>
              <a:t>	New York Times Book Review</a:t>
            </a:r>
            <a:r>
              <a:rPr lang="en-US" sz="11200" b="1" dirty="0">
                <a:solidFill>
                  <a:srgbClr val="00B050"/>
                </a:solidFill>
              </a:rPr>
              <a:t>,  </a:t>
            </a:r>
          </a:p>
          <a:p>
            <a:pPr lvl="2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11200" b="1" i="1" dirty="0">
                <a:solidFill>
                  <a:schemeClr val="accent6">
                    <a:lumMod val="50000"/>
                  </a:schemeClr>
                </a:solidFill>
              </a:rPr>
              <a:t>	New York Review of Books</a:t>
            </a:r>
            <a:r>
              <a:rPr lang="en-US" sz="11200" b="1" dirty="0">
                <a:solidFill>
                  <a:schemeClr val="accent6">
                    <a:lumMod val="50000"/>
                  </a:schemeClr>
                </a:solidFill>
              </a:rPr>
              <a:t>,  </a:t>
            </a:r>
          </a:p>
          <a:p>
            <a:pPr lvl="2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11200" b="1" i="1" dirty="0">
                <a:solidFill>
                  <a:srgbClr val="00B050"/>
                </a:solidFill>
              </a:rPr>
              <a:t>	London Review of Books</a:t>
            </a:r>
            <a:r>
              <a:rPr lang="en-US" sz="11200" b="1" dirty="0">
                <a:solidFill>
                  <a:srgbClr val="00B050"/>
                </a:solidFill>
              </a:rPr>
              <a:t>, </a:t>
            </a:r>
          </a:p>
          <a:p>
            <a:pPr lvl="2" algn="just">
              <a:lnSpc>
                <a:spcPct val="170000"/>
              </a:lnSpc>
              <a:buFont typeface="Wingdings" panose="05000000000000000000" pitchFamily="2" charset="2"/>
              <a:buChar char="v"/>
            </a:pPr>
            <a:r>
              <a:rPr lang="en-US" sz="11200" b="1" i="1" dirty="0">
                <a:solidFill>
                  <a:schemeClr val="accent6">
                    <a:lumMod val="50000"/>
                  </a:schemeClr>
                </a:solidFill>
              </a:rPr>
              <a:t>	The Nation</a:t>
            </a:r>
            <a:r>
              <a:rPr lang="en-US" sz="11200" b="1" dirty="0">
                <a:solidFill>
                  <a:schemeClr val="accent6">
                    <a:lumMod val="50000"/>
                  </a:schemeClr>
                </a:solidFill>
              </a:rPr>
              <a:t> &amp; </a:t>
            </a:r>
            <a:r>
              <a:rPr lang="en-US" sz="11200" b="1" i="1" dirty="0">
                <a:solidFill>
                  <a:schemeClr val="accent6">
                    <a:lumMod val="50000"/>
                  </a:schemeClr>
                </a:solidFill>
              </a:rPr>
              <a:t>The New Yorker</a:t>
            </a:r>
            <a:r>
              <a:rPr lang="en-US" sz="11200" b="1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10400" dirty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31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>
                <a:solidFill>
                  <a:srgbClr val="0070C0"/>
                </a:solidFill>
              </a:rPr>
              <a:t/>
            </a:r>
            <a:br>
              <a:rPr lang="en-US" dirty="0">
                <a:solidFill>
                  <a:srgbClr val="0070C0"/>
                </a:solidFill>
              </a:rPr>
            </a:br>
            <a:endParaRPr lang="en-US" sz="3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6271" y="76201"/>
            <a:ext cx="12041945" cy="6645275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en-US" sz="2800" b="1" dirty="0">
                <a:solidFill>
                  <a:srgbClr val="0070C0"/>
                </a:solidFill>
              </a:rPr>
              <a:t>3</a:t>
            </a:r>
            <a:r>
              <a:rPr lang="en-US" sz="2800" b="1" dirty="0">
                <a:solidFill>
                  <a:srgbClr val="FF0000"/>
                </a:solidFill>
              </a:rPr>
              <a:t> Great Greece Philosophers &amp; Founders of Western </a:t>
            </a:r>
            <a:r>
              <a:rPr lang="en-US" sz="2800" b="1" dirty="0" smtClean="0">
                <a:solidFill>
                  <a:srgbClr val="FF0000"/>
                </a:solidFill>
              </a:rPr>
              <a:t>Philosophy</a:t>
            </a:r>
          </a:p>
          <a:p>
            <a:pPr marL="0" indent="0" algn="ctr">
              <a:lnSpc>
                <a:spcPct val="120000"/>
              </a:lnSpc>
              <a:buNone/>
            </a:pPr>
            <a:endParaRPr lang="en-US" sz="2800" b="1" dirty="0">
              <a:solidFill>
                <a:srgbClr val="FF000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dirty="0">
              <a:solidFill>
                <a:srgbClr val="7030A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en-US" dirty="0">
                <a:solidFill>
                  <a:srgbClr val="7030A0"/>
                </a:solidFill>
              </a:rPr>
              <a:t>	</a:t>
            </a:r>
            <a:r>
              <a:rPr lang="en-US" sz="3500" dirty="0">
                <a:solidFill>
                  <a:srgbClr val="7030A0"/>
                </a:solidFill>
              </a:rPr>
              <a:t>Socrates 		       	</a:t>
            </a:r>
            <a:r>
              <a:rPr lang="en-US" sz="3500" dirty="0" smtClean="0">
                <a:solidFill>
                  <a:srgbClr val="7030A0"/>
                </a:solidFill>
              </a:rPr>
              <a:t>Plato</a:t>
            </a:r>
            <a:r>
              <a:rPr lang="en-US" sz="3500" dirty="0">
                <a:solidFill>
                  <a:srgbClr val="7030A0"/>
                </a:solidFill>
              </a:rPr>
              <a:t>		 </a:t>
            </a:r>
            <a:r>
              <a:rPr lang="en-US" sz="3500" dirty="0" smtClean="0">
                <a:solidFill>
                  <a:srgbClr val="7030A0"/>
                </a:solidFill>
              </a:rPr>
              <a:t>	Aristotle</a:t>
            </a:r>
            <a:endParaRPr lang="en-US" sz="3500" dirty="0">
              <a:solidFill>
                <a:srgbClr val="7030A0"/>
              </a:solidFill>
            </a:endParaRPr>
          </a:p>
          <a:p>
            <a:pPr marL="0" indent="0">
              <a:lnSpc>
                <a:spcPct val="160000"/>
              </a:lnSpc>
              <a:buNone/>
            </a:pPr>
            <a:r>
              <a:rPr lang="en-US" sz="2200" dirty="0">
                <a:latin typeface="Algerian" panose="04020705040A02060702" pitchFamily="82" charset="0"/>
              </a:rPr>
              <a:t>          (</a:t>
            </a:r>
            <a:r>
              <a:rPr lang="en-IN" sz="2200" dirty="0">
                <a:latin typeface="Algerian" panose="04020705040A02060702" pitchFamily="82" charset="0"/>
              </a:rPr>
              <a:t>470 – 399 BC</a:t>
            </a:r>
            <a:r>
              <a:rPr lang="en-US" sz="2200" dirty="0">
                <a:latin typeface="Algerian" panose="04020705040A02060702" pitchFamily="82" charset="0"/>
              </a:rPr>
              <a:t>)	      		   </a:t>
            </a:r>
            <a:r>
              <a:rPr lang="en-US" sz="2200" dirty="0">
                <a:solidFill>
                  <a:srgbClr val="7030A0"/>
                </a:solidFill>
                <a:latin typeface="Algerian" panose="04020705040A02060702" pitchFamily="82" charset="0"/>
              </a:rPr>
              <a:t> (</a:t>
            </a:r>
            <a:r>
              <a:rPr lang="en-IN" sz="2200" dirty="0">
                <a:latin typeface="Algerian" panose="04020705040A02060702" pitchFamily="82" charset="0"/>
              </a:rPr>
              <a:t>399 – 387 B.C.E) </a:t>
            </a:r>
            <a:r>
              <a:rPr lang="en-US" sz="2200" dirty="0">
                <a:solidFill>
                  <a:srgbClr val="7030A0"/>
                </a:solidFill>
                <a:latin typeface="Algerian" panose="04020705040A02060702" pitchFamily="82" charset="0"/>
              </a:rPr>
              <a:t>	       	     (</a:t>
            </a:r>
            <a:r>
              <a:rPr lang="en-IN" sz="2200" dirty="0">
                <a:latin typeface="Algerian" panose="04020705040A02060702" pitchFamily="82" charset="0"/>
              </a:rPr>
              <a:t>c. 384 B.C. – 322 B.C.)</a:t>
            </a:r>
            <a:r>
              <a:rPr lang="en-US" sz="2200" dirty="0">
                <a:latin typeface="Algerian" panose="04020705040A02060702" pitchFamily="82" charset="0"/>
              </a:rPr>
              <a:t> </a:t>
            </a:r>
          </a:p>
          <a:p>
            <a:pPr>
              <a:lnSpc>
                <a:spcPct val="160000"/>
              </a:lnSpc>
              <a:buFont typeface="Wingdings" pitchFamily="2" charset="2"/>
              <a:buChar char="q"/>
            </a:pPr>
            <a:endParaRPr lang="en-US" sz="8600" dirty="0">
              <a:solidFill>
                <a:srgbClr val="7030A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7400" dirty="0">
              <a:solidFill>
                <a:srgbClr val="0070C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941A1F64-A4C7-4D3D-89C8-A1A52C16796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9299" y="920259"/>
            <a:ext cx="4036430" cy="385955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2FABEE82-8103-4B47-9A5E-DB7BA8A1CA3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0302" y="920259"/>
            <a:ext cx="3934695" cy="38595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32E8D07-555F-46F6-8450-A2B3D382428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44" y="920259"/>
            <a:ext cx="3826842" cy="3859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277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126609" y="42204"/>
            <a:ext cx="11915335" cy="6705600"/>
          </a:xfrm>
        </p:spPr>
        <p:txBody>
          <a:bodyPr>
            <a:normAutofit fontScale="25000" lnSpcReduction="20000"/>
          </a:bodyPr>
          <a:lstStyle/>
          <a:p>
            <a:pPr marL="914400" lvl="2" indent="0" algn="ctr">
              <a:lnSpc>
                <a:spcPct val="170000"/>
              </a:lnSpc>
              <a:buNone/>
            </a:pPr>
            <a:r>
              <a:rPr lang="en-US" sz="10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Importance of Greece City of Athens - 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0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Athens,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one of the world’s oldest cities with a history of over </a:t>
            </a: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3,400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yrs. &amp; its earlier human presence </a:t>
            </a: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start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somewhere bet. 11</a:t>
            </a:r>
            <a:r>
              <a:rPr lang="en-US" sz="10400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 &amp; 7</a:t>
            </a:r>
            <a:r>
              <a:rPr lang="en-US" sz="10400" baseline="300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millennium B.C. </a:t>
            </a:r>
            <a:endParaRPr lang="en-US" sz="10400" dirty="0" smtClean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Ancient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Greek philosophy arose in the 6th century B.C.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10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Socrates</a:t>
            </a:r>
            <a:r>
              <a:rPr lang="en-US" sz="10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4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Plato</a:t>
            </a:r>
            <a:r>
              <a:rPr lang="en-US" sz="10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&amp; </a:t>
            </a:r>
            <a:r>
              <a:rPr lang="en-US" sz="10400" b="1" dirty="0">
                <a:solidFill>
                  <a:schemeClr val="accent4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Aristotle</a:t>
            </a:r>
            <a:r>
              <a:rPr lang="en-US" sz="10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04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laid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foundations to many believes of Western World. </a:t>
            </a:r>
            <a:r>
              <a:rPr lang="en-US" sz="104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They cover 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enormous amount of topics like -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political philosophy</a:t>
            </a:r>
            <a:r>
              <a:rPr lang="en-US" sz="10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ethics</a:t>
            </a:r>
            <a:r>
              <a:rPr lang="en-US" sz="10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metaphysics,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ontology </a:t>
            </a:r>
            <a:r>
              <a:rPr lang="en-US" sz="8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(study </a:t>
            </a:r>
            <a:r>
              <a:rPr lang="en-US" sz="8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8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nature </a:t>
            </a:r>
            <a:r>
              <a:rPr lang="en-US" sz="8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being</a:t>
            </a:r>
            <a:r>
              <a:rPr lang="en-US" sz="8000" i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becoming</a:t>
            </a:r>
            <a:r>
              <a:rPr lang="en-US" sz="8000" i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, existence/reality)</a:t>
            </a:r>
            <a:r>
              <a:rPr lang="en-US" sz="10400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logic</a:t>
            </a:r>
            <a:r>
              <a:rPr lang="en-US" sz="10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biology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rhetoric </a:t>
            </a:r>
            <a:r>
              <a:rPr lang="en-US" sz="10400" dirty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&amp; </a:t>
            </a:r>
            <a:r>
              <a:rPr lang="en-US" sz="10400" dirty="0" smtClean="0">
                <a:solidFill>
                  <a:schemeClr val="accent6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aesthetics </a:t>
            </a:r>
            <a:r>
              <a:rPr lang="en-US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(branch </a:t>
            </a:r>
            <a:r>
              <a:rPr lang="en-US" sz="8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of </a:t>
            </a:r>
            <a:r>
              <a:rPr lang="en-US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philosophy </a:t>
            </a:r>
            <a:r>
              <a:rPr lang="en-US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deal </a:t>
            </a:r>
            <a:r>
              <a:rPr lang="en-US" sz="8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with </a:t>
            </a:r>
            <a:r>
              <a:rPr lang="en-US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art, beauty </a:t>
            </a:r>
            <a:r>
              <a:rPr lang="en-US" sz="8000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&amp; taste</a:t>
            </a:r>
            <a:r>
              <a:rPr lang="en-US" sz="80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)</a:t>
            </a:r>
            <a:r>
              <a:rPr lang="en-US" sz="80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algn="just">
              <a:lnSpc>
                <a:spcPct val="170000"/>
              </a:lnSpc>
              <a:buFont typeface="Wingdings" pitchFamily="2" charset="2"/>
              <a:buChar char="q"/>
            </a:pPr>
            <a:r>
              <a:rPr lang="en-US" sz="9600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Socrates </a:t>
            </a:r>
            <a:r>
              <a:rPr lang="en-US" sz="9600" dirty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was born in Athens in 470 BC &amp; is considered as one of the founders of Western philosophy. His largest contribution to philosophy is Socratic method. </a:t>
            </a:r>
          </a:p>
          <a:p>
            <a:pPr marL="45720" indent="0" algn="just">
              <a:lnSpc>
                <a:spcPct val="170000"/>
              </a:lnSpc>
              <a:buNone/>
            </a:pPr>
            <a:r>
              <a:rPr lang="en-US" sz="9600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en-US" sz="10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10400" dirty="0">
              <a:solidFill>
                <a:srgbClr val="002060"/>
              </a:solidFill>
            </a:endParaRPr>
          </a:p>
          <a:p>
            <a:pPr marL="0" indent="0">
              <a:lnSpc>
                <a:spcPct val="170000"/>
              </a:lnSpc>
              <a:buNone/>
            </a:pPr>
            <a:endParaRPr lang="en-US" sz="10400" b="1" dirty="0">
              <a:solidFill>
                <a:srgbClr val="00206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10400" dirty="0">
              <a:solidFill>
                <a:srgbClr val="0070C0"/>
              </a:solidFill>
            </a:endParaRPr>
          </a:p>
          <a:p>
            <a:pPr>
              <a:lnSpc>
                <a:spcPct val="170000"/>
              </a:lnSpc>
              <a:buFont typeface="Wingdings" pitchFamily="2" charset="2"/>
              <a:buChar char="q"/>
            </a:pPr>
            <a:endParaRPr lang="en-US" sz="10400" dirty="0">
              <a:solidFill>
                <a:srgbClr val="0070C0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sz="10400" dirty="0">
                <a:solidFill>
                  <a:srgbClr val="0070C0"/>
                </a:solidFill>
              </a:rPr>
              <a:t/>
            </a:r>
            <a:br>
              <a:rPr lang="en-US" sz="10400" dirty="0">
                <a:solidFill>
                  <a:srgbClr val="0070C0"/>
                </a:solidFill>
              </a:rPr>
            </a:br>
            <a:endParaRPr lang="en-US" sz="10400" dirty="0"/>
          </a:p>
        </p:txBody>
      </p:sp>
    </p:spTree>
    <p:extLst>
      <p:ext uri="{BB962C8B-B14F-4D97-AF65-F5344CB8AC3E}">
        <p14:creationId xmlns:p14="http://schemas.microsoft.com/office/powerpoint/2010/main" val="1645212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195</TotalTime>
  <Words>464</Words>
  <Application>Microsoft Office PowerPoint</Application>
  <PresentationFormat>Custom</PresentationFormat>
  <Paragraphs>72</Paragraphs>
  <Slides>11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Slipstream</vt:lpstr>
      <vt:lpstr>PowerPoint Presentation</vt:lpstr>
      <vt:lpstr>PowerPoint Presentation</vt:lpstr>
      <vt:lpstr>PowerPoint Presentation</vt:lpstr>
      <vt:lpstr>What is Literary Criticism 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PARAG SONTAKKE</dc:creator>
  <cp:lastModifiedBy>Dr. Parag Sontakke</cp:lastModifiedBy>
  <cp:revision>133</cp:revision>
  <dcterms:created xsi:type="dcterms:W3CDTF">2019-06-30T13:54:40Z</dcterms:created>
  <dcterms:modified xsi:type="dcterms:W3CDTF">2024-07-28T13:53:26Z</dcterms:modified>
</cp:coreProperties>
</file>