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>
      <p:cViewPr varScale="1">
        <p:scale>
          <a:sx n="74" d="100"/>
          <a:sy n="74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623B2-19AF-44CD-B55B-905B98D3A65D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CDF82-6D3B-4F67-B1C5-63D51CE698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40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352FC-7D67-428F-B99C-FC9564C97E1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67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500" b="1" dirty="0">
                <a:solidFill>
                  <a:schemeClr val="accent3"/>
                </a:solidFill>
              </a:rPr>
              <a:t> </a:t>
            </a:r>
            <a:r>
              <a:rPr lang="en-US" sz="2500" b="1" dirty="0" smtClean="0">
                <a:solidFill>
                  <a:schemeClr val="accent3"/>
                </a:solidFill>
              </a:rPr>
              <a:t>							Module – I </a:t>
            </a:r>
            <a:endParaRPr lang="en-US" sz="2500" b="1" dirty="0">
              <a:solidFill>
                <a:schemeClr val="accent3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500" b="1" dirty="0" smtClean="0">
                <a:solidFill>
                  <a:srgbClr val="FF0000"/>
                </a:solidFill>
              </a:rPr>
              <a:t>				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          Introduction to Literary Criticism</a:t>
            </a:r>
            <a:endParaRPr lang="en-US" sz="2500" b="1" dirty="0" smtClean="0">
              <a:solidFill>
                <a:srgbClr val="FF0000"/>
              </a:solidFill>
            </a:endParaRPr>
          </a:p>
          <a:p>
            <a:pPr marL="114300" indent="0" algn="just"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1) Nature of Criticism </a:t>
            </a:r>
            <a:r>
              <a:rPr lang="mr-IN" sz="2000" dirty="0" smtClean="0">
                <a:solidFill>
                  <a:srgbClr val="00B050"/>
                </a:solidFill>
              </a:rPr>
              <a:t>(</a:t>
            </a:r>
            <a:r>
              <a:rPr lang="mr-IN" sz="2000" dirty="0">
                <a:solidFill>
                  <a:srgbClr val="00B050"/>
                </a:solidFill>
              </a:rPr>
              <a:t>सामिक्षणाचे </a:t>
            </a:r>
            <a:r>
              <a:rPr lang="mr-IN" sz="2000" dirty="0" smtClean="0">
                <a:solidFill>
                  <a:srgbClr val="00B050"/>
                </a:solidFill>
              </a:rPr>
              <a:t>गुणधर्म)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- </a:t>
            </a:r>
            <a:r>
              <a:rPr lang="en-US" sz="2400" dirty="0" smtClean="0">
                <a:solidFill>
                  <a:srgbClr val="7030A0"/>
                </a:solidFill>
              </a:rPr>
              <a:t>Etymologically </a:t>
            </a:r>
            <a:r>
              <a:rPr lang="mr-IN" sz="2000" dirty="0" smtClean="0">
                <a:solidFill>
                  <a:srgbClr val="00B050"/>
                </a:solidFill>
              </a:rPr>
              <a:t>(उत्पत्तीशास्त्रानुसार)</a:t>
            </a:r>
            <a:r>
              <a:rPr lang="mr-IN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the word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Bahnschrift" pitchFamily="34" charset="0"/>
              </a:rPr>
              <a:t>‘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Bahnschrift" pitchFamily="34" charset="0"/>
              </a:rPr>
              <a:t>Criticism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Bahnschrift" pitchFamily="34" charset="0"/>
              </a:rPr>
              <a:t>’ </a:t>
            </a:r>
            <a:r>
              <a:rPr lang="en-US" sz="2400" dirty="0">
                <a:solidFill>
                  <a:srgbClr val="7030A0"/>
                </a:solidFill>
              </a:rPr>
              <a:t>i</a:t>
            </a:r>
            <a:r>
              <a:rPr lang="en-US" sz="2400" dirty="0" smtClean="0">
                <a:solidFill>
                  <a:srgbClr val="7030A0"/>
                </a:solidFill>
              </a:rPr>
              <a:t>s derived </a:t>
            </a:r>
            <a:r>
              <a:rPr lang="en-US" sz="2400" dirty="0">
                <a:solidFill>
                  <a:srgbClr val="7030A0"/>
                </a:solidFill>
              </a:rPr>
              <a:t>from </a:t>
            </a:r>
            <a:r>
              <a:rPr lang="en-US" sz="2400" dirty="0" smtClean="0">
                <a:solidFill>
                  <a:srgbClr val="7030A0"/>
                </a:solidFill>
              </a:rPr>
              <a:t>Greek </a:t>
            </a:r>
            <a:r>
              <a:rPr lang="en-US" sz="2400" dirty="0">
                <a:solidFill>
                  <a:srgbClr val="7030A0"/>
                </a:solidFill>
              </a:rPr>
              <a:t>word meaning ‘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Judgment</a:t>
            </a:r>
            <a:r>
              <a:rPr lang="en-US" sz="2400" dirty="0" smtClean="0">
                <a:solidFill>
                  <a:srgbClr val="7030A0"/>
                </a:solidFill>
              </a:rPr>
              <a:t>’</a:t>
            </a:r>
            <a:r>
              <a:rPr lang="mr-IN" sz="2400" dirty="0" smtClean="0">
                <a:solidFill>
                  <a:srgbClr val="7030A0"/>
                </a:solidFill>
              </a:rPr>
              <a:t> </a:t>
            </a:r>
            <a:r>
              <a:rPr lang="mr-IN" sz="2000" dirty="0" smtClean="0">
                <a:solidFill>
                  <a:srgbClr val="00B050"/>
                </a:solidFill>
              </a:rPr>
              <a:t>(न्यायनिवाडा)</a:t>
            </a:r>
            <a:r>
              <a:rPr lang="en-US" sz="2400" dirty="0" smtClean="0">
                <a:solidFill>
                  <a:srgbClr val="7030A0"/>
                </a:solidFill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Criticism is the exercise of judgement &amp; literary criticism is the exercise of judgement on works of literature.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Nature &amp; function of criticism is simple &amp; easy to understand</a:t>
            </a:r>
            <a:r>
              <a:rPr lang="en-US" sz="2400" dirty="0">
                <a:solidFill>
                  <a:srgbClr val="7030A0"/>
                </a:solidFill>
              </a:rPr>
              <a:t>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342900" lvl="5" indent="-342900" algn="just">
              <a:lnSpc>
                <a:spcPct val="150000"/>
              </a:lnSpc>
            </a:pPr>
            <a:r>
              <a:rPr lang="en-US" sz="2400" dirty="0">
                <a:solidFill>
                  <a:srgbClr val="7030A0"/>
                </a:solidFill>
              </a:rPr>
              <a:t>Criticism is the play of mind on a work of literature &amp; its function is to examine its excellencies </a:t>
            </a:r>
            <a:r>
              <a:rPr lang="en-US" dirty="0">
                <a:solidFill>
                  <a:srgbClr val="00B050"/>
                </a:solidFill>
              </a:rPr>
              <a:t>(</a:t>
            </a:r>
            <a:r>
              <a:rPr lang="mr-IN" dirty="0">
                <a:solidFill>
                  <a:srgbClr val="00B050"/>
                </a:solidFill>
              </a:rPr>
              <a:t>उत्कृष्ट</a:t>
            </a:r>
            <a:r>
              <a:rPr lang="en-US" dirty="0">
                <a:solidFill>
                  <a:srgbClr val="00B050"/>
                </a:solidFill>
              </a:rPr>
              <a:t>)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&amp; defects </a:t>
            </a:r>
            <a:r>
              <a:rPr lang="en-US" dirty="0">
                <a:solidFill>
                  <a:srgbClr val="00B050"/>
                </a:solidFill>
              </a:rPr>
              <a:t>(</a:t>
            </a:r>
            <a:r>
              <a:rPr lang="mr-IN" dirty="0">
                <a:solidFill>
                  <a:srgbClr val="00B050"/>
                </a:solidFill>
              </a:rPr>
              <a:t>दोष</a:t>
            </a:r>
            <a:r>
              <a:rPr lang="en-US" dirty="0">
                <a:solidFill>
                  <a:srgbClr val="00B050"/>
                </a:solidFill>
              </a:rPr>
              <a:t>)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&amp; finally </a:t>
            </a:r>
            <a:r>
              <a:rPr lang="en-US" sz="2400" b="1" dirty="0">
                <a:solidFill>
                  <a:schemeClr val="accent2"/>
                </a:solidFill>
              </a:rPr>
              <a:t>evaluate its artistic </a:t>
            </a:r>
            <a:r>
              <a:rPr lang="en-US" sz="2400" dirty="0">
                <a:solidFill>
                  <a:srgbClr val="7030A0"/>
                </a:solidFill>
              </a:rPr>
              <a:t>worth</a:t>
            </a:r>
            <a:r>
              <a:rPr lang="mr-IN" sz="2400" dirty="0">
                <a:solidFill>
                  <a:srgbClr val="7030A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(</a:t>
            </a:r>
            <a:r>
              <a:rPr lang="mr-IN" dirty="0">
                <a:solidFill>
                  <a:srgbClr val="00B050"/>
                </a:solidFill>
              </a:rPr>
              <a:t>कलात्मकतेचे मूल्यमापन</a:t>
            </a:r>
            <a:r>
              <a:rPr lang="en-US" dirty="0">
                <a:solidFill>
                  <a:srgbClr val="00B050"/>
                </a:solidFill>
              </a:rPr>
              <a:t>)</a:t>
            </a:r>
            <a:r>
              <a:rPr lang="en-US" sz="2400" dirty="0">
                <a:solidFill>
                  <a:srgbClr val="7030A0"/>
                </a:solidFill>
              </a:rPr>
              <a:t>. </a:t>
            </a:r>
          </a:p>
          <a:p>
            <a:pPr algn="just">
              <a:lnSpc>
                <a:spcPct val="150000"/>
              </a:lnSpc>
            </a:pP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26" name="Picture 2" descr="C:\Users\ADMIN\Desktop\UIL Lit Crit head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3" y="76200"/>
            <a:ext cx="4350327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834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marL="457200" algn="just">
              <a:lnSpc>
                <a:spcPct val="15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However</a:t>
            </a:r>
            <a:r>
              <a:rPr lang="en-US" sz="2400" dirty="0" smtClean="0">
                <a:solidFill>
                  <a:srgbClr val="7030A0"/>
                </a:solidFill>
              </a:rPr>
              <a:t>, things are not quite so simple as </a:t>
            </a:r>
            <a:r>
              <a:rPr lang="en-US" sz="2400" dirty="0" smtClean="0">
                <a:solidFill>
                  <a:srgbClr val="7030A0"/>
                </a:solidFill>
              </a:rPr>
              <a:t>that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  <a:r>
              <a:rPr lang="mr-IN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As soon as we proceed to examine the nature &amp; function of criticism in some detail, we are confronted </a:t>
            </a:r>
            <a:r>
              <a:rPr lang="en-US" sz="2000" dirty="0" smtClean="0">
                <a:solidFill>
                  <a:srgbClr val="00B050"/>
                </a:solidFill>
              </a:rPr>
              <a:t>(</a:t>
            </a:r>
            <a:r>
              <a:rPr lang="mr-IN" sz="2000" dirty="0" smtClean="0">
                <a:solidFill>
                  <a:srgbClr val="00B050"/>
                </a:solidFill>
              </a:rPr>
              <a:t>तोंड देणे</a:t>
            </a:r>
            <a:r>
              <a:rPr lang="en-US" sz="2000" dirty="0" smtClean="0">
                <a:solidFill>
                  <a:srgbClr val="00B050"/>
                </a:solidFill>
              </a:rPr>
              <a:t>)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with a host of conflicting views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(</a:t>
            </a:r>
            <a:r>
              <a:rPr lang="mr-IN" sz="2000" dirty="0" smtClean="0">
                <a:solidFill>
                  <a:srgbClr val="00B050"/>
                </a:solidFill>
              </a:rPr>
              <a:t>परस्पर विरोधी दृष्टीकोन</a:t>
            </a:r>
            <a:r>
              <a:rPr lang="en-US" sz="2000" dirty="0" smtClean="0">
                <a:solidFill>
                  <a:srgbClr val="00B050"/>
                </a:solidFill>
              </a:rPr>
              <a:t>)</a:t>
            </a:r>
            <a:r>
              <a:rPr lang="en-US" sz="2400" dirty="0" smtClean="0">
                <a:solidFill>
                  <a:srgbClr val="7030A0"/>
                </a:solidFill>
              </a:rPr>
              <a:t>, theories</a:t>
            </a:r>
            <a:r>
              <a:rPr lang="mr-IN" sz="2400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(</a:t>
            </a:r>
            <a:r>
              <a:rPr lang="mr-IN" sz="2000" dirty="0">
                <a:solidFill>
                  <a:srgbClr val="00B050"/>
                </a:solidFill>
              </a:rPr>
              <a:t>सिद्धांत</a:t>
            </a:r>
            <a:r>
              <a:rPr lang="en-US" sz="2000" dirty="0" smtClean="0">
                <a:solidFill>
                  <a:srgbClr val="00B050"/>
                </a:solidFill>
              </a:rPr>
              <a:t>)</a:t>
            </a:r>
            <a:r>
              <a:rPr lang="en-US" sz="2400" dirty="0" smtClean="0">
                <a:solidFill>
                  <a:srgbClr val="7030A0"/>
                </a:solidFill>
              </a:rPr>
              <a:t> &amp; definitions</a:t>
            </a:r>
            <a:r>
              <a:rPr lang="mr-IN" sz="2400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(</a:t>
            </a:r>
            <a:r>
              <a:rPr lang="mr-IN" sz="2000" dirty="0" smtClean="0">
                <a:solidFill>
                  <a:srgbClr val="00B050"/>
                </a:solidFill>
              </a:rPr>
              <a:t>व्याख्या</a:t>
            </a:r>
            <a:r>
              <a:rPr lang="en-US" sz="2000" dirty="0" smtClean="0">
                <a:solidFill>
                  <a:srgbClr val="00B050"/>
                </a:solidFill>
              </a:rPr>
              <a:t>)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  <a:endParaRPr lang="mr-IN" sz="2400" dirty="0" smtClean="0">
              <a:solidFill>
                <a:srgbClr val="7030A0"/>
              </a:solidFill>
            </a:endParaRPr>
          </a:p>
          <a:p>
            <a:pPr marL="114300" indent="0" algn="just">
              <a:lnSpc>
                <a:spcPct val="150000"/>
              </a:lnSpc>
              <a:buNone/>
            </a:pPr>
            <a:r>
              <a:rPr lang="en-US" sz="2400" b="1" dirty="0">
                <a:solidFill>
                  <a:srgbClr val="C00000"/>
                </a:solidFill>
              </a:rPr>
              <a:t>Diversity of views –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Following statements on criticism give us an idea of the complexity of critical theories </a:t>
            </a:r>
            <a:r>
              <a:rPr lang="en-US" sz="1800" dirty="0">
                <a:solidFill>
                  <a:srgbClr val="00B050"/>
                </a:solidFill>
              </a:rPr>
              <a:t>(</a:t>
            </a:r>
            <a:r>
              <a:rPr lang="mr-IN" sz="1800" dirty="0">
                <a:solidFill>
                  <a:srgbClr val="00B050"/>
                </a:solidFill>
              </a:rPr>
              <a:t>सामिक्षणाचे सिद्धांत</a:t>
            </a:r>
            <a:r>
              <a:rPr lang="en-US" sz="1800" dirty="0">
                <a:solidFill>
                  <a:srgbClr val="00B050"/>
                </a:solidFill>
              </a:rPr>
              <a:t>)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came to us through </a:t>
            </a:r>
            <a:r>
              <a:rPr lang="en-US" sz="2400" dirty="0" smtClean="0">
                <a:solidFill>
                  <a:srgbClr val="7030A0"/>
                </a:solidFill>
              </a:rPr>
              <a:t>ages</a:t>
            </a:r>
            <a:r>
              <a:rPr lang="mr-IN" sz="2400" dirty="0" smtClean="0">
                <a:solidFill>
                  <a:srgbClr val="7030A0"/>
                </a:solidFill>
              </a:rPr>
              <a:t>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457200" algn="just">
              <a:lnSpc>
                <a:spcPct val="150000"/>
              </a:lnSpc>
            </a:pPr>
            <a:r>
              <a:rPr lang="en-US" sz="2400" dirty="0">
                <a:solidFill>
                  <a:srgbClr val="7030A0"/>
                </a:solidFill>
              </a:rPr>
              <a:t>According to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S.M. Schreiber</a:t>
            </a:r>
            <a:r>
              <a:rPr lang="en-US" sz="2400" dirty="0">
                <a:solidFill>
                  <a:srgbClr val="7030A0"/>
                </a:solidFill>
              </a:rPr>
              <a:t>, ‘‘Business of literary critic </a:t>
            </a:r>
            <a:r>
              <a:rPr lang="en-US" sz="2400" dirty="0" smtClean="0">
                <a:solidFill>
                  <a:srgbClr val="7030A0"/>
                </a:solidFill>
              </a:rPr>
              <a:t>is </a:t>
            </a:r>
            <a:r>
              <a:rPr lang="en-US" sz="2400" dirty="0">
                <a:solidFill>
                  <a:srgbClr val="7030A0"/>
                </a:solidFill>
              </a:rPr>
              <a:t>to distinguish between a good book &amp; a bad </a:t>
            </a:r>
            <a:r>
              <a:rPr lang="en-US" sz="2400" dirty="0" smtClean="0">
                <a:solidFill>
                  <a:srgbClr val="7030A0"/>
                </a:solidFill>
              </a:rPr>
              <a:t>one &amp; </a:t>
            </a:r>
            <a:r>
              <a:rPr lang="en-US" sz="2400" dirty="0">
                <a:solidFill>
                  <a:srgbClr val="7030A0"/>
                </a:solidFill>
              </a:rPr>
              <a:t>help us to recognize full value of its literary quality.’’	</a:t>
            </a:r>
          </a:p>
          <a:p>
            <a:pPr marL="114300" indent="0" algn="just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0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marL="1371600" lvl="3" indent="0" algn="just">
              <a:lnSpc>
                <a:spcPct val="150000"/>
              </a:lnSpc>
              <a:buNone/>
            </a:pPr>
            <a:r>
              <a:rPr lang="mr-IN" sz="2100" dirty="0" smtClean="0">
                <a:solidFill>
                  <a:srgbClr val="7030A0"/>
                </a:solidFill>
              </a:rPr>
              <a:t>	</a:t>
            </a:r>
            <a:r>
              <a:rPr lang="en-US" sz="2500" b="1" dirty="0">
                <a:solidFill>
                  <a:srgbClr val="00B050"/>
                </a:solidFill>
              </a:rPr>
              <a:t>Atkins – </a:t>
            </a:r>
            <a:r>
              <a:rPr lang="en-US" sz="2500" dirty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Criticism is the play of the mind 		</a:t>
            </a:r>
            <a:r>
              <a:rPr lang="en-US" sz="2500" dirty="0" smtClean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 </a:t>
            </a:r>
            <a:r>
              <a:rPr lang="en-US" sz="2500" dirty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aesthetic qualities of literature for 	</a:t>
            </a:r>
            <a:r>
              <a:rPr lang="en-US" sz="2500" dirty="0" smtClean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interpretation </a:t>
            </a:r>
            <a:r>
              <a:rPr lang="en-US" sz="2500" dirty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literary values. </a:t>
            </a:r>
          </a:p>
          <a:p>
            <a:pPr marL="1371600" lvl="3" indent="0" algn="just">
              <a:lnSpc>
                <a:spcPct val="150000"/>
              </a:lnSpc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     </a:t>
            </a:r>
            <a:r>
              <a:rPr lang="en-US" sz="2800" b="1" dirty="0">
                <a:solidFill>
                  <a:srgbClr val="7030A0"/>
                </a:solidFill>
                <a:latin typeface="Yu Gothic UI" pitchFamily="34" charset="-128"/>
                <a:ea typeface="Yu Gothic UI" pitchFamily="34" charset="-128"/>
              </a:rPr>
              <a:t>	</a:t>
            </a:r>
            <a:endParaRPr lang="en-US" sz="2800" b="1" dirty="0" smtClean="0">
              <a:solidFill>
                <a:srgbClr val="7030A0"/>
              </a:solidFill>
              <a:latin typeface="Yu Gothic UI" pitchFamily="34" charset="-128"/>
              <a:ea typeface="Yu Gothic UI" pitchFamily="34" charset="-128"/>
            </a:endParaRPr>
          </a:p>
          <a:p>
            <a:pPr marL="1371600" lvl="3" indent="0" algn="just">
              <a:lnSpc>
                <a:spcPct val="150000"/>
              </a:lnSpc>
              <a:buNone/>
            </a:pPr>
            <a:r>
              <a:rPr lang="en-US" sz="2800" b="1" dirty="0">
                <a:solidFill>
                  <a:srgbClr val="7030A0"/>
                </a:solidFill>
                <a:latin typeface="Yu Gothic UI" pitchFamily="34" charset="-128"/>
                <a:ea typeface="Yu Gothic UI" pitchFamily="34" charset="-128"/>
              </a:rPr>
              <a:t>	</a:t>
            </a:r>
            <a:r>
              <a:rPr lang="en-US" sz="2500" b="1" dirty="0" smtClean="0">
                <a:solidFill>
                  <a:schemeClr val="accent6">
                    <a:lumMod val="75000"/>
                  </a:schemeClr>
                </a:solidFill>
                <a:latin typeface="Yu Gothic UI" pitchFamily="34" charset="-128"/>
                <a:ea typeface="Yu Gothic UI" pitchFamily="34" charset="-128"/>
              </a:rPr>
              <a:t>Addison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Yu Gothic UI" pitchFamily="34" charset="-128"/>
                <a:ea typeface="Yu Gothic UI" pitchFamily="34" charset="-128"/>
              </a:rPr>
              <a:t>– </a:t>
            </a:r>
            <a:r>
              <a:rPr lang="en-US" sz="2500" dirty="0">
                <a:solidFill>
                  <a:srgbClr val="00B050"/>
                </a:solidFill>
                <a:latin typeface="Yu Gothic UI" pitchFamily="34" charset="-128"/>
                <a:ea typeface="Yu Gothic UI" pitchFamily="34" charset="-128"/>
                <a:cs typeface="Arial Unicode MS" pitchFamily="34" charset="-128"/>
              </a:rPr>
              <a:t>The true critic will dwell on 		</a:t>
            </a:r>
            <a:r>
              <a:rPr lang="en-US" sz="2500" dirty="0" smtClean="0">
                <a:solidFill>
                  <a:srgbClr val="00B050"/>
                </a:solidFill>
                <a:latin typeface="Yu Gothic UI" pitchFamily="34" charset="-128"/>
                <a:ea typeface="Yu Gothic UI" pitchFamily="34" charset="-128"/>
                <a:cs typeface="Arial Unicode MS" pitchFamily="34" charset="-128"/>
              </a:rPr>
              <a:t>excellencies </a:t>
            </a:r>
            <a:r>
              <a:rPr lang="en-US" sz="2500" dirty="0">
                <a:solidFill>
                  <a:srgbClr val="00B050"/>
                </a:solidFill>
                <a:latin typeface="Yu Gothic UI" pitchFamily="34" charset="-128"/>
                <a:ea typeface="Yu Gothic UI" pitchFamily="34" charset="-128"/>
                <a:cs typeface="Arial Unicode MS" pitchFamily="34" charset="-128"/>
              </a:rPr>
              <a:t>rather than imperfections. </a:t>
            </a:r>
            <a:endParaRPr lang="en-US" sz="2600" dirty="0" smtClean="0">
              <a:solidFill>
                <a:schemeClr val="accent6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114300" indent="0" algn="just">
              <a:lnSpc>
                <a:spcPct val="170000"/>
              </a:lnSpc>
              <a:buNone/>
            </a:pP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</a:rPr>
              <a:t>		</a:t>
            </a:r>
          </a:p>
          <a:p>
            <a:pPr marL="114300" indent="0" algn="just">
              <a:lnSpc>
                <a:spcPct val="170000"/>
              </a:lnSpc>
              <a:buNone/>
            </a:pP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2600" b="1" dirty="0" smtClean="0">
                <a:solidFill>
                  <a:srgbClr val="00B050"/>
                </a:solidFill>
              </a:rPr>
              <a:t>Victor </a:t>
            </a:r>
            <a:r>
              <a:rPr lang="en-US" sz="2600" b="1" dirty="0">
                <a:solidFill>
                  <a:srgbClr val="00B050"/>
                </a:solidFill>
              </a:rPr>
              <a:t>Hugo – 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It is the work of good or bad 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that is 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critics domain ?  </a:t>
            </a:r>
          </a:p>
          <a:p>
            <a:pPr marL="114300" indent="0" algn="just">
              <a:lnSpc>
                <a:spcPct val="170000"/>
              </a:lnSpc>
              <a:buNone/>
            </a:pP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endParaRPr lang="en-US" sz="2500" dirty="0">
              <a:solidFill>
                <a:schemeClr val="accent6">
                  <a:lumMod val="75000"/>
                </a:schemeClr>
              </a:solidFill>
              <a:latin typeface="Yu Gothic UI" pitchFamily="34" charset="-128"/>
              <a:ea typeface="Yu Gothic UI" pitchFamily="34" charset="-128"/>
              <a:cs typeface="Arial Unicode MS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 descr="C:\Users\ADMIN\Desktop\douglas-atki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66675"/>
            <a:ext cx="1714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\Desktop\pebgg004_alexander_pop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2286000"/>
            <a:ext cx="17145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DMIN\Desktop\Victor_Hugo_by_Étienne_Carjat_187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4525673"/>
            <a:ext cx="1714500" cy="2256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370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marL="114300" indent="0" algn="just">
              <a:lnSpc>
                <a:spcPct val="170000"/>
              </a:lnSpc>
              <a:buNone/>
            </a:pPr>
            <a:r>
              <a:rPr lang="en-US" sz="2600" b="1" dirty="0" smtClean="0">
                <a:solidFill>
                  <a:srgbClr val="00B050"/>
                </a:solidFill>
              </a:rPr>
              <a:t>		</a:t>
            </a:r>
            <a:r>
              <a:rPr lang="en-US" sz="2400" b="1" dirty="0" smtClean="0">
                <a:solidFill>
                  <a:srgbClr val="00B050"/>
                </a:solidFill>
              </a:rPr>
              <a:t>I.A. Richards –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set up as a critic is to set up a 		judge of value.   </a:t>
            </a:r>
          </a:p>
          <a:p>
            <a:pPr marL="114300" indent="0" algn="just">
              <a:lnSpc>
                <a:spcPct val="170000"/>
              </a:lnSpc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Matthew Arnold – </a:t>
            </a:r>
            <a:r>
              <a:rPr lang="en-US" sz="240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Criticism is a disinterested</a:t>
            </a:r>
            <a:r>
              <a:rPr lang="mr-IN" sz="240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			</a:t>
            </a:r>
            <a:r>
              <a:rPr lang="en-US" sz="20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mr-IN" sz="20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निस्वार्थी)</a:t>
            </a:r>
            <a:r>
              <a:rPr lang="en-US" sz="200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endeavour </a:t>
            </a:r>
            <a:r>
              <a:rPr lang="en-US" sz="20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mr-IN" sz="20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परिश्रम) </a:t>
            </a:r>
            <a:r>
              <a:rPr lang="en-US" sz="240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learn &amp; propagate </a:t>
            </a:r>
            <a:r>
              <a:rPr lang="mr-IN" sz="240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</a:t>
            </a:r>
            <a:r>
              <a:rPr lang="en-US" sz="24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mr-IN" sz="24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प्रसार) </a:t>
            </a:r>
            <a:r>
              <a:rPr lang="en-US" sz="240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best that is known &amp; thought in the world. </a:t>
            </a:r>
          </a:p>
          <a:p>
            <a:pPr marL="114300" indent="0" algn="just">
              <a:lnSpc>
                <a:spcPct val="170000"/>
              </a:lnSpc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		</a:t>
            </a:r>
            <a:r>
              <a:rPr lang="en-US" sz="2400" b="1" dirty="0" smtClean="0">
                <a:solidFill>
                  <a:schemeClr val="accent2"/>
                </a:solidFill>
              </a:rPr>
              <a:t>T.S. Eliot –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chemeClr val="accent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End of criticism is ‘elucidation </a:t>
            </a:r>
            <a:r>
              <a:rPr lang="mr-IN" sz="2400" dirty="0" smtClean="0">
                <a:solidFill>
                  <a:schemeClr val="accent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000" b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mr-IN" sz="2000" b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स्पष्टीकरण) </a:t>
            </a:r>
            <a:r>
              <a:rPr lang="en-US" sz="2400" dirty="0" smtClean="0">
                <a:solidFill>
                  <a:schemeClr val="accent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		works of art &amp; the correction of taste.’</a:t>
            </a:r>
          </a:p>
          <a:p>
            <a:pPr marL="114300" lvl="4" indent="0" algn="just">
              <a:lnSpc>
                <a:spcPct val="170000"/>
              </a:lnSpc>
              <a:buNone/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		Saintsbury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en-US" sz="240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Criticism busies itself with the </a:t>
            </a:r>
            <a:r>
              <a:rPr lang="en-US" sz="240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goodness </a:t>
            </a:r>
            <a:r>
              <a:rPr lang="en-US" sz="240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 badness, the success/ill-success of </a:t>
            </a:r>
            <a:r>
              <a:rPr lang="en-US" sz="240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literature </a:t>
            </a:r>
            <a:r>
              <a:rPr lang="en-US" sz="240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from purely literary point of view. </a:t>
            </a:r>
          </a:p>
          <a:p>
            <a:pPr marL="114300" indent="0" algn="just">
              <a:lnSpc>
                <a:spcPct val="170000"/>
              </a:lnSpc>
              <a:buNone/>
            </a:pPr>
            <a:endParaRPr lang="en-US" sz="2400" dirty="0">
              <a:solidFill>
                <a:schemeClr val="accent4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2" name="Picture 2" descr="C:\Users\ADMIN\Desktop\iarichard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752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DMIN\Desktop\6274704_11468826747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82436"/>
            <a:ext cx="1752600" cy="1641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DMIN\Desktop\MV5BNGY3MDY5MzMtMzY0ZS00YzIyLWEzYTEtOWY4NzZmMmQ2MGJiL2ltYWdlL2ltYWdlXkEyXkFqcGdeQXVyMTc4MzI2NQ@@._V1_UY1200_CR156,0,630,1200_AL_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200400"/>
            <a:ext cx="17526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DMIN\Desktop\300px-George_Saintsbury_Lafayett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105400"/>
            <a:ext cx="17145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473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6982"/>
            <a:ext cx="8991600" cy="6645275"/>
          </a:xfrm>
        </p:spPr>
        <p:txBody>
          <a:bodyPr>
            <a:noAutofit/>
          </a:bodyPr>
          <a:lstStyle/>
          <a:p>
            <a:pPr marL="114300" indent="0" algn="just">
              <a:lnSpc>
                <a:spcPct val="170000"/>
              </a:lnSpc>
              <a:buNone/>
            </a:pPr>
            <a:r>
              <a:rPr lang="en-US" sz="2600" b="1" dirty="0" smtClean="0">
                <a:solidFill>
                  <a:srgbClr val="00B050"/>
                </a:solidFill>
              </a:rPr>
              <a:t>		</a:t>
            </a:r>
            <a:r>
              <a:rPr lang="en-US" sz="2400" b="1" dirty="0" smtClean="0">
                <a:solidFill>
                  <a:schemeClr val="accent2"/>
                </a:solidFill>
              </a:rPr>
              <a:t>New English Dictionary –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chemeClr val="accent4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Criticism is the art of 			estimating the quality &amp; character of a work of art &amp; 		the function/work of a critic. </a:t>
            </a:r>
          </a:p>
          <a:p>
            <a:pPr marL="571500" algn="just">
              <a:lnSpc>
                <a:spcPct val="170000"/>
              </a:lnSpc>
            </a:pPr>
            <a:r>
              <a:rPr lang="en-US" sz="2400" dirty="0">
                <a:solidFill>
                  <a:srgbClr val="7030A0"/>
                </a:solidFill>
              </a:rPr>
              <a:t>Views regarding functions of criticism &amp; role of critics is changing through the ages. </a:t>
            </a:r>
            <a:r>
              <a:rPr lang="en-US" sz="2400" dirty="0" smtClean="0">
                <a:solidFill>
                  <a:srgbClr val="7030A0"/>
                </a:solidFill>
              </a:rPr>
              <a:t>Every </a:t>
            </a:r>
            <a:r>
              <a:rPr lang="en-US" sz="2400" dirty="0">
                <a:solidFill>
                  <a:srgbClr val="7030A0"/>
                </a:solidFill>
              </a:rPr>
              <a:t>age has different functions of </a:t>
            </a:r>
            <a:r>
              <a:rPr lang="en-US" sz="2400" dirty="0" smtClean="0">
                <a:solidFill>
                  <a:srgbClr val="7030A0"/>
                </a:solidFill>
              </a:rPr>
              <a:t>criticism.</a:t>
            </a:r>
          </a:p>
          <a:p>
            <a:pPr marL="571500" algn="just">
              <a:lnSpc>
                <a:spcPct val="17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Diversity </a:t>
            </a:r>
            <a:r>
              <a:rPr lang="en-US" sz="2400" dirty="0">
                <a:solidFill>
                  <a:srgbClr val="7030A0"/>
                </a:solidFill>
              </a:rPr>
              <a:t>of views &amp; lack of unanimity </a:t>
            </a:r>
            <a:r>
              <a:rPr lang="mr-IN" sz="2000" dirty="0">
                <a:solidFill>
                  <a:srgbClr val="00B050"/>
                </a:solidFill>
              </a:rPr>
              <a:t>(एकमत</a:t>
            </a:r>
            <a:r>
              <a:rPr lang="mr-IN" sz="2000" dirty="0" smtClean="0">
                <a:solidFill>
                  <a:srgbClr val="00B050"/>
                </a:solidFill>
              </a:rPr>
              <a:t>)</a:t>
            </a:r>
            <a:r>
              <a:rPr lang="en-US" sz="2400" dirty="0">
                <a:solidFill>
                  <a:srgbClr val="7030A0"/>
                </a:solidFill>
              </a:rPr>
              <a:t>	</a:t>
            </a:r>
            <a:r>
              <a:rPr lang="en-US" sz="2400" dirty="0" smtClean="0">
                <a:solidFill>
                  <a:srgbClr val="7030A0"/>
                </a:solidFill>
              </a:rPr>
              <a:t>among thinkers </a:t>
            </a:r>
            <a:r>
              <a:rPr lang="en-US" sz="2400" dirty="0">
                <a:solidFill>
                  <a:srgbClr val="7030A0"/>
                </a:solidFill>
              </a:rPr>
              <a:t>bring out complex nature of </a:t>
            </a:r>
            <a:r>
              <a:rPr lang="en-US" sz="2400" dirty="0" smtClean="0">
                <a:solidFill>
                  <a:srgbClr val="7030A0"/>
                </a:solidFill>
              </a:rPr>
              <a:t>c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riticism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&amp; its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functions.</a:t>
            </a:r>
          </a:p>
          <a:p>
            <a:pPr marL="571500" lvl="4" indent="-342900" algn="just">
              <a:lnSpc>
                <a:spcPct val="170000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There are many critics &amp; theories. This is because attitude </a:t>
            </a:r>
            <a:r>
              <a:rPr lang="mr-IN" dirty="0">
                <a:solidFill>
                  <a:srgbClr val="00B050"/>
                </a:solidFill>
              </a:rPr>
              <a:t>(दृष्टीकोन)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towards criticism is determined by many factors. </a:t>
            </a:r>
          </a:p>
          <a:p>
            <a:pPr marL="228600" indent="0" algn="just">
              <a:lnSpc>
                <a:spcPct val="170000"/>
              </a:lnSpc>
              <a:buNone/>
            </a:pPr>
            <a:endParaRPr lang="en-US" sz="2400" dirty="0">
              <a:solidFill>
                <a:schemeClr val="accent4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1943100" lvl="4" indent="0" algn="just">
              <a:lnSpc>
                <a:spcPct val="170000"/>
              </a:lnSpc>
              <a:buNone/>
            </a:pPr>
            <a:endParaRPr lang="en-US" sz="2400" dirty="0" smtClean="0">
              <a:solidFill>
                <a:srgbClr val="7030A0"/>
              </a:solidFill>
            </a:endParaRPr>
          </a:p>
          <a:p>
            <a:pPr marL="1943100" lvl="4" indent="0" algn="just">
              <a:lnSpc>
                <a:spcPct val="170000"/>
              </a:lnSpc>
              <a:buNone/>
            </a:pPr>
            <a:endParaRPr lang="en-US" sz="2400" dirty="0" smtClean="0">
              <a:solidFill>
                <a:srgbClr val="7030A0"/>
              </a:solidFill>
            </a:endParaRPr>
          </a:p>
          <a:p>
            <a:pPr marL="114300" indent="0" algn="just">
              <a:lnSpc>
                <a:spcPct val="170000"/>
              </a:lnSpc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		</a:t>
            </a:r>
            <a:endParaRPr lang="en-US" sz="2400" dirty="0">
              <a:solidFill>
                <a:schemeClr val="accent4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7" name="Picture 3" descr="C:\Users\ADMIN\Desktop\newenglishdictio03murruof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752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22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marL="571500" algn="just">
              <a:lnSpc>
                <a:spcPct val="17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First </a:t>
            </a:r>
            <a:r>
              <a:rPr lang="en-US" sz="24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all,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it is determined by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accidents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personal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organization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by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likes &amp; dislikes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by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prejudices </a:t>
            </a:r>
            <a:r>
              <a:rPr lang="mr-IN" sz="2000" dirty="0" smtClean="0">
                <a:solidFill>
                  <a:srgbClr val="00B050"/>
                </a:solidFill>
              </a:rPr>
              <a:t>(</a:t>
            </a:r>
            <a:r>
              <a:rPr lang="mr-IN" sz="2000" dirty="0">
                <a:solidFill>
                  <a:srgbClr val="00B050"/>
                </a:solidFill>
              </a:rPr>
              <a:t>पूर्वग्रह)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&amp; predilections </a:t>
            </a:r>
            <a:r>
              <a:rPr lang="mr-IN" sz="2000" dirty="0">
                <a:solidFill>
                  <a:srgbClr val="00B050"/>
                </a:solidFill>
              </a:rPr>
              <a:t>(भविष्यवाणी)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critic himself.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View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criticism is directly related to critic’s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own intellectual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pre-occupation </a:t>
            </a:r>
            <a:r>
              <a:rPr lang="mr-IN" sz="2000" dirty="0">
                <a:solidFill>
                  <a:srgbClr val="00B050"/>
                </a:solidFill>
              </a:rPr>
              <a:t>(बौद्धिक </a:t>
            </a:r>
            <a:r>
              <a:rPr lang="mr-IN" sz="2000" dirty="0" smtClean="0">
                <a:solidFill>
                  <a:srgbClr val="00B050"/>
                </a:solidFill>
              </a:rPr>
              <a:t>एकाग्रता</a:t>
            </a:r>
            <a:r>
              <a:rPr lang="mr-IN" sz="2000" dirty="0">
                <a:solidFill>
                  <a:srgbClr val="00B050"/>
                </a:solidFill>
              </a:rPr>
              <a:t>)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&amp; his philosophy/outlook on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life. </a:t>
            </a:r>
            <a:endParaRPr lang="en-US" sz="2400" dirty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71500" algn="just">
              <a:lnSpc>
                <a:spcPct val="17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Critical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theories become complex due to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difference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o</a:t>
            </a:r>
            <a:r>
              <a:rPr lang="en-US" sz="2400" dirty="0" smtClean="0">
                <a:solidFill>
                  <a:srgbClr val="7030A0"/>
                </a:solidFill>
              </a:rPr>
              <a:t>utlook </a:t>
            </a:r>
            <a:r>
              <a:rPr lang="en-US" sz="2400" dirty="0">
                <a:solidFill>
                  <a:srgbClr val="7030A0"/>
                </a:solidFill>
              </a:rPr>
              <a:t>on </a:t>
            </a:r>
            <a:r>
              <a:rPr lang="en-US" sz="2400" dirty="0" smtClean="0">
                <a:solidFill>
                  <a:srgbClr val="7030A0"/>
                </a:solidFill>
              </a:rPr>
              <a:t>life, pre-occupations </a:t>
            </a:r>
            <a:r>
              <a:rPr lang="en-US" sz="2400" dirty="0">
                <a:solidFill>
                  <a:srgbClr val="7030A0"/>
                </a:solidFill>
              </a:rPr>
              <a:t>&amp; </a:t>
            </a:r>
            <a:r>
              <a:rPr lang="en-US" sz="2400" dirty="0" smtClean="0">
                <a:solidFill>
                  <a:srgbClr val="7030A0"/>
                </a:solidFill>
              </a:rPr>
              <a:t>predilections from </a:t>
            </a:r>
            <a:r>
              <a:rPr lang="en-US" sz="2400" dirty="0">
                <a:solidFill>
                  <a:srgbClr val="7030A0"/>
                </a:solidFill>
              </a:rPr>
              <a:t>individual to </a:t>
            </a:r>
            <a:r>
              <a:rPr lang="en-US" sz="2400" dirty="0" smtClean="0">
                <a:solidFill>
                  <a:srgbClr val="7030A0"/>
                </a:solidFill>
              </a:rPr>
              <a:t>individual.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critic with a moral &amp; religious bias would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think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that the function of criticism is to examine the moral worth &amp; significance of a work of literature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en-US" sz="2400" dirty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505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marL="514350" lvl="4" indent="-342900" algn="just">
              <a:lnSpc>
                <a:spcPct val="170000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 the contrary </a:t>
            </a:r>
            <a:r>
              <a:rPr lang="mr-IN" dirty="0">
                <a:solidFill>
                  <a:srgbClr val="00B050"/>
                </a:solidFill>
              </a:rPr>
              <a:t>(उलट)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a critic with a artistic 	mind be of view that function of 	criticism is 	chiefly aesthetic</a:t>
            </a:r>
            <a:r>
              <a:rPr lang="mr-IN" sz="2400" dirty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appreciation</a:t>
            </a:r>
            <a:r>
              <a:rPr lang="mr-IN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mr-IN" dirty="0">
                <a:solidFill>
                  <a:srgbClr val="00B050"/>
                </a:solidFill>
              </a:rPr>
              <a:t>(सौंदर्य रसग्रहण)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 marL="514350" algn="just">
              <a:lnSpc>
                <a:spcPct val="17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Secondly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dirty="0">
                <a:solidFill>
                  <a:srgbClr val="7030A0"/>
                </a:solidFill>
              </a:rPr>
              <a:t>theory of criticism is </a:t>
            </a:r>
            <a:r>
              <a:rPr lang="en-US" sz="2400" dirty="0" smtClean="0">
                <a:solidFill>
                  <a:srgbClr val="7030A0"/>
                </a:solidFill>
              </a:rPr>
              <a:t>closely connected </a:t>
            </a:r>
            <a:r>
              <a:rPr lang="en-US" sz="2400" dirty="0">
                <a:solidFill>
                  <a:srgbClr val="7030A0"/>
                </a:solidFill>
              </a:rPr>
              <a:t>with theory of poetry. Therefore,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idea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criticism varies in accordance with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idea of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literature.</a:t>
            </a:r>
          </a:p>
          <a:p>
            <a:pPr marL="514350" algn="just">
              <a:lnSpc>
                <a:spcPct val="170000"/>
              </a:lnSpc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Neo-classical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criticism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is built upon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neo-classical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theory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literature &amp; romantic emphasis on individualism </a:t>
            </a:r>
            <a:r>
              <a:rPr lang="mr-IN" sz="2000" dirty="0">
                <a:solidFill>
                  <a:srgbClr val="00B050"/>
                </a:solidFill>
              </a:rPr>
              <a:t>(व्यक्ती स्वातंत्र्यवाद)</a:t>
            </a:r>
            <a:r>
              <a:rPr lang="mr-IN" sz="2400" dirty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accounts for the romantic impressionistic </a:t>
            </a:r>
            <a:r>
              <a:rPr lang="mr-IN" sz="2000" dirty="0">
                <a:solidFill>
                  <a:srgbClr val="00B050"/>
                </a:solidFill>
              </a:rPr>
              <a:t>(प्रभावी)</a:t>
            </a:r>
            <a:r>
              <a:rPr lang="mr-IN" sz="2400" dirty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view of criticism. </a:t>
            </a:r>
            <a:endParaRPr lang="mr-IN" sz="2400" dirty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628650" indent="-457200" algn="just">
              <a:lnSpc>
                <a:spcPct val="170000"/>
              </a:lnSpc>
            </a:pP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49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199"/>
            <a:ext cx="8991600" cy="6645275"/>
          </a:xfrm>
        </p:spPr>
        <p:txBody>
          <a:bodyPr>
            <a:noAutofit/>
          </a:bodyPr>
          <a:lstStyle/>
          <a:p>
            <a:pPr marL="514350" algn="just">
              <a:lnSpc>
                <a:spcPct val="17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Thirdly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critical theories are closely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connected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with spirit of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age-intellectual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&amp;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moral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environments in which critic lives</a:t>
            </a:r>
            <a:r>
              <a:rPr lang="mr-IN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en-US" sz="2400" dirty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algn="just">
              <a:lnSpc>
                <a:spcPct val="170000"/>
              </a:lnSpc>
            </a:pP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Thus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in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modern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age with development 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social &amp; behaviourial sciences </a:t>
            </a:r>
            <a:r>
              <a:rPr lang="mr-IN" sz="2400" dirty="0">
                <a:solidFill>
                  <a:srgbClr val="00B050"/>
                </a:solidFill>
              </a:rPr>
              <a:t>(</a:t>
            </a:r>
            <a:r>
              <a:rPr lang="mr-IN" sz="2400" dirty="0" smtClean="0">
                <a:solidFill>
                  <a:srgbClr val="00B050"/>
                </a:solidFill>
              </a:rPr>
              <a:t>वर्तवणूक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mr-IN" sz="2400" dirty="0" smtClean="0">
                <a:solidFill>
                  <a:srgbClr val="00B050"/>
                </a:solidFill>
              </a:rPr>
              <a:t>विज्ञान</a:t>
            </a:r>
            <a:r>
              <a:rPr lang="mr-IN" sz="2400" dirty="0">
                <a:solidFill>
                  <a:srgbClr val="00B050"/>
                </a:solidFill>
              </a:rPr>
              <a:t>)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like psychology, sociology, anthropology </a:t>
            </a:r>
            <a:r>
              <a:rPr lang="mr-IN" sz="2400" dirty="0">
                <a:solidFill>
                  <a:srgbClr val="00B050"/>
                </a:solidFill>
              </a:rPr>
              <a:t>(मानववंश शास्त्र)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etc, we have psychological &amp;</a:t>
            </a:r>
            <a:r>
              <a:rPr lang="mr-IN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sociological approach to criticism. </a:t>
            </a:r>
            <a:endParaRPr lang="en-US" sz="2400" dirty="0" smtClean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628650" indent="-457200" algn="just">
              <a:lnSpc>
                <a:spcPct val="170000"/>
              </a:lnSpc>
            </a:pP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Marxism </a:t>
            </a:r>
            <a:r>
              <a:rPr lang="mr-IN" sz="2400" dirty="0">
                <a:solidFill>
                  <a:srgbClr val="00B050"/>
                </a:solidFill>
              </a:rPr>
              <a:t>(मार्क्सवाद)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has given rise to ‘Marxist theory of literary criticism’ &amp; Existentialism </a:t>
            </a:r>
            <a:r>
              <a:rPr lang="mr-IN" sz="2400" dirty="0">
                <a:solidFill>
                  <a:srgbClr val="00B050"/>
                </a:solidFill>
              </a:rPr>
              <a:t>(अ</a:t>
            </a:r>
            <a:r>
              <a:rPr lang="mr-IN" sz="2400" b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स्थि</a:t>
            </a:r>
            <a:r>
              <a:rPr lang="mr-IN" sz="2400" dirty="0">
                <a:solidFill>
                  <a:srgbClr val="00B050"/>
                </a:solidFill>
              </a:rPr>
              <a:t>त्ववाद) </a:t>
            </a:r>
            <a:r>
              <a:rPr lang="en-US" sz="24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accounts for ‘Existential criticism</a:t>
            </a:r>
            <a:r>
              <a:rPr lang="en-US" sz="2400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’.</a:t>
            </a:r>
            <a:endParaRPr lang="en-US" sz="2400" dirty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5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332</Words>
  <Application>Microsoft Office PowerPoint</Application>
  <PresentationFormat>On-screen Show (4:3)</PresentationFormat>
  <Paragraphs>52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Dr. Parag Sontakke</cp:lastModifiedBy>
  <cp:revision>149</cp:revision>
  <dcterms:created xsi:type="dcterms:W3CDTF">2006-08-16T00:00:00Z</dcterms:created>
  <dcterms:modified xsi:type="dcterms:W3CDTF">2024-07-28T13:57:48Z</dcterms:modified>
</cp:coreProperties>
</file>