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02" r:id="rId2"/>
    <p:sldId id="305" r:id="rId3"/>
    <p:sldId id="291" r:id="rId4"/>
    <p:sldId id="307" r:id="rId5"/>
    <p:sldId id="309" r:id="rId6"/>
    <p:sldId id="310" r:id="rId7"/>
    <p:sldId id="319" r:id="rId8"/>
    <p:sldId id="312" r:id="rId9"/>
    <p:sldId id="313" r:id="rId10"/>
    <p:sldId id="314" r:id="rId11"/>
    <p:sldId id="315" r:id="rId12"/>
    <p:sldId id="316" r:id="rId13"/>
    <p:sldId id="320" r:id="rId14"/>
    <p:sldId id="32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E9BD2-222B-4147-823F-FAD7C0A0A25B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E352FC-7D67-428F-B99C-FC9564C97E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62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67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671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671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671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671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67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67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67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67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671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671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671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671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67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020F-E8F9-4031-A830-3D7A8B01E438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FB99B-171D-4FC3-89B7-B2832CEA2BE4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64F0-F15A-49E1-BC17-5C7EA4F38498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01B2-7EE9-4818-B90B-E3D51957F40B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CFB2F-74AB-463D-8FB5-955092CF0DBB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C354-C019-4849-ABC9-5B0808DD7E8C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80D2A-20FC-4D29-92DB-07EEBEC146CF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CB15-B40B-48CD-82F4-3358549093A4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DA40-D425-42BA-8EEB-0C8CF9D58E8B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7E6EF-BDCB-441B-9065-CE5352999A79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07B9-BDE6-4E29-B772-1B27C3E72168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FF52D-471F-43C3-A882-1ED239EFD9B7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500" b="1" dirty="0">
                <a:solidFill>
                  <a:schemeClr val="accent3"/>
                </a:solidFill>
              </a:rPr>
              <a:t>Module – I </a:t>
            </a:r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Introduction </a:t>
            </a:r>
            <a:r>
              <a:rPr lang="en-US" sz="2400" b="1" dirty="0">
                <a:solidFill>
                  <a:srgbClr val="FF0000"/>
                </a:solidFill>
              </a:rPr>
              <a:t>to Literary Criticism</a:t>
            </a:r>
            <a:endParaRPr lang="en-US" sz="2500" b="1" dirty="0">
              <a:solidFill>
                <a:srgbClr val="FF0000"/>
              </a:solidFill>
            </a:endParaRPr>
          </a:p>
          <a:p>
            <a:pPr marL="171450" indent="0" algn="just">
              <a:lnSpc>
                <a:spcPct val="170000"/>
              </a:lnSpc>
              <a:buNone/>
            </a:pP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2) Function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of Criticism </a:t>
            </a:r>
            <a:r>
              <a:rPr lang="mr-IN" sz="2000" dirty="0">
                <a:solidFill>
                  <a:srgbClr val="00B050"/>
                </a:solidFill>
              </a:rPr>
              <a:t>(सामिक्षणाचे </a:t>
            </a:r>
            <a:r>
              <a:rPr lang="mr-IN" sz="2000" dirty="0" smtClean="0">
                <a:solidFill>
                  <a:srgbClr val="00B050"/>
                </a:solidFill>
              </a:rPr>
              <a:t>कार्य)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en-US" sz="2400" dirty="0">
                <a:solidFill>
                  <a:srgbClr val="7030A0"/>
                </a:solidFill>
              </a:rPr>
              <a:t>Literary criticism </a:t>
            </a:r>
            <a:r>
              <a:rPr lang="en-US" sz="2400" dirty="0" smtClean="0">
                <a:solidFill>
                  <a:srgbClr val="7030A0"/>
                </a:solidFill>
              </a:rPr>
              <a:t>is the </a:t>
            </a:r>
            <a:r>
              <a:rPr lang="en-US" sz="2400" dirty="0">
                <a:solidFill>
                  <a:srgbClr val="7030A0"/>
                </a:solidFill>
              </a:rPr>
              <a:t>play of the mind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</a:rPr>
              <a:t>on a work of </a:t>
            </a:r>
            <a:r>
              <a:rPr lang="en-US" sz="2400" dirty="0" smtClean="0">
                <a:solidFill>
                  <a:srgbClr val="7030A0"/>
                </a:solidFill>
              </a:rPr>
              <a:t>literature</a:t>
            </a:r>
            <a:r>
              <a:rPr lang="en-US" sz="2400" dirty="0">
                <a:solidFill>
                  <a:srgbClr val="7030A0"/>
                </a:solidFill>
              </a:rPr>
              <a:t>	</a:t>
            </a:r>
            <a:r>
              <a:rPr lang="en-US" sz="2400" dirty="0" smtClean="0">
                <a:solidFill>
                  <a:srgbClr val="7030A0"/>
                </a:solidFill>
              </a:rPr>
              <a:t>&amp; it </a:t>
            </a:r>
            <a:r>
              <a:rPr lang="en-US" sz="2400" dirty="0">
                <a:solidFill>
                  <a:srgbClr val="7030A0"/>
                </a:solidFill>
              </a:rPr>
              <a:t>consists in asking &amp; answering rational </a:t>
            </a:r>
            <a:r>
              <a:rPr lang="mr-IN" sz="1800" dirty="0">
                <a:solidFill>
                  <a:srgbClr val="00B050"/>
                </a:solidFill>
              </a:rPr>
              <a:t>(तर्कसंगत)</a:t>
            </a:r>
            <a:r>
              <a:rPr lang="mr-IN" sz="2400" dirty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</a:rPr>
              <a:t>questions about literature. </a:t>
            </a:r>
            <a:endParaRPr lang="en-US" sz="2400" dirty="0">
              <a:solidFill>
                <a:srgbClr val="7030A0"/>
              </a:solidFill>
            </a:endParaRPr>
          </a:p>
          <a:p>
            <a:pPr marL="514350" algn="just">
              <a:lnSpc>
                <a:spcPct val="17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Such </a:t>
            </a:r>
            <a:r>
              <a:rPr lang="en-US" sz="2400" dirty="0">
                <a:solidFill>
                  <a:srgbClr val="7030A0"/>
                </a:solidFill>
              </a:rPr>
              <a:t>an inquiry is directed towards the better </a:t>
            </a:r>
            <a:r>
              <a:rPr lang="en-US" sz="2400" dirty="0" smtClean="0">
                <a:solidFill>
                  <a:srgbClr val="7030A0"/>
                </a:solidFill>
              </a:rPr>
              <a:t>understanding of nature </a:t>
            </a:r>
            <a:r>
              <a:rPr lang="en-US" sz="2400" dirty="0">
                <a:solidFill>
                  <a:srgbClr val="7030A0"/>
                </a:solidFill>
              </a:rPr>
              <a:t>&amp; value of </a:t>
            </a:r>
            <a:r>
              <a:rPr lang="en-US" sz="2400" dirty="0" smtClean="0">
                <a:solidFill>
                  <a:srgbClr val="7030A0"/>
                </a:solidFill>
              </a:rPr>
              <a:t>literature &amp; </a:t>
            </a:r>
            <a:r>
              <a:rPr lang="en-US" sz="2400" dirty="0" smtClean="0">
                <a:solidFill>
                  <a:srgbClr val="7030A0"/>
                </a:solidFill>
              </a:rPr>
              <a:t>better </a:t>
            </a:r>
            <a:r>
              <a:rPr lang="en-US" sz="2400" dirty="0">
                <a:solidFill>
                  <a:srgbClr val="7030A0"/>
                </a:solidFill>
              </a:rPr>
              <a:t>appreciation of </a:t>
            </a:r>
            <a:r>
              <a:rPr lang="en-US" sz="2400" dirty="0" smtClean="0">
                <a:solidFill>
                  <a:srgbClr val="7030A0"/>
                </a:solidFill>
              </a:rPr>
              <a:t>pleasure to </a:t>
            </a:r>
            <a:r>
              <a:rPr lang="en-US" sz="2400" dirty="0">
                <a:solidFill>
                  <a:srgbClr val="7030A0"/>
                </a:solidFill>
              </a:rPr>
              <a:t>literature</a:t>
            </a:r>
            <a:r>
              <a:rPr lang="en-US" sz="2400" dirty="0" smtClean="0">
                <a:solidFill>
                  <a:srgbClr val="7030A0"/>
                </a:solidFill>
              </a:rPr>
              <a:t>. </a:t>
            </a:r>
          </a:p>
          <a:p>
            <a:pPr marL="571500" algn="just">
              <a:lnSpc>
                <a:spcPct val="17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Such </a:t>
            </a:r>
            <a:r>
              <a:rPr lang="en-US" sz="2400" dirty="0">
                <a:solidFill>
                  <a:srgbClr val="7030A0"/>
                </a:solidFill>
              </a:rPr>
              <a:t>an inquiry helps to think rightly about literature which enables the fullest enjoyment from it. </a:t>
            </a:r>
            <a:r>
              <a:rPr lang="en-US" sz="2400" dirty="0" smtClean="0">
                <a:solidFill>
                  <a:srgbClr val="7030A0"/>
                </a:solidFill>
              </a:rPr>
              <a:t>Views </a:t>
            </a:r>
            <a:r>
              <a:rPr lang="en-US" sz="2400" dirty="0">
                <a:solidFill>
                  <a:srgbClr val="7030A0"/>
                </a:solidFill>
              </a:rPr>
              <a:t>regarding </a:t>
            </a:r>
            <a:r>
              <a:rPr lang="en-US" sz="2400" dirty="0" smtClean="0">
                <a:solidFill>
                  <a:srgbClr val="7030A0"/>
                </a:solidFill>
              </a:rPr>
              <a:t>functions </a:t>
            </a:r>
            <a:r>
              <a:rPr lang="en-US" sz="2400" dirty="0">
                <a:solidFill>
                  <a:srgbClr val="7030A0"/>
                </a:solidFill>
              </a:rPr>
              <a:t>of criticism </a:t>
            </a:r>
            <a:r>
              <a:rPr lang="en-US" sz="2400" dirty="0" smtClean="0">
                <a:solidFill>
                  <a:srgbClr val="7030A0"/>
                </a:solidFill>
              </a:rPr>
              <a:t>&amp; </a:t>
            </a:r>
            <a:r>
              <a:rPr lang="en-US" sz="2400" dirty="0">
                <a:solidFill>
                  <a:srgbClr val="7030A0"/>
                </a:solidFill>
              </a:rPr>
              <a:t>role of critics have kept on changing through ages.</a:t>
            </a:r>
          </a:p>
          <a:p>
            <a:pPr marL="171450" indent="0" algn="just">
              <a:lnSpc>
                <a:spcPct val="170000"/>
              </a:lnSpc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 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961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Autofit/>
          </a:bodyPr>
          <a:lstStyle/>
          <a:p>
            <a:pPr marL="457200" algn="just"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Aristotle </a:t>
            </a:r>
            <a:r>
              <a:rPr lang="en-US" sz="2400" dirty="0" smtClean="0">
                <a:solidFill>
                  <a:srgbClr val="7030A0"/>
                </a:solidFill>
              </a:rPr>
              <a:t>gave importance to principle </a:t>
            </a:r>
            <a:r>
              <a:rPr lang="en-US" sz="2400" dirty="0">
                <a:solidFill>
                  <a:srgbClr val="7030A0"/>
                </a:solidFill>
              </a:rPr>
              <a:t>of </a:t>
            </a:r>
            <a:r>
              <a:rPr lang="en-US" sz="2400" dirty="0" smtClean="0">
                <a:solidFill>
                  <a:srgbClr val="7030A0"/>
                </a:solidFill>
              </a:rPr>
              <a:t>symmetry </a:t>
            </a:r>
            <a:r>
              <a:rPr lang="en-US" sz="2400" dirty="0" smtClean="0">
                <a:solidFill>
                  <a:srgbClr val="7030A0"/>
                </a:solidFill>
              </a:rPr>
              <a:t>as it is essential for that artistic beauty on which the imaginative appeal of literature depends. </a:t>
            </a:r>
          </a:p>
          <a:p>
            <a:pPr marL="457200" algn="just"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Critic </a:t>
            </a:r>
            <a:r>
              <a:rPr lang="en-US" sz="2400" dirty="0">
                <a:solidFill>
                  <a:srgbClr val="7030A0"/>
                </a:solidFill>
              </a:rPr>
              <a:t>must examine if the various parts </a:t>
            </a:r>
            <a:r>
              <a:rPr lang="en-US" sz="2400" dirty="0" smtClean="0">
                <a:solidFill>
                  <a:srgbClr val="7030A0"/>
                </a:solidFill>
              </a:rPr>
              <a:t>of </a:t>
            </a:r>
            <a:r>
              <a:rPr lang="en-US" sz="2400" dirty="0">
                <a:solidFill>
                  <a:srgbClr val="7030A0"/>
                </a:solidFill>
              </a:rPr>
              <a:t>composition are organically related </a:t>
            </a:r>
            <a:r>
              <a:rPr lang="en-US" sz="2400" dirty="0" smtClean="0">
                <a:solidFill>
                  <a:srgbClr val="7030A0"/>
                </a:solidFill>
              </a:rPr>
              <a:t>to each other </a:t>
            </a:r>
            <a:r>
              <a:rPr lang="en-US" sz="2400" dirty="0">
                <a:solidFill>
                  <a:srgbClr val="7030A0"/>
                </a:solidFill>
              </a:rPr>
              <a:t>or not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</a:p>
          <a:p>
            <a:pPr marL="114300" indent="0" algn="just">
              <a:lnSpc>
                <a:spcPct val="150000"/>
              </a:lnSpc>
              <a:buNone/>
            </a:pPr>
            <a:r>
              <a:rPr lang="en-US" sz="2400" b="1" dirty="0">
                <a:solidFill>
                  <a:srgbClr val="FF0000"/>
                </a:solidFill>
              </a:rPr>
              <a:t>3) Principal of Idealization </a:t>
            </a:r>
            <a:r>
              <a:rPr lang="en-US" sz="2000" dirty="0" smtClean="0">
                <a:solidFill>
                  <a:srgbClr val="00B050"/>
                </a:solidFill>
              </a:rPr>
              <a:t>(</a:t>
            </a:r>
            <a:r>
              <a:rPr lang="mr-IN" sz="2000" dirty="0" smtClean="0">
                <a:solidFill>
                  <a:srgbClr val="00B050"/>
                </a:solidFill>
              </a:rPr>
              <a:t>आदर्शीकरण</a:t>
            </a:r>
            <a:r>
              <a:rPr lang="en-US" sz="2000" dirty="0" smtClean="0">
                <a:solidFill>
                  <a:srgbClr val="00B050"/>
                </a:solidFill>
              </a:rPr>
              <a:t>)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– </a:t>
            </a:r>
            <a:r>
              <a:rPr lang="en-US" sz="2400" dirty="0">
                <a:solidFill>
                  <a:srgbClr val="7030A0"/>
                </a:solidFill>
              </a:rPr>
              <a:t>implies certain aspects of reality &amp; the selection of artistic treatment for the aesthetic consciousness of the reader. </a:t>
            </a:r>
            <a:endParaRPr lang="en-US" sz="2400" dirty="0" smtClean="0">
              <a:solidFill>
                <a:srgbClr val="7030A0"/>
              </a:solidFill>
            </a:endParaRPr>
          </a:p>
          <a:p>
            <a:pPr marL="457200" algn="just"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Such </a:t>
            </a:r>
            <a:r>
              <a:rPr lang="en-US" sz="2400" dirty="0">
                <a:solidFill>
                  <a:srgbClr val="7030A0"/>
                </a:solidFill>
              </a:rPr>
              <a:t>aspects of reality must be rigidity kept out as lesson/remove that ‘beauty’ by virtue of which a work of art gives pleasure.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63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Autofit/>
          </a:bodyPr>
          <a:lstStyle/>
          <a:p>
            <a:pPr marL="114300" indent="0" algn="just">
              <a:lnSpc>
                <a:spcPct val="150000"/>
              </a:lnSpc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Methods </a:t>
            </a:r>
            <a:r>
              <a:rPr lang="en-US" sz="2400" b="1" dirty="0">
                <a:solidFill>
                  <a:srgbClr val="FF0000"/>
                </a:solidFill>
              </a:rPr>
              <a:t>of Criticism – </a:t>
            </a:r>
            <a:r>
              <a:rPr lang="en-US" sz="2400" dirty="0">
                <a:solidFill>
                  <a:srgbClr val="7030A0"/>
                </a:solidFill>
              </a:rPr>
              <a:t>How can a critic judge </a:t>
            </a:r>
            <a:r>
              <a:rPr lang="en-US" sz="2400" dirty="0" smtClean="0">
                <a:solidFill>
                  <a:srgbClr val="7030A0"/>
                </a:solidFill>
              </a:rPr>
              <a:t>the </a:t>
            </a:r>
            <a:r>
              <a:rPr lang="en-US" sz="2400" dirty="0">
                <a:solidFill>
                  <a:srgbClr val="7030A0"/>
                </a:solidFill>
              </a:rPr>
              <a:t>excellence of a work of art ? This can be done </a:t>
            </a:r>
            <a:r>
              <a:rPr lang="en-US" sz="2400" b="1" dirty="0">
                <a:solidFill>
                  <a:srgbClr val="00B050"/>
                </a:solidFill>
              </a:rPr>
              <a:t>by comparing it with similar works</a:t>
            </a:r>
            <a:r>
              <a:rPr lang="en-US" sz="2400" dirty="0">
                <a:solidFill>
                  <a:srgbClr val="7030A0"/>
                </a:solidFill>
              </a:rPr>
              <a:t> of recognized </a:t>
            </a:r>
            <a:r>
              <a:rPr lang="en-US" sz="2400" dirty="0" smtClean="0">
                <a:solidFill>
                  <a:srgbClr val="7030A0"/>
                </a:solidFill>
              </a:rPr>
              <a:t>merit.</a:t>
            </a:r>
            <a:endParaRPr lang="mr-IN" sz="2400" dirty="0" smtClean="0">
              <a:solidFill>
                <a:srgbClr val="7030A0"/>
              </a:solidFill>
            </a:endParaRPr>
          </a:p>
          <a:p>
            <a:pPr marL="457200" algn="just"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Comparison </a:t>
            </a:r>
            <a:r>
              <a:rPr lang="en-US" sz="2400" dirty="0">
                <a:solidFill>
                  <a:srgbClr val="7030A0"/>
                </a:solidFill>
              </a:rPr>
              <a:t>is the most protect tool of a critic</a:t>
            </a:r>
            <a:r>
              <a:rPr lang="en-US" sz="2400" dirty="0" smtClean="0">
                <a:solidFill>
                  <a:srgbClr val="7030A0"/>
                </a:solidFill>
              </a:rPr>
              <a:t>. Hence, the task of criticism is a very difficult &amp; exacting one.</a:t>
            </a:r>
          </a:p>
          <a:p>
            <a:pPr marL="457200" algn="just"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For doing criticism, the critic must be an exceptionally gifted &amp; qualified individual. </a:t>
            </a:r>
          </a:p>
          <a:p>
            <a:pPr marL="457200" algn="just">
              <a:lnSpc>
                <a:spcPct val="150000"/>
              </a:lnSpc>
            </a:pP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Firstly, </a:t>
            </a:r>
            <a:r>
              <a:rPr lang="en-US" sz="2400" dirty="0">
                <a:solidFill>
                  <a:srgbClr val="7030A0"/>
                </a:solidFill>
              </a:rPr>
              <a:t>he must be a man of rare sensibility, </a:t>
            </a:r>
            <a:r>
              <a:rPr lang="en-US" sz="2400" dirty="0" smtClean="0">
                <a:solidFill>
                  <a:srgbClr val="7030A0"/>
                </a:solidFill>
              </a:rPr>
              <a:t>sound </a:t>
            </a:r>
            <a:r>
              <a:rPr lang="en-US" sz="2400" dirty="0">
                <a:solidFill>
                  <a:srgbClr val="7030A0"/>
                </a:solidFill>
              </a:rPr>
              <a:t>commonsense, understanding taste </a:t>
            </a:r>
            <a:r>
              <a:rPr lang="en-US" sz="2400" dirty="0" smtClean="0">
                <a:solidFill>
                  <a:srgbClr val="7030A0"/>
                </a:solidFill>
              </a:rPr>
              <a:t>&amp; clear </a:t>
            </a:r>
            <a:r>
              <a:rPr lang="en-US" sz="2400" dirty="0">
                <a:solidFill>
                  <a:srgbClr val="7030A0"/>
                </a:solidFill>
              </a:rPr>
              <a:t>thinking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</a:p>
          <a:p>
            <a:pPr marL="457200" algn="just">
              <a:lnSpc>
                <a:spcPct val="150000"/>
              </a:lnSpc>
            </a:pP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Secondly, </a:t>
            </a:r>
            <a:r>
              <a:rPr lang="en-US" sz="2400" dirty="0">
                <a:solidFill>
                  <a:srgbClr val="7030A0"/>
                </a:solidFill>
              </a:rPr>
              <a:t>he must be a man widely read not only in literature of his own language but in many other languages. </a:t>
            </a:r>
            <a:endParaRPr lang="en-US" sz="2400" dirty="0" smtClean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16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Autofit/>
          </a:bodyPr>
          <a:lstStyle/>
          <a:p>
            <a:pPr marL="114300" indent="0" algn="just">
              <a:lnSpc>
                <a:spcPct val="150000"/>
              </a:lnSpc>
              <a:buNone/>
            </a:pP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Thirdly, </a:t>
            </a:r>
            <a:r>
              <a:rPr lang="en-US" sz="2400" dirty="0" smtClean="0">
                <a:solidFill>
                  <a:srgbClr val="7030A0"/>
                </a:solidFill>
              </a:rPr>
              <a:t>he must have proper training &amp; technical skill in different branches of literature acquired after hard &amp; prolonged labour &amp; study.</a:t>
            </a:r>
          </a:p>
          <a:p>
            <a:pPr marL="114300" indent="0" algn="just">
              <a:lnSpc>
                <a:spcPct val="150000"/>
              </a:lnSpc>
              <a:buNone/>
            </a:pP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Fourthly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2400" dirty="0">
                <a:solidFill>
                  <a:srgbClr val="7030A0"/>
                </a:solidFill>
              </a:rPr>
              <a:t>he must rise above all predudices </a:t>
            </a:r>
            <a:r>
              <a:rPr lang="en-US" sz="2400" dirty="0" smtClean="0">
                <a:solidFill>
                  <a:srgbClr val="7030A0"/>
                </a:solidFill>
              </a:rPr>
              <a:t>&amp; predilections</a:t>
            </a:r>
            <a:r>
              <a:rPr lang="en-US" sz="2400" dirty="0">
                <a:solidFill>
                  <a:srgbClr val="7030A0"/>
                </a:solidFill>
              </a:rPr>
              <a:t>, personal, </a:t>
            </a:r>
            <a:r>
              <a:rPr lang="en-US" sz="2400" dirty="0" smtClean="0">
                <a:solidFill>
                  <a:srgbClr val="7030A0"/>
                </a:solidFill>
              </a:rPr>
              <a:t>religious</a:t>
            </a:r>
            <a:r>
              <a:rPr lang="en-US" sz="2400" dirty="0">
                <a:solidFill>
                  <a:srgbClr val="7030A0"/>
                </a:solidFill>
              </a:rPr>
              <a:t>, national, political, literary, etc. </a:t>
            </a:r>
            <a:r>
              <a:rPr lang="en-US" sz="2400" dirty="0" smtClean="0">
                <a:solidFill>
                  <a:srgbClr val="7030A0"/>
                </a:solidFill>
              </a:rPr>
              <a:t>He </a:t>
            </a:r>
            <a:r>
              <a:rPr lang="en-US" sz="2400" dirty="0">
                <a:solidFill>
                  <a:srgbClr val="7030A0"/>
                </a:solidFill>
              </a:rPr>
              <a:t>must </a:t>
            </a:r>
            <a:r>
              <a:rPr lang="en-US" sz="2400" dirty="0" smtClean="0">
                <a:solidFill>
                  <a:srgbClr val="7030A0"/>
                </a:solidFill>
              </a:rPr>
              <a:t>be </a:t>
            </a:r>
            <a:r>
              <a:rPr lang="en-US" sz="2400" dirty="0" smtClean="0">
                <a:solidFill>
                  <a:srgbClr val="7030A0"/>
                </a:solidFill>
              </a:rPr>
              <a:t>able </a:t>
            </a:r>
            <a:r>
              <a:rPr lang="en-US" sz="2400" dirty="0">
                <a:solidFill>
                  <a:srgbClr val="7030A0"/>
                </a:solidFill>
              </a:rPr>
              <a:t>to put </a:t>
            </a:r>
            <a:r>
              <a:rPr lang="en-US" sz="2400" dirty="0" smtClean="0">
                <a:solidFill>
                  <a:srgbClr val="7030A0"/>
                </a:solidFill>
              </a:rPr>
              <a:t>himself </a:t>
            </a:r>
            <a:r>
              <a:rPr lang="en-US" sz="2400" dirty="0">
                <a:solidFill>
                  <a:srgbClr val="7030A0"/>
                </a:solidFill>
              </a:rPr>
              <a:t>in the place of </a:t>
            </a:r>
            <a:r>
              <a:rPr lang="en-US" sz="2400" dirty="0" smtClean="0">
                <a:solidFill>
                  <a:srgbClr val="7030A0"/>
                </a:solidFill>
              </a:rPr>
              <a:t>the </a:t>
            </a:r>
            <a:r>
              <a:rPr lang="en-US" sz="2400" dirty="0">
                <a:solidFill>
                  <a:srgbClr val="7030A0"/>
                </a:solidFill>
              </a:rPr>
              <a:t>writer </a:t>
            </a:r>
            <a:r>
              <a:rPr lang="en-US" sz="2400" dirty="0" smtClean="0">
                <a:solidFill>
                  <a:srgbClr val="7030A0"/>
                </a:solidFill>
              </a:rPr>
              <a:t>&amp; </a:t>
            </a:r>
            <a:r>
              <a:rPr lang="en-US" sz="2400" dirty="0">
                <a:solidFill>
                  <a:srgbClr val="7030A0"/>
                </a:solidFill>
              </a:rPr>
              <a:t>thus see things from his </a:t>
            </a:r>
            <a:r>
              <a:rPr lang="en-US" sz="2400" dirty="0" smtClean="0">
                <a:solidFill>
                  <a:srgbClr val="7030A0"/>
                </a:solidFill>
              </a:rPr>
              <a:t>point </a:t>
            </a:r>
            <a:r>
              <a:rPr lang="en-US" sz="2400" dirty="0">
                <a:solidFill>
                  <a:srgbClr val="7030A0"/>
                </a:solidFill>
              </a:rPr>
              <a:t>of </a:t>
            </a:r>
            <a:r>
              <a:rPr lang="en-US" sz="2400" dirty="0" smtClean="0">
                <a:solidFill>
                  <a:srgbClr val="7030A0"/>
                </a:solidFill>
              </a:rPr>
              <a:t>view </a:t>
            </a:r>
            <a:r>
              <a:rPr lang="en-US" sz="2400" dirty="0">
                <a:solidFill>
                  <a:srgbClr val="7030A0"/>
                </a:solidFill>
              </a:rPr>
              <a:t>&amp; </a:t>
            </a:r>
            <a:r>
              <a:rPr lang="en-US" sz="2400" dirty="0" smtClean="0">
                <a:solidFill>
                  <a:srgbClr val="7030A0"/>
                </a:solidFill>
              </a:rPr>
              <a:t>share </a:t>
            </a:r>
            <a:r>
              <a:rPr lang="en-US" sz="2400" dirty="0" smtClean="0">
                <a:solidFill>
                  <a:srgbClr val="7030A0"/>
                </a:solidFill>
              </a:rPr>
              <a:t>his </a:t>
            </a:r>
            <a:r>
              <a:rPr lang="en-US" sz="2400" dirty="0">
                <a:solidFill>
                  <a:srgbClr val="7030A0"/>
                </a:solidFill>
              </a:rPr>
              <a:t>vision of life.  </a:t>
            </a:r>
            <a:endParaRPr lang="en-US" sz="2400" dirty="0" smtClean="0">
              <a:solidFill>
                <a:srgbClr val="7030A0"/>
              </a:solidFill>
            </a:endParaRPr>
          </a:p>
          <a:p>
            <a:pPr marL="114300" indent="0" algn="just">
              <a:lnSpc>
                <a:spcPct val="150000"/>
              </a:lnSpc>
              <a:buNone/>
            </a:pP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Fifthly, </a:t>
            </a:r>
            <a:r>
              <a:rPr lang="en-US" sz="2400" dirty="0">
                <a:solidFill>
                  <a:srgbClr val="7030A0"/>
                </a:solidFill>
              </a:rPr>
              <a:t>the critic must </a:t>
            </a:r>
            <a:r>
              <a:rPr lang="en-US" sz="2400" dirty="0" smtClean="0">
                <a:solidFill>
                  <a:srgbClr val="7030A0"/>
                </a:solidFill>
              </a:rPr>
              <a:t>have imaginative sympathy. He must be able to put himself in the place of the writer &amp; see things from his vision. </a:t>
            </a:r>
            <a:endParaRPr lang="en-US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114300" indent="0" algn="just">
              <a:lnSpc>
                <a:spcPct val="150000"/>
              </a:lnSpc>
              <a:buNone/>
            </a:pP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Sixthly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2400" dirty="0">
                <a:solidFill>
                  <a:srgbClr val="7030A0"/>
                </a:solidFill>
              </a:rPr>
              <a:t>the critic must also possess a sound </a:t>
            </a:r>
            <a:r>
              <a:rPr lang="en-US" sz="2400" dirty="0" smtClean="0">
                <a:solidFill>
                  <a:srgbClr val="7030A0"/>
                </a:solidFill>
              </a:rPr>
              <a:t>knowledge </a:t>
            </a:r>
            <a:r>
              <a:rPr lang="en-US" sz="2400" dirty="0">
                <a:solidFill>
                  <a:srgbClr val="7030A0"/>
                </a:solidFill>
              </a:rPr>
              <a:t>of human psychology. He must </a:t>
            </a:r>
            <a:r>
              <a:rPr lang="en-US" sz="2400" dirty="0" smtClean="0">
                <a:solidFill>
                  <a:srgbClr val="7030A0"/>
                </a:solidFill>
              </a:rPr>
              <a:t>have </a:t>
            </a:r>
            <a:r>
              <a:rPr lang="en-US" sz="2400" dirty="0">
                <a:solidFill>
                  <a:srgbClr val="7030A0"/>
                </a:solidFill>
              </a:rPr>
              <a:t>a thorough knowledge of human life &amp; nature, derived from first hand observation of life.</a:t>
            </a:r>
          </a:p>
          <a:p>
            <a:pPr marL="114300" indent="0" algn="just">
              <a:lnSpc>
                <a:spcPct val="150000"/>
              </a:lnSpc>
              <a:buNone/>
            </a:pP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852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Autofit/>
          </a:bodyPr>
          <a:lstStyle/>
          <a:p>
            <a:pPr marL="114300" indent="0" algn="just">
              <a:lnSpc>
                <a:spcPct val="150000"/>
              </a:lnSpc>
              <a:buNone/>
            </a:pPr>
            <a:r>
              <a:rPr lang="en-US" sz="2800" b="1" dirty="0" smtClean="0">
                <a:solidFill>
                  <a:schemeClr val="accent2"/>
                </a:solidFill>
              </a:rPr>
              <a:t>Types of Literary Criticism – </a:t>
            </a:r>
          </a:p>
          <a:p>
            <a:pPr marL="571500" indent="-457200" algn="just">
              <a:lnSpc>
                <a:spcPct val="200000"/>
              </a:lnSpc>
              <a:buAutoNum type="arabicParenR"/>
            </a:pPr>
            <a:r>
              <a:rPr lang="en-US" sz="2400" b="1" dirty="0" smtClean="0">
                <a:solidFill>
                  <a:srgbClr val="7030A0"/>
                </a:solidFill>
              </a:rPr>
              <a:t>Legislative Criticism </a:t>
            </a:r>
            <a:r>
              <a:rPr lang="mr-IN" sz="2400" b="1" dirty="0" smtClean="0">
                <a:solidFill>
                  <a:srgbClr val="7030A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mr-IN" sz="2400" dirty="0" smtClean="0">
                <a:solidFill>
                  <a:srgbClr val="FF0000"/>
                </a:solidFill>
              </a:rPr>
              <a:t>कायदेविषयक समिक्षण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b="1" dirty="0" smtClean="0">
                <a:solidFill>
                  <a:srgbClr val="7030A0"/>
                </a:solidFill>
              </a:rPr>
              <a:t>		</a:t>
            </a:r>
          </a:p>
          <a:p>
            <a:pPr marL="571500" indent="-457200" algn="just">
              <a:lnSpc>
                <a:spcPct val="200000"/>
              </a:lnSpc>
              <a:buAutoNum type="arabicParenR"/>
            </a:pPr>
            <a:r>
              <a:rPr lang="en-US" sz="2400" b="1" dirty="0" smtClean="0">
                <a:solidFill>
                  <a:srgbClr val="7030A0"/>
                </a:solidFill>
              </a:rPr>
              <a:t>Judicial </a:t>
            </a:r>
            <a:r>
              <a:rPr lang="en-US" sz="2400" b="1" dirty="0">
                <a:solidFill>
                  <a:srgbClr val="7030A0"/>
                </a:solidFill>
              </a:rPr>
              <a:t>Criticism </a:t>
            </a:r>
            <a:r>
              <a:rPr lang="mr-IN" sz="2400" b="1" dirty="0" smtClean="0">
                <a:solidFill>
                  <a:srgbClr val="7030A0"/>
                </a:solidFill>
              </a:rPr>
              <a:t>		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mr-IN" sz="2400" dirty="0" smtClean="0">
                <a:solidFill>
                  <a:srgbClr val="FF0000"/>
                </a:solidFill>
              </a:rPr>
              <a:t>न्यायालयीन </a:t>
            </a:r>
            <a:r>
              <a:rPr lang="mr-IN" sz="2400" dirty="0">
                <a:solidFill>
                  <a:srgbClr val="FF0000"/>
                </a:solidFill>
              </a:rPr>
              <a:t>समिक्षण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 marL="571500" indent="-457200" algn="just">
              <a:lnSpc>
                <a:spcPct val="200000"/>
              </a:lnSpc>
              <a:buAutoNum type="arabicParenR" startAt="3"/>
            </a:pPr>
            <a:r>
              <a:rPr lang="en-US" sz="2400" b="1" dirty="0" smtClean="0">
                <a:solidFill>
                  <a:srgbClr val="7030A0"/>
                </a:solidFill>
              </a:rPr>
              <a:t>Theoretical Criticism	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mr-IN" sz="2400" dirty="0" smtClean="0">
                <a:solidFill>
                  <a:srgbClr val="FF0000"/>
                </a:solidFill>
              </a:rPr>
              <a:t>सैद्धांतिक </a:t>
            </a:r>
            <a:r>
              <a:rPr lang="mr-IN" sz="2400" dirty="0">
                <a:solidFill>
                  <a:srgbClr val="FF0000"/>
                </a:solidFill>
              </a:rPr>
              <a:t>समिक्षण</a:t>
            </a:r>
            <a:r>
              <a:rPr lang="en-US" sz="2400" dirty="0" smtClean="0">
                <a:solidFill>
                  <a:srgbClr val="FF0000"/>
                </a:solidFill>
              </a:rPr>
              <a:t>) </a:t>
            </a:r>
            <a:r>
              <a:rPr lang="en-US" sz="2400" b="1" dirty="0" smtClean="0">
                <a:solidFill>
                  <a:srgbClr val="7030A0"/>
                </a:solidFill>
              </a:rPr>
              <a:t>	</a:t>
            </a:r>
          </a:p>
          <a:p>
            <a:pPr marL="571500" indent="-457200" algn="just">
              <a:lnSpc>
                <a:spcPct val="200000"/>
              </a:lnSpc>
              <a:buAutoNum type="arabicParenR" startAt="3"/>
            </a:pPr>
            <a:r>
              <a:rPr lang="en-US" sz="2400" b="1" dirty="0" smtClean="0">
                <a:solidFill>
                  <a:srgbClr val="7030A0"/>
                </a:solidFill>
              </a:rPr>
              <a:t>Evaluative </a:t>
            </a:r>
            <a:r>
              <a:rPr lang="en-US" sz="2400" b="1" dirty="0">
                <a:solidFill>
                  <a:srgbClr val="7030A0"/>
                </a:solidFill>
              </a:rPr>
              <a:t>Criticism </a:t>
            </a:r>
            <a:r>
              <a:rPr lang="mr-IN" sz="2400" b="1" dirty="0" smtClean="0">
                <a:solidFill>
                  <a:srgbClr val="7030A0"/>
                </a:solidFill>
              </a:rPr>
              <a:t>	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mr-IN" sz="2400" dirty="0" smtClean="0">
                <a:solidFill>
                  <a:srgbClr val="FF0000"/>
                </a:solidFill>
              </a:rPr>
              <a:t>मूल्यांकन </a:t>
            </a:r>
            <a:r>
              <a:rPr lang="mr-IN" sz="2400" dirty="0">
                <a:solidFill>
                  <a:srgbClr val="FF0000"/>
                </a:solidFill>
              </a:rPr>
              <a:t>समिक्षण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 marL="114300" indent="0" algn="just">
              <a:lnSpc>
                <a:spcPct val="200000"/>
              </a:lnSpc>
              <a:buNone/>
            </a:pPr>
            <a:r>
              <a:rPr lang="en-US" sz="2400" b="1" dirty="0" smtClean="0">
                <a:solidFill>
                  <a:srgbClr val="7030A0"/>
                </a:solidFill>
              </a:rPr>
              <a:t>5) Historical </a:t>
            </a:r>
            <a:r>
              <a:rPr lang="en-US" sz="2400" b="1" dirty="0">
                <a:solidFill>
                  <a:srgbClr val="7030A0"/>
                </a:solidFill>
              </a:rPr>
              <a:t>Criticism </a:t>
            </a:r>
            <a:r>
              <a:rPr lang="en-US" sz="2400" b="1" dirty="0" smtClean="0">
                <a:solidFill>
                  <a:srgbClr val="7030A0"/>
                </a:solidFill>
              </a:rPr>
              <a:t>	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mr-IN" sz="2400" dirty="0" smtClean="0">
                <a:solidFill>
                  <a:srgbClr val="FF0000"/>
                </a:solidFill>
              </a:rPr>
              <a:t>ऐतिहासिक </a:t>
            </a:r>
            <a:r>
              <a:rPr lang="mr-IN" sz="2400" dirty="0">
                <a:solidFill>
                  <a:srgbClr val="FF0000"/>
                </a:solidFill>
              </a:rPr>
              <a:t>समिक्षण</a:t>
            </a:r>
            <a:r>
              <a:rPr lang="en-US" sz="2400" dirty="0" smtClean="0">
                <a:solidFill>
                  <a:srgbClr val="FF0000"/>
                </a:solidFill>
              </a:rPr>
              <a:t>) </a:t>
            </a:r>
            <a:r>
              <a:rPr lang="en-US" sz="2400" b="1" dirty="0" smtClean="0">
                <a:solidFill>
                  <a:srgbClr val="7030A0"/>
                </a:solidFill>
              </a:rPr>
              <a:t>	</a:t>
            </a:r>
          </a:p>
          <a:p>
            <a:pPr marL="114300" indent="0" algn="just">
              <a:lnSpc>
                <a:spcPct val="200000"/>
              </a:lnSpc>
              <a:buNone/>
            </a:pPr>
            <a:r>
              <a:rPr lang="en-US" sz="2400" b="1" dirty="0" smtClean="0">
                <a:solidFill>
                  <a:srgbClr val="7030A0"/>
                </a:solidFill>
              </a:rPr>
              <a:t>6) Biographical </a:t>
            </a:r>
            <a:r>
              <a:rPr lang="en-US" sz="2400" b="1" dirty="0">
                <a:solidFill>
                  <a:srgbClr val="7030A0"/>
                </a:solidFill>
              </a:rPr>
              <a:t>Criticism </a:t>
            </a:r>
            <a:r>
              <a:rPr lang="mr-IN" sz="2400" b="1" dirty="0" smtClean="0">
                <a:solidFill>
                  <a:srgbClr val="7030A0"/>
                </a:solidFill>
              </a:rPr>
              <a:t>	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mr-IN" sz="2400" dirty="0" smtClean="0">
                <a:solidFill>
                  <a:srgbClr val="FF0000"/>
                </a:solidFill>
              </a:rPr>
              <a:t>चरित्रात्मक </a:t>
            </a:r>
            <a:r>
              <a:rPr lang="mr-IN" sz="2400" dirty="0">
                <a:solidFill>
                  <a:srgbClr val="FF0000"/>
                </a:solidFill>
              </a:rPr>
              <a:t>समिक्षण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 marL="114300" indent="0" algn="just">
              <a:lnSpc>
                <a:spcPct val="200000"/>
              </a:lnSpc>
              <a:buNone/>
            </a:pPr>
            <a:r>
              <a:rPr lang="en-US" sz="2400" b="1" dirty="0" smtClean="0">
                <a:solidFill>
                  <a:srgbClr val="7030A0"/>
                </a:solidFill>
              </a:rPr>
              <a:t>7) Comparative Criticism	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mr-IN" sz="2400" dirty="0" smtClean="0">
                <a:solidFill>
                  <a:srgbClr val="FF0000"/>
                </a:solidFill>
              </a:rPr>
              <a:t>तुलनात्मक </a:t>
            </a:r>
            <a:r>
              <a:rPr lang="mr-IN" sz="2400" dirty="0">
                <a:solidFill>
                  <a:srgbClr val="FF0000"/>
                </a:solidFill>
              </a:rPr>
              <a:t>समिक्षण</a:t>
            </a:r>
            <a:r>
              <a:rPr lang="en-US" sz="2400" dirty="0" smtClean="0">
                <a:solidFill>
                  <a:srgbClr val="FF0000"/>
                </a:solidFill>
              </a:rPr>
              <a:t>) </a:t>
            </a:r>
            <a:r>
              <a:rPr lang="en-US" sz="2400" b="1" dirty="0" smtClean="0">
                <a:solidFill>
                  <a:srgbClr val="7030A0"/>
                </a:solidFill>
              </a:rPr>
              <a:t>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117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Autofit/>
          </a:bodyPr>
          <a:lstStyle/>
          <a:p>
            <a:pPr marL="114300" indent="0" algn="just">
              <a:lnSpc>
                <a:spcPct val="200000"/>
              </a:lnSpc>
              <a:buNone/>
            </a:pPr>
            <a:r>
              <a:rPr lang="en-US" sz="2400" b="1" dirty="0">
                <a:solidFill>
                  <a:srgbClr val="7030A0"/>
                </a:solidFill>
              </a:rPr>
              <a:t>8) Descriptive Criticism</a:t>
            </a:r>
            <a:r>
              <a:rPr lang="mr-IN" sz="2400" b="1" dirty="0">
                <a:solidFill>
                  <a:srgbClr val="7030A0"/>
                </a:solidFill>
              </a:rPr>
              <a:t>	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mr-IN" sz="2400" dirty="0" smtClean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mr-IN" sz="2400" dirty="0">
                <a:solidFill>
                  <a:srgbClr val="FF0000"/>
                </a:solidFill>
              </a:rPr>
              <a:t>वर्णनात्मक समिक्षण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endParaRPr lang="en-US" sz="2400" b="1" dirty="0">
              <a:solidFill>
                <a:srgbClr val="7030A0"/>
              </a:solidFill>
            </a:endParaRPr>
          </a:p>
          <a:p>
            <a:pPr marL="114300" indent="0" algn="just">
              <a:lnSpc>
                <a:spcPct val="200000"/>
              </a:lnSpc>
              <a:buNone/>
            </a:pPr>
            <a:r>
              <a:rPr lang="en-US" sz="2400" b="1" dirty="0">
                <a:solidFill>
                  <a:srgbClr val="7030A0"/>
                </a:solidFill>
              </a:rPr>
              <a:t>9) Impressionistic Criticism	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mr-IN" sz="2400" dirty="0" smtClean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mr-IN" sz="2400" dirty="0">
                <a:solidFill>
                  <a:srgbClr val="FF0000"/>
                </a:solidFill>
              </a:rPr>
              <a:t>प्रभावी समिक्षण</a:t>
            </a:r>
            <a:r>
              <a:rPr lang="en-US" sz="2400" dirty="0" smtClean="0">
                <a:solidFill>
                  <a:srgbClr val="FF0000"/>
                </a:solidFill>
              </a:rPr>
              <a:t>) </a:t>
            </a:r>
            <a:r>
              <a:rPr lang="en-US" sz="2400" b="1" dirty="0">
                <a:solidFill>
                  <a:srgbClr val="7030A0"/>
                </a:solidFill>
              </a:rPr>
              <a:t>	</a:t>
            </a:r>
          </a:p>
          <a:p>
            <a:pPr marL="114300" indent="0" algn="just">
              <a:lnSpc>
                <a:spcPct val="200000"/>
              </a:lnSpc>
              <a:buNone/>
            </a:pPr>
            <a:r>
              <a:rPr lang="en-US" sz="2400" b="1" dirty="0">
                <a:solidFill>
                  <a:srgbClr val="7030A0"/>
                </a:solidFill>
              </a:rPr>
              <a:t>10) Textual /Ontological </a:t>
            </a:r>
            <a:r>
              <a:rPr lang="en-US" sz="2400" b="1" dirty="0" smtClean="0">
                <a:solidFill>
                  <a:srgbClr val="7030A0"/>
                </a:solidFill>
              </a:rPr>
              <a:t>Criticism</a:t>
            </a:r>
            <a:r>
              <a:rPr lang="mr-IN" sz="2400" b="1" dirty="0" smtClean="0">
                <a:solidFill>
                  <a:srgbClr val="7030A0"/>
                </a:solidFill>
              </a:rPr>
              <a:t>	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mr-IN" sz="2400" dirty="0" smtClean="0">
                <a:solidFill>
                  <a:srgbClr val="FF0000"/>
                </a:solidFill>
              </a:rPr>
              <a:t>ग्रंथालयीन/मौलिक </a:t>
            </a:r>
            <a:r>
              <a:rPr lang="mr-IN" sz="2400" dirty="0">
                <a:solidFill>
                  <a:srgbClr val="FF0000"/>
                </a:solidFill>
              </a:rPr>
              <a:t>समिक्षण</a:t>
            </a:r>
            <a:r>
              <a:rPr lang="en-US" sz="2400" dirty="0" smtClean="0">
                <a:solidFill>
                  <a:srgbClr val="FF0000"/>
                </a:solidFill>
              </a:rPr>
              <a:t>) </a:t>
            </a:r>
            <a:endParaRPr lang="en-US" sz="2400" b="1" dirty="0">
              <a:solidFill>
                <a:srgbClr val="7030A0"/>
              </a:solidFill>
            </a:endParaRPr>
          </a:p>
          <a:p>
            <a:pPr marL="114300" indent="0" algn="just">
              <a:lnSpc>
                <a:spcPct val="200000"/>
              </a:lnSpc>
              <a:buNone/>
            </a:pPr>
            <a:r>
              <a:rPr lang="en-US" sz="2400" b="1" dirty="0">
                <a:solidFill>
                  <a:srgbClr val="7030A0"/>
                </a:solidFill>
              </a:rPr>
              <a:t>11) Psychological </a:t>
            </a:r>
            <a:r>
              <a:rPr lang="en-US" sz="2400" b="1" dirty="0" smtClean="0">
                <a:solidFill>
                  <a:srgbClr val="7030A0"/>
                </a:solidFill>
              </a:rPr>
              <a:t>Criticism</a:t>
            </a:r>
            <a:r>
              <a:rPr lang="mr-IN" sz="2400" b="1" dirty="0" smtClean="0">
                <a:solidFill>
                  <a:srgbClr val="7030A0"/>
                </a:solidFill>
              </a:rPr>
              <a:t>		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mr-IN" sz="2400" dirty="0" smtClean="0">
                <a:solidFill>
                  <a:srgbClr val="FF0000"/>
                </a:solidFill>
              </a:rPr>
              <a:t>मानसशास्त्रीय </a:t>
            </a:r>
            <a:r>
              <a:rPr lang="mr-IN" sz="2400" dirty="0">
                <a:solidFill>
                  <a:srgbClr val="FF0000"/>
                </a:solidFill>
              </a:rPr>
              <a:t>समिक्षण</a:t>
            </a:r>
            <a:r>
              <a:rPr lang="en-US" sz="2400" dirty="0" smtClean="0">
                <a:solidFill>
                  <a:srgbClr val="FF0000"/>
                </a:solidFill>
              </a:rPr>
              <a:t>) </a:t>
            </a:r>
            <a:r>
              <a:rPr lang="en-US" sz="2400" b="1" dirty="0">
                <a:solidFill>
                  <a:srgbClr val="7030A0"/>
                </a:solidFill>
              </a:rPr>
              <a:t>	</a:t>
            </a:r>
          </a:p>
          <a:p>
            <a:pPr marL="114300" indent="0" algn="just">
              <a:lnSpc>
                <a:spcPct val="200000"/>
              </a:lnSpc>
              <a:buNone/>
            </a:pPr>
            <a:r>
              <a:rPr lang="en-US" sz="2400" b="1" dirty="0">
                <a:solidFill>
                  <a:srgbClr val="7030A0"/>
                </a:solidFill>
              </a:rPr>
              <a:t>12) Sociological/Marxist </a:t>
            </a:r>
            <a:r>
              <a:rPr lang="en-US" sz="2400" b="1" dirty="0" smtClean="0">
                <a:solidFill>
                  <a:srgbClr val="7030A0"/>
                </a:solidFill>
              </a:rPr>
              <a:t>Criticism</a:t>
            </a:r>
            <a:r>
              <a:rPr lang="mr-IN" sz="2400" b="1" dirty="0" smtClean="0">
                <a:solidFill>
                  <a:srgbClr val="7030A0"/>
                </a:solidFill>
              </a:rPr>
              <a:t>	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200" dirty="0" smtClean="0">
                <a:solidFill>
                  <a:srgbClr val="FF0000"/>
                </a:solidFill>
              </a:rPr>
              <a:t>(</a:t>
            </a:r>
            <a:r>
              <a:rPr lang="mr-IN" sz="2200" dirty="0" smtClean="0">
                <a:solidFill>
                  <a:srgbClr val="FF0000"/>
                </a:solidFill>
              </a:rPr>
              <a:t>समाजशास्त्रीय/मार्क्सवादी </a:t>
            </a:r>
            <a:r>
              <a:rPr lang="mr-IN" sz="2000" dirty="0">
                <a:solidFill>
                  <a:srgbClr val="FF0000"/>
                </a:solidFill>
              </a:rPr>
              <a:t>समिक्षण</a:t>
            </a:r>
            <a:r>
              <a:rPr lang="en-US" sz="2200" dirty="0" smtClean="0">
                <a:solidFill>
                  <a:srgbClr val="FF0000"/>
                </a:solidFill>
              </a:rPr>
              <a:t>)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endParaRPr lang="en-US" sz="2400" b="1" dirty="0">
              <a:solidFill>
                <a:srgbClr val="7030A0"/>
              </a:solidFill>
            </a:endParaRPr>
          </a:p>
          <a:p>
            <a:pPr marL="114300" indent="0" algn="just">
              <a:lnSpc>
                <a:spcPct val="200000"/>
              </a:lnSpc>
              <a:buNone/>
            </a:pPr>
            <a:r>
              <a:rPr lang="en-US" sz="2400" b="1" dirty="0">
                <a:solidFill>
                  <a:srgbClr val="7030A0"/>
                </a:solidFill>
              </a:rPr>
              <a:t>13) Archetypal </a:t>
            </a:r>
            <a:r>
              <a:rPr lang="en-US" sz="2400" b="1" dirty="0" smtClean="0">
                <a:solidFill>
                  <a:srgbClr val="7030A0"/>
                </a:solidFill>
              </a:rPr>
              <a:t>Criticism</a:t>
            </a:r>
            <a:r>
              <a:rPr lang="mr-IN" sz="2400" b="1" dirty="0" smtClean="0">
                <a:solidFill>
                  <a:srgbClr val="7030A0"/>
                </a:solidFill>
              </a:rPr>
              <a:t>		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mr-IN" sz="2400" dirty="0" smtClean="0">
                <a:solidFill>
                  <a:srgbClr val="FF0000"/>
                </a:solidFill>
              </a:rPr>
              <a:t>पुरातनवास्तू </a:t>
            </a:r>
            <a:r>
              <a:rPr lang="mr-IN" sz="2400" dirty="0">
                <a:solidFill>
                  <a:srgbClr val="FF0000"/>
                </a:solidFill>
              </a:rPr>
              <a:t>समिक्षण</a:t>
            </a:r>
            <a:r>
              <a:rPr lang="en-US" sz="2400" dirty="0" smtClean="0">
                <a:solidFill>
                  <a:srgbClr val="FF0000"/>
                </a:solidFill>
              </a:rPr>
              <a:t>) </a:t>
            </a:r>
            <a:endParaRPr lang="mr-IN" sz="2400" dirty="0" smtClean="0">
              <a:solidFill>
                <a:srgbClr val="FF0000"/>
              </a:solidFill>
            </a:endParaRPr>
          </a:p>
          <a:p>
            <a:pPr marL="114300" indent="0" algn="ctr">
              <a:lnSpc>
                <a:spcPct val="200000"/>
              </a:lnSpc>
              <a:buNone/>
            </a:pPr>
            <a:r>
              <a:rPr lang="mr-IN" sz="2400" b="1" dirty="0" smtClean="0">
                <a:solidFill>
                  <a:srgbClr val="7030A0"/>
                </a:solidFill>
              </a:rPr>
              <a:t>XXX </a:t>
            </a:r>
            <a:r>
              <a:rPr lang="mr-IN" sz="2400" b="1" dirty="0" smtClean="0">
                <a:solidFill>
                  <a:srgbClr val="FF0000"/>
                </a:solidFill>
              </a:rPr>
              <a:t>०००</a:t>
            </a:r>
            <a:r>
              <a:rPr lang="mr-IN" sz="2400" b="1" dirty="0" smtClean="0">
                <a:solidFill>
                  <a:srgbClr val="7030A0"/>
                </a:solidFill>
              </a:rPr>
              <a:t> XXX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519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Autofit/>
          </a:bodyPr>
          <a:lstStyle/>
          <a:p>
            <a:pPr marL="457200" algn="just">
              <a:lnSpc>
                <a:spcPct val="17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The </a:t>
            </a:r>
            <a:r>
              <a:rPr lang="en-US" sz="2400" dirty="0">
                <a:solidFill>
                  <a:srgbClr val="7030A0"/>
                </a:solidFill>
              </a:rPr>
              <a:t>function of criticism is not fault-finding as it </a:t>
            </a:r>
            <a:r>
              <a:rPr lang="en-US" sz="2400" dirty="0" smtClean="0">
                <a:solidFill>
                  <a:srgbClr val="7030A0"/>
                </a:solidFill>
              </a:rPr>
              <a:t>is </a:t>
            </a:r>
            <a:r>
              <a:rPr lang="en-US" sz="2400" dirty="0">
                <a:solidFill>
                  <a:srgbClr val="7030A0"/>
                </a:solidFill>
              </a:rPr>
              <a:t>said by layman</a:t>
            </a:r>
            <a:r>
              <a:rPr lang="mr-IN" sz="2400" dirty="0">
                <a:solidFill>
                  <a:srgbClr val="7030A0"/>
                </a:solidFill>
              </a:rPr>
              <a:t> </a:t>
            </a:r>
            <a:r>
              <a:rPr lang="mr-IN" sz="1800" dirty="0">
                <a:solidFill>
                  <a:srgbClr val="00B050"/>
                </a:solidFill>
              </a:rPr>
              <a:t>(सामान्य माणूस)</a:t>
            </a:r>
            <a:r>
              <a:rPr lang="en-US" sz="2400" dirty="0">
                <a:solidFill>
                  <a:srgbClr val="7030A0"/>
                </a:solidFill>
              </a:rPr>
              <a:t>. Its function is </a:t>
            </a:r>
            <a:r>
              <a:rPr lang="en-US" sz="2400" dirty="0" smtClean="0">
                <a:solidFill>
                  <a:srgbClr val="7030A0"/>
                </a:solidFill>
              </a:rPr>
              <a:t>not </a:t>
            </a:r>
            <a:r>
              <a:rPr lang="en-US" sz="2400" dirty="0">
                <a:solidFill>
                  <a:srgbClr val="7030A0"/>
                </a:solidFill>
              </a:rPr>
              <a:t>to pick holes in a given work of literature nor is its function to eulogise</a:t>
            </a:r>
            <a:r>
              <a:rPr lang="mr-IN" sz="2400" dirty="0">
                <a:solidFill>
                  <a:srgbClr val="7030A0"/>
                </a:solidFill>
              </a:rPr>
              <a:t> </a:t>
            </a:r>
            <a:r>
              <a:rPr lang="mr-IN" sz="1800" dirty="0">
                <a:solidFill>
                  <a:srgbClr val="00B050"/>
                </a:solidFill>
              </a:rPr>
              <a:t>(स्तुती)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</a:rPr>
              <a:t>or laud </a:t>
            </a:r>
            <a:r>
              <a:rPr lang="mr-IN" sz="1800" dirty="0">
                <a:solidFill>
                  <a:srgbClr val="00B050"/>
                </a:solidFill>
              </a:rPr>
              <a:t>(प्रशंसा</a:t>
            </a:r>
            <a:r>
              <a:rPr lang="mr-IN" sz="1800" dirty="0">
                <a:solidFill>
                  <a:schemeClr val="accent2"/>
                </a:solidFill>
              </a:rPr>
              <a:t>)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</a:rPr>
              <a:t>some favourite author. </a:t>
            </a:r>
          </a:p>
          <a:p>
            <a:pPr marL="457200" algn="just">
              <a:lnSpc>
                <a:spcPct val="17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Every age has its different functions of criticism. Because attitude </a:t>
            </a:r>
            <a:r>
              <a:rPr lang="mr-IN" sz="2000" dirty="0" smtClean="0">
                <a:solidFill>
                  <a:srgbClr val="00B050"/>
                </a:solidFill>
              </a:rPr>
              <a:t>(दृष्टीकोन) </a:t>
            </a:r>
            <a:r>
              <a:rPr lang="en-US" sz="2400" dirty="0" smtClean="0">
                <a:solidFill>
                  <a:srgbClr val="7030A0"/>
                </a:solidFill>
              </a:rPr>
              <a:t>towards criticism </a:t>
            </a:r>
            <a:r>
              <a:rPr lang="en-US" sz="2400" dirty="0">
                <a:solidFill>
                  <a:srgbClr val="7030A0"/>
                </a:solidFill>
              </a:rPr>
              <a:t>is determined by a no. of factors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</a:p>
          <a:p>
            <a:pPr marL="457200" algn="just">
              <a:lnSpc>
                <a:spcPct val="150000"/>
              </a:lnSpc>
            </a:pPr>
            <a:r>
              <a:rPr lang="en-US" sz="2400" dirty="0">
                <a:solidFill>
                  <a:srgbClr val="7030A0"/>
                </a:solidFill>
              </a:rPr>
              <a:t>For </a:t>
            </a:r>
            <a:r>
              <a:rPr lang="en-US" sz="2400" dirty="0" smtClean="0">
                <a:solidFill>
                  <a:srgbClr val="7030A0"/>
                </a:solidFill>
              </a:rPr>
              <a:t>example, </a:t>
            </a:r>
            <a:r>
              <a:rPr lang="en-US" sz="2400" dirty="0">
                <a:solidFill>
                  <a:srgbClr val="7030A0"/>
                </a:solidFill>
              </a:rPr>
              <a:t>earliest systematic </a:t>
            </a:r>
            <a:r>
              <a:rPr lang="en-US" sz="2400" dirty="0" smtClean="0">
                <a:solidFill>
                  <a:srgbClr val="7030A0"/>
                </a:solidFill>
              </a:rPr>
              <a:t>critic </a:t>
            </a:r>
            <a:r>
              <a:rPr lang="en-US" sz="2400" b="1" dirty="0" smtClean="0">
                <a:solidFill>
                  <a:schemeClr val="accent2"/>
                </a:solidFill>
              </a:rPr>
              <a:t>Plato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</a:rPr>
              <a:t>was concerned with the problems </a:t>
            </a:r>
            <a:r>
              <a:rPr lang="en-US" sz="2400" dirty="0" smtClean="0">
                <a:solidFill>
                  <a:srgbClr val="7030A0"/>
                </a:solidFill>
              </a:rPr>
              <a:t>of defining </a:t>
            </a:r>
            <a:r>
              <a:rPr lang="en-US" sz="2400" dirty="0">
                <a:solidFill>
                  <a:srgbClr val="7030A0"/>
                </a:solidFill>
              </a:rPr>
              <a:t>the utility of poetry in the educational system of his ideal state, found poetry wanting &amp; so banished </a:t>
            </a:r>
            <a:r>
              <a:rPr lang="mr-IN" sz="2000" dirty="0">
                <a:solidFill>
                  <a:srgbClr val="00B050"/>
                </a:solidFill>
              </a:rPr>
              <a:t>(हद्दपार) </a:t>
            </a:r>
            <a:r>
              <a:rPr lang="en-US" sz="2400" dirty="0">
                <a:solidFill>
                  <a:srgbClr val="7030A0"/>
                </a:solidFill>
              </a:rPr>
              <a:t>poets from his ideal commonwealth</a:t>
            </a:r>
            <a:r>
              <a:rPr lang="mr-IN" sz="2400" dirty="0">
                <a:solidFill>
                  <a:srgbClr val="7030A0"/>
                </a:solidFill>
              </a:rPr>
              <a:t> </a:t>
            </a:r>
            <a:r>
              <a:rPr lang="mr-IN" sz="2000" dirty="0">
                <a:solidFill>
                  <a:srgbClr val="00B050"/>
                </a:solidFill>
              </a:rPr>
              <a:t>(प्रजासत्ताक राज्य)</a:t>
            </a:r>
            <a:r>
              <a:rPr lang="en-US" sz="2400" dirty="0">
                <a:solidFill>
                  <a:srgbClr val="7030A0"/>
                </a:solidFill>
              </a:rPr>
              <a:t>. </a:t>
            </a:r>
            <a:endParaRPr lang="en-US" sz="2400" dirty="0" smtClean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393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Autofit/>
          </a:bodyPr>
          <a:lstStyle/>
          <a:p>
            <a:pPr marL="342900" lvl="5" indent="-342900" algn="just">
              <a:lnSpc>
                <a:spcPct val="170000"/>
              </a:lnSpc>
            </a:pPr>
            <a:r>
              <a:rPr lang="en-US" sz="2400" dirty="0">
                <a:solidFill>
                  <a:srgbClr val="7030A0"/>
                </a:solidFill>
              </a:rPr>
              <a:t>He condemned </a:t>
            </a:r>
            <a:r>
              <a:rPr lang="mr-IN" dirty="0">
                <a:solidFill>
                  <a:srgbClr val="00B050"/>
                </a:solidFill>
              </a:rPr>
              <a:t>(निषेध)</a:t>
            </a:r>
            <a:r>
              <a:rPr lang="mr-IN" sz="2400" dirty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</a:rPr>
              <a:t>poetry as immortal </a:t>
            </a:r>
            <a:r>
              <a:rPr lang="mr-IN" dirty="0">
                <a:solidFill>
                  <a:srgbClr val="00B050"/>
                </a:solidFill>
              </a:rPr>
              <a:t>(अमर)</a:t>
            </a:r>
            <a:r>
              <a:rPr lang="mr-IN" sz="2400" dirty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</a:rPr>
              <a:t>&amp; untruthful</a:t>
            </a:r>
            <a:r>
              <a:rPr lang="mr-IN" sz="2400" dirty="0">
                <a:solidFill>
                  <a:srgbClr val="7030A0"/>
                </a:solidFill>
              </a:rPr>
              <a:t> </a:t>
            </a:r>
            <a:r>
              <a:rPr lang="mr-IN" dirty="0">
                <a:solidFill>
                  <a:srgbClr val="00B050"/>
                </a:solidFill>
              </a:rPr>
              <a:t>(असत्य)</a:t>
            </a:r>
            <a:r>
              <a:rPr lang="en-US" sz="2400" dirty="0">
                <a:solidFill>
                  <a:srgbClr val="7030A0"/>
                </a:solidFill>
              </a:rPr>
              <a:t>. </a:t>
            </a:r>
            <a:r>
              <a:rPr lang="en-US" sz="2400" b="1" dirty="0">
                <a:solidFill>
                  <a:schemeClr val="accent2"/>
                </a:solidFill>
              </a:rPr>
              <a:t>Aristotle</a:t>
            </a:r>
            <a:r>
              <a:rPr lang="en-US" sz="2400" dirty="0">
                <a:solidFill>
                  <a:srgbClr val="7030A0"/>
                </a:solidFill>
              </a:rPr>
              <a:t> took up the challenge of Plato &amp; asserted </a:t>
            </a:r>
            <a:r>
              <a:rPr lang="mr-IN" dirty="0">
                <a:solidFill>
                  <a:srgbClr val="00B050"/>
                </a:solidFill>
              </a:rPr>
              <a:t>(ठामपणे सांगणे)</a:t>
            </a:r>
            <a:r>
              <a:rPr lang="mr-IN" sz="2400" dirty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</a:rPr>
              <a:t>the superiority </a:t>
            </a:r>
            <a:r>
              <a:rPr lang="mr-IN" dirty="0">
                <a:solidFill>
                  <a:srgbClr val="00B050"/>
                </a:solidFill>
              </a:rPr>
              <a:t>(श्रेठत्व)</a:t>
            </a:r>
            <a:r>
              <a:rPr lang="mr-IN" sz="2400" dirty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</a:rPr>
              <a:t>of Poetry over Philosophy. </a:t>
            </a:r>
          </a:p>
          <a:p>
            <a:pPr algn="just">
              <a:lnSpc>
                <a:spcPct val="17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It </a:t>
            </a:r>
            <a:r>
              <a:rPr lang="en-US" sz="2400" dirty="0">
                <a:solidFill>
                  <a:srgbClr val="7030A0"/>
                </a:solidFill>
              </a:rPr>
              <a:t>is determined </a:t>
            </a:r>
            <a:r>
              <a:rPr lang="en-US" sz="2400" dirty="0" smtClean="0">
                <a:solidFill>
                  <a:srgbClr val="7030A0"/>
                </a:solidFill>
              </a:rPr>
              <a:t>by the </a:t>
            </a:r>
            <a:r>
              <a:rPr lang="en-US" sz="2400" b="1" dirty="0">
                <a:solidFill>
                  <a:srgbClr val="00B050"/>
                </a:solidFill>
              </a:rPr>
              <a:t>likes</a:t>
            </a:r>
            <a:r>
              <a:rPr lang="en-US" sz="2400" dirty="0">
                <a:solidFill>
                  <a:srgbClr val="7030A0"/>
                </a:solidFill>
              </a:rPr>
              <a:t> &amp; </a:t>
            </a:r>
            <a:r>
              <a:rPr lang="en-US" sz="2400" b="1" dirty="0" smtClean="0">
                <a:solidFill>
                  <a:schemeClr val="accent2"/>
                </a:solidFill>
              </a:rPr>
              <a:t>dislikes</a:t>
            </a:r>
            <a:r>
              <a:rPr lang="en-US" sz="2400" dirty="0" smtClean="0">
                <a:solidFill>
                  <a:srgbClr val="7030A0"/>
                </a:solidFill>
              </a:rPr>
              <a:t> &amp; </a:t>
            </a:r>
            <a:r>
              <a:rPr lang="en-US" sz="2400" dirty="0">
                <a:solidFill>
                  <a:srgbClr val="7030A0"/>
                </a:solidFill>
              </a:rPr>
              <a:t>by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prejudices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mr-IN" sz="2000" dirty="0" smtClean="0">
                <a:solidFill>
                  <a:srgbClr val="00B050"/>
                </a:solidFill>
              </a:rPr>
              <a:t>(पूर्वग्रह)</a:t>
            </a:r>
            <a:r>
              <a:rPr lang="mr-IN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7030A0"/>
                </a:solidFill>
              </a:rPr>
              <a:t>&amp; </a:t>
            </a:r>
            <a:r>
              <a:rPr lang="en-US" sz="2400" b="1" dirty="0">
                <a:solidFill>
                  <a:srgbClr val="C00000"/>
                </a:solidFill>
              </a:rPr>
              <a:t>predilections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mr-IN" sz="2000" dirty="0" smtClean="0">
                <a:solidFill>
                  <a:srgbClr val="00B050"/>
                </a:solidFill>
              </a:rPr>
              <a:t>(भविष्यवाणी)</a:t>
            </a:r>
            <a:r>
              <a:rPr lang="en-US" sz="2400" dirty="0" smtClean="0">
                <a:solidFill>
                  <a:srgbClr val="7030A0"/>
                </a:solidFill>
              </a:rPr>
              <a:t> of critic </a:t>
            </a:r>
            <a:r>
              <a:rPr lang="en-US" sz="2400" dirty="0">
                <a:solidFill>
                  <a:srgbClr val="7030A0"/>
                </a:solidFill>
              </a:rPr>
              <a:t>himself. </a:t>
            </a:r>
          </a:p>
          <a:p>
            <a:pPr algn="just">
              <a:lnSpc>
                <a:spcPct val="170000"/>
              </a:lnSpc>
            </a:pPr>
            <a:r>
              <a:rPr lang="en-US" sz="2600" dirty="0" smtClean="0">
                <a:solidFill>
                  <a:srgbClr val="7030A0"/>
                </a:solidFill>
              </a:rPr>
              <a:t>View of criticism is directly related to critic’s own </a:t>
            </a:r>
            <a:r>
              <a:rPr lang="en-US" sz="2600" b="1" dirty="0" smtClean="0">
                <a:solidFill>
                  <a:schemeClr val="accent2"/>
                </a:solidFill>
              </a:rPr>
              <a:t>intellectual pre-occupation</a:t>
            </a:r>
            <a:r>
              <a:rPr lang="en-US" sz="2600" dirty="0" smtClean="0">
                <a:solidFill>
                  <a:srgbClr val="7030A0"/>
                </a:solidFill>
              </a:rPr>
              <a:t> </a:t>
            </a:r>
            <a:r>
              <a:rPr lang="mr-IN" sz="2000" dirty="0" smtClean="0">
                <a:solidFill>
                  <a:srgbClr val="00B050"/>
                </a:solidFill>
              </a:rPr>
              <a:t>(बौध्दिक एकाग्रता)</a:t>
            </a:r>
            <a:r>
              <a:rPr lang="mr-IN" sz="2800" dirty="0" smtClean="0">
                <a:solidFill>
                  <a:srgbClr val="00B050"/>
                </a:solidFill>
              </a:rPr>
              <a:t> </a:t>
            </a:r>
            <a:r>
              <a:rPr lang="en-US" sz="2600" dirty="0" smtClean="0">
                <a:solidFill>
                  <a:srgbClr val="7030A0"/>
                </a:solidFill>
              </a:rPr>
              <a:t>&amp; his </a:t>
            </a:r>
            <a:r>
              <a:rPr lang="en-US" sz="2600" b="1" dirty="0" smtClean="0">
                <a:solidFill>
                  <a:srgbClr val="00B050"/>
                </a:solidFill>
              </a:rPr>
              <a:t>philosophy/outlook</a:t>
            </a:r>
            <a:r>
              <a:rPr lang="en-US" sz="2600" dirty="0" smtClean="0">
                <a:solidFill>
                  <a:srgbClr val="7030A0"/>
                </a:solidFill>
              </a:rPr>
              <a:t> on life.</a:t>
            </a:r>
            <a:r>
              <a:rPr lang="mr-IN" sz="2600" dirty="0" smtClean="0">
                <a:solidFill>
                  <a:srgbClr val="7030A0"/>
                </a:solidFill>
              </a:rPr>
              <a:t> </a:t>
            </a:r>
            <a:r>
              <a:rPr lang="en-US" sz="2600" dirty="0" smtClean="0">
                <a:solidFill>
                  <a:srgbClr val="7030A0"/>
                </a:solidFill>
              </a:rPr>
              <a:t>Function </a:t>
            </a:r>
            <a:r>
              <a:rPr lang="en-US" sz="2600" dirty="0">
                <a:solidFill>
                  <a:srgbClr val="7030A0"/>
                </a:solidFill>
              </a:rPr>
              <a:t>of criticism is to examine the </a:t>
            </a:r>
            <a:r>
              <a:rPr lang="en-US" sz="2600" b="1" dirty="0">
                <a:solidFill>
                  <a:srgbClr val="FF0000"/>
                </a:solidFill>
              </a:rPr>
              <a:t>moral worth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>
                <a:solidFill>
                  <a:srgbClr val="7030A0"/>
                </a:solidFill>
              </a:rPr>
              <a:t>&amp; </a:t>
            </a: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</a:rPr>
              <a:t>significance</a:t>
            </a:r>
            <a:r>
              <a:rPr lang="en-US" sz="2600" dirty="0">
                <a:solidFill>
                  <a:srgbClr val="7030A0"/>
                </a:solidFill>
              </a:rPr>
              <a:t> of a work of literature</a:t>
            </a:r>
            <a:r>
              <a:rPr lang="en-US" sz="2600" dirty="0" smtClean="0">
                <a:solidFill>
                  <a:srgbClr val="7030A0"/>
                </a:solidFill>
              </a:rPr>
              <a:t>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214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Autofit/>
          </a:bodyPr>
          <a:lstStyle/>
          <a:p>
            <a:pPr lvl="5" algn="just">
              <a:lnSpc>
                <a:spcPct val="170000"/>
              </a:lnSpc>
            </a:pPr>
            <a:r>
              <a:rPr lang="en-US" sz="2400" dirty="0">
                <a:solidFill>
                  <a:srgbClr val="7030A0"/>
                </a:solidFill>
              </a:rPr>
              <a:t>Therefore, the idea of criticism varies in accordance with the idea of literature. </a:t>
            </a:r>
          </a:p>
          <a:p>
            <a:pPr lvl="5" algn="just">
              <a:lnSpc>
                <a:spcPct val="170000"/>
              </a:lnSpc>
            </a:pPr>
            <a:r>
              <a:rPr lang="en-US" sz="2400" dirty="0">
                <a:solidFill>
                  <a:srgbClr val="7030A0"/>
                </a:solidFill>
              </a:rPr>
              <a:t>Critical theories are closely connected with spirit of the age - intellectual &amp; moral environments in which critic lives.</a:t>
            </a:r>
          </a:p>
          <a:p>
            <a:pPr lvl="5" algn="just">
              <a:lnSpc>
                <a:spcPct val="17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A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critic </a:t>
            </a:r>
            <a:r>
              <a:rPr lang="en-US" sz="2400" dirty="0">
                <a:solidFill>
                  <a:srgbClr val="7030A0"/>
                </a:solidFill>
              </a:rPr>
              <a:t>is a person who </a:t>
            </a:r>
            <a:r>
              <a:rPr lang="en-US" sz="2400" b="1" dirty="0">
                <a:solidFill>
                  <a:schemeClr val="accent2"/>
                </a:solidFill>
              </a:rPr>
              <a:t>expresses opinions </a:t>
            </a:r>
            <a:r>
              <a:rPr lang="en-US" sz="2400" dirty="0">
                <a:solidFill>
                  <a:srgbClr val="7030A0"/>
                </a:solidFill>
              </a:rPr>
              <a:t>about good &amp; bad qualities of </a:t>
            </a:r>
            <a:r>
              <a:rPr lang="en-US" sz="2400" dirty="0" smtClean="0">
                <a:solidFill>
                  <a:srgbClr val="7030A0"/>
                </a:solidFill>
              </a:rPr>
              <a:t>books/works </a:t>
            </a:r>
            <a:r>
              <a:rPr lang="en-US" sz="2400" dirty="0">
                <a:solidFill>
                  <a:srgbClr val="7030A0"/>
                </a:solidFill>
              </a:rPr>
              <a:t>of </a:t>
            </a:r>
            <a:r>
              <a:rPr lang="en-US" sz="2400" dirty="0" smtClean="0">
                <a:solidFill>
                  <a:srgbClr val="7030A0"/>
                </a:solidFill>
              </a:rPr>
              <a:t>literature/poetry/the </a:t>
            </a:r>
            <a:r>
              <a:rPr lang="en-US" sz="2400" dirty="0">
                <a:solidFill>
                  <a:srgbClr val="7030A0"/>
                </a:solidFill>
              </a:rPr>
              <a:t>art of an </a:t>
            </a:r>
            <a:r>
              <a:rPr lang="en-US" sz="2400" dirty="0" smtClean="0">
                <a:solidFill>
                  <a:srgbClr val="7030A0"/>
                </a:solidFill>
              </a:rPr>
              <a:t>artist/a </a:t>
            </a:r>
            <a:r>
              <a:rPr lang="en-US" sz="2400" dirty="0">
                <a:solidFill>
                  <a:srgbClr val="7030A0"/>
                </a:solidFill>
              </a:rPr>
              <a:t>painter. </a:t>
            </a:r>
          </a:p>
          <a:p>
            <a:pPr lvl="5" algn="just">
              <a:lnSpc>
                <a:spcPct val="17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Later on, the function of criticism underwent a radical change. 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26" name="Picture 2" descr="C:\Users\ADMIN\Desktop\criti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2209800" cy="66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773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Autofit/>
          </a:bodyPr>
          <a:lstStyle/>
          <a:p>
            <a:pPr marL="342900" lvl="5" indent="-342900" algn="just">
              <a:lnSpc>
                <a:spcPct val="170000"/>
              </a:lnSpc>
            </a:pPr>
            <a:r>
              <a:rPr lang="en-US" sz="2400" dirty="0">
                <a:solidFill>
                  <a:srgbClr val="7030A0"/>
                </a:solidFill>
              </a:rPr>
              <a:t>Because it was thought that critic is a man of taste &amp; he himself enjoys what he reads &amp; he tries to convey his own aesthetic pleasure to his readers. </a:t>
            </a:r>
          </a:p>
          <a:p>
            <a:pPr algn="just">
              <a:lnSpc>
                <a:spcPct val="17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It </a:t>
            </a:r>
            <a:r>
              <a:rPr lang="en-US" sz="2400" dirty="0">
                <a:solidFill>
                  <a:srgbClr val="7030A0"/>
                </a:solidFill>
              </a:rPr>
              <a:t>was also during the romantic era (1800-1850) that a no. of critics wrote to promote a better understanding of the process of </a:t>
            </a:r>
            <a:r>
              <a:rPr lang="en-US" sz="2400" dirty="0" smtClean="0">
                <a:solidFill>
                  <a:srgbClr val="7030A0"/>
                </a:solidFill>
              </a:rPr>
              <a:t>creation.</a:t>
            </a:r>
          </a:p>
          <a:p>
            <a:pPr algn="just">
              <a:lnSpc>
                <a:spcPct val="17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Best of such critics were poets themselves. They wrote for conveying their literary theories, their views of poetic creation to their readers.</a:t>
            </a:r>
          </a:p>
          <a:p>
            <a:pPr algn="just">
              <a:lnSpc>
                <a:spcPct val="17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Thus the purpose of William Wordsworth’s criticism </a:t>
            </a:r>
            <a:r>
              <a:rPr lang="en-US" sz="2400" dirty="0">
                <a:solidFill>
                  <a:srgbClr val="7030A0"/>
                </a:solidFill>
              </a:rPr>
              <a:t>is to </a:t>
            </a:r>
            <a:r>
              <a:rPr lang="en-US" sz="2400" dirty="0" smtClean="0">
                <a:solidFill>
                  <a:srgbClr val="7030A0"/>
                </a:solidFill>
              </a:rPr>
              <a:t>explain to his readers his own poetic theory. 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n-US" sz="2400" dirty="0" smtClean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16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Autofit/>
          </a:bodyPr>
          <a:lstStyle/>
          <a:p>
            <a:pPr marL="342900" lvl="5" indent="-342900" algn="just">
              <a:lnSpc>
                <a:spcPct val="150000"/>
              </a:lnSpc>
            </a:pPr>
            <a:r>
              <a:rPr lang="en-US" sz="2400" dirty="0">
                <a:solidFill>
                  <a:srgbClr val="7030A0"/>
                </a:solidFill>
              </a:rPr>
              <a:t>Another poet critic S.T. Coleridge made minute &amp; subtle studies of process of poetic creation &amp; tried to formulate principles of poetic composition.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Modern </a:t>
            </a:r>
            <a:r>
              <a:rPr lang="en-US" sz="2400" dirty="0" smtClean="0">
                <a:solidFill>
                  <a:srgbClr val="7030A0"/>
                </a:solidFill>
              </a:rPr>
              <a:t>poet critic </a:t>
            </a:r>
            <a:r>
              <a:rPr lang="en-US" sz="2400" dirty="0">
                <a:solidFill>
                  <a:srgbClr val="7030A0"/>
                </a:solidFill>
              </a:rPr>
              <a:t>T.S. Eliot has given considerable thought to poetic </a:t>
            </a:r>
            <a:r>
              <a:rPr lang="en-US" sz="2400" dirty="0" smtClean="0">
                <a:solidFill>
                  <a:srgbClr val="7030A0"/>
                </a:solidFill>
              </a:rPr>
              <a:t>theory. His criticism is </a:t>
            </a:r>
            <a:r>
              <a:rPr lang="en-US" sz="2400" dirty="0">
                <a:solidFill>
                  <a:srgbClr val="7030A0"/>
                </a:solidFill>
              </a:rPr>
              <a:t>of ‘much value &amp; significance’. </a:t>
            </a:r>
            <a:endParaRPr lang="en-US" sz="2400" dirty="0" smtClean="0">
              <a:solidFill>
                <a:srgbClr val="7030A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During Victorian era </a:t>
            </a:r>
            <a:r>
              <a:rPr lang="en-US" sz="2000" dirty="0" smtClean="0">
                <a:solidFill>
                  <a:srgbClr val="7030A0"/>
                </a:solidFill>
              </a:rPr>
              <a:t>(1837-1901)</a:t>
            </a:r>
            <a:r>
              <a:rPr lang="en-US" sz="2400" dirty="0" smtClean="0">
                <a:solidFill>
                  <a:srgbClr val="7030A0"/>
                </a:solidFill>
              </a:rPr>
              <a:t>, great critic Matthew Arnold wrote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‘criticism is the endeavour to learn &amp; propagate the best that is known &amp; thought in the world.’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endParaRPr lang="mr-IN" sz="2400" dirty="0" smtClean="0">
              <a:solidFill>
                <a:srgbClr val="7030A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In </a:t>
            </a:r>
            <a:r>
              <a:rPr lang="en-US" sz="2400" dirty="0">
                <a:solidFill>
                  <a:srgbClr val="7030A0"/>
                </a:solidFill>
              </a:rPr>
              <a:t>this way, scope of critical inquiry was much widened &amp; criticism became a handmaid </a:t>
            </a:r>
            <a:r>
              <a:rPr lang="mr-IN" sz="2000" dirty="0" smtClean="0">
                <a:solidFill>
                  <a:srgbClr val="00B050"/>
                </a:solidFill>
              </a:rPr>
              <a:t>(हस्तनिर्मित/पूरक)</a:t>
            </a:r>
            <a:r>
              <a:rPr lang="mr-IN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7030A0"/>
                </a:solidFill>
              </a:rPr>
              <a:t>to </a:t>
            </a:r>
            <a:r>
              <a:rPr lang="en-US" sz="2400" dirty="0">
                <a:solidFill>
                  <a:srgbClr val="7030A0"/>
                </a:solidFill>
              </a:rPr>
              <a:t>culture &amp; education by propagating</a:t>
            </a:r>
            <a:r>
              <a:rPr lang="mr-IN" sz="2400" dirty="0">
                <a:solidFill>
                  <a:srgbClr val="7030A0"/>
                </a:solidFill>
              </a:rPr>
              <a:t> </a:t>
            </a:r>
            <a:r>
              <a:rPr lang="mr-IN" sz="1800" dirty="0">
                <a:solidFill>
                  <a:srgbClr val="00B050"/>
                </a:solidFill>
              </a:rPr>
              <a:t>(प्रसार करणे)</a:t>
            </a:r>
            <a:r>
              <a:rPr lang="mr-IN" sz="2400" dirty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</a:rPr>
              <a:t>best that is known &amp; thought. </a:t>
            </a:r>
          </a:p>
          <a:p>
            <a:pPr algn="just">
              <a:lnSpc>
                <a:spcPct val="150000"/>
              </a:lnSpc>
            </a:pPr>
            <a:endParaRPr lang="en-US" sz="2400" dirty="0" smtClean="0">
              <a:solidFill>
                <a:srgbClr val="7030A0"/>
              </a:solidFill>
            </a:endParaRPr>
          </a:p>
          <a:p>
            <a:pPr algn="just">
              <a:lnSpc>
                <a:spcPct val="150000"/>
              </a:lnSpc>
            </a:pPr>
            <a:endParaRPr lang="en-US" sz="2400" dirty="0">
              <a:solidFill>
                <a:srgbClr val="7030A0"/>
              </a:solidFill>
            </a:endParaRPr>
          </a:p>
          <a:p>
            <a:pPr lvl="5" algn="just">
              <a:lnSpc>
                <a:spcPct val="150000"/>
              </a:lnSpc>
            </a:pPr>
            <a:endParaRPr lang="en-US" sz="2400" dirty="0" smtClean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68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Autofit/>
          </a:bodyPr>
          <a:lstStyle/>
          <a:p>
            <a:pPr marL="342900" lvl="5" indent="-342900" algn="just">
              <a:lnSpc>
                <a:spcPct val="150000"/>
              </a:lnSpc>
            </a:pPr>
            <a:r>
              <a:rPr lang="en-US" sz="2400" dirty="0">
                <a:solidFill>
                  <a:srgbClr val="7030A0"/>
                </a:solidFill>
              </a:rPr>
              <a:t>Such criticism establishes </a:t>
            </a:r>
            <a:r>
              <a:rPr lang="mr-IN" dirty="0">
                <a:solidFill>
                  <a:srgbClr val="00B050"/>
                </a:solidFill>
              </a:rPr>
              <a:t>(स्थापित करणे)</a:t>
            </a:r>
            <a:r>
              <a:rPr lang="mr-IN" sz="2400" dirty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</a:rPr>
              <a:t>a current of noble ideas &amp; creates proper atmosphere in which great literature becomes possible.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In </a:t>
            </a:r>
            <a:r>
              <a:rPr lang="en-US" sz="2400" dirty="0">
                <a:solidFill>
                  <a:srgbClr val="7030A0"/>
                </a:solidFill>
              </a:rPr>
              <a:t>this way, criticism promotes </a:t>
            </a:r>
            <a:r>
              <a:rPr lang="en-US" sz="2400" dirty="0" smtClean="0">
                <a:solidFill>
                  <a:srgbClr val="7030A0"/>
                </a:solidFill>
              </a:rPr>
              <a:t>creation</a:t>
            </a:r>
            <a:r>
              <a:rPr lang="mr-IN" sz="2400" dirty="0" smtClean="0">
                <a:solidFill>
                  <a:srgbClr val="7030A0"/>
                </a:solidFill>
              </a:rPr>
              <a:t> </a:t>
            </a:r>
            <a:r>
              <a:rPr lang="mr-IN" sz="2000" dirty="0" smtClean="0">
                <a:solidFill>
                  <a:srgbClr val="00B050"/>
                </a:solidFill>
              </a:rPr>
              <a:t>(वाङमय् निर्मिती)</a:t>
            </a:r>
            <a:r>
              <a:rPr lang="en-US" sz="2400" dirty="0" smtClean="0">
                <a:solidFill>
                  <a:srgbClr val="7030A0"/>
                </a:solidFill>
              </a:rPr>
              <a:t>, </a:t>
            </a:r>
            <a:r>
              <a:rPr lang="en-US" sz="2400" dirty="0">
                <a:solidFill>
                  <a:srgbClr val="7030A0"/>
                </a:solidFill>
              </a:rPr>
              <a:t>critical activity </a:t>
            </a:r>
            <a:r>
              <a:rPr lang="mr-IN" sz="2000" dirty="0">
                <a:solidFill>
                  <a:srgbClr val="00B050"/>
                </a:solidFill>
              </a:rPr>
              <a:t>(</a:t>
            </a:r>
            <a:r>
              <a:rPr lang="mr-IN" sz="2000" dirty="0" smtClean="0">
                <a:solidFill>
                  <a:srgbClr val="00B050"/>
                </a:solidFill>
              </a:rPr>
              <a:t>वाङमयीन कृती)</a:t>
            </a:r>
            <a:r>
              <a:rPr lang="mr-IN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7030A0"/>
                </a:solidFill>
              </a:rPr>
              <a:t>of </a:t>
            </a:r>
            <a:r>
              <a:rPr lang="en-US" sz="2400" dirty="0">
                <a:solidFill>
                  <a:srgbClr val="7030A0"/>
                </a:solidFill>
              </a:rPr>
              <a:t>a high order </a:t>
            </a:r>
            <a:r>
              <a:rPr lang="en-US" sz="2400" dirty="0" smtClean="0">
                <a:solidFill>
                  <a:srgbClr val="7030A0"/>
                </a:solidFill>
              </a:rPr>
              <a:t>which is necessary </a:t>
            </a:r>
            <a:r>
              <a:rPr lang="en-US" sz="2400" dirty="0">
                <a:solidFill>
                  <a:srgbClr val="7030A0"/>
                </a:solidFill>
              </a:rPr>
              <a:t>for successful creation. </a:t>
            </a:r>
            <a:endParaRPr lang="en-US" sz="2400" dirty="0" smtClean="0">
              <a:solidFill>
                <a:srgbClr val="7030A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In </a:t>
            </a:r>
            <a:r>
              <a:rPr lang="en-US" sz="2400" dirty="0">
                <a:solidFill>
                  <a:srgbClr val="7030A0"/>
                </a:solidFill>
              </a:rPr>
              <a:t>modern age, there is a considerable widening of the scope of criticism</a:t>
            </a:r>
            <a:r>
              <a:rPr lang="en-US" sz="2400" dirty="0" smtClean="0">
                <a:solidFill>
                  <a:srgbClr val="7030A0"/>
                </a:solidFill>
              </a:rPr>
              <a:t>. </a:t>
            </a:r>
            <a:r>
              <a:rPr lang="en-US" sz="2500" dirty="0" smtClean="0">
                <a:solidFill>
                  <a:srgbClr val="7030A0"/>
                </a:solidFill>
              </a:rPr>
              <a:t>There </a:t>
            </a:r>
            <a:r>
              <a:rPr lang="en-US" sz="2500" dirty="0">
                <a:solidFill>
                  <a:srgbClr val="7030A0"/>
                </a:solidFill>
              </a:rPr>
              <a:t>is a bewildering </a:t>
            </a:r>
            <a:r>
              <a:rPr lang="mr-IN" sz="2000" dirty="0">
                <a:solidFill>
                  <a:srgbClr val="00B050"/>
                </a:solidFill>
              </a:rPr>
              <a:t>(गोंधळात टाकणारे) </a:t>
            </a:r>
            <a:r>
              <a:rPr lang="en-US" sz="2500" dirty="0">
                <a:solidFill>
                  <a:srgbClr val="7030A0"/>
                </a:solidFill>
              </a:rPr>
              <a:t>multiplicity</a:t>
            </a:r>
            <a:r>
              <a:rPr lang="mr-IN" sz="2500" dirty="0">
                <a:solidFill>
                  <a:srgbClr val="7030A0"/>
                </a:solidFill>
              </a:rPr>
              <a:t> </a:t>
            </a:r>
            <a:r>
              <a:rPr lang="mr-IN" sz="2000" dirty="0">
                <a:solidFill>
                  <a:srgbClr val="00B050"/>
                </a:solidFill>
              </a:rPr>
              <a:t>(बहूविविधता) </a:t>
            </a:r>
            <a:r>
              <a:rPr lang="en-US" sz="2500" dirty="0">
                <a:solidFill>
                  <a:srgbClr val="7030A0"/>
                </a:solidFill>
              </a:rPr>
              <a:t>of views </a:t>
            </a:r>
            <a:r>
              <a:rPr lang="mr-IN" sz="2000" dirty="0">
                <a:solidFill>
                  <a:srgbClr val="00B050"/>
                </a:solidFill>
              </a:rPr>
              <a:t>(दृष्टीकोन) </a:t>
            </a:r>
            <a:r>
              <a:rPr lang="en-US" sz="2500" dirty="0">
                <a:solidFill>
                  <a:srgbClr val="7030A0"/>
                </a:solidFill>
              </a:rPr>
              <a:t>&amp; theories </a:t>
            </a:r>
            <a:r>
              <a:rPr lang="mr-IN" sz="2000" dirty="0">
                <a:solidFill>
                  <a:srgbClr val="00B050"/>
                </a:solidFill>
              </a:rPr>
              <a:t>(सिद्धांत) </a:t>
            </a:r>
            <a:r>
              <a:rPr lang="en-US" sz="2500" dirty="0">
                <a:solidFill>
                  <a:srgbClr val="7030A0"/>
                </a:solidFill>
              </a:rPr>
              <a:t>regarding the scope </a:t>
            </a:r>
            <a:r>
              <a:rPr lang="mr-IN" sz="2000" dirty="0">
                <a:solidFill>
                  <a:srgbClr val="00B050"/>
                </a:solidFill>
              </a:rPr>
              <a:t>(व्याप्ती) </a:t>
            </a:r>
            <a:r>
              <a:rPr lang="en-US" sz="2500" dirty="0">
                <a:solidFill>
                  <a:srgbClr val="7030A0"/>
                </a:solidFill>
              </a:rPr>
              <a:t>&amp; function of literary criticism</a:t>
            </a:r>
            <a:r>
              <a:rPr lang="en-US" sz="2500" dirty="0" smtClean="0">
                <a:solidFill>
                  <a:srgbClr val="7030A0"/>
                </a:solidFill>
              </a:rPr>
              <a:t>.</a:t>
            </a:r>
          </a:p>
          <a:p>
            <a:pPr marL="342900" lvl="5" indent="-342900" algn="just">
              <a:lnSpc>
                <a:spcPct val="150000"/>
              </a:lnSpc>
            </a:pPr>
            <a:r>
              <a:rPr lang="en-US" sz="2500" dirty="0">
                <a:solidFill>
                  <a:srgbClr val="7030A0"/>
                </a:solidFill>
              </a:rPr>
              <a:t>Criticism discharge its functions on the basis of three degrees -</a:t>
            </a:r>
            <a:endParaRPr lang="en-US" sz="2500" dirty="0" smtClean="0">
              <a:solidFill>
                <a:srgbClr val="7030A0"/>
              </a:solidFill>
            </a:endParaRPr>
          </a:p>
          <a:p>
            <a:pPr marL="2286000" lvl="5" indent="0" algn="just">
              <a:lnSpc>
                <a:spcPct val="150000"/>
              </a:lnSpc>
              <a:buNone/>
            </a:pPr>
            <a:endParaRPr lang="en-US" sz="2400" dirty="0" smtClean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84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500" b="1" dirty="0" smtClean="0">
                <a:solidFill>
                  <a:srgbClr val="FF0000"/>
                </a:solidFill>
              </a:rPr>
              <a:t>Matter</a:t>
            </a:r>
            <a:r>
              <a:rPr lang="en-US" sz="2500" dirty="0">
                <a:solidFill>
                  <a:srgbClr val="7030A0"/>
                </a:solidFill>
              </a:rPr>
              <a:t>, </a:t>
            </a:r>
            <a:r>
              <a:rPr lang="en-US" sz="2500" b="1" dirty="0">
                <a:solidFill>
                  <a:schemeClr val="accent3">
                    <a:lumMod val="50000"/>
                  </a:schemeClr>
                </a:solidFill>
              </a:rPr>
              <a:t>Manner</a:t>
            </a:r>
            <a:r>
              <a:rPr lang="en-US" sz="2500" dirty="0">
                <a:solidFill>
                  <a:srgbClr val="7030A0"/>
                </a:solidFill>
              </a:rPr>
              <a:t> &amp; 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</a:rPr>
              <a:t>Capacity</a:t>
            </a:r>
            <a:r>
              <a:rPr lang="en-US" sz="2500" dirty="0">
                <a:solidFill>
                  <a:srgbClr val="7030A0"/>
                </a:solidFill>
              </a:rPr>
              <a:t> to please/impart aesthetic pleasure by appealing to our imagination</a:t>
            </a:r>
            <a:r>
              <a:rPr lang="mr-IN" sz="2500" dirty="0">
                <a:solidFill>
                  <a:srgbClr val="7030A0"/>
                </a:solidFill>
              </a:rPr>
              <a:t> &amp; </a:t>
            </a:r>
            <a:r>
              <a:rPr lang="en-US" sz="2500" dirty="0">
                <a:solidFill>
                  <a:srgbClr val="7030A0"/>
                </a:solidFill>
              </a:rPr>
              <a:t>the critic must judge &amp; evaluate all these three elements of </a:t>
            </a:r>
            <a:r>
              <a:rPr lang="en-US" sz="2500" dirty="0" smtClean="0">
                <a:solidFill>
                  <a:srgbClr val="7030A0"/>
                </a:solidFill>
              </a:rPr>
              <a:t>excellence.</a:t>
            </a:r>
            <a:endParaRPr lang="en-US" sz="2400" dirty="0">
              <a:solidFill>
                <a:srgbClr val="7030A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During </a:t>
            </a:r>
            <a:r>
              <a:rPr lang="en-US" sz="2400" dirty="0" smtClean="0">
                <a:solidFill>
                  <a:srgbClr val="7030A0"/>
                </a:solidFill>
              </a:rPr>
              <a:t>earliest times, criticism was concerned with the divising of rules by which to judge the technical excellence - plot construction, diction, style, meter, language, etc. 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rgbClr val="7030A0"/>
                </a:solidFill>
              </a:rPr>
              <a:t>These rules of literary measurement were derived from Aristotle through ages. But </a:t>
            </a:r>
            <a:r>
              <a:rPr lang="en-US" sz="2400" dirty="0" smtClean="0">
                <a:solidFill>
                  <a:srgbClr val="7030A0"/>
                </a:solidFill>
              </a:rPr>
              <a:t>these </a:t>
            </a:r>
            <a:r>
              <a:rPr lang="en-US" sz="2400" dirty="0">
                <a:solidFill>
                  <a:srgbClr val="7030A0"/>
                </a:solidFill>
              </a:rPr>
              <a:t>rules </a:t>
            </a:r>
            <a:r>
              <a:rPr lang="en-US" sz="2400" dirty="0" smtClean="0">
                <a:solidFill>
                  <a:srgbClr val="7030A0"/>
                </a:solidFill>
              </a:rPr>
              <a:t>change </a:t>
            </a:r>
            <a:r>
              <a:rPr lang="en-US" sz="2400" dirty="0">
                <a:solidFill>
                  <a:srgbClr val="7030A0"/>
                </a:solidFill>
              </a:rPr>
              <a:t>from age to age. 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rgbClr val="7030A0"/>
                </a:solidFill>
              </a:rPr>
              <a:t>These principles are universal &amp; permanent because they are related with the basic elements of human nature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  <a:endParaRPr lang="mr-IN" sz="2400" dirty="0" smtClean="0">
              <a:solidFill>
                <a:srgbClr val="7030A0"/>
              </a:solidFill>
            </a:endParaRPr>
          </a:p>
          <a:p>
            <a:pPr lvl="5" algn="just">
              <a:lnSpc>
                <a:spcPct val="150000"/>
              </a:lnSpc>
            </a:pPr>
            <a:endParaRPr lang="en-US" sz="2400" dirty="0" smtClean="0">
              <a:solidFill>
                <a:srgbClr val="7030A0"/>
              </a:solidFill>
            </a:endParaRPr>
          </a:p>
          <a:p>
            <a:pPr algn="just">
              <a:lnSpc>
                <a:spcPct val="150000"/>
              </a:lnSpc>
            </a:pPr>
            <a:endParaRPr lang="en-US" sz="2400" dirty="0" smtClean="0">
              <a:solidFill>
                <a:srgbClr val="7030A0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2400" dirty="0" smtClean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619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>
            <a:noAutofit/>
          </a:bodyPr>
          <a:lstStyle/>
          <a:p>
            <a:pPr marL="342900" lvl="5" indent="-342900" algn="just">
              <a:lnSpc>
                <a:spcPct val="150000"/>
              </a:lnSpc>
            </a:pPr>
            <a:r>
              <a:rPr lang="en-US" sz="2400" dirty="0">
                <a:solidFill>
                  <a:srgbClr val="7030A0"/>
                </a:solidFill>
              </a:rPr>
              <a:t>Base of criticism depend on its following 3 principles of judgments &amp; evaluation which bring permanent appeal of literature. They are -  </a:t>
            </a:r>
          </a:p>
          <a:p>
            <a:pPr marL="457200" indent="-457200" algn="just">
              <a:lnSpc>
                <a:spcPct val="150000"/>
              </a:lnSpc>
              <a:buAutoNum type="arabicParenR"/>
            </a:pPr>
            <a:r>
              <a:rPr lang="en-US" sz="2400" b="1" dirty="0" smtClean="0">
                <a:solidFill>
                  <a:srgbClr val="FF0000"/>
                </a:solidFill>
              </a:rPr>
              <a:t>Principal </a:t>
            </a:r>
            <a:r>
              <a:rPr lang="en-US" sz="2400" b="1" dirty="0">
                <a:solidFill>
                  <a:srgbClr val="FF0000"/>
                </a:solidFill>
              </a:rPr>
              <a:t>of Truth – </a:t>
            </a:r>
            <a:r>
              <a:rPr lang="en-US" sz="2400" dirty="0">
                <a:solidFill>
                  <a:srgbClr val="7030A0"/>
                </a:solidFill>
              </a:rPr>
              <a:t>Truth is the final test </a:t>
            </a:r>
            <a:r>
              <a:rPr lang="en-US" sz="2400" dirty="0" smtClean="0">
                <a:solidFill>
                  <a:srgbClr val="7030A0"/>
                </a:solidFill>
              </a:rPr>
              <a:t>of </a:t>
            </a:r>
            <a:r>
              <a:rPr lang="en-US" sz="2400" dirty="0">
                <a:solidFill>
                  <a:srgbClr val="7030A0"/>
                </a:solidFill>
              </a:rPr>
              <a:t>merit in literature for a work which </a:t>
            </a:r>
            <a:r>
              <a:rPr lang="en-US" sz="2400" dirty="0" smtClean="0">
                <a:solidFill>
                  <a:srgbClr val="7030A0"/>
                </a:solidFill>
              </a:rPr>
              <a:t>does </a:t>
            </a:r>
            <a:r>
              <a:rPr lang="en-US" sz="2400" dirty="0">
                <a:solidFill>
                  <a:srgbClr val="7030A0"/>
                </a:solidFill>
              </a:rPr>
              <a:t>not correspond with the facts of life/with </a:t>
            </a:r>
            <a:r>
              <a:rPr lang="en-US" sz="2400" dirty="0" smtClean="0">
                <a:solidFill>
                  <a:srgbClr val="7030A0"/>
                </a:solidFill>
              </a:rPr>
              <a:t>universal </a:t>
            </a:r>
            <a:r>
              <a:rPr lang="en-US" sz="2400" dirty="0">
                <a:solidFill>
                  <a:srgbClr val="7030A0"/>
                </a:solidFill>
              </a:rPr>
              <a:t>&amp; fundamental beliefs of mankind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  <a:r>
              <a:rPr lang="mr-IN" sz="2400" dirty="0" smtClean="0">
                <a:solidFill>
                  <a:srgbClr val="7030A0"/>
                </a:solidFill>
              </a:rPr>
              <a:t> </a:t>
            </a:r>
            <a:r>
              <a:rPr lang="mr-IN" sz="2400" dirty="0" smtClean="0">
                <a:solidFill>
                  <a:srgbClr val="00B050"/>
                </a:solidFill>
              </a:rPr>
              <a:t>  </a:t>
            </a:r>
            <a:endParaRPr lang="en-US" sz="2400" dirty="0">
              <a:solidFill>
                <a:srgbClr val="00B05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Truth </a:t>
            </a:r>
            <a:r>
              <a:rPr lang="en-US" sz="2400" dirty="0">
                <a:solidFill>
                  <a:srgbClr val="7030A0"/>
                </a:solidFill>
              </a:rPr>
              <a:t>of literature is different from the truth of </a:t>
            </a:r>
            <a:r>
              <a:rPr lang="en-US" sz="2400" dirty="0" smtClean="0">
                <a:solidFill>
                  <a:srgbClr val="7030A0"/>
                </a:solidFill>
              </a:rPr>
              <a:t>science/logic</a:t>
            </a:r>
            <a:r>
              <a:rPr lang="en-US" sz="2400" dirty="0">
                <a:solidFill>
                  <a:srgbClr val="7030A0"/>
                </a:solidFill>
              </a:rPr>
              <a:t>. </a:t>
            </a:r>
            <a:endParaRPr lang="en-US" sz="2400" dirty="0" smtClean="0">
              <a:solidFill>
                <a:srgbClr val="7030A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Poetic </a:t>
            </a:r>
            <a:r>
              <a:rPr lang="en-US" sz="2400" dirty="0">
                <a:solidFill>
                  <a:srgbClr val="7030A0"/>
                </a:solidFill>
              </a:rPr>
              <a:t>truth is the truth of idea of </a:t>
            </a:r>
            <a:r>
              <a:rPr lang="en-US" sz="2400" dirty="0" smtClean="0">
                <a:solidFill>
                  <a:srgbClr val="7030A0"/>
                </a:solidFill>
              </a:rPr>
              <a:t>a </a:t>
            </a:r>
            <a:r>
              <a:rPr lang="en-US" sz="2400" dirty="0">
                <a:solidFill>
                  <a:srgbClr val="7030A0"/>
                </a:solidFill>
              </a:rPr>
              <a:t>work of art. </a:t>
            </a:r>
            <a:endParaRPr lang="en-US" sz="2400" dirty="0" smtClean="0">
              <a:solidFill>
                <a:srgbClr val="7030A0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b="1" dirty="0">
                <a:solidFill>
                  <a:srgbClr val="FF0000"/>
                </a:solidFill>
              </a:rPr>
              <a:t>2) Principal of Symmetry </a:t>
            </a:r>
            <a:r>
              <a:rPr lang="en-US" sz="2000" dirty="0" smtClean="0">
                <a:solidFill>
                  <a:srgbClr val="00B050"/>
                </a:solidFill>
              </a:rPr>
              <a:t>(</a:t>
            </a:r>
            <a:r>
              <a:rPr lang="mr-IN" sz="2000" dirty="0" smtClean="0">
                <a:solidFill>
                  <a:srgbClr val="00B050"/>
                </a:solidFill>
              </a:rPr>
              <a:t>समतोल/प्रमाणबद्धता</a:t>
            </a:r>
            <a:r>
              <a:rPr lang="en-US" sz="2000" dirty="0" smtClean="0">
                <a:solidFill>
                  <a:srgbClr val="00B050"/>
                </a:solidFill>
              </a:rPr>
              <a:t>)</a:t>
            </a:r>
            <a:r>
              <a:rPr lang="en-US" sz="2400" b="1" dirty="0" smtClean="0">
                <a:solidFill>
                  <a:srgbClr val="FF0000"/>
                </a:solidFill>
              </a:rPr>
              <a:t> – </a:t>
            </a:r>
            <a:r>
              <a:rPr lang="en-US" sz="2400" dirty="0">
                <a:solidFill>
                  <a:srgbClr val="7030A0"/>
                </a:solidFill>
              </a:rPr>
              <a:t>permanent worth of an author is assessed in the principle of symmetry. This principle implies right selection &amp; arrangement of material. </a:t>
            </a:r>
          </a:p>
          <a:p>
            <a:pPr algn="just">
              <a:lnSpc>
                <a:spcPct val="150000"/>
              </a:lnSpc>
            </a:pPr>
            <a:endParaRPr lang="en-US" sz="2400" dirty="0">
              <a:solidFill>
                <a:srgbClr val="7030A0"/>
              </a:solidFill>
            </a:endParaRPr>
          </a:p>
          <a:p>
            <a:pPr marL="457200" indent="-457200" algn="just">
              <a:lnSpc>
                <a:spcPct val="150000"/>
              </a:lnSpc>
              <a:buAutoNum type="arabicParenR"/>
            </a:pPr>
            <a:endParaRPr lang="en-US" sz="2400" dirty="0" smtClean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040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1365</TotalTime>
  <Words>1249</Words>
  <Application>Microsoft Office PowerPoint</Application>
  <PresentationFormat>On-screen Show (4:3)</PresentationFormat>
  <Paragraphs>95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B.A. III yr. Special English                                                                                        Semester - V Paper – VII – (40 Marks) Literary Criticism and Critical Appreciation</dc:title>
  <dc:creator>Dell</dc:creator>
  <cp:lastModifiedBy>Dr. Parag Sontakke</cp:lastModifiedBy>
  <cp:revision>1048</cp:revision>
  <dcterms:created xsi:type="dcterms:W3CDTF">2006-08-16T00:00:00Z</dcterms:created>
  <dcterms:modified xsi:type="dcterms:W3CDTF">2024-07-28T14:02:02Z</dcterms:modified>
</cp:coreProperties>
</file>