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9" r:id="rId2"/>
    <p:sldId id="306" r:id="rId3"/>
    <p:sldId id="307" r:id="rId4"/>
    <p:sldId id="309" r:id="rId5"/>
    <p:sldId id="311" r:id="rId6"/>
    <p:sldId id="31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03" autoAdjust="0"/>
    <p:restoredTop sz="86450" autoAdjust="0"/>
  </p:normalViewPr>
  <p:slideViewPr>
    <p:cSldViewPr snapToGrid="0">
      <p:cViewPr varScale="1">
        <p:scale>
          <a:sx n="74" d="100"/>
          <a:sy n="74" d="100"/>
        </p:scale>
        <p:origin x="-124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1799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29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E9BD2-222B-4147-823F-FAD7C0A0A25B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E352FC-7D67-428F-B99C-FC9564C97E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262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352FC-7D67-428F-B99C-FC9564C97E1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67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352FC-7D67-428F-B99C-FC9564C97E1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671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352FC-7D67-428F-B99C-FC9564C97E1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2548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352FC-7D67-428F-B99C-FC9564C97E1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289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352FC-7D67-428F-B99C-FC9564C97E1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9058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352FC-7D67-428F-B99C-FC9564C97E1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695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020F-E8F9-4031-A830-3D7A8B01E438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FB99B-171D-4FC3-89B7-B2832CEA2BE4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E64F0-F15A-49E1-BC17-5C7EA4F38498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01B2-7EE9-4818-B90B-E3D51957F40B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CFB2F-74AB-463D-8FB5-955092CF0DBB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C354-C019-4849-ABC9-5B0808DD7E8C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80D2A-20FC-4D29-92DB-07EEBEC146CF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6CB15-B40B-48CD-82F4-3358549093A4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1DA40-D425-42BA-8EEB-0C8CF9D58E8B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7E6EF-BDCB-441B-9065-CE5352999A79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07B9-BDE6-4E29-B772-1B27C3E72168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FF52D-471F-43C3-A882-1ED239EFD9B7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199"/>
            <a:ext cx="8991600" cy="6645275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Module II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Classical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Criticism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Introduction – </a:t>
            </a:r>
            <a:r>
              <a:rPr lang="en-US" sz="2400" dirty="0" smtClean="0">
                <a:solidFill>
                  <a:srgbClr val="7030A0"/>
                </a:solidFill>
              </a:rPr>
              <a:t>word </a:t>
            </a:r>
            <a:r>
              <a:rPr lang="en-US" sz="2400" dirty="0">
                <a:solidFill>
                  <a:srgbClr val="7030A0"/>
                </a:solidFill>
              </a:rPr>
              <a:t>‘</a:t>
            </a:r>
            <a:r>
              <a:rPr lang="en-US" sz="2400" b="1" dirty="0">
                <a:solidFill>
                  <a:srgbClr val="00B050"/>
                </a:solidFill>
              </a:rPr>
              <a:t>classic</a:t>
            </a:r>
            <a:r>
              <a:rPr lang="en-US" sz="2400" dirty="0">
                <a:solidFill>
                  <a:srgbClr val="7030A0"/>
                </a:solidFill>
              </a:rPr>
              <a:t>’ refers to anything that is of a high </a:t>
            </a:r>
            <a:r>
              <a:rPr lang="en-US" sz="2400" dirty="0" smtClean="0">
                <a:solidFill>
                  <a:srgbClr val="7030A0"/>
                </a:solidFill>
              </a:rPr>
              <a:t>standard. The </a:t>
            </a:r>
            <a:r>
              <a:rPr lang="en-US" sz="2400" dirty="0">
                <a:solidFill>
                  <a:srgbClr val="7030A0"/>
                </a:solidFill>
              </a:rPr>
              <a:t>word ‘</a:t>
            </a:r>
            <a:r>
              <a:rPr lang="en-US" sz="2400" b="1" dirty="0">
                <a:solidFill>
                  <a:srgbClr val="FF0000"/>
                </a:solidFill>
              </a:rPr>
              <a:t>classical</a:t>
            </a:r>
            <a:r>
              <a:rPr lang="en-US" sz="2400" dirty="0">
                <a:solidFill>
                  <a:srgbClr val="7030A0"/>
                </a:solidFill>
              </a:rPr>
              <a:t>’ has a more </a:t>
            </a:r>
            <a:r>
              <a:rPr lang="en-US" sz="2400" dirty="0" smtClean="0">
                <a:solidFill>
                  <a:srgbClr val="7030A0"/>
                </a:solidFill>
              </a:rPr>
              <a:t>specific meaning </a:t>
            </a:r>
            <a:r>
              <a:rPr lang="en-US" sz="2400" dirty="0">
                <a:solidFill>
                  <a:srgbClr val="7030A0"/>
                </a:solidFill>
              </a:rPr>
              <a:t>-</a:t>
            </a:r>
            <a:r>
              <a:rPr lang="en-US" sz="2400" dirty="0" smtClean="0">
                <a:solidFill>
                  <a:srgbClr val="7030A0"/>
                </a:solidFill>
              </a:rPr>
              <a:t> </a:t>
            </a:r>
            <a:r>
              <a:rPr lang="en-US" sz="2400" dirty="0">
                <a:solidFill>
                  <a:srgbClr val="7030A0"/>
                </a:solidFill>
              </a:rPr>
              <a:t>classical refers to anything relating to </a:t>
            </a:r>
            <a:r>
              <a:rPr lang="en-US" sz="2400" dirty="0" smtClean="0">
                <a:solidFill>
                  <a:srgbClr val="7030A0"/>
                </a:solidFill>
              </a:rPr>
              <a:t>ancient Greek/Roman </a:t>
            </a:r>
            <a:r>
              <a:rPr lang="en-US" sz="2400" dirty="0">
                <a:solidFill>
                  <a:srgbClr val="7030A0"/>
                </a:solidFill>
              </a:rPr>
              <a:t>times. </a:t>
            </a:r>
            <a:endParaRPr lang="en-US" sz="2400" dirty="0" smtClean="0">
              <a:solidFill>
                <a:srgbClr val="7030A0"/>
              </a:solidFill>
            </a:endParaRPr>
          </a:p>
          <a:p>
            <a:pPr algn="just">
              <a:lnSpc>
                <a:spcPct val="170000"/>
              </a:lnSpc>
              <a:buFont typeface="Wingdings" pitchFamily="2" charset="2"/>
              <a:buChar char="q"/>
            </a:pPr>
            <a:r>
              <a:rPr lang="en-US" sz="2400" dirty="0" smtClean="0">
                <a:solidFill>
                  <a:srgbClr val="7030A0"/>
                </a:solidFill>
              </a:rPr>
              <a:t>A </a:t>
            </a:r>
            <a:r>
              <a:rPr lang="en-US" sz="2400" dirty="0">
                <a:solidFill>
                  <a:srgbClr val="7030A0"/>
                </a:solidFill>
              </a:rPr>
              <a:t>classical </a:t>
            </a:r>
            <a:r>
              <a:rPr lang="en-US" sz="2400" dirty="0">
                <a:solidFill>
                  <a:schemeClr val="accent2"/>
                </a:solidFill>
              </a:rPr>
              <a:t>literary text </a:t>
            </a:r>
            <a:r>
              <a:rPr lang="en-US" sz="2400" dirty="0">
                <a:solidFill>
                  <a:srgbClr val="7030A0"/>
                </a:solidFill>
              </a:rPr>
              <a:t>means a work </a:t>
            </a:r>
            <a:r>
              <a:rPr lang="en-US" sz="2400" dirty="0" smtClean="0">
                <a:solidFill>
                  <a:srgbClr val="7030A0"/>
                </a:solidFill>
              </a:rPr>
              <a:t>belongs  </a:t>
            </a:r>
            <a:r>
              <a:rPr lang="en-US" sz="2400" dirty="0">
                <a:solidFill>
                  <a:srgbClr val="7030A0"/>
                </a:solidFill>
              </a:rPr>
              <a:t>to </a:t>
            </a:r>
            <a:r>
              <a:rPr lang="en-US" sz="2400" dirty="0" smtClean="0">
                <a:solidFill>
                  <a:srgbClr val="7030A0"/>
                </a:solidFill>
              </a:rPr>
              <a:t>Greek/Roman</a:t>
            </a:r>
            <a:r>
              <a:rPr lang="mr-IN" sz="2400" dirty="0" smtClean="0">
                <a:solidFill>
                  <a:srgbClr val="7030A0"/>
                </a:solidFill>
              </a:rPr>
              <a:t> </a:t>
            </a:r>
            <a:r>
              <a:rPr lang="en-US" sz="2400" dirty="0" smtClean="0">
                <a:solidFill>
                  <a:srgbClr val="7030A0"/>
                </a:solidFill>
              </a:rPr>
              <a:t>era. </a:t>
            </a:r>
            <a:endParaRPr lang="en-US" sz="2400" dirty="0">
              <a:solidFill>
                <a:srgbClr val="7030A0"/>
              </a:solidFill>
            </a:endParaRPr>
          </a:p>
          <a:p>
            <a:pPr algn="just">
              <a:lnSpc>
                <a:spcPct val="170000"/>
              </a:lnSpc>
              <a:buFont typeface="Wingdings" pitchFamily="2" charset="2"/>
              <a:buChar char="q"/>
            </a:pPr>
            <a:r>
              <a:rPr lang="en-US" sz="2400" dirty="0" smtClean="0">
                <a:solidFill>
                  <a:srgbClr val="7030A0"/>
                </a:solidFill>
              </a:rPr>
              <a:t>Term </a:t>
            </a:r>
            <a:r>
              <a:rPr lang="en-US" sz="2400" dirty="0">
                <a:solidFill>
                  <a:srgbClr val="7030A0"/>
                </a:solidFill>
              </a:rPr>
              <a:t>'</a:t>
            </a:r>
            <a:r>
              <a:rPr lang="en-US" sz="2400" dirty="0">
                <a:solidFill>
                  <a:srgbClr val="FF0000"/>
                </a:solidFill>
              </a:rPr>
              <a:t>classical criticism</a:t>
            </a:r>
            <a:r>
              <a:rPr lang="en-US" sz="2400" dirty="0">
                <a:solidFill>
                  <a:srgbClr val="7030A0"/>
                </a:solidFill>
              </a:rPr>
              <a:t>' denotes both </a:t>
            </a:r>
            <a:r>
              <a:rPr lang="en-US" sz="2400" dirty="0" smtClean="0">
                <a:solidFill>
                  <a:srgbClr val="7030A0"/>
                </a:solidFill>
              </a:rPr>
              <a:t>ancient civilizations </a:t>
            </a:r>
            <a:r>
              <a:rPr lang="en-US" sz="2400" dirty="0">
                <a:solidFill>
                  <a:srgbClr val="7030A0"/>
                </a:solidFill>
              </a:rPr>
              <a:t>of Greece </a:t>
            </a:r>
            <a:r>
              <a:rPr lang="en-US" sz="2400" dirty="0" smtClean="0">
                <a:solidFill>
                  <a:srgbClr val="7030A0"/>
                </a:solidFill>
              </a:rPr>
              <a:t>&amp; Rome</a:t>
            </a:r>
            <a:r>
              <a:rPr lang="mr-IN" sz="2400" dirty="0" smtClean="0">
                <a:solidFill>
                  <a:srgbClr val="7030A0"/>
                </a:solidFill>
              </a:rPr>
              <a:t> </a:t>
            </a:r>
            <a:r>
              <a:rPr lang="mr-IN" sz="2000" dirty="0">
                <a:solidFill>
                  <a:srgbClr val="00B050"/>
                </a:solidFill>
              </a:rPr>
              <a:t>(</a:t>
            </a:r>
            <a:r>
              <a:rPr lang="mr-IN" sz="2000" dirty="0" smtClean="0">
                <a:solidFill>
                  <a:srgbClr val="00B050"/>
                </a:solidFill>
              </a:rPr>
              <a:t>प्राचीन ग्रीक व रोम साम्राज्य)</a:t>
            </a:r>
            <a:r>
              <a:rPr lang="en-US" sz="2400" dirty="0" smtClean="0">
                <a:solidFill>
                  <a:srgbClr val="7030A0"/>
                </a:solidFill>
              </a:rPr>
              <a:t>. </a:t>
            </a:r>
          </a:p>
          <a:p>
            <a:pPr algn="just">
              <a:lnSpc>
                <a:spcPct val="170000"/>
              </a:lnSpc>
              <a:buFont typeface="Wingdings" pitchFamily="2" charset="2"/>
              <a:buChar char="q"/>
            </a:pPr>
            <a:r>
              <a:rPr lang="en-US" sz="2400" dirty="0" smtClean="0">
                <a:solidFill>
                  <a:srgbClr val="7030A0"/>
                </a:solidFill>
              </a:rPr>
              <a:t>Major </a:t>
            </a:r>
            <a:r>
              <a:rPr lang="en-US" sz="2400" dirty="0">
                <a:solidFill>
                  <a:srgbClr val="7030A0"/>
                </a:solidFill>
              </a:rPr>
              <a:t>literary critics of the classical </a:t>
            </a:r>
            <a:r>
              <a:rPr lang="en-US" sz="2400" dirty="0" smtClean="0">
                <a:solidFill>
                  <a:srgbClr val="7030A0"/>
                </a:solidFill>
              </a:rPr>
              <a:t>age </a:t>
            </a:r>
            <a:r>
              <a:rPr lang="en-US" sz="2400" dirty="0">
                <a:solidFill>
                  <a:srgbClr val="7030A0"/>
                </a:solidFill>
              </a:rPr>
              <a:t>are </a:t>
            </a:r>
            <a:r>
              <a:rPr lang="en-US" sz="2400" b="1" dirty="0">
                <a:solidFill>
                  <a:srgbClr val="C00000"/>
                </a:solidFill>
              </a:rPr>
              <a:t>Plato</a:t>
            </a:r>
            <a:r>
              <a:rPr lang="en-US" sz="2400" b="1" dirty="0">
                <a:solidFill>
                  <a:srgbClr val="7030A0"/>
                </a:solidFill>
              </a:rPr>
              <a:t>, </a:t>
            </a:r>
            <a:r>
              <a:rPr lang="en-US" sz="2400" b="1" dirty="0">
                <a:solidFill>
                  <a:srgbClr val="00B050"/>
                </a:solidFill>
              </a:rPr>
              <a:t>Aristotle</a:t>
            </a:r>
            <a:r>
              <a:rPr lang="en-US" sz="2400" b="1" dirty="0">
                <a:solidFill>
                  <a:srgbClr val="7030A0"/>
                </a:solidFill>
              </a:rPr>
              <a:t>,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Longinus</a:t>
            </a:r>
            <a:r>
              <a:rPr lang="en-US" sz="2400" b="1" dirty="0">
                <a:solidFill>
                  <a:srgbClr val="7030A0"/>
                </a:solidFill>
              </a:rPr>
              <a:t> &amp; </a:t>
            </a:r>
            <a:r>
              <a:rPr lang="en-US" sz="2400" b="1" dirty="0">
                <a:solidFill>
                  <a:schemeClr val="accent2"/>
                </a:solidFill>
              </a:rPr>
              <a:t>Horace</a:t>
            </a:r>
            <a:r>
              <a:rPr lang="en-US" sz="2400" b="1" dirty="0" smtClean="0">
                <a:solidFill>
                  <a:srgbClr val="7030A0"/>
                </a:solidFill>
              </a:rPr>
              <a:t>.</a:t>
            </a:r>
          </a:p>
          <a:p>
            <a:pPr algn="just">
              <a:lnSpc>
                <a:spcPct val="170000"/>
              </a:lnSpc>
              <a:buFont typeface="Wingdings" pitchFamily="2" charset="2"/>
              <a:buChar char="q"/>
            </a:pPr>
            <a:r>
              <a:rPr lang="en-US" sz="2400" dirty="0">
                <a:solidFill>
                  <a:srgbClr val="7030A0"/>
                </a:solidFill>
              </a:rPr>
              <a:t>Critical enquiry had begun in 4</a:t>
            </a:r>
            <a:r>
              <a:rPr lang="en-US" sz="2400" baseline="30000" dirty="0">
                <a:solidFill>
                  <a:srgbClr val="7030A0"/>
                </a:solidFill>
              </a:rPr>
              <a:t>th</a:t>
            </a:r>
            <a:r>
              <a:rPr lang="en-US" sz="2400" dirty="0">
                <a:solidFill>
                  <a:srgbClr val="7030A0"/>
                </a:solidFill>
              </a:rPr>
              <a:t> century B.C. in Greece.</a:t>
            </a:r>
            <a:r>
              <a:rPr lang="mr-IN" sz="2400" dirty="0">
                <a:solidFill>
                  <a:srgbClr val="7030A0"/>
                </a:solidFill>
              </a:rPr>
              <a:t> </a:t>
            </a:r>
            <a:endParaRPr lang="en-US" sz="2400" dirty="0" smtClean="0">
              <a:solidFill>
                <a:srgbClr val="7030A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69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199"/>
            <a:ext cx="8991600" cy="6645275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  <a:buFont typeface="Wingdings" pitchFamily="2" charset="2"/>
              <a:buChar char="q"/>
            </a:pPr>
            <a:r>
              <a:rPr lang="en-US" sz="2400" dirty="0">
                <a:solidFill>
                  <a:srgbClr val="7030A0"/>
                </a:solidFill>
              </a:rPr>
              <a:t>Plato (</a:t>
            </a:r>
            <a:r>
              <a:rPr lang="en-IN" sz="2400" dirty="0">
                <a:solidFill>
                  <a:srgbClr val="7030A0"/>
                </a:solidFill>
              </a:rPr>
              <a:t>399-387 B.C.E)</a:t>
            </a:r>
            <a:r>
              <a:rPr lang="en-US" sz="2400" dirty="0">
                <a:solidFill>
                  <a:srgbClr val="7030A0"/>
                </a:solidFill>
              </a:rPr>
              <a:t>, great disciple of Socrates (</a:t>
            </a:r>
            <a:r>
              <a:rPr lang="en-IN" sz="2400" dirty="0">
                <a:solidFill>
                  <a:srgbClr val="7030A0"/>
                </a:solidFill>
              </a:rPr>
              <a:t>470-399 BC</a:t>
            </a:r>
            <a:r>
              <a:rPr lang="en-US" sz="2400" dirty="0">
                <a:solidFill>
                  <a:srgbClr val="7030A0"/>
                </a:solidFill>
              </a:rPr>
              <a:t>)</a:t>
            </a:r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en-US" sz="2400" dirty="0">
                <a:solidFill>
                  <a:srgbClr val="7030A0"/>
                </a:solidFill>
              </a:rPr>
              <a:t>was first critic who examined poetry as a part of his moral philosophy.</a:t>
            </a:r>
            <a:r>
              <a:rPr lang="mr-IN" sz="2400" dirty="0">
                <a:solidFill>
                  <a:srgbClr val="7030A0"/>
                </a:solidFill>
              </a:rPr>
              <a:t> </a:t>
            </a:r>
            <a:endParaRPr lang="en-US" sz="2400" dirty="0">
              <a:solidFill>
                <a:srgbClr val="7030A0"/>
              </a:solidFill>
            </a:endParaRPr>
          </a:p>
          <a:p>
            <a:pPr algn="just">
              <a:lnSpc>
                <a:spcPct val="170000"/>
              </a:lnSpc>
              <a:buFont typeface="Wingdings" pitchFamily="2" charset="2"/>
              <a:buChar char="q"/>
            </a:pPr>
            <a:r>
              <a:rPr lang="en-US" sz="2400" dirty="0" smtClean="0">
                <a:solidFill>
                  <a:srgbClr val="7030A0"/>
                </a:solidFill>
              </a:rPr>
              <a:t>He </a:t>
            </a:r>
            <a:r>
              <a:rPr lang="en-US" sz="2400" dirty="0">
                <a:solidFill>
                  <a:srgbClr val="7030A0"/>
                </a:solidFill>
              </a:rPr>
              <a:t>was a </a:t>
            </a:r>
            <a:r>
              <a:rPr lang="en-US" sz="2400" dirty="0" smtClean="0">
                <a:solidFill>
                  <a:srgbClr val="7030A0"/>
                </a:solidFill>
              </a:rPr>
              <a:t>moral philosopher &amp; concerned </a:t>
            </a:r>
            <a:r>
              <a:rPr lang="en-US" sz="2400" dirty="0">
                <a:solidFill>
                  <a:srgbClr val="7030A0"/>
                </a:solidFill>
              </a:rPr>
              <a:t>with </a:t>
            </a:r>
            <a:r>
              <a:rPr lang="en-US" sz="2400" b="1" dirty="0" smtClean="0">
                <a:solidFill>
                  <a:srgbClr val="00B050"/>
                </a:solidFill>
              </a:rPr>
              <a:t>moral values</a:t>
            </a:r>
            <a:r>
              <a:rPr lang="en-US" sz="2400" dirty="0" smtClean="0">
                <a:solidFill>
                  <a:srgbClr val="7030A0"/>
                </a:solidFill>
              </a:rPr>
              <a:t> &amp; </a:t>
            </a:r>
            <a:r>
              <a:rPr lang="en-US" sz="2400" b="1" dirty="0">
                <a:solidFill>
                  <a:srgbClr val="C00000"/>
                </a:solidFill>
              </a:rPr>
              <a:t>Truth</a:t>
            </a:r>
            <a:r>
              <a:rPr lang="en-US" sz="2400" dirty="0" smtClean="0">
                <a:solidFill>
                  <a:srgbClr val="7030A0"/>
                </a:solidFill>
              </a:rPr>
              <a:t>. Plato’s </a:t>
            </a:r>
            <a:r>
              <a:rPr lang="en-US" sz="2400" dirty="0">
                <a:solidFill>
                  <a:srgbClr val="7030A0"/>
                </a:solidFill>
              </a:rPr>
              <a:t>moral observations on poetry lie scattered </a:t>
            </a:r>
            <a:r>
              <a:rPr lang="en-US" sz="2400" dirty="0" smtClean="0">
                <a:solidFill>
                  <a:srgbClr val="7030A0"/>
                </a:solidFill>
              </a:rPr>
              <a:t>in 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</a:rPr>
              <a:t>The </a:t>
            </a:r>
            <a:r>
              <a:rPr lang="en-US" sz="2400" b="1" i="1" dirty="0">
                <a:solidFill>
                  <a:schemeClr val="accent6">
                    <a:lumMod val="75000"/>
                  </a:schemeClr>
                </a:solidFill>
              </a:rPr>
              <a:t>Ion</a:t>
            </a:r>
            <a:r>
              <a:rPr lang="en-US" sz="2400" b="1" i="1" dirty="0">
                <a:solidFill>
                  <a:srgbClr val="7030A0"/>
                </a:solidFill>
              </a:rPr>
              <a:t>, </a:t>
            </a:r>
            <a:r>
              <a:rPr lang="en-US" sz="2400" b="1" i="1" dirty="0">
                <a:solidFill>
                  <a:srgbClr val="C00000"/>
                </a:solidFill>
              </a:rPr>
              <a:t>The Symposium, </a:t>
            </a:r>
            <a:r>
              <a:rPr lang="en-US" sz="2400" b="1" i="1" dirty="0">
                <a:solidFill>
                  <a:schemeClr val="accent3"/>
                </a:solidFill>
              </a:rPr>
              <a:t>The Republic</a:t>
            </a:r>
            <a:r>
              <a:rPr lang="en-US" sz="2400" b="1" i="1" dirty="0">
                <a:solidFill>
                  <a:srgbClr val="C00000"/>
                </a:solidFill>
              </a:rPr>
              <a:t> &amp; The Laws</a:t>
            </a:r>
            <a:r>
              <a:rPr lang="en-US" sz="2400" dirty="0">
                <a:solidFill>
                  <a:srgbClr val="7030A0"/>
                </a:solidFill>
              </a:rPr>
              <a:t>.  </a:t>
            </a:r>
            <a:endParaRPr lang="en-US" sz="2400" dirty="0" smtClean="0">
              <a:solidFill>
                <a:srgbClr val="7030A0"/>
              </a:solidFill>
            </a:endParaRPr>
          </a:p>
          <a:p>
            <a:pPr algn="just">
              <a:lnSpc>
                <a:spcPct val="170000"/>
              </a:lnSpc>
              <a:buFont typeface="Wingdings" pitchFamily="2" charset="2"/>
              <a:buChar char="q"/>
            </a:pPr>
            <a:r>
              <a:rPr lang="en-US" sz="2400" dirty="0">
                <a:solidFill>
                  <a:srgbClr val="7030A0"/>
                </a:solidFill>
              </a:rPr>
              <a:t> In </a:t>
            </a:r>
            <a:r>
              <a:rPr lang="en-US" sz="2400" b="1" i="1" dirty="0">
                <a:solidFill>
                  <a:schemeClr val="accent6">
                    <a:lumMod val="75000"/>
                  </a:schemeClr>
                </a:solidFill>
              </a:rPr>
              <a:t>The Ion</a:t>
            </a:r>
            <a:r>
              <a:rPr lang="en-US" sz="2400" i="1" dirty="0">
                <a:solidFill>
                  <a:srgbClr val="7030A0"/>
                </a:solidFill>
              </a:rPr>
              <a:t>, </a:t>
            </a:r>
            <a:r>
              <a:rPr lang="en-US" sz="2400" dirty="0">
                <a:solidFill>
                  <a:srgbClr val="7030A0"/>
                </a:solidFill>
              </a:rPr>
              <a:t>he advocated poetry as a genuine piece of imaginative literature but in </a:t>
            </a:r>
            <a:r>
              <a:rPr lang="en-US" sz="2400" b="1" i="1" dirty="0">
                <a:solidFill>
                  <a:srgbClr val="C00000"/>
                </a:solidFill>
              </a:rPr>
              <a:t>The Republic</a:t>
            </a:r>
            <a:r>
              <a:rPr lang="en-US" sz="2400" i="1" dirty="0">
                <a:solidFill>
                  <a:srgbClr val="C00000"/>
                </a:solidFill>
              </a:rPr>
              <a:t>, </a:t>
            </a:r>
            <a:r>
              <a:rPr lang="en-US" sz="2400" dirty="0" smtClean="0">
                <a:solidFill>
                  <a:srgbClr val="7030A0"/>
                </a:solidFill>
              </a:rPr>
              <a:t>a </a:t>
            </a:r>
            <a:r>
              <a:rPr lang="en-US" sz="2400" dirty="0">
                <a:solidFill>
                  <a:srgbClr val="7030A0"/>
                </a:solidFill>
              </a:rPr>
              <a:t>treatise </a:t>
            </a:r>
            <a:r>
              <a:rPr lang="mr-IN" sz="2400" dirty="0" smtClean="0">
                <a:solidFill>
                  <a:srgbClr val="00B050"/>
                </a:solidFill>
              </a:rPr>
              <a:t>(ग्रंथ/प्रबंध)</a:t>
            </a:r>
            <a:r>
              <a:rPr lang="mr-IN" sz="2400" dirty="0" smtClean="0">
                <a:solidFill>
                  <a:srgbClr val="7030A0"/>
                </a:solidFill>
              </a:rPr>
              <a:t> </a:t>
            </a:r>
            <a:r>
              <a:rPr lang="en-US" sz="2400" dirty="0" smtClean="0">
                <a:solidFill>
                  <a:srgbClr val="7030A0"/>
                </a:solidFill>
              </a:rPr>
              <a:t>on </a:t>
            </a:r>
            <a:r>
              <a:rPr lang="en-US" sz="2400" dirty="0">
                <a:solidFill>
                  <a:srgbClr val="7030A0"/>
                </a:solidFill>
              </a:rPr>
              <a:t>his concepts of </a:t>
            </a:r>
            <a:r>
              <a:rPr lang="en-US" sz="2400" b="1" dirty="0">
                <a:solidFill>
                  <a:schemeClr val="accent2"/>
                </a:solidFill>
              </a:rPr>
              <a:t>Ideal State</a:t>
            </a:r>
            <a:r>
              <a:rPr lang="en-US" sz="2400" dirty="0">
                <a:solidFill>
                  <a:srgbClr val="7030A0"/>
                </a:solidFill>
              </a:rPr>
              <a:t>, he rejected poetry on moral &amp; philosophical grounds</a:t>
            </a:r>
            <a:r>
              <a:rPr lang="en-US" sz="2400" dirty="0" smtClean="0">
                <a:solidFill>
                  <a:srgbClr val="7030A0"/>
                </a:solidFill>
              </a:rPr>
              <a:t>.</a:t>
            </a:r>
            <a:r>
              <a:rPr lang="mr-IN" sz="2400" dirty="0" smtClean="0">
                <a:solidFill>
                  <a:srgbClr val="7030A0"/>
                </a:solidFill>
              </a:rPr>
              <a:t> </a:t>
            </a:r>
            <a:endParaRPr lang="en-US" sz="2400" dirty="0">
              <a:solidFill>
                <a:srgbClr val="7030A0"/>
              </a:solidFill>
            </a:endParaRPr>
          </a:p>
          <a:p>
            <a:pPr algn="just">
              <a:lnSpc>
                <a:spcPct val="170000"/>
              </a:lnSpc>
              <a:buFont typeface="Wingdings" pitchFamily="2" charset="2"/>
              <a:buChar char="q"/>
            </a:pPr>
            <a:r>
              <a:rPr lang="en-US" sz="2400" dirty="0" smtClean="0">
                <a:solidFill>
                  <a:srgbClr val="7030A0"/>
                </a:solidFill>
              </a:rPr>
              <a:t>For </a:t>
            </a:r>
            <a:r>
              <a:rPr lang="en-US" sz="2400" dirty="0">
                <a:solidFill>
                  <a:srgbClr val="7030A0"/>
                </a:solidFill>
              </a:rPr>
              <a:t>him, poetry is immortal </a:t>
            </a:r>
            <a:r>
              <a:rPr lang="mr-IN" sz="2400" dirty="0">
                <a:solidFill>
                  <a:srgbClr val="00B050"/>
                </a:solidFill>
              </a:rPr>
              <a:t>(अमर)</a:t>
            </a:r>
            <a:r>
              <a:rPr lang="mr-IN" sz="2400" dirty="0">
                <a:solidFill>
                  <a:srgbClr val="7030A0"/>
                </a:solidFill>
              </a:rPr>
              <a:t> </a:t>
            </a:r>
            <a:r>
              <a:rPr lang="en-US" sz="2400" dirty="0" smtClean="0">
                <a:solidFill>
                  <a:srgbClr val="7030A0"/>
                </a:solidFill>
              </a:rPr>
              <a:t>&amp; imitative </a:t>
            </a:r>
            <a:r>
              <a:rPr lang="mr-IN" sz="2400" dirty="0">
                <a:solidFill>
                  <a:srgbClr val="00B050"/>
                </a:solidFill>
              </a:rPr>
              <a:t>(अनुकरणीय)</a:t>
            </a:r>
            <a:r>
              <a:rPr lang="mr-IN" sz="2400" dirty="0">
                <a:solidFill>
                  <a:srgbClr val="7030A0"/>
                </a:solidFill>
              </a:rPr>
              <a:t> </a:t>
            </a:r>
            <a:r>
              <a:rPr lang="en-US" sz="2400" dirty="0">
                <a:solidFill>
                  <a:srgbClr val="7030A0"/>
                </a:solidFill>
              </a:rPr>
              <a:t>in nature. 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22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199"/>
            <a:ext cx="8991600" cy="6645275"/>
          </a:xfrm>
        </p:spPr>
        <p:txBody>
          <a:bodyPr>
            <a:normAutofit fontScale="92500"/>
          </a:bodyPr>
          <a:lstStyle/>
          <a:p>
            <a:pPr algn="just">
              <a:lnSpc>
                <a:spcPct val="170000"/>
              </a:lnSpc>
              <a:buFont typeface="Wingdings" pitchFamily="2" charset="2"/>
              <a:buChar char="q"/>
            </a:pPr>
            <a:r>
              <a:rPr lang="en-US" sz="2600" dirty="0">
                <a:solidFill>
                  <a:srgbClr val="7030A0"/>
                </a:solidFill>
              </a:rPr>
              <a:t>Aristotle, most distinguished disciple of Plato, was a critic, scholar, logician &amp; practical philosopher</a:t>
            </a:r>
            <a:r>
              <a:rPr lang="en-US" sz="2600" dirty="0" smtClean="0">
                <a:solidFill>
                  <a:srgbClr val="7030A0"/>
                </a:solidFill>
              </a:rPr>
              <a:t>. He </a:t>
            </a:r>
            <a:r>
              <a:rPr lang="en-US" sz="2600" dirty="0">
                <a:solidFill>
                  <a:srgbClr val="7030A0"/>
                </a:solidFill>
              </a:rPr>
              <a:t>is known for his critical treatises </a:t>
            </a:r>
            <a:r>
              <a:rPr lang="en-US" sz="2600" dirty="0" smtClean="0">
                <a:solidFill>
                  <a:srgbClr val="7030A0"/>
                </a:solidFill>
              </a:rPr>
              <a:t>- </a:t>
            </a:r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</a:rPr>
              <a:t>The </a:t>
            </a:r>
            <a:r>
              <a:rPr lang="en-US" sz="2600" b="1" dirty="0">
                <a:solidFill>
                  <a:schemeClr val="accent6">
                    <a:lumMod val="75000"/>
                  </a:schemeClr>
                </a:solidFill>
              </a:rPr>
              <a:t>Poetics &amp; </a:t>
            </a:r>
            <a:r>
              <a:rPr lang="en-US" sz="2600" b="1" dirty="0" smtClean="0">
                <a:solidFill>
                  <a:srgbClr val="00B050"/>
                </a:solidFill>
              </a:rPr>
              <a:t>The </a:t>
            </a:r>
            <a:r>
              <a:rPr lang="en-US" sz="2600" b="1" dirty="0">
                <a:solidFill>
                  <a:srgbClr val="00B050"/>
                </a:solidFill>
              </a:rPr>
              <a:t>Rhetoric </a:t>
            </a:r>
            <a:r>
              <a:rPr lang="en-US" sz="2600" dirty="0" smtClean="0">
                <a:solidFill>
                  <a:srgbClr val="7030A0"/>
                </a:solidFill>
              </a:rPr>
              <a:t>dealing</a:t>
            </a:r>
            <a:r>
              <a:rPr lang="en-US" sz="2600" b="1" dirty="0" smtClean="0">
                <a:solidFill>
                  <a:srgbClr val="7030A0"/>
                </a:solidFill>
              </a:rPr>
              <a:t> </a:t>
            </a:r>
            <a:r>
              <a:rPr lang="en-US" sz="2600" dirty="0">
                <a:solidFill>
                  <a:srgbClr val="7030A0"/>
                </a:solidFill>
              </a:rPr>
              <a:t>with art of poetry &amp; art of speaking respectively</a:t>
            </a:r>
            <a:r>
              <a:rPr lang="en-US" sz="2600" dirty="0" smtClean="0">
                <a:solidFill>
                  <a:srgbClr val="7030A0"/>
                </a:solidFill>
              </a:rPr>
              <a:t>.</a:t>
            </a:r>
          </a:p>
          <a:p>
            <a:pPr algn="just">
              <a:lnSpc>
                <a:spcPct val="170000"/>
              </a:lnSpc>
              <a:buFont typeface="Wingdings" pitchFamily="2" charset="2"/>
              <a:buChar char="q"/>
            </a:pPr>
            <a:r>
              <a:rPr lang="en-US" sz="2600" dirty="0">
                <a:solidFill>
                  <a:srgbClr val="7030A0"/>
                </a:solidFill>
              </a:rPr>
              <a:t>Aristotle examines poetry as a form of art &amp; evaluates its constituent elements on the basis of its aesthetic beauty</a:t>
            </a:r>
            <a:r>
              <a:rPr lang="en-US" sz="2600" dirty="0" smtClean="0">
                <a:solidFill>
                  <a:srgbClr val="7030A0"/>
                </a:solidFill>
              </a:rPr>
              <a:t>.</a:t>
            </a:r>
            <a:endParaRPr lang="mr-IN" sz="2600" dirty="0" smtClean="0">
              <a:solidFill>
                <a:srgbClr val="7030A0"/>
              </a:solidFill>
            </a:endParaRPr>
          </a:p>
          <a:p>
            <a:pPr algn="just">
              <a:lnSpc>
                <a:spcPct val="170000"/>
              </a:lnSpc>
              <a:buFont typeface="Wingdings" pitchFamily="2" charset="2"/>
              <a:buChar char="q"/>
            </a:pPr>
            <a:r>
              <a:rPr lang="en-US" sz="2600" dirty="0">
                <a:solidFill>
                  <a:srgbClr val="7030A0"/>
                </a:solidFill>
              </a:rPr>
              <a:t>In his work, he has described the characteristics of Tragedy, </a:t>
            </a:r>
            <a:endParaRPr lang="en-US" sz="2600" dirty="0">
              <a:solidFill>
                <a:srgbClr val="7030A0"/>
              </a:solidFill>
            </a:endParaRPr>
          </a:p>
          <a:p>
            <a:pPr algn="just">
              <a:lnSpc>
                <a:spcPct val="170000"/>
              </a:lnSpc>
              <a:buFont typeface="Wingdings" pitchFamily="2" charset="2"/>
              <a:buChar char="q"/>
            </a:pPr>
            <a:r>
              <a:rPr lang="en-US" sz="2600" dirty="0" smtClean="0">
                <a:solidFill>
                  <a:srgbClr val="7030A0"/>
                </a:solidFill>
              </a:rPr>
              <a:t>Comedy </a:t>
            </a:r>
            <a:r>
              <a:rPr lang="en-US" sz="2600" dirty="0" smtClean="0">
                <a:solidFill>
                  <a:srgbClr val="7030A0"/>
                </a:solidFill>
              </a:rPr>
              <a:t>&amp; </a:t>
            </a:r>
            <a:r>
              <a:rPr lang="en-US" sz="2600" dirty="0">
                <a:solidFill>
                  <a:srgbClr val="7030A0"/>
                </a:solidFill>
              </a:rPr>
              <a:t>Epic in </a:t>
            </a:r>
            <a:r>
              <a:rPr lang="en-US" sz="2600" dirty="0" smtClean="0">
                <a:solidFill>
                  <a:srgbClr val="7030A0"/>
                </a:solidFill>
              </a:rPr>
              <a:t>elaborative </a:t>
            </a:r>
            <a:r>
              <a:rPr lang="en-US" sz="2600" dirty="0">
                <a:solidFill>
                  <a:srgbClr val="7030A0"/>
                </a:solidFill>
              </a:rPr>
              <a:t>manner. </a:t>
            </a:r>
            <a:r>
              <a:rPr lang="en-US" sz="2600" dirty="0" smtClean="0">
                <a:solidFill>
                  <a:srgbClr val="7030A0"/>
                </a:solidFill>
              </a:rPr>
              <a:t>Classical criticism </a:t>
            </a:r>
            <a:r>
              <a:rPr lang="en-US" sz="2600" dirty="0">
                <a:solidFill>
                  <a:srgbClr val="7030A0"/>
                </a:solidFill>
              </a:rPr>
              <a:t>views </a:t>
            </a:r>
            <a:r>
              <a:rPr lang="en-US" sz="2600" dirty="0" smtClean="0">
                <a:solidFill>
                  <a:srgbClr val="7030A0"/>
                </a:solidFill>
              </a:rPr>
              <a:t>the </a:t>
            </a:r>
            <a:r>
              <a:rPr lang="en-US" sz="2600" dirty="0">
                <a:solidFill>
                  <a:srgbClr val="7030A0"/>
                </a:solidFill>
              </a:rPr>
              <a:t>literary </a:t>
            </a:r>
            <a:r>
              <a:rPr lang="en-US" sz="2600" dirty="0" smtClean="0">
                <a:solidFill>
                  <a:srgbClr val="7030A0"/>
                </a:solidFill>
              </a:rPr>
              <a:t>work </a:t>
            </a:r>
            <a:r>
              <a:rPr lang="en-US" sz="2600" dirty="0">
                <a:solidFill>
                  <a:srgbClr val="7030A0"/>
                </a:solidFill>
              </a:rPr>
              <a:t>as an </a:t>
            </a:r>
            <a:r>
              <a:rPr lang="en-US" sz="2600" dirty="0" smtClean="0">
                <a:solidFill>
                  <a:srgbClr val="7030A0"/>
                </a:solidFill>
              </a:rPr>
              <a:t>imitation or </a:t>
            </a:r>
            <a:r>
              <a:rPr lang="en-US" sz="2600" dirty="0">
                <a:solidFill>
                  <a:srgbClr val="7030A0"/>
                </a:solidFill>
              </a:rPr>
              <a:t>reflection or </a:t>
            </a:r>
            <a:r>
              <a:rPr lang="en-US" sz="2600" dirty="0" smtClean="0">
                <a:solidFill>
                  <a:srgbClr val="7030A0"/>
                </a:solidFill>
              </a:rPr>
              <a:t>representation </a:t>
            </a:r>
            <a:r>
              <a:rPr lang="en-US" sz="2600" dirty="0">
                <a:solidFill>
                  <a:srgbClr val="7030A0"/>
                </a:solidFill>
              </a:rPr>
              <a:t>of the </a:t>
            </a:r>
            <a:r>
              <a:rPr lang="en-US" sz="2600" dirty="0" smtClean="0">
                <a:solidFill>
                  <a:srgbClr val="7030A0"/>
                </a:solidFill>
              </a:rPr>
              <a:t>world </a:t>
            </a:r>
            <a:r>
              <a:rPr lang="en-US" sz="2600" dirty="0">
                <a:solidFill>
                  <a:srgbClr val="7030A0"/>
                </a:solidFill>
              </a:rPr>
              <a:t>&amp; </a:t>
            </a:r>
            <a:r>
              <a:rPr lang="en-US" sz="2600" dirty="0" smtClean="0">
                <a:solidFill>
                  <a:srgbClr val="7030A0"/>
                </a:solidFill>
              </a:rPr>
              <a:t>human </a:t>
            </a:r>
            <a:r>
              <a:rPr lang="en-US" sz="2600" dirty="0">
                <a:solidFill>
                  <a:srgbClr val="7030A0"/>
                </a:solidFill>
              </a:rPr>
              <a:t>life.  </a:t>
            </a:r>
          </a:p>
          <a:p>
            <a:pPr algn="just">
              <a:lnSpc>
                <a:spcPct val="170000"/>
              </a:lnSpc>
              <a:buFont typeface="Wingdings" pitchFamily="2" charset="2"/>
              <a:buChar char="q"/>
            </a:pP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29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199"/>
            <a:ext cx="8991600" cy="6645275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70000"/>
              </a:lnSpc>
              <a:buFont typeface="Wingdings" pitchFamily="2" charset="2"/>
              <a:buChar char="q"/>
            </a:pPr>
            <a:r>
              <a:rPr lang="en-US" sz="2600" dirty="0" smtClean="0">
                <a:solidFill>
                  <a:srgbClr val="7030A0"/>
                </a:solidFill>
              </a:rPr>
              <a:t>The </a:t>
            </a:r>
            <a:r>
              <a:rPr lang="en-US" sz="2600" dirty="0">
                <a:solidFill>
                  <a:srgbClr val="7030A0"/>
                </a:solidFill>
              </a:rPr>
              <a:t>primary criterion applied to a work is that </a:t>
            </a:r>
            <a:r>
              <a:rPr lang="en-US" sz="2600" dirty="0" smtClean="0">
                <a:solidFill>
                  <a:srgbClr val="7030A0"/>
                </a:solidFill>
              </a:rPr>
              <a:t>of the </a:t>
            </a:r>
            <a:r>
              <a:rPr lang="en-US" sz="2600" dirty="0">
                <a:solidFill>
                  <a:srgbClr val="7030A0"/>
                </a:solidFill>
              </a:rPr>
              <a:t>‘</a:t>
            </a:r>
            <a:r>
              <a:rPr lang="en-US" sz="2600" b="1" dirty="0">
                <a:solidFill>
                  <a:schemeClr val="accent2"/>
                </a:solidFill>
              </a:rPr>
              <a:t>truth</a:t>
            </a:r>
            <a:r>
              <a:rPr lang="en-US" sz="2600" dirty="0">
                <a:solidFill>
                  <a:srgbClr val="7030A0"/>
                </a:solidFill>
              </a:rPr>
              <a:t>’ of its representation to </a:t>
            </a:r>
            <a:r>
              <a:rPr lang="en-US" sz="2600" dirty="0" smtClean="0">
                <a:solidFill>
                  <a:srgbClr val="7030A0"/>
                </a:solidFill>
              </a:rPr>
              <a:t>subject </a:t>
            </a:r>
            <a:r>
              <a:rPr lang="en-US" sz="2600" dirty="0">
                <a:solidFill>
                  <a:srgbClr val="7030A0"/>
                </a:solidFill>
              </a:rPr>
              <a:t>matter </a:t>
            </a:r>
            <a:r>
              <a:rPr lang="en-US" sz="2600" dirty="0" smtClean="0">
                <a:solidFill>
                  <a:srgbClr val="7030A0"/>
                </a:solidFill>
              </a:rPr>
              <a:t> </a:t>
            </a:r>
            <a:r>
              <a:rPr lang="en-US" sz="2600" dirty="0">
                <a:solidFill>
                  <a:srgbClr val="7030A0"/>
                </a:solidFill>
              </a:rPr>
              <a:t>that represents/should represent. </a:t>
            </a:r>
          </a:p>
          <a:p>
            <a:pPr algn="just">
              <a:lnSpc>
                <a:spcPct val="170000"/>
              </a:lnSpc>
              <a:buFont typeface="Wingdings" pitchFamily="2" charset="2"/>
              <a:buChar char="q"/>
            </a:pPr>
            <a:r>
              <a:rPr lang="en-US" sz="2600" dirty="0">
                <a:solidFill>
                  <a:srgbClr val="7030A0"/>
                </a:solidFill>
              </a:rPr>
              <a:t> In his </a:t>
            </a:r>
            <a:r>
              <a:rPr lang="en-US" sz="2600" b="1" dirty="0">
                <a:solidFill>
                  <a:schemeClr val="accent6">
                    <a:lumMod val="75000"/>
                  </a:schemeClr>
                </a:solidFill>
              </a:rPr>
              <a:t>Poetics </a:t>
            </a:r>
            <a:r>
              <a:rPr lang="en-US" sz="2600" i="1" dirty="0">
                <a:solidFill>
                  <a:srgbClr val="7030A0"/>
                </a:solidFill>
              </a:rPr>
              <a:t>(4</a:t>
            </a:r>
            <a:r>
              <a:rPr lang="en-US" sz="2600" i="1" baseline="30000" dirty="0">
                <a:solidFill>
                  <a:srgbClr val="7030A0"/>
                </a:solidFill>
              </a:rPr>
              <a:t>th</a:t>
            </a:r>
            <a:r>
              <a:rPr lang="en-US" sz="2600" i="1" dirty="0">
                <a:solidFill>
                  <a:srgbClr val="7030A0"/>
                </a:solidFill>
              </a:rPr>
              <a:t> century B.C.), </a:t>
            </a:r>
            <a:r>
              <a:rPr lang="en-US" sz="2600" dirty="0">
                <a:solidFill>
                  <a:srgbClr val="7030A0"/>
                </a:solidFill>
              </a:rPr>
              <a:t>Aristotle defines poetry as an imitation </a:t>
            </a:r>
            <a:r>
              <a:rPr lang="en-US" sz="2600" i="1" dirty="0">
                <a:solidFill>
                  <a:srgbClr val="7030A0"/>
                </a:solidFill>
              </a:rPr>
              <a:t>(in Greek, mimesis)</a:t>
            </a:r>
            <a:r>
              <a:rPr lang="en-US" sz="2600" dirty="0">
                <a:solidFill>
                  <a:srgbClr val="7030A0"/>
                </a:solidFill>
              </a:rPr>
              <a:t> of human actions</a:t>
            </a:r>
            <a:r>
              <a:rPr lang="en-US" sz="2600" dirty="0" smtClean="0">
                <a:solidFill>
                  <a:srgbClr val="7030A0"/>
                </a:solidFill>
              </a:rPr>
              <a:t>.</a:t>
            </a:r>
          </a:p>
          <a:p>
            <a:pPr algn="just">
              <a:lnSpc>
                <a:spcPct val="170000"/>
              </a:lnSpc>
              <a:buFont typeface="Wingdings" pitchFamily="2" charset="2"/>
              <a:buChar char="q"/>
            </a:pPr>
            <a:r>
              <a:rPr lang="en-US" sz="2600" dirty="0">
                <a:solidFill>
                  <a:srgbClr val="7030A0"/>
                </a:solidFill>
              </a:rPr>
              <a:t>The poem takes an instance of human action &amp; represents it in a new ‘</a:t>
            </a:r>
            <a:r>
              <a:rPr lang="en-US" sz="2600" b="1" dirty="0">
                <a:solidFill>
                  <a:schemeClr val="accent2"/>
                </a:solidFill>
              </a:rPr>
              <a:t>medium</a:t>
            </a:r>
            <a:r>
              <a:rPr lang="en-US" sz="2600" dirty="0">
                <a:solidFill>
                  <a:srgbClr val="7030A0"/>
                </a:solidFill>
              </a:rPr>
              <a:t>’ or material, that of words</a:t>
            </a:r>
            <a:r>
              <a:rPr lang="en-US" sz="2600" dirty="0" smtClean="0">
                <a:solidFill>
                  <a:srgbClr val="7030A0"/>
                </a:solidFill>
              </a:rPr>
              <a:t>.</a:t>
            </a:r>
          </a:p>
          <a:p>
            <a:pPr algn="just">
              <a:lnSpc>
                <a:spcPct val="170000"/>
              </a:lnSpc>
              <a:buFont typeface="Wingdings" pitchFamily="2" charset="2"/>
              <a:buChar char="q"/>
            </a:pPr>
            <a:r>
              <a:rPr lang="en-US" sz="2600" dirty="0">
                <a:solidFill>
                  <a:srgbClr val="7030A0"/>
                </a:solidFill>
              </a:rPr>
              <a:t>Aristotle distinguishes poetry from other arts in terms of the artistic </a:t>
            </a:r>
            <a:r>
              <a:rPr lang="en-US" sz="2600" dirty="0" smtClean="0">
                <a:solidFill>
                  <a:srgbClr val="7030A0"/>
                </a:solidFill>
              </a:rPr>
              <a:t>media</a:t>
            </a:r>
            <a:r>
              <a:rPr lang="en-US" sz="2600" dirty="0">
                <a:solidFill>
                  <a:srgbClr val="7030A0"/>
                </a:solidFill>
              </a:rPr>
              <a:t>, the kind of actions imitated &amp; in the </a:t>
            </a:r>
            <a:r>
              <a:rPr lang="en-US" sz="2600" dirty="0" smtClean="0">
                <a:solidFill>
                  <a:srgbClr val="7030A0"/>
                </a:solidFill>
              </a:rPr>
              <a:t>manner </a:t>
            </a:r>
            <a:r>
              <a:rPr lang="en-US" sz="2600" dirty="0">
                <a:solidFill>
                  <a:srgbClr val="7030A0"/>
                </a:solidFill>
              </a:rPr>
              <a:t>of imitation. </a:t>
            </a:r>
            <a:endParaRPr lang="en-US" sz="2600" dirty="0" smtClean="0">
              <a:solidFill>
                <a:srgbClr val="7030A0"/>
              </a:solidFill>
            </a:endParaRPr>
          </a:p>
          <a:p>
            <a:pPr algn="just">
              <a:lnSpc>
                <a:spcPct val="170000"/>
              </a:lnSpc>
              <a:buFont typeface="Wingdings" pitchFamily="2" charset="2"/>
              <a:buChar char="q"/>
            </a:pPr>
            <a:r>
              <a:rPr lang="en-US" sz="2600" dirty="0" smtClean="0">
                <a:solidFill>
                  <a:srgbClr val="7030A0"/>
                </a:solidFill>
              </a:rPr>
              <a:t>He </a:t>
            </a:r>
            <a:r>
              <a:rPr lang="en-US" sz="2600" dirty="0">
                <a:solidFill>
                  <a:srgbClr val="7030A0"/>
                </a:solidFill>
              </a:rPr>
              <a:t>also makes distinctions between the various poetic kinds, such as drama &amp; epic, tragedy &amp; comedy</a:t>
            </a:r>
            <a:r>
              <a:rPr lang="en-US" sz="2800" dirty="0">
                <a:solidFill>
                  <a:srgbClr val="7030A0"/>
                </a:solidFill>
              </a:rPr>
              <a:t>. </a:t>
            </a:r>
            <a:endParaRPr lang="en-US" sz="2600" dirty="0">
              <a:solidFill>
                <a:srgbClr val="7030A0"/>
              </a:solidFill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n-US" sz="2600" dirty="0">
              <a:solidFill>
                <a:srgbClr val="7030A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9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199"/>
            <a:ext cx="8991600" cy="6645275"/>
          </a:xfrm>
        </p:spPr>
        <p:txBody>
          <a:bodyPr>
            <a:normAutofit/>
          </a:bodyPr>
          <a:lstStyle/>
          <a:p>
            <a:pPr algn="just">
              <a:lnSpc>
                <a:spcPct val="170000"/>
              </a:lnSpc>
              <a:buFont typeface="Wingdings" pitchFamily="2" charset="2"/>
              <a:buChar char="q"/>
            </a:pPr>
            <a:r>
              <a:rPr lang="en-US" sz="2400" dirty="0" smtClean="0">
                <a:solidFill>
                  <a:srgbClr val="7030A0"/>
                </a:solidFill>
              </a:rPr>
              <a:t>Aristotle’s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Poetics </a:t>
            </a:r>
            <a:r>
              <a:rPr lang="en-US" sz="2400" dirty="0">
                <a:solidFill>
                  <a:srgbClr val="7030A0"/>
                </a:solidFill>
              </a:rPr>
              <a:t>provides a classic analysis of the form of tragedy. </a:t>
            </a:r>
          </a:p>
          <a:p>
            <a:pPr algn="just">
              <a:lnSpc>
                <a:spcPct val="170000"/>
              </a:lnSpc>
              <a:buFont typeface="Wingdings" pitchFamily="2" charset="2"/>
              <a:buChar char="q"/>
            </a:pPr>
            <a:r>
              <a:rPr lang="en-US" sz="2400" dirty="0">
                <a:solidFill>
                  <a:srgbClr val="7030A0"/>
                </a:solidFill>
              </a:rPr>
              <a:t> His analysis is based on tragedies of Greek dramatists such as Aeschylus, Sophocles &amp; Euripides.</a:t>
            </a:r>
          </a:p>
          <a:p>
            <a:pPr algn="just">
              <a:lnSpc>
                <a:spcPct val="170000"/>
              </a:lnSpc>
              <a:buFont typeface="Wingdings" pitchFamily="2" charset="2"/>
              <a:buChar char="q"/>
            </a:pPr>
            <a:r>
              <a:rPr lang="en-US" sz="2400" dirty="0">
                <a:solidFill>
                  <a:srgbClr val="7030A0"/>
                </a:solidFill>
              </a:rPr>
              <a:t> Aristotle defined tragedy as –  </a:t>
            </a:r>
            <a:r>
              <a:rPr lang="en-US" sz="2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“Tragedy is an imitation of an action that is serious, complete &amp; of a certain magnitude, in language embellished with each kind of artistic ornament, several kinds being found in separate parts of the play, through pity &amp; fear effecting the proper catharsis or purgation of these emotions.”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67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199"/>
            <a:ext cx="8991600" cy="6645275"/>
          </a:xfrm>
        </p:spPr>
        <p:txBody>
          <a:bodyPr>
            <a:normAutofit/>
          </a:bodyPr>
          <a:lstStyle/>
          <a:p>
            <a:pPr algn="just">
              <a:lnSpc>
                <a:spcPct val="170000"/>
              </a:lnSpc>
              <a:buFont typeface="Wingdings" pitchFamily="2" charset="2"/>
              <a:buChar char="q"/>
            </a:pPr>
            <a:r>
              <a:rPr lang="en-US" sz="2400" dirty="0" smtClean="0">
                <a:solidFill>
                  <a:srgbClr val="7030A0"/>
                </a:solidFill>
              </a:rPr>
              <a:t>Aristotle </a:t>
            </a:r>
            <a:r>
              <a:rPr lang="en-US" sz="2400" dirty="0">
                <a:solidFill>
                  <a:srgbClr val="7030A0"/>
                </a:solidFill>
              </a:rPr>
              <a:t>further says that the tragic hero will </a:t>
            </a:r>
            <a:r>
              <a:rPr lang="en-US" sz="2400" dirty="0" smtClean="0">
                <a:solidFill>
                  <a:srgbClr val="7030A0"/>
                </a:solidFill>
              </a:rPr>
              <a:t>evoke </a:t>
            </a:r>
            <a:r>
              <a:rPr lang="en-US" sz="2000" dirty="0" smtClean="0">
                <a:solidFill>
                  <a:srgbClr val="00B050"/>
                </a:solidFill>
              </a:rPr>
              <a:t>(</a:t>
            </a:r>
            <a:r>
              <a:rPr lang="mr-IN" sz="2000" dirty="0" smtClean="0">
                <a:solidFill>
                  <a:srgbClr val="00B050"/>
                </a:solidFill>
              </a:rPr>
              <a:t>जागृत करणे</a:t>
            </a:r>
            <a:r>
              <a:rPr lang="en-US" sz="2000" dirty="0" smtClean="0">
                <a:solidFill>
                  <a:srgbClr val="00B050"/>
                </a:solidFill>
              </a:rPr>
              <a:t>) </a:t>
            </a:r>
            <a:r>
              <a:rPr lang="en-US" sz="2400" dirty="0" smtClean="0">
                <a:solidFill>
                  <a:srgbClr val="7030A0"/>
                </a:solidFill>
              </a:rPr>
              <a:t>both </a:t>
            </a:r>
            <a:r>
              <a:rPr lang="en-US" sz="2400" dirty="0">
                <a:solidFill>
                  <a:srgbClr val="7030A0"/>
                </a:solidFill>
              </a:rPr>
              <a:t>pity &amp; fear if he is neither thoroughly </a:t>
            </a:r>
            <a:r>
              <a:rPr lang="en-US" sz="2400" dirty="0" smtClean="0">
                <a:solidFill>
                  <a:srgbClr val="7030A0"/>
                </a:solidFill>
              </a:rPr>
              <a:t>good nor </a:t>
            </a:r>
            <a:r>
              <a:rPr lang="en-US" sz="2400" dirty="0">
                <a:solidFill>
                  <a:srgbClr val="7030A0"/>
                </a:solidFill>
              </a:rPr>
              <a:t>thoroughly evil but a mixture of both &amp; </a:t>
            </a:r>
            <a:r>
              <a:rPr lang="en-US" sz="2400" dirty="0" smtClean="0">
                <a:solidFill>
                  <a:srgbClr val="7030A0"/>
                </a:solidFill>
              </a:rPr>
              <a:t>also </a:t>
            </a:r>
            <a:r>
              <a:rPr lang="en-US" sz="2400" dirty="0">
                <a:solidFill>
                  <a:srgbClr val="7030A0"/>
                </a:solidFill>
              </a:rPr>
              <a:t>that the </a:t>
            </a:r>
            <a:r>
              <a:rPr lang="en-US" sz="2400" dirty="0" smtClean="0">
                <a:solidFill>
                  <a:srgbClr val="7030A0"/>
                </a:solidFill>
              </a:rPr>
              <a:t>tragic </a:t>
            </a:r>
            <a:r>
              <a:rPr lang="en-US" sz="2400" dirty="0">
                <a:solidFill>
                  <a:srgbClr val="7030A0"/>
                </a:solidFill>
              </a:rPr>
              <a:t>effect will be stronger if the </a:t>
            </a:r>
            <a:r>
              <a:rPr lang="en-US" sz="2400" dirty="0" smtClean="0">
                <a:solidFill>
                  <a:srgbClr val="7030A0"/>
                </a:solidFill>
              </a:rPr>
              <a:t>hero </a:t>
            </a:r>
            <a:r>
              <a:rPr lang="en-US" sz="2400" dirty="0">
                <a:solidFill>
                  <a:srgbClr val="7030A0"/>
                </a:solidFill>
              </a:rPr>
              <a:t>is of higher than ordinary moral worth</a:t>
            </a:r>
            <a:r>
              <a:rPr lang="en-US" sz="2400" dirty="0" smtClean="0">
                <a:solidFill>
                  <a:srgbClr val="7030A0"/>
                </a:solidFill>
              </a:rPr>
              <a:t>.</a:t>
            </a:r>
          </a:p>
          <a:p>
            <a:pPr algn="just">
              <a:lnSpc>
                <a:spcPct val="170000"/>
              </a:lnSpc>
              <a:buFont typeface="Wingdings" pitchFamily="2" charset="2"/>
              <a:buChar char="q"/>
            </a:pPr>
            <a:r>
              <a:rPr lang="en-US" sz="2400" dirty="0">
                <a:solidFill>
                  <a:srgbClr val="7030A0"/>
                </a:solidFill>
              </a:rPr>
              <a:t>Such a man suffers a change in fortune from happiness to misery because of a mistaken act, to which he is led by his hamartia – his </a:t>
            </a:r>
            <a:r>
              <a:rPr lang="en-US" sz="2400" dirty="0">
                <a:solidFill>
                  <a:srgbClr val="00B050"/>
                </a:solidFill>
              </a:rPr>
              <a:t>‘</a:t>
            </a:r>
            <a:r>
              <a:rPr lang="en-US" sz="2400" b="1" dirty="0">
                <a:solidFill>
                  <a:srgbClr val="00B050"/>
                </a:solidFill>
              </a:rPr>
              <a:t>error of judgement</a:t>
            </a:r>
            <a:r>
              <a:rPr lang="en-US" sz="2400" dirty="0" smtClean="0">
                <a:solidFill>
                  <a:srgbClr val="00B050"/>
                </a:solidFill>
              </a:rPr>
              <a:t>’.</a:t>
            </a:r>
            <a:endParaRPr lang="mr-IN" sz="2400" dirty="0" smtClean="0">
              <a:solidFill>
                <a:srgbClr val="00B050"/>
              </a:solidFill>
            </a:endParaRPr>
          </a:p>
          <a:p>
            <a:pPr algn="just">
              <a:lnSpc>
                <a:spcPct val="170000"/>
              </a:lnSpc>
              <a:buFont typeface="Wingdings" pitchFamily="2" charset="2"/>
              <a:buChar char="q"/>
            </a:pPr>
            <a:endParaRPr lang="mr-IN" sz="2400" dirty="0">
              <a:solidFill>
                <a:srgbClr val="00B050"/>
              </a:solidFill>
            </a:endParaRPr>
          </a:p>
          <a:p>
            <a:pPr marL="0" indent="0" algn="ctr">
              <a:lnSpc>
                <a:spcPct val="170000"/>
              </a:lnSpc>
              <a:buNone/>
            </a:pPr>
            <a:r>
              <a:rPr lang="mr-IN" sz="2800" b="1" dirty="0" smtClean="0">
                <a:solidFill>
                  <a:srgbClr val="7030A0"/>
                </a:solidFill>
              </a:rPr>
              <a:t>XXX</a:t>
            </a:r>
            <a:r>
              <a:rPr lang="mr-IN" sz="2800" b="1" dirty="0" smtClean="0">
                <a:solidFill>
                  <a:srgbClr val="00B050"/>
                </a:solidFill>
              </a:rPr>
              <a:t> ००० </a:t>
            </a:r>
            <a:r>
              <a:rPr lang="mr-IN" sz="2800" b="1" dirty="0" smtClean="0">
                <a:solidFill>
                  <a:srgbClr val="7030A0"/>
                </a:solidFill>
              </a:rPr>
              <a:t>XXX</a:t>
            </a:r>
            <a:endParaRPr lang="en-US" sz="2800" b="1" dirty="0">
              <a:solidFill>
                <a:srgbClr val="7030A0"/>
              </a:solidFill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n-US" sz="2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60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</TotalTime>
  <Words>525</Words>
  <Application>Microsoft Office PowerPoint</Application>
  <PresentationFormat>On-screen Show (4:3)</PresentationFormat>
  <Paragraphs>38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B.A. III yr. Special English                                                                                        Semester - V Paper – VII – (40 Marks) Literary Criticism and Critical Appreciation</dc:title>
  <dc:creator>Dell</dc:creator>
  <cp:lastModifiedBy>Dr. Parag Sontakke</cp:lastModifiedBy>
  <cp:revision>598</cp:revision>
  <dcterms:created xsi:type="dcterms:W3CDTF">2006-08-16T00:00:00Z</dcterms:created>
  <dcterms:modified xsi:type="dcterms:W3CDTF">2024-07-28T14:03:32Z</dcterms:modified>
</cp:coreProperties>
</file>