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7" r:id="rId2"/>
    <p:sldId id="315" r:id="rId3"/>
    <p:sldId id="309" r:id="rId4"/>
    <p:sldId id="311" r:id="rId5"/>
    <p:sldId id="313" r:id="rId6"/>
    <p:sldId id="31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E9BD2-222B-4147-823F-FAD7C0A0A25B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352FC-7D67-428F-B99C-FC9564C97E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2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00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00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00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00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00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00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020F-E8F9-4031-A830-3D7A8B01E438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FB99B-171D-4FC3-89B7-B2832CEA2BE4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64F0-F15A-49E1-BC17-5C7EA4F38498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01B2-7EE9-4818-B90B-E3D51957F40B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CFB2F-74AB-463D-8FB5-955092CF0DBB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C354-C019-4849-ABC9-5B0808DD7E8C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80D2A-20FC-4D29-92DB-07EEBEC146CF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CB15-B40B-48CD-82F4-3358549093A4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DA40-D425-42BA-8EEB-0C8CF9D58E8B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E6EF-BDCB-441B-9065-CE5352999A79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07B9-BDE6-4E29-B772-1B27C3E72168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FF52D-471F-43C3-A882-1ED239EFD9B7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		Module II 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		Classical Criticism 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		1) The </a:t>
            </a:r>
            <a:r>
              <a:rPr lang="en-US" sz="2800" b="1" dirty="0">
                <a:solidFill>
                  <a:schemeClr val="accent2"/>
                </a:solidFill>
              </a:rPr>
              <a:t>Concept of Tragedy</a:t>
            </a:r>
            <a:endParaRPr lang="en-US" sz="2800" b="1" dirty="0" smtClean="0">
              <a:solidFill>
                <a:srgbClr val="00B050"/>
              </a:solidFill>
            </a:endParaRPr>
          </a:p>
          <a:p>
            <a:pPr algn="just">
              <a:lnSpc>
                <a:spcPct val="170000"/>
              </a:lnSpc>
            </a:pPr>
            <a:r>
              <a:rPr lang="en-US" sz="2600" dirty="0">
                <a:solidFill>
                  <a:srgbClr val="7030A0"/>
                </a:solidFill>
              </a:rPr>
              <a:t>Tragedy is a form of </a:t>
            </a:r>
            <a:r>
              <a:rPr lang="en-US" sz="2600" dirty="0" smtClean="0">
                <a:solidFill>
                  <a:srgbClr val="7030A0"/>
                </a:solidFill>
              </a:rPr>
              <a:t>drama</a:t>
            </a:r>
            <a:r>
              <a:rPr lang="en-US" sz="2600" dirty="0">
                <a:solidFill>
                  <a:srgbClr val="7030A0"/>
                </a:solidFill>
              </a:rPr>
              <a:t> based on human suffering </a:t>
            </a:r>
            <a:r>
              <a:rPr lang="en-US" sz="2600" dirty="0" smtClean="0">
                <a:solidFill>
                  <a:srgbClr val="7030A0"/>
                </a:solidFill>
              </a:rPr>
              <a:t>&amp; the terrible/sorrowful befall </a:t>
            </a:r>
            <a:r>
              <a:rPr lang="mr-IN" sz="2000" dirty="0" smtClean="0">
                <a:solidFill>
                  <a:srgbClr val="00B050"/>
                </a:solidFill>
              </a:rPr>
              <a:t>(पतन)</a:t>
            </a:r>
            <a:r>
              <a:rPr lang="mr-IN" sz="28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7030A0"/>
                </a:solidFill>
              </a:rPr>
              <a:t>of main character.</a:t>
            </a:r>
            <a:endParaRPr lang="en-US" sz="2600" b="1" dirty="0" smtClean="0">
              <a:solidFill>
                <a:srgbClr val="00B050"/>
              </a:solidFill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2600" b="1" dirty="0" smtClean="0">
                <a:solidFill>
                  <a:schemeClr val="accent2"/>
                </a:solidFill>
              </a:rPr>
              <a:t>Concept of Tragedy - </a:t>
            </a:r>
            <a:r>
              <a:rPr lang="en-US" sz="2600" dirty="0" smtClean="0">
                <a:solidFill>
                  <a:srgbClr val="7030A0"/>
                </a:solidFill>
              </a:rPr>
              <a:t>Aristotle says, “Tragedy is </a:t>
            </a:r>
            <a:r>
              <a:rPr lang="en-US" sz="2600" dirty="0">
                <a:solidFill>
                  <a:srgbClr val="7030A0"/>
                </a:solidFill>
              </a:rPr>
              <a:t>an imitation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mimesis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</a:rPr>
              <a:t>] </a:t>
            </a:r>
            <a:r>
              <a:rPr lang="en-US" sz="2600" dirty="0">
                <a:solidFill>
                  <a:srgbClr val="7030A0"/>
                </a:solidFill>
              </a:rPr>
              <a:t>of an action that is serious, </a:t>
            </a:r>
            <a:r>
              <a:rPr lang="en-US" sz="2600" dirty="0" smtClean="0">
                <a:solidFill>
                  <a:srgbClr val="7030A0"/>
                </a:solidFill>
              </a:rPr>
              <a:t>complete &amp; </a:t>
            </a:r>
            <a:r>
              <a:rPr lang="en-US" sz="2600" dirty="0">
                <a:solidFill>
                  <a:srgbClr val="7030A0"/>
                </a:solidFill>
              </a:rPr>
              <a:t>of a certain </a:t>
            </a:r>
            <a:r>
              <a:rPr lang="en-US" sz="2600" dirty="0" smtClean="0">
                <a:solidFill>
                  <a:srgbClr val="7030A0"/>
                </a:solidFill>
              </a:rPr>
              <a:t>magnitude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mr-IN" sz="2000" dirty="0" smtClean="0">
                <a:solidFill>
                  <a:srgbClr val="00B050"/>
                </a:solidFill>
              </a:rPr>
              <a:t>(विशालता) </a:t>
            </a:r>
            <a:r>
              <a:rPr lang="en-US" sz="2400" dirty="0" smtClean="0">
                <a:solidFill>
                  <a:srgbClr val="7030A0"/>
                </a:solidFill>
              </a:rPr>
              <a:t>…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through </a:t>
            </a:r>
            <a:r>
              <a:rPr lang="en-US" sz="2400" dirty="0">
                <a:solidFill>
                  <a:srgbClr val="7030A0"/>
                </a:solidFill>
              </a:rPr>
              <a:t>pity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fear effecting </a:t>
            </a:r>
            <a:r>
              <a:rPr lang="en-US" sz="2400" dirty="0" smtClean="0">
                <a:solidFill>
                  <a:srgbClr val="7030A0"/>
                </a:solidFill>
              </a:rPr>
              <a:t>proper </a:t>
            </a:r>
            <a:r>
              <a:rPr lang="en-US" sz="2400" dirty="0">
                <a:solidFill>
                  <a:srgbClr val="7030A0"/>
                </a:solidFill>
              </a:rPr>
              <a:t>purgation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[catharsis] </a:t>
            </a:r>
            <a:r>
              <a:rPr lang="en-US" sz="2400" dirty="0">
                <a:solidFill>
                  <a:srgbClr val="7030A0"/>
                </a:solidFill>
              </a:rPr>
              <a:t>of these emotions</a:t>
            </a:r>
            <a:r>
              <a:rPr lang="en-US" sz="2400" dirty="0" smtClean="0">
                <a:solidFill>
                  <a:srgbClr val="7030A0"/>
                </a:solidFill>
              </a:rPr>
              <a:t>.” Tragedy </a:t>
            </a:r>
            <a:r>
              <a:rPr lang="en-US" sz="2400" dirty="0">
                <a:solidFill>
                  <a:srgbClr val="7030A0"/>
                </a:solidFill>
              </a:rPr>
              <a:t>depicts the downfall </a:t>
            </a:r>
            <a:r>
              <a:rPr lang="en-US" sz="2000" dirty="0">
                <a:solidFill>
                  <a:srgbClr val="00B050"/>
                </a:solidFill>
              </a:rPr>
              <a:t>(</a:t>
            </a:r>
            <a:r>
              <a:rPr lang="mr-IN" sz="2000" dirty="0">
                <a:solidFill>
                  <a:srgbClr val="00B050"/>
                </a:solidFill>
              </a:rPr>
              <a:t>पडझड</a:t>
            </a:r>
            <a:r>
              <a:rPr lang="en-US" sz="2000" dirty="0">
                <a:solidFill>
                  <a:srgbClr val="00B050"/>
                </a:solidFill>
              </a:rPr>
              <a:t>)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of a noble hero/heroine, usually through some combination of hubris</a:t>
            </a:r>
            <a:r>
              <a:rPr lang="mr-IN" sz="2400" dirty="0">
                <a:solidFill>
                  <a:srgbClr val="7030A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(</a:t>
            </a:r>
            <a:r>
              <a:rPr lang="mr-IN" sz="2000" dirty="0">
                <a:solidFill>
                  <a:srgbClr val="00B050"/>
                </a:solidFill>
              </a:rPr>
              <a:t>गर्व/उद्धटपंणा/अतिमहत्वकांक्षा</a:t>
            </a:r>
            <a:r>
              <a:rPr lang="en-US" sz="2000" dirty="0">
                <a:solidFill>
                  <a:srgbClr val="00B050"/>
                </a:solidFill>
              </a:rPr>
              <a:t>)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, fate </a:t>
            </a:r>
            <a:r>
              <a:rPr lang="en-US" sz="2000" dirty="0">
                <a:solidFill>
                  <a:srgbClr val="00B050"/>
                </a:solidFill>
              </a:rPr>
              <a:t>(</a:t>
            </a:r>
            <a:r>
              <a:rPr lang="mr-IN" sz="2000" dirty="0">
                <a:solidFill>
                  <a:srgbClr val="00B050"/>
                </a:solidFill>
              </a:rPr>
              <a:t>दैव</a:t>
            </a:r>
            <a:r>
              <a:rPr lang="en-US" sz="2000" dirty="0">
                <a:solidFill>
                  <a:srgbClr val="00B050"/>
                </a:solidFill>
              </a:rPr>
              <a:t>)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&amp; the will of the gods.</a:t>
            </a:r>
            <a:endParaRPr lang="mr-IN" sz="2400" dirty="0" smtClean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Tragic </a:t>
            </a:r>
            <a:r>
              <a:rPr lang="en-US" sz="2400" dirty="0">
                <a:solidFill>
                  <a:srgbClr val="7030A0"/>
                </a:solidFill>
              </a:rPr>
              <a:t>hero's powerful wish to achieve some goal inevitably encounters limits. Aristotle says that tragic hero should have a flaw/make some mistake (hamartia). </a:t>
            </a:r>
            <a:endParaRPr lang="mr-IN" sz="2400" dirty="0" smtClean="0">
              <a:solidFill>
                <a:srgbClr val="7030A0"/>
              </a:solidFill>
            </a:endParaRPr>
          </a:p>
          <a:p>
            <a:pPr algn="just"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Hero </a:t>
            </a:r>
            <a:r>
              <a:rPr lang="en-US" sz="2400" dirty="0">
                <a:solidFill>
                  <a:srgbClr val="7030A0"/>
                </a:solidFill>
              </a:rPr>
              <a:t>need not die at the end, but he/she must undergo a change in fortune. </a:t>
            </a:r>
            <a:r>
              <a:rPr lang="en-US" sz="2400" dirty="0" smtClean="0">
                <a:solidFill>
                  <a:srgbClr val="7030A0"/>
                </a:solidFill>
              </a:rPr>
              <a:t>There </a:t>
            </a:r>
            <a:r>
              <a:rPr lang="en-US" sz="2400" dirty="0">
                <a:solidFill>
                  <a:srgbClr val="7030A0"/>
                </a:solidFill>
              </a:rPr>
              <a:t>are 4 distinct kinds of </a:t>
            </a:r>
            <a:r>
              <a:rPr lang="en-US" sz="2400" dirty="0" smtClean="0">
                <a:solidFill>
                  <a:srgbClr val="7030A0"/>
                </a:solidFill>
              </a:rPr>
              <a:t>tragedy</a:t>
            </a:r>
            <a:r>
              <a:rPr lang="mr-IN" sz="2400" dirty="0" smtClean="0">
                <a:solidFill>
                  <a:srgbClr val="7030A0"/>
                </a:solidFill>
              </a:rPr>
              <a:t> -</a:t>
            </a:r>
            <a:endParaRPr lang="en-US" sz="2400" dirty="0">
              <a:solidFill>
                <a:srgbClr val="7030A0"/>
              </a:solidFill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mr-IN" sz="2200" b="1" dirty="0" smtClean="0">
                <a:solidFill>
                  <a:schemeClr val="accent2"/>
                </a:solidFill>
              </a:rPr>
              <a:t>	</a:t>
            </a:r>
            <a:r>
              <a:rPr lang="en-US" sz="2200" b="1" dirty="0" smtClean="0">
                <a:solidFill>
                  <a:schemeClr val="accent2"/>
                </a:solidFill>
              </a:rPr>
              <a:t>1</a:t>
            </a:r>
            <a:r>
              <a:rPr lang="en-US" sz="2200" b="1" dirty="0">
                <a:solidFill>
                  <a:schemeClr val="accent2"/>
                </a:solidFill>
              </a:rPr>
              <a:t>) Complex Tragedy 	        2) Tragedy of Suffering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mr-IN" sz="2200" b="1" dirty="0" smtClean="0">
                <a:solidFill>
                  <a:schemeClr val="accent2"/>
                </a:solidFill>
              </a:rPr>
              <a:t>	</a:t>
            </a:r>
            <a:r>
              <a:rPr lang="en-US" sz="2200" b="1" dirty="0" smtClean="0">
                <a:solidFill>
                  <a:schemeClr val="accent2"/>
                </a:solidFill>
              </a:rPr>
              <a:t>3</a:t>
            </a:r>
            <a:r>
              <a:rPr lang="en-US" sz="2200" b="1" dirty="0">
                <a:solidFill>
                  <a:schemeClr val="accent2"/>
                </a:solidFill>
              </a:rPr>
              <a:t>) Tragedy of Character     </a:t>
            </a:r>
            <a:r>
              <a:rPr lang="mr-IN" sz="2200" b="1" dirty="0" smtClean="0">
                <a:solidFill>
                  <a:schemeClr val="accent2"/>
                </a:solidFill>
              </a:rPr>
              <a:t>  </a:t>
            </a:r>
            <a:r>
              <a:rPr lang="en-US" sz="2200" b="1" dirty="0" smtClean="0">
                <a:solidFill>
                  <a:schemeClr val="accent2"/>
                </a:solidFill>
              </a:rPr>
              <a:t>4</a:t>
            </a:r>
            <a:r>
              <a:rPr lang="en-US" sz="2200" b="1" dirty="0">
                <a:solidFill>
                  <a:schemeClr val="accent2"/>
                </a:solidFill>
              </a:rPr>
              <a:t>) Tragedy of Spectacle</a:t>
            </a:r>
          </a:p>
          <a:p>
            <a:pPr algn="just">
              <a:lnSpc>
                <a:spcPct val="170000"/>
              </a:lnSpc>
            </a:pPr>
            <a:r>
              <a:rPr lang="en-US" sz="2400" dirty="0">
                <a:solidFill>
                  <a:srgbClr val="7030A0"/>
                </a:solidFill>
              </a:rPr>
              <a:t>Aristotle distinguished </a:t>
            </a:r>
            <a:r>
              <a:rPr lang="en-US" sz="2400" dirty="0" smtClean="0">
                <a:solidFill>
                  <a:srgbClr val="7030A0"/>
                </a:solidFill>
              </a:rPr>
              <a:t>6 </a:t>
            </a:r>
            <a:r>
              <a:rPr lang="en-US" sz="2400" dirty="0">
                <a:solidFill>
                  <a:srgbClr val="7030A0"/>
                </a:solidFill>
              </a:rPr>
              <a:t>elements of tragedy -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plot</a:t>
            </a:r>
            <a:r>
              <a:rPr lang="en-US" sz="2400" dirty="0">
                <a:solidFill>
                  <a:srgbClr val="7030A0"/>
                </a:solidFill>
              </a:rPr>
              <a:t>, </a:t>
            </a:r>
            <a:r>
              <a:rPr lang="en-US" sz="2400" b="1" dirty="0">
                <a:solidFill>
                  <a:srgbClr val="7030A0"/>
                </a:solidFill>
              </a:rPr>
              <a:t>characters</a:t>
            </a:r>
            <a:r>
              <a:rPr lang="en-US" sz="2400" dirty="0">
                <a:solidFill>
                  <a:srgbClr val="7030A0"/>
                </a:solidFill>
              </a:rPr>
              <a:t>, </a:t>
            </a:r>
            <a:r>
              <a:rPr lang="en-US" sz="2400" b="1" dirty="0">
                <a:solidFill>
                  <a:srgbClr val="FF0000"/>
                </a:solidFill>
              </a:rPr>
              <a:t>verbal expression</a:t>
            </a:r>
            <a:r>
              <a:rPr lang="en-US" sz="2400" dirty="0">
                <a:solidFill>
                  <a:srgbClr val="7030A0"/>
                </a:solidFill>
              </a:rPr>
              <a:t>, </a:t>
            </a:r>
            <a:r>
              <a:rPr lang="en-US" sz="2400" b="1" dirty="0">
                <a:solidFill>
                  <a:srgbClr val="00B050"/>
                </a:solidFill>
              </a:rPr>
              <a:t>thought</a:t>
            </a:r>
            <a:r>
              <a:rPr lang="en-US" sz="2400" dirty="0">
                <a:solidFill>
                  <a:schemeClr val="accent2"/>
                </a:solidFill>
              </a:rPr>
              <a:t>, </a:t>
            </a:r>
            <a:r>
              <a:rPr lang="en-US" sz="2400" b="1" dirty="0">
                <a:solidFill>
                  <a:srgbClr val="C00000"/>
                </a:solidFill>
              </a:rPr>
              <a:t>visual adornment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&amp; </a:t>
            </a:r>
            <a:r>
              <a:rPr lang="en-US" sz="2400" b="1" dirty="0">
                <a:solidFill>
                  <a:srgbClr val="00B050"/>
                </a:solidFill>
              </a:rPr>
              <a:t>song-composition</a:t>
            </a:r>
            <a:r>
              <a:rPr lang="en-US" sz="2400" dirty="0">
                <a:solidFill>
                  <a:srgbClr val="7030A0"/>
                </a:solidFill>
              </a:rPr>
              <a:t>. </a:t>
            </a:r>
            <a:r>
              <a:rPr lang="en-US" sz="2400" dirty="0" smtClean="0">
                <a:solidFill>
                  <a:srgbClr val="7030A0"/>
                </a:solidFill>
              </a:rPr>
              <a:t>Of </a:t>
            </a:r>
            <a:r>
              <a:rPr lang="en-US" sz="2400" dirty="0">
                <a:solidFill>
                  <a:srgbClr val="7030A0"/>
                </a:solidFill>
              </a:rPr>
              <a:t>these, </a:t>
            </a:r>
            <a:r>
              <a:rPr lang="en-US" sz="2400" b="1" dirty="0">
                <a:solidFill>
                  <a:srgbClr val="00B050"/>
                </a:solidFill>
              </a:rPr>
              <a:t>PLOT</a:t>
            </a:r>
            <a:r>
              <a:rPr lang="en-US" sz="2400" dirty="0">
                <a:solidFill>
                  <a:srgbClr val="7030A0"/>
                </a:solidFill>
              </a:rPr>
              <a:t> is most important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0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  <a:buFont typeface="Courier New" pitchFamily="49" charset="0"/>
              <a:buChar char="o"/>
            </a:pPr>
            <a:r>
              <a:rPr lang="en-US" sz="2400" dirty="0" smtClean="0">
                <a:solidFill>
                  <a:srgbClr val="7030A0"/>
                </a:solidFill>
              </a:rPr>
              <a:t>Tragic </a:t>
            </a:r>
            <a:r>
              <a:rPr lang="en-US" sz="2400" dirty="0">
                <a:solidFill>
                  <a:srgbClr val="7030A0"/>
                </a:solidFill>
              </a:rPr>
              <a:t>hero </a:t>
            </a:r>
            <a:r>
              <a:rPr lang="en-US" sz="2400" dirty="0" smtClean="0">
                <a:solidFill>
                  <a:srgbClr val="7030A0"/>
                </a:solidFill>
              </a:rPr>
              <a:t>achieve recognition </a:t>
            </a:r>
            <a:r>
              <a:rPr lang="en-US" sz="2400" dirty="0">
                <a:solidFill>
                  <a:srgbClr val="7030A0"/>
                </a:solidFill>
              </a:rPr>
              <a:t>about </a:t>
            </a:r>
            <a:r>
              <a:rPr lang="en-US" sz="2400" dirty="0" smtClean="0">
                <a:solidFill>
                  <a:srgbClr val="7030A0"/>
                </a:solidFill>
              </a:rPr>
              <a:t>human fate, destiny </a:t>
            </a:r>
            <a:r>
              <a:rPr lang="en-US" sz="2400" dirty="0">
                <a:solidFill>
                  <a:srgbClr val="7030A0"/>
                </a:solidFill>
              </a:rPr>
              <a:t>&amp; </a:t>
            </a:r>
            <a:r>
              <a:rPr lang="en-US" sz="2400" dirty="0" smtClean="0">
                <a:solidFill>
                  <a:srgbClr val="7030A0"/>
                </a:solidFill>
              </a:rPr>
              <a:t>will </a:t>
            </a:r>
            <a:r>
              <a:rPr lang="en-US" sz="2400" dirty="0">
                <a:solidFill>
                  <a:srgbClr val="7030A0"/>
                </a:solidFill>
              </a:rPr>
              <a:t>of </a:t>
            </a:r>
            <a:r>
              <a:rPr lang="en-US" sz="2400" dirty="0" smtClean="0">
                <a:solidFill>
                  <a:srgbClr val="7030A0"/>
                </a:solidFill>
              </a:rPr>
              <a:t>gods</a:t>
            </a:r>
            <a:r>
              <a:rPr lang="en-US" sz="2400" dirty="0">
                <a:solidFill>
                  <a:srgbClr val="7030A0"/>
                </a:solidFill>
              </a:rPr>
              <a:t>, </a:t>
            </a:r>
            <a:r>
              <a:rPr lang="en-US" sz="2400" dirty="0" smtClean="0">
                <a:solidFill>
                  <a:srgbClr val="7030A0"/>
                </a:solidFill>
              </a:rPr>
              <a:t>Aristotle</a:t>
            </a:r>
            <a:r>
              <a:rPr lang="mr-IN" sz="2400" dirty="0" smtClean="0">
                <a:solidFill>
                  <a:srgbClr val="7030A0"/>
                </a:solidFill>
              </a:rPr>
              <a:t>’</a:t>
            </a:r>
            <a:r>
              <a:rPr lang="en-US" sz="2400" dirty="0" smtClean="0">
                <a:solidFill>
                  <a:srgbClr val="7030A0"/>
                </a:solidFill>
              </a:rPr>
              <a:t>s definition of Tragedy from Poetics, </a:t>
            </a:r>
            <a:r>
              <a:rPr lang="en-US" sz="2400" dirty="0">
                <a:solidFill>
                  <a:srgbClr val="7030A0"/>
                </a:solidFill>
              </a:rPr>
              <a:t>‘Tragedy is a process of imitating an action with serious implications, is complete &amp; possesses magnitude, by </a:t>
            </a:r>
            <a:r>
              <a:rPr lang="en-US" sz="2400" dirty="0" smtClean="0">
                <a:solidFill>
                  <a:srgbClr val="7030A0"/>
                </a:solidFill>
              </a:rPr>
              <a:t>sensuously </a:t>
            </a:r>
            <a:r>
              <a:rPr lang="en-US" sz="2400" dirty="0">
                <a:solidFill>
                  <a:srgbClr val="7030A0"/>
                </a:solidFill>
              </a:rPr>
              <a:t>attractive </a:t>
            </a:r>
            <a:r>
              <a:rPr lang="en-US" sz="2400" dirty="0" smtClean="0">
                <a:solidFill>
                  <a:srgbClr val="7030A0"/>
                </a:solidFill>
              </a:rPr>
              <a:t>language, </a:t>
            </a:r>
            <a:r>
              <a:rPr lang="en-US" sz="2400" dirty="0">
                <a:solidFill>
                  <a:srgbClr val="7030A0"/>
                </a:solidFill>
              </a:rPr>
              <a:t>with parts, enacted by persons themselves &amp; not presented through narrative, through a course of pity &amp; fear completing purification </a:t>
            </a:r>
            <a:r>
              <a:rPr lang="en-US" sz="2400" dirty="0" smtClean="0">
                <a:solidFill>
                  <a:srgbClr val="7030A0"/>
                </a:solidFill>
              </a:rPr>
              <a:t>‘</a:t>
            </a:r>
            <a:r>
              <a:rPr lang="en-US" sz="2400" dirty="0">
                <a:solidFill>
                  <a:srgbClr val="7030A0"/>
                </a:solidFill>
              </a:rPr>
              <a:t>catharsis</a:t>
            </a:r>
            <a:r>
              <a:rPr lang="en-US" sz="2400" dirty="0" smtClean="0">
                <a:solidFill>
                  <a:srgbClr val="7030A0"/>
                </a:solidFill>
              </a:rPr>
              <a:t>’, </a:t>
            </a:r>
            <a:r>
              <a:rPr lang="en-US" sz="2400" dirty="0">
                <a:solidFill>
                  <a:srgbClr val="7030A0"/>
                </a:solidFill>
              </a:rPr>
              <a:t>sometimes translated </a:t>
            </a:r>
            <a:r>
              <a:rPr lang="en-US" sz="2400" dirty="0" smtClean="0">
                <a:solidFill>
                  <a:srgbClr val="7030A0"/>
                </a:solidFill>
              </a:rPr>
              <a:t>‘</a:t>
            </a:r>
            <a:r>
              <a:rPr lang="en-US" sz="2400" dirty="0">
                <a:solidFill>
                  <a:srgbClr val="7030A0"/>
                </a:solidFill>
              </a:rPr>
              <a:t>purgation</a:t>
            </a:r>
            <a:r>
              <a:rPr lang="en-US" sz="2400" dirty="0" smtClean="0">
                <a:solidFill>
                  <a:srgbClr val="7030A0"/>
                </a:solidFill>
              </a:rPr>
              <a:t>’ of </a:t>
            </a:r>
            <a:r>
              <a:rPr lang="en-US" sz="2400" dirty="0">
                <a:solidFill>
                  <a:srgbClr val="7030A0"/>
                </a:solidFill>
              </a:rPr>
              <a:t>such emotions</a:t>
            </a:r>
            <a:r>
              <a:rPr lang="en-US" sz="2400" dirty="0" smtClean="0">
                <a:solidFill>
                  <a:srgbClr val="7030A0"/>
                </a:solidFill>
              </a:rPr>
              <a:t>.’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a) "imitation</a:t>
            </a:r>
            <a:r>
              <a:rPr lang="en-US" sz="2400" dirty="0">
                <a:solidFill>
                  <a:srgbClr val="7030A0"/>
                </a:solidFill>
              </a:rPr>
              <a:t>" (mimesis) : Contrary to Plato, Aristotle asserts that </a:t>
            </a:r>
            <a:r>
              <a:rPr lang="en-US" sz="2400" dirty="0" smtClean="0">
                <a:solidFill>
                  <a:srgbClr val="7030A0"/>
                </a:solidFill>
              </a:rPr>
              <a:t>artist </a:t>
            </a:r>
            <a:r>
              <a:rPr lang="en-US" sz="2400" dirty="0">
                <a:solidFill>
                  <a:srgbClr val="7030A0"/>
                </a:solidFill>
              </a:rPr>
              <a:t>does not just copy the world, but imitates/represents Reality itself &amp; gives form &amp; meaning to that Reality</a:t>
            </a:r>
            <a:r>
              <a:rPr lang="en-US" sz="2400" dirty="0" smtClean="0">
                <a:solidFill>
                  <a:srgbClr val="7030A0"/>
                </a:solidFill>
              </a:rPr>
              <a:t>.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sz="2400" dirty="0">
                <a:solidFill>
                  <a:srgbClr val="7030A0"/>
                </a:solidFill>
              </a:rPr>
              <a:t>In so doing, artist gives shape to the universal, not accidental.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b) "an </a:t>
            </a:r>
            <a:r>
              <a:rPr lang="en-US" sz="2400" dirty="0">
                <a:solidFill>
                  <a:srgbClr val="7030A0"/>
                </a:solidFill>
              </a:rPr>
              <a:t>action with serious implications": serious </a:t>
            </a:r>
            <a:r>
              <a:rPr lang="en-US" sz="2400" dirty="0" smtClean="0">
                <a:solidFill>
                  <a:srgbClr val="7030A0"/>
                </a:solidFill>
              </a:rPr>
              <a:t>because it raises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purifies pity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fear; serious in a moral, </a:t>
            </a:r>
            <a:r>
              <a:rPr lang="en-US" sz="2400" dirty="0" smtClean="0">
                <a:solidFill>
                  <a:srgbClr val="7030A0"/>
                </a:solidFill>
              </a:rPr>
              <a:t>psychological &amp; social </a:t>
            </a:r>
            <a:r>
              <a:rPr lang="en-US" sz="2400" dirty="0">
                <a:solidFill>
                  <a:srgbClr val="7030A0"/>
                </a:solidFill>
              </a:rPr>
              <a:t>sense.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c) "complete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possesses magnitude": not just a series of episodes, but a whole with a beginning, a </a:t>
            </a:r>
            <a:r>
              <a:rPr lang="en-US" sz="2400" dirty="0" smtClean="0">
                <a:solidFill>
                  <a:srgbClr val="7030A0"/>
                </a:solidFill>
              </a:rPr>
              <a:t>middle &amp; </a:t>
            </a:r>
            <a:r>
              <a:rPr lang="en-US" sz="2400" dirty="0">
                <a:solidFill>
                  <a:srgbClr val="7030A0"/>
                </a:solidFill>
              </a:rPr>
              <a:t>an end. 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2400" dirty="0">
                <a:solidFill>
                  <a:srgbClr val="7030A0"/>
                </a:solidFill>
              </a:rPr>
              <a:t>Idea of imitation is important as the artist does not just slavishly copy everything related to an action, but selects/represents only those aspects which give form to universal truths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2400" dirty="0">
                <a:solidFill>
                  <a:srgbClr val="7030A0"/>
                </a:solidFill>
              </a:rPr>
              <a:t>d) "language sensuously attractive...in the parts": language must be appropriate for each part of the </a:t>
            </a:r>
            <a:r>
              <a:rPr lang="en-US" sz="2400" dirty="0" smtClean="0">
                <a:solidFill>
                  <a:srgbClr val="7030A0"/>
                </a:solidFill>
              </a:rPr>
              <a:t>play: </a:t>
            </a:r>
            <a:r>
              <a:rPr lang="en-US" sz="2400" dirty="0">
                <a:solidFill>
                  <a:srgbClr val="7030A0"/>
                </a:solidFill>
              </a:rPr>
              <a:t>choruses are in a different 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9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meter </a:t>
            </a:r>
            <a:r>
              <a:rPr lang="en-US" sz="2400" dirty="0">
                <a:solidFill>
                  <a:srgbClr val="7030A0"/>
                </a:solidFill>
              </a:rPr>
              <a:t>&amp; rhythm &amp; more melodious than spoken parts.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2400" dirty="0">
                <a:solidFill>
                  <a:srgbClr val="7030A0"/>
                </a:solidFill>
              </a:rPr>
              <a:t>e) tragedy </a:t>
            </a:r>
            <a:r>
              <a:rPr lang="en-US" sz="2400" dirty="0" smtClean="0">
                <a:solidFill>
                  <a:srgbClr val="7030A0"/>
                </a:solidFill>
              </a:rPr>
              <a:t>relies </a:t>
            </a:r>
            <a:r>
              <a:rPr lang="en-US" sz="2400" dirty="0">
                <a:solidFill>
                  <a:srgbClr val="7030A0"/>
                </a:solidFill>
              </a:rPr>
              <a:t>on an enactment (dramatic performance), not on "</a:t>
            </a:r>
            <a:r>
              <a:rPr lang="en-US" sz="2400" dirty="0" smtClean="0">
                <a:solidFill>
                  <a:srgbClr val="7030A0"/>
                </a:solidFill>
              </a:rPr>
              <a:t>narrative“.</a:t>
            </a:r>
            <a:endParaRPr lang="en-US" sz="2400" b="1" dirty="0">
              <a:solidFill>
                <a:srgbClr val="7030A0"/>
              </a:solidFill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f</a:t>
            </a:r>
            <a:r>
              <a:rPr lang="en-US" sz="2400" dirty="0">
                <a:solidFill>
                  <a:srgbClr val="7030A0"/>
                </a:solidFill>
              </a:rPr>
              <a:t>) "purification" (catharsis</a:t>
            </a:r>
            <a:r>
              <a:rPr lang="en-US" sz="2400" dirty="0" smtClean="0">
                <a:solidFill>
                  <a:srgbClr val="7030A0"/>
                </a:solidFill>
              </a:rPr>
              <a:t>) : </a:t>
            </a:r>
            <a:r>
              <a:rPr lang="en-US" sz="2400" dirty="0">
                <a:solidFill>
                  <a:srgbClr val="7030A0"/>
                </a:solidFill>
              </a:rPr>
              <a:t>tragedy first raises (it does not create) the emotions of pity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fear, then </a:t>
            </a:r>
            <a:r>
              <a:rPr lang="en-US" sz="2400" dirty="0" smtClean="0">
                <a:solidFill>
                  <a:srgbClr val="7030A0"/>
                </a:solidFill>
              </a:rPr>
              <a:t>purifies/purges </a:t>
            </a:r>
            <a:r>
              <a:rPr lang="en-US" sz="2400" dirty="0">
                <a:solidFill>
                  <a:srgbClr val="7030A0"/>
                </a:solidFill>
              </a:rPr>
              <a:t>them.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2400" dirty="0">
                <a:solidFill>
                  <a:srgbClr val="7030A0"/>
                </a:solidFill>
              </a:rPr>
              <a:t>Tragic hero is a great man who is neither a paragon </a:t>
            </a:r>
            <a:r>
              <a:rPr lang="mr-IN" sz="2000" dirty="0">
                <a:solidFill>
                  <a:srgbClr val="00B050"/>
                </a:solidFill>
              </a:rPr>
              <a:t>(उत्कृठ/श्रेष्ठ नमुना)</a:t>
            </a:r>
            <a:r>
              <a:rPr lang="mr-IN" sz="2400" dirty="0">
                <a:solidFill>
                  <a:srgbClr val="7030A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of virtue &amp; justice nor undergoes the change to misfortune through any real badness/wickedness but because of some mistake." </a:t>
            </a:r>
            <a:r>
              <a:rPr lang="en-US" sz="2400" dirty="0" smtClean="0">
                <a:solidFill>
                  <a:srgbClr val="7030A0"/>
                </a:solidFill>
              </a:rPr>
              <a:t>A </a:t>
            </a:r>
            <a:r>
              <a:rPr lang="en-US" sz="2400" dirty="0">
                <a:solidFill>
                  <a:srgbClr val="7030A0"/>
                </a:solidFill>
              </a:rPr>
              <a:t>great man: one of those who stand in great repute &amp; prosperity, like Oedipus &amp; Thyestes</a:t>
            </a:r>
            <a:r>
              <a:rPr lang="en-US" sz="2400" dirty="0" smtClean="0">
                <a:solidFill>
                  <a:srgbClr val="7030A0"/>
                </a:solidFill>
              </a:rPr>
              <a:t>: </a:t>
            </a:r>
            <a:r>
              <a:rPr lang="en-US" sz="2400" dirty="0">
                <a:solidFill>
                  <a:srgbClr val="7030A0"/>
                </a:solidFill>
              </a:rPr>
              <a:t>conspicuous </a:t>
            </a:r>
            <a:r>
              <a:rPr lang="mr-IN" sz="2000" dirty="0">
                <a:solidFill>
                  <a:srgbClr val="00B050"/>
                </a:solidFill>
              </a:rPr>
              <a:t>(प्रमुख)</a:t>
            </a:r>
            <a:r>
              <a:rPr lang="mr-IN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men from families of that kind.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94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sz="2200" dirty="0" smtClean="0">
                <a:solidFill>
                  <a:srgbClr val="7030A0"/>
                </a:solidFill>
              </a:rPr>
              <a:t>Hero </a:t>
            </a:r>
            <a:r>
              <a:rPr lang="en-US" sz="2200" dirty="0">
                <a:solidFill>
                  <a:srgbClr val="7030A0"/>
                </a:solidFill>
              </a:rPr>
              <a:t>is neither a villain nor a model of perfection but is </a:t>
            </a:r>
            <a:r>
              <a:rPr lang="en-US" sz="2200" dirty="0" smtClean="0">
                <a:solidFill>
                  <a:srgbClr val="7030A0"/>
                </a:solidFill>
              </a:rPr>
              <a:t>good </a:t>
            </a:r>
            <a:r>
              <a:rPr lang="en-US" sz="2200" dirty="0">
                <a:solidFill>
                  <a:srgbClr val="7030A0"/>
                </a:solidFill>
              </a:rPr>
              <a:t>&amp; decent. </a:t>
            </a:r>
            <a:endParaRPr lang="en-US" sz="2200" dirty="0" smtClean="0">
              <a:solidFill>
                <a:srgbClr val="7030A0"/>
              </a:solidFill>
            </a:endParaRPr>
          </a:p>
          <a:p>
            <a:pPr marL="457200" indent="-457200" algn="just">
              <a:lnSpc>
                <a:spcPct val="170000"/>
              </a:lnSpc>
              <a:buFont typeface="Arial" pitchFamily="34" charset="0"/>
              <a:buAutoNum type="alphaLcParenR"/>
            </a:pPr>
            <a:r>
              <a:rPr lang="en-US" sz="2200" dirty="0" smtClean="0">
                <a:solidFill>
                  <a:srgbClr val="7030A0"/>
                </a:solidFill>
              </a:rPr>
              <a:t>mistake </a:t>
            </a:r>
            <a:r>
              <a:rPr lang="en-US" sz="2200" dirty="0">
                <a:solidFill>
                  <a:srgbClr val="7030A0"/>
                </a:solidFill>
              </a:rPr>
              <a:t>(hamartia</a:t>
            </a:r>
            <a:r>
              <a:rPr lang="en-US" sz="2200" dirty="0" smtClean="0">
                <a:solidFill>
                  <a:srgbClr val="7030A0"/>
                </a:solidFill>
              </a:rPr>
              <a:t>) : </a:t>
            </a:r>
            <a:r>
              <a:rPr lang="en-US" sz="2200" dirty="0">
                <a:solidFill>
                  <a:srgbClr val="7030A0"/>
                </a:solidFill>
              </a:rPr>
              <a:t>This Greek word, which Aristotle uses only once in the Poetics, has also been translated as ‘flaw/error</a:t>
            </a:r>
            <a:r>
              <a:rPr lang="en-US" sz="2200" dirty="0" smtClean="0">
                <a:solidFill>
                  <a:srgbClr val="7030A0"/>
                </a:solidFill>
              </a:rPr>
              <a:t>’.</a:t>
            </a:r>
          </a:p>
          <a:p>
            <a:pPr marL="457200" indent="-457200" algn="just">
              <a:lnSpc>
                <a:spcPct val="170000"/>
              </a:lnSpc>
              <a:buFont typeface="Arial" pitchFamily="34" charset="0"/>
              <a:buAutoNum type="alphaLcParenR"/>
            </a:pPr>
            <a:r>
              <a:rPr lang="en-US" sz="2200" dirty="0">
                <a:solidFill>
                  <a:srgbClr val="7030A0"/>
                </a:solidFill>
              </a:rPr>
              <a:t>Great man falls through--though not entirely because of some weakness of character, some moral blindness/error. </a:t>
            </a:r>
            <a:endParaRPr lang="en-US" sz="2200" dirty="0" smtClean="0">
              <a:solidFill>
                <a:srgbClr val="7030A0"/>
              </a:solidFill>
            </a:endParaRPr>
          </a:p>
          <a:p>
            <a:pPr algn="just">
              <a:lnSpc>
                <a:spcPct val="170000"/>
              </a:lnSpc>
            </a:pPr>
            <a:r>
              <a:rPr lang="en-US" sz="2200" dirty="0">
                <a:solidFill>
                  <a:srgbClr val="7030A0"/>
                </a:solidFill>
              </a:rPr>
              <a:t>Best tragic plot is single &amp; complex, rather than double (with opposite endings for good &amp; bad - a characteristic of comedy in which the good are rewarded &amp; wicked punished). </a:t>
            </a:r>
            <a:r>
              <a:rPr lang="en-US" sz="2200" dirty="0" smtClean="0">
                <a:solidFill>
                  <a:srgbClr val="7030A0"/>
                </a:solidFill>
              </a:rPr>
              <a:t>All </a:t>
            </a:r>
            <a:r>
              <a:rPr lang="en-US" sz="2200" dirty="0">
                <a:solidFill>
                  <a:srgbClr val="7030A0"/>
                </a:solidFill>
              </a:rPr>
              <a:t>plots have some pathos (suffering), but a complex plot includes reversal &amp; recognition) "reversal" (</a:t>
            </a:r>
            <a:r>
              <a:rPr lang="en-US" sz="2200" dirty="0" err="1">
                <a:solidFill>
                  <a:srgbClr val="7030A0"/>
                </a:solidFill>
              </a:rPr>
              <a:t>peripeteia</a:t>
            </a:r>
            <a:r>
              <a:rPr lang="en-US" sz="2200" dirty="0" smtClean="0">
                <a:solidFill>
                  <a:srgbClr val="7030A0"/>
                </a:solidFill>
              </a:rPr>
              <a:t>): </a:t>
            </a:r>
            <a:r>
              <a:rPr lang="en-US" sz="2200" dirty="0">
                <a:solidFill>
                  <a:srgbClr val="7030A0"/>
                </a:solidFill>
              </a:rPr>
              <a:t>occurs when a situation seems </a:t>
            </a:r>
            <a:r>
              <a:rPr lang="en-US" sz="2000" dirty="0">
                <a:solidFill>
                  <a:srgbClr val="7030A0"/>
                </a:solidFill>
              </a:rPr>
              <a:t>to developing in one direction, then suddenly "reverses" to another. </a:t>
            </a:r>
            <a:r>
              <a:rPr lang="en-US" sz="2000" dirty="0" smtClean="0">
                <a:solidFill>
                  <a:srgbClr val="7030A0"/>
                </a:solidFill>
              </a:rPr>
              <a:t> 		</a:t>
            </a:r>
            <a:r>
              <a:rPr lang="en-US" sz="2000" b="1" dirty="0" smtClean="0">
                <a:solidFill>
                  <a:srgbClr val="7030A0"/>
                </a:solidFill>
              </a:rPr>
              <a:t>XXX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00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</a:rPr>
              <a:t>XXX</a:t>
            </a:r>
            <a:endParaRPr lang="en-US" sz="2200" dirty="0">
              <a:solidFill>
                <a:srgbClr val="7030A0"/>
              </a:solidFill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n-US" sz="2400" dirty="0">
              <a:solidFill>
                <a:srgbClr val="7030A0"/>
              </a:solidFill>
            </a:endParaRPr>
          </a:p>
          <a:p>
            <a:pPr marL="457200" indent="-457200" algn="just">
              <a:lnSpc>
                <a:spcPct val="170000"/>
              </a:lnSpc>
              <a:buFont typeface="Arial" pitchFamily="34" charset="0"/>
              <a:buAutoNum type="alphaLcParenR"/>
            </a:pPr>
            <a:endParaRPr lang="en-US" sz="2400" dirty="0">
              <a:solidFill>
                <a:srgbClr val="7030A0"/>
              </a:solidFill>
            </a:endParaRPr>
          </a:p>
          <a:p>
            <a:pPr algn="just">
              <a:lnSpc>
                <a:spcPct val="170000"/>
              </a:lnSpc>
            </a:pP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57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568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B.A. III yr. Special English                                                                                        Semester - V Paper – VII – (40 Marks) Literary Criticism and Critical Appreciation</dc:title>
  <dc:creator>Dell</dc:creator>
  <cp:lastModifiedBy>Dr. Parag Sontakke</cp:lastModifiedBy>
  <cp:revision>628</cp:revision>
  <dcterms:created xsi:type="dcterms:W3CDTF">2006-08-16T00:00:00Z</dcterms:created>
  <dcterms:modified xsi:type="dcterms:W3CDTF">2024-07-28T14:15:28Z</dcterms:modified>
</cp:coreProperties>
</file>