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7" r:id="rId2"/>
    <p:sldId id="315" r:id="rId3"/>
    <p:sldId id="309" r:id="rId4"/>
    <p:sldId id="316" r:id="rId5"/>
    <p:sldId id="31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E9BD2-222B-4147-823F-FAD7C0A0A25B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352FC-7D67-428F-B99C-FC9564C97E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020F-E8F9-4031-A830-3D7A8B01E43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B99B-171D-4FC3-89B7-B2832CEA2BE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64F0-F15A-49E1-BC17-5C7EA4F3849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1B2-7EE9-4818-B90B-E3D51957F40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CFB2F-74AB-463D-8FB5-955092CF0DB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C354-C019-4849-ABC9-5B0808DD7E8C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80D2A-20FC-4D29-92DB-07EEBEC146C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CB15-B40B-48CD-82F4-3358549093A4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DA40-D425-42BA-8EEB-0C8CF9D58E8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E6EF-BDCB-441B-9065-CE5352999A7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07B9-BDE6-4E29-B772-1B27C3E72168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F52D-471F-43C3-A882-1ED239EFD9B7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			</a:t>
            </a:r>
            <a:r>
              <a:rPr lang="en-US" sz="2400" b="1" dirty="0" smtClean="0">
                <a:solidFill>
                  <a:schemeClr val="accent2"/>
                </a:solidFill>
              </a:rPr>
              <a:t>Module II 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		Classical Criticism 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		2) </a:t>
            </a:r>
            <a:r>
              <a:rPr lang="en-US" sz="2400" b="1" dirty="0">
                <a:solidFill>
                  <a:schemeClr val="accent2"/>
                </a:solidFill>
              </a:rPr>
              <a:t>T</a:t>
            </a:r>
            <a:r>
              <a:rPr lang="en-US" sz="2400" b="1" dirty="0" smtClean="0">
                <a:solidFill>
                  <a:schemeClr val="accent2"/>
                </a:solidFill>
              </a:rPr>
              <a:t>he Ideal Tragic Hero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(From Aristotle’s Poetics)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Feelings of pity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fear are necessary for the spirit of tragedy. Aristotle’s views in “Poetics” define perfect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ideal tragic hero.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Greek tragedies are still being read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even dramatized in the world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it is because of their perfect tragic </a:t>
            </a:r>
            <a:r>
              <a:rPr lang="en-US" sz="2400" dirty="0" smtClean="0">
                <a:solidFill>
                  <a:srgbClr val="7030A0"/>
                </a:solidFill>
              </a:rPr>
              <a:t>heroes.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Characteristics </a:t>
            </a:r>
            <a:r>
              <a:rPr lang="en-US" sz="2400" dirty="0">
                <a:solidFill>
                  <a:srgbClr val="7030A0"/>
                </a:solidFill>
              </a:rPr>
              <a:t>of an ideal tragic hero, given by Aristotle, are widely accepted in the world.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If </a:t>
            </a:r>
            <a:r>
              <a:rPr lang="en-US" sz="2400" dirty="0">
                <a:solidFill>
                  <a:srgbClr val="7030A0"/>
                </a:solidFill>
              </a:rPr>
              <a:t>a tragedy is written on the basis of Aristotelian concept, it will indeed evoke catharsis.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C:\Users\ADMIN\Desktop\New folder\a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683327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Aristotle’s Views on Ideal Tragic </a:t>
            </a:r>
            <a:r>
              <a:rPr lang="en-US" sz="2400" b="1" dirty="0" smtClean="0">
                <a:solidFill>
                  <a:srgbClr val="FF0000"/>
                </a:solidFill>
              </a:rPr>
              <a:t>Hero : </a:t>
            </a:r>
            <a:r>
              <a:rPr lang="en-US" sz="2400" dirty="0" smtClean="0">
                <a:solidFill>
                  <a:srgbClr val="7030A0"/>
                </a:solidFill>
              </a:rPr>
              <a:t>In Chapter </a:t>
            </a:r>
            <a:r>
              <a:rPr lang="en-US" sz="2400" dirty="0">
                <a:solidFill>
                  <a:srgbClr val="7030A0"/>
                </a:solidFill>
              </a:rPr>
              <a:t>XIII of </a:t>
            </a:r>
            <a:r>
              <a:rPr lang="en-US" sz="2400" dirty="0" smtClean="0">
                <a:solidFill>
                  <a:srgbClr val="7030A0"/>
                </a:solidFill>
              </a:rPr>
              <a:t>his “</a:t>
            </a:r>
            <a:r>
              <a:rPr lang="en-US" sz="2400" dirty="0">
                <a:solidFill>
                  <a:srgbClr val="7030A0"/>
                </a:solidFill>
              </a:rPr>
              <a:t>Poetics</a:t>
            </a:r>
            <a:r>
              <a:rPr lang="en-US" sz="2400" dirty="0" smtClean="0">
                <a:solidFill>
                  <a:srgbClr val="7030A0"/>
                </a:solidFill>
              </a:rPr>
              <a:t>”, the </a:t>
            </a:r>
            <a:r>
              <a:rPr lang="en-US" sz="2400" dirty="0">
                <a:solidFill>
                  <a:srgbClr val="7030A0"/>
                </a:solidFill>
              </a:rPr>
              <a:t>earliest surviving work of dramatic theory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first extant philosophical treatise to focus on literary theory.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This </a:t>
            </a:r>
            <a:r>
              <a:rPr lang="en-US" sz="2400" dirty="0">
                <a:solidFill>
                  <a:srgbClr val="7030A0"/>
                </a:solidFill>
              </a:rPr>
              <a:t>text </a:t>
            </a:r>
            <a:r>
              <a:rPr lang="en-US" sz="2400" dirty="0" smtClean="0">
                <a:solidFill>
                  <a:srgbClr val="7030A0"/>
                </a:solidFill>
              </a:rPr>
              <a:t>refers </a:t>
            </a:r>
            <a:r>
              <a:rPr lang="en-US" sz="2400" dirty="0">
                <a:solidFill>
                  <a:srgbClr val="7030A0"/>
                </a:solidFill>
              </a:rPr>
              <a:t>to </a:t>
            </a:r>
            <a:r>
              <a:rPr lang="en-US" sz="2400" dirty="0" smtClean="0">
                <a:solidFill>
                  <a:srgbClr val="7030A0"/>
                </a:solidFill>
              </a:rPr>
              <a:t>poetry/more </a:t>
            </a:r>
            <a:r>
              <a:rPr lang="en-US" sz="2400" dirty="0">
                <a:solidFill>
                  <a:srgbClr val="7030A0"/>
                </a:solidFill>
              </a:rPr>
              <a:t>literally "the poetic art," deriving from the term for "</a:t>
            </a:r>
            <a:r>
              <a:rPr lang="en-US" sz="2400" dirty="0" smtClean="0">
                <a:solidFill>
                  <a:srgbClr val="7030A0"/>
                </a:solidFill>
              </a:rPr>
              <a:t>poet ; author ; maker’’.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In Aristotle’s opinion, a hero </a:t>
            </a:r>
            <a:r>
              <a:rPr lang="en-US" sz="2400" dirty="0">
                <a:solidFill>
                  <a:srgbClr val="7030A0"/>
                </a:solidFill>
              </a:rPr>
              <a:t>should neither be entirely bad nor completely good but a combination of both</a:t>
            </a:r>
            <a:r>
              <a:rPr lang="en-US" sz="2400" dirty="0" smtClean="0">
                <a:solidFill>
                  <a:srgbClr val="7030A0"/>
                </a:solidFill>
              </a:rPr>
              <a:t>. He </a:t>
            </a:r>
            <a:r>
              <a:rPr lang="en-US" sz="2400" dirty="0">
                <a:solidFill>
                  <a:srgbClr val="7030A0"/>
                </a:solidFill>
              </a:rPr>
              <a:t>should be noble by </a:t>
            </a:r>
            <a:r>
              <a:rPr lang="en-US" sz="2400" dirty="0" smtClean="0">
                <a:solidFill>
                  <a:srgbClr val="7030A0"/>
                </a:solidFill>
              </a:rPr>
              <a:t>birth. Hero should suffer. Women </a:t>
            </a:r>
            <a:r>
              <a:rPr lang="en-US" sz="2400" dirty="0">
                <a:solidFill>
                  <a:srgbClr val="7030A0"/>
                </a:solidFill>
              </a:rPr>
              <a:t>are not good for </a:t>
            </a:r>
            <a:r>
              <a:rPr lang="en-US" sz="2400" dirty="0" smtClean="0">
                <a:solidFill>
                  <a:srgbClr val="7030A0"/>
                </a:solidFill>
              </a:rPr>
              <a:t>tragedy.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Mixture of Good &amp; Bad in Hero 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>
                <a:solidFill>
                  <a:srgbClr val="7030A0"/>
                </a:solidFill>
              </a:rPr>
              <a:t>One </a:t>
            </a:r>
            <a:r>
              <a:rPr lang="en-US" sz="2400" dirty="0">
                <a:solidFill>
                  <a:srgbClr val="7030A0"/>
                </a:solidFill>
              </a:rPr>
              <a:t>of the important characteristics of an ideal tragic hero is that it should be a person, having both good &amp; bad qualities. 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5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0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Aristotle </a:t>
            </a:r>
            <a:r>
              <a:rPr lang="en-US" sz="2400" dirty="0">
                <a:solidFill>
                  <a:srgbClr val="7030A0"/>
                </a:solidFill>
              </a:rPr>
              <a:t>says that neither a good character can be an ideal tragic hero nor can a bad character fulfill the purpose of a true </a:t>
            </a:r>
            <a:r>
              <a:rPr lang="en-US" sz="2400" dirty="0" smtClean="0">
                <a:solidFill>
                  <a:srgbClr val="7030A0"/>
                </a:solidFill>
              </a:rPr>
              <a:t>tragedy. Reason </a:t>
            </a:r>
            <a:r>
              <a:rPr lang="en-US" sz="2400" dirty="0">
                <a:solidFill>
                  <a:srgbClr val="7030A0"/>
                </a:solidFill>
              </a:rPr>
              <a:t>behind it is that a good character will not create fear, which is an important ingredient of tragedy.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God </a:t>
            </a:r>
            <a:r>
              <a:rPr lang="en-US" sz="2400" dirty="0">
                <a:solidFill>
                  <a:srgbClr val="7030A0"/>
                </a:solidFill>
              </a:rPr>
              <a:t>like person’s sufferings are not justified at all. It will only create sympathy. </a:t>
            </a:r>
            <a:r>
              <a:rPr lang="en-US" sz="2400" dirty="0" smtClean="0">
                <a:solidFill>
                  <a:srgbClr val="7030A0"/>
                </a:solidFill>
              </a:rPr>
              <a:t>Hence</a:t>
            </a:r>
            <a:r>
              <a:rPr lang="en-US" sz="2400" dirty="0">
                <a:solidFill>
                  <a:srgbClr val="7030A0"/>
                </a:solidFill>
              </a:rPr>
              <a:t>, an ideal tragic hero in Aristotle’s views is the one who is possessor of both good &amp; bad qualities. </a:t>
            </a:r>
            <a:r>
              <a:rPr lang="en-US" sz="2400" dirty="0" smtClean="0">
                <a:solidFill>
                  <a:srgbClr val="7030A0"/>
                </a:solidFill>
              </a:rPr>
              <a:t>However</a:t>
            </a:r>
            <a:r>
              <a:rPr lang="en-US" sz="2400" dirty="0">
                <a:solidFill>
                  <a:srgbClr val="7030A0"/>
                </a:solidFill>
              </a:rPr>
              <a:t>, Aristotle has faced a lot of criticism on this point. 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Tragic Hero Should be a Noble Person : </a:t>
            </a:r>
            <a:r>
              <a:rPr lang="en-US" sz="2400" dirty="0">
                <a:solidFill>
                  <a:srgbClr val="7030A0"/>
                </a:solidFill>
              </a:rPr>
              <a:t>Aristotle expresses his views further &amp; says that tragic character should be noble by birth &amp; he must fall from prosperity to adversity. 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srgbClr val="7030A0"/>
                </a:solidFill>
              </a:rPr>
              <a:t>In </a:t>
            </a:r>
            <a:r>
              <a:rPr lang="en-US" sz="2500" dirty="0">
                <a:solidFill>
                  <a:srgbClr val="7030A0"/>
                </a:solidFill>
              </a:rPr>
              <a:t>this way, a totally bad person is also not good for a tragedy. If a villain suffers then his sufferings are entirely justified because he deserves it. </a:t>
            </a:r>
            <a:r>
              <a:rPr lang="en-US" sz="2500" dirty="0" smtClean="0">
                <a:solidFill>
                  <a:srgbClr val="7030A0"/>
                </a:solidFill>
              </a:rPr>
              <a:t>He </a:t>
            </a:r>
            <a:r>
              <a:rPr lang="en-US" sz="2500" dirty="0">
                <a:solidFill>
                  <a:srgbClr val="7030A0"/>
                </a:solidFill>
              </a:rPr>
              <a:t>will neither evoke pity nor fear which is totally alien to the spirit of </a:t>
            </a:r>
            <a:r>
              <a:rPr lang="en-US" sz="2500" dirty="0" smtClean="0">
                <a:solidFill>
                  <a:srgbClr val="7030A0"/>
                </a:solidFill>
              </a:rPr>
              <a:t>tragedy.</a:t>
            </a:r>
          </a:p>
          <a:p>
            <a:pPr algn="just">
              <a:lnSpc>
                <a:spcPct val="150000"/>
              </a:lnSpc>
            </a:pPr>
            <a:r>
              <a:rPr lang="en-US" sz="2500" dirty="0">
                <a:solidFill>
                  <a:srgbClr val="7030A0"/>
                </a:solidFill>
              </a:rPr>
              <a:t>Noble characters are best for a tragedy. Suffering of a noble person is more effective than the sufferings of a person from lower class. </a:t>
            </a:r>
            <a:endParaRPr lang="en-US" sz="25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500" dirty="0">
                <a:solidFill>
                  <a:srgbClr val="7030A0"/>
                </a:solidFill>
              </a:rPr>
              <a:t>There is more interest &amp; fear in seeing a noble man falling from a position of lofty eminence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500" b="1" dirty="0">
                <a:solidFill>
                  <a:srgbClr val="FF0000"/>
                </a:solidFill>
              </a:rPr>
              <a:t>Sufferings : </a:t>
            </a:r>
            <a:r>
              <a:rPr lang="en-US" sz="2500" dirty="0" smtClean="0">
                <a:solidFill>
                  <a:srgbClr val="7030A0"/>
                </a:solidFill>
              </a:rPr>
              <a:t>It </a:t>
            </a:r>
            <a:r>
              <a:rPr lang="en-US" sz="2500" dirty="0">
                <a:solidFill>
                  <a:srgbClr val="7030A0"/>
                </a:solidFill>
              </a:rPr>
              <a:t>is integral part of tragedy. No tragedy is called complete until hero suffers. </a:t>
            </a:r>
            <a:r>
              <a:rPr lang="en-US" sz="2500" dirty="0" smtClean="0">
                <a:solidFill>
                  <a:srgbClr val="7030A0"/>
                </a:solidFill>
              </a:rPr>
              <a:t>Of course, </a:t>
            </a:r>
            <a:r>
              <a:rPr lang="en-US" sz="2500" dirty="0">
                <a:solidFill>
                  <a:srgbClr val="7030A0"/>
                </a:solidFill>
              </a:rPr>
              <a:t>suffering is </a:t>
            </a:r>
            <a:r>
              <a:rPr lang="en-US" sz="2500" dirty="0" smtClean="0">
                <a:solidFill>
                  <a:srgbClr val="7030A0"/>
                </a:solidFill>
              </a:rPr>
              <a:t>base </a:t>
            </a:r>
            <a:r>
              <a:rPr lang="en-US" sz="2500" dirty="0">
                <a:solidFill>
                  <a:srgbClr val="7030A0"/>
                </a:solidFill>
              </a:rPr>
              <a:t>of a tragedy.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500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5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6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2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500" dirty="0" smtClean="0">
                <a:solidFill>
                  <a:srgbClr val="7030A0"/>
                </a:solidFill>
              </a:rPr>
              <a:t>Tragic </a:t>
            </a:r>
            <a:r>
              <a:rPr lang="en-US" sz="2500" dirty="0">
                <a:solidFill>
                  <a:srgbClr val="7030A0"/>
                </a:solidFill>
              </a:rPr>
              <a:t>hero, who is combination of both good </a:t>
            </a:r>
            <a:r>
              <a:rPr lang="en-US" sz="2500" dirty="0" smtClean="0">
                <a:solidFill>
                  <a:srgbClr val="7030A0"/>
                </a:solidFill>
              </a:rPr>
              <a:t>&amp; </a:t>
            </a:r>
            <a:r>
              <a:rPr lang="en-US" sz="2500" dirty="0">
                <a:solidFill>
                  <a:srgbClr val="7030A0"/>
                </a:solidFill>
              </a:rPr>
              <a:t>bad qualities, should suffer because of an </a:t>
            </a:r>
            <a:r>
              <a:rPr lang="en-US" sz="2500" dirty="0" smtClean="0">
                <a:solidFill>
                  <a:srgbClr val="7030A0"/>
                </a:solidFill>
              </a:rPr>
              <a:t>error/frailty</a:t>
            </a:r>
            <a:r>
              <a:rPr lang="en-US" sz="2500" dirty="0">
                <a:solidFill>
                  <a:srgbClr val="7030A0"/>
                </a:solidFill>
              </a:rPr>
              <a:t>, called hamartia. </a:t>
            </a:r>
            <a:r>
              <a:rPr lang="en-US" sz="2500" dirty="0" smtClean="0">
                <a:solidFill>
                  <a:srgbClr val="7030A0"/>
                </a:solidFill>
              </a:rPr>
              <a:t>It </a:t>
            </a:r>
            <a:r>
              <a:rPr lang="en-US" sz="2500" dirty="0">
                <a:solidFill>
                  <a:srgbClr val="7030A0"/>
                </a:solidFill>
              </a:rPr>
              <a:t>can be an error of judgement/a bad decision of the character/any other thing which leads him to destruction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500" dirty="0">
                <a:solidFill>
                  <a:srgbClr val="7030A0"/>
                </a:solidFill>
              </a:rPr>
              <a:t>Aristotle gives much importance to hamartia </a:t>
            </a:r>
            <a:r>
              <a:rPr lang="en-US" sz="2500" dirty="0" smtClean="0">
                <a:solidFill>
                  <a:srgbClr val="7030A0"/>
                </a:solidFill>
              </a:rPr>
              <a:t>&amp; </a:t>
            </a:r>
            <a:r>
              <a:rPr lang="en-US" sz="2500" dirty="0">
                <a:solidFill>
                  <a:srgbClr val="7030A0"/>
                </a:solidFill>
              </a:rPr>
              <a:t>adds that sufferings of </a:t>
            </a:r>
            <a:r>
              <a:rPr lang="en-US" sz="2500" dirty="0" smtClean="0">
                <a:solidFill>
                  <a:srgbClr val="7030A0"/>
                </a:solidFill>
              </a:rPr>
              <a:t>tragic </a:t>
            </a:r>
            <a:r>
              <a:rPr lang="en-US" sz="2500" dirty="0">
                <a:solidFill>
                  <a:srgbClr val="7030A0"/>
                </a:solidFill>
              </a:rPr>
              <a:t>hero can also be the reason of unavoidable circumstances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500" b="1" dirty="0">
                <a:solidFill>
                  <a:srgbClr val="FF0000"/>
                </a:solidFill>
              </a:rPr>
              <a:t>Women </a:t>
            </a:r>
            <a:r>
              <a:rPr lang="en-US" sz="2500" b="1" dirty="0" smtClean="0">
                <a:solidFill>
                  <a:srgbClr val="FF0000"/>
                </a:solidFill>
              </a:rPr>
              <a:t>&amp; </a:t>
            </a:r>
            <a:r>
              <a:rPr lang="en-US" sz="2500" b="1" dirty="0">
                <a:solidFill>
                  <a:srgbClr val="FF0000"/>
                </a:solidFill>
              </a:rPr>
              <a:t>Aristotle’s Views on Ideal Tragic Hero </a:t>
            </a:r>
            <a:r>
              <a:rPr lang="en-US" sz="2500" b="1" dirty="0" smtClean="0">
                <a:solidFill>
                  <a:srgbClr val="FF0000"/>
                </a:solidFill>
              </a:rPr>
              <a:t>: </a:t>
            </a:r>
            <a:r>
              <a:rPr lang="en-US" sz="2500" dirty="0" smtClean="0">
                <a:solidFill>
                  <a:srgbClr val="7030A0"/>
                </a:solidFill>
              </a:rPr>
              <a:t>Aristotle </a:t>
            </a:r>
            <a:r>
              <a:rPr lang="en-US" sz="2500" dirty="0">
                <a:solidFill>
                  <a:srgbClr val="7030A0"/>
                </a:solidFill>
              </a:rPr>
              <a:t>has something more to say in definition of a tragic hero. He does not consider a woman suitable for tragedy</a:t>
            </a:r>
            <a:r>
              <a:rPr lang="en-US" sz="2500">
                <a:solidFill>
                  <a:srgbClr val="7030A0"/>
                </a:solidFill>
              </a:rPr>
              <a:t>. </a:t>
            </a:r>
            <a:r>
              <a:rPr lang="en-US" sz="2500" smtClean="0">
                <a:solidFill>
                  <a:srgbClr val="7030A0"/>
                </a:solidFill>
              </a:rPr>
              <a:t>Women</a:t>
            </a:r>
            <a:r>
              <a:rPr lang="en-US" sz="2500" dirty="0">
                <a:solidFill>
                  <a:srgbClr val="7030A0"/>
                </a:solidFill>
              </a:rPr>
              <a:t>, in his eyes are inferior &amp; are not perfect tragic heroines</a:t>
            </a:r>
            <a:r>
              <a:rPr lang="en-US" sz="2500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8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499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 III yr. Special English                                                                                        Semester - V Paper – VII – (40 Marks) Literary Criticism and Critical Appreciation</dc:title>
  <dc:creator>Dell</dc:creator>
  <cp:lastModifiedBy>Dr. Parag Sontakke</cp:lastModifiedBy>
  <cp:revision>668</cp:revision>
  <dcterms:created xsi:type="dcterms:W3CDTF">2006-08-16T00:00:00Z</dcterms:created>
  <dcterms:modified xsi:type="dcterms:W3CDTF">2024-07-28T14:16:29Z</dcterms:modified>
</cp:coreProperties>
</file>