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256" r:id="rId2"/>
    <p:sldId id="267" r:id="rId3"/>
    <p:sldId id="270" r:id="rId4"/>
    <p:sldId id="258" r:id="rId5"/>
    <p:sldId id="285" r:id="rId6"/>
    <p:sldId id="286" r:id="rId7"/>
    <p:sldId id="287" r:id="rId8"/>
    <p:sldId id="271" r:id="rId9"/>
    <p:sldId id="272" r:id="rId10"/>
    <p:sldId id="274" r:id="rId11"/>
    <p:sldId id="276" r:id="rId12"/>
    <p:sldId id="277" r:id="rId13"/>
    <p:sldId id="278" r:id="rId14"/>
    <p:sldId id="279" r:id="rId15"/>
    <p:sldId id="281"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p:scale>
          <a:sx n="70" d="100"/>
          <a:sy n="70" d="100"/>
        </p:scale>
        <p:origin x="-1386"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451623B2-19AF-44CD-B55B-905B98D3A65D}" type="datetimeFigureOut">
              <a:rPr lang="en-US" smtClean="0"/>
              <a:pPr/>
              <a:t>7/28/2024</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FDBCDF82-6D3B-4F67-B1C5-63D51CE69860}" type="slidenum">
              <a:rPr lang="en-US" smtClean="0"/>
              <a:pPr/>
              <a:t>‹#›</a:t>
            </a:fld>
            <a:endParaRPr lang="en-US"/>
          </a:p>
        </p:txBody>
      </p:sp>
    </p:spTree>
    <p:extLst>
      <p:ext uri="{BB962C8B-B14F-4D97-AF65-F5344CB8AC3E}">
        <p14:creationId xmlns:p14="http://schemas.microsoft.com/office/powerpoint/2010/main" val="17538732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7/28/2024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7/28/2024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7/28/2024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7/28/2024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7/28/2024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7/28/2024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7/28/2024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7/28/2024</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rmAutofit/>
          </a:bodyPr>
          <a:lstStyle/>
          <a:p>
            <a:endParaRPr lang="en-US" sz="2400" dirty="0" smtClean="0">
              <a:solidFill>
                <a:srgbClr val="7030A0"/>
              </a:solidFill>
              <a:latin typeface="Candara" pitchFamily="34"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a:t>
            </a:fld>
            <a:endParaRPr lang="en-US" dirty="0"/>
          </a:p>
        </p:txBody>
      </p:sp>
      <p:sp>
        <p:nvSpPr>
          <p:cNvPr id="2" name="Rectangle 1"/>
          <p:cNvSpPr/>
          <p:nvPr/>
        </p:nvSpPr>
        <p:spPr>
          <a:xfrm>
            <a:off x="43543" y="36016"/>
            <a:ext cx="8991600" cy="6555641"/>
          </a:xfrm>
          <a:prstGeom prst="rect">
            <a:avLst/>
          </a:prstGeom>
        </p:spPr>
        <p:txBody>
          <a:bodyPr wrap="square">
            <a:spAutoFit/>
          </a:bodyPr>
          <a:lstStyle/>
          <a:p>
            <a:pPr algn="ctr"/>
            <a:r>
              <a:rPr lang="en-US" sz="2400" b="1" dirty="0">
                <a:solidFill>
                  <a:srgbClr val="FF0000"/>
                </a:solidFill>
              </a:rPr>
              <a:t>Module </a:t>
            </a:r>
            <a:r>
              <a:rPr lang="en-US" sz="2400" b="1" dirty="0" smtClean="0">
                <a:solidFill>
                  <a:srgbClr val="FF0000"/>
                </a:solidFill>
              </a:rPr>
              <a:t>– IV   </a:t>
            </a:r>
            <a:r>
              <a:rPr lang="en-US" sz="2400" b="1" dirty="0" smtClean="0">
                <a:solidFill>
                  <a:srgbClr val="C00000"/>
                </a:solidFill>
                <a:latin typeface="Candara" pitchFamily="34" charset="0"/>
              </a:rPr>
              <a:t>LITERARY </a:t>
            </a:r>
            <a:r>
              <a:rPr lang="en-US" sz="2400" b="1" dirty="0">
                <a:solidFill>
                  <a:srgbClr val="C00000"/>
                </a:solidFill>
                <a:latin typeface="Candara" pitchFamily="34" charset="0"/>
              </a:rPr>
              <a:t>TERMS</a:t>
            </a:r>
            <a:endParaRPr lang="en-US" sz="2400" dirty="0">
              <a:solidFill>
                <a:srgbClr val="C00000"/>
              </a:solidFill>
              <a:latin typeface="Candara" pitchFamily="34" charset="0"/>
            </a:endParaRPr>
          </a:p>
          <a:p>
            <a:pPr marL="457200" indent="-457200" algn="just">
              <a:lnSpc>
                <a:spcPct val="150000"/>
              </a:lnSpc>
              <a:buFont typeface="Wingdings" pitchFamily="2" charset="2"/>
              <a:buChar char="v"/>
            </a:pPr>
            <a:r>
              <a:rPr lang="en-US" sz="2400" dirty="0" smtClean="0">
                <a:solidFill>
                  <a:srgbClr val="7030A0"/>
                </a:solidFill>
              </a:rPr>
              <a:t>Literary </a:t>
            </a:r>
            <a:r>
              <a:rPr lang="en-US" sz="2400" dirty="0">
                <a:solidFill>
                  <a:srgbClr val="7030A0"/>
                </a:solidFill>
              </a:rPr>
              <a:t>terms refer to the technique, </a:t>
            </a:r>
            <a:r>
              <a:rPr lang="en-US" sz="2400" dirty="0" smtClean="0">
                <a:solidFill>
                  <a:srgbClr val="7030A0"/>
                </a:solidFill>
              </a:rPr>
              <a:t>style &amp; </a:t>
            </a:r>
            <a:r>
              <a:rPr lang="en-US" sz="2400" dirty="0">
                <a:solidFill>
                  <a:srgbClr val="7030A0"/>
                </a:solidFill>
              </a:rPr>
              <a:t>formatting used by writers </a:t>
            </a:r>
            <a:r>
              <a:rPr lang="en-US" sz="2400" dirty="0" smtClean="0">
                <a:solidFill>
                  <a:srgbClr val="7030A0"/>
                </a:solidFill>
              </a:rPr>
              <a:t>&amp; </a:t>
            </a:r>
            <a:r>
              <a:rPr lang="en-US" sz="2400" dirty="0">
                <a:solidFill>
                  <a:srgbClr val="7030A0"/>
                </a:solidFill>
              </a:rPr>
              <a:t>speakers to masterfully emphasize, </a:t>
            </a:r>
            <a:r>
              <a:rPr lang="en-US" sz="2400" dirty="0" smtClean="0">
                <a:solidFill>
                  <a:srgbClr val="7030A0"/>
                </a:solidFill>
              </a:rPr>
              <a:t>embellish/strengthen </a:t>
            </a:r>
            <a:r>
              <a:rPr lang="en-US" sz="2400" dirty="0">
                <a:solidFill>
                  <a:srgbClr val="7030A0"/>
                </a:solidFill>
              </a:rPr>
              <a:t>their compositions. </a:t>
            </a:r>
          </a:p>
          <a:p>
            <a:pPr marL="457200" indent="-457200" algn="just">
              <a:lnSpc>
                <a:spcPct val="150000"/>
              </a:lnSpc>
              <a:buFont typeface="Wingdings" pitchFamily="2" charset="2"/>
              <a:buChar char="v"/>
            </a:pPr>
            <a:r>
              <a:rPr lang="en-US" sz="2400" dirty="0" smtClean="0">
                <a:solidFill>
                  <a:srgbClr val="7030A0"/>
                </a:solidFill>
              </a:rPr>
              <a:t>Literary </a:t>
            </a:r>
            <a:r>
              <a:rPr lang="en-US" sz="2400" dirty="0">
                <a:solidFill>
                  <a:srgbClr val="7030A0"/>
                </a:solidFill>
              </a:rPr>
              <a:t>terms can refer to playful techniques employed by comedians to make us </a:t>
            </a:r>
            <a:r>
              <a:rPr lang="en-US" sz="2400" dirty="0" smtClean="0">
                <a:solidFill>
                  <a:srgbClr val="7030A0"/>
                </a:solidFill>
              </a:rPr>
              <a:t>laugh/witty </a:t>
            </a:r>
            <a:r>
              <a:rPr lang="en-US" sz="2400" dirty="0">
                <a:solidFill>
                  <a:srgbClr val="7030A0"/>
                </a:solidFill>
              </a:rPr>
              <a:t>tricks wordsmiths use to coin new </a:t>
            </a:r>
            <a:r>
              <a:rPr lang="en-US" sz="2400" dirty="0" smtClean="0">
                <a:solidFill>
                  <a:srgbClr val="7030A0"/>
                </a:solidFill>
              </a:rPr>
              <a:t>words/phrases</a:t>
            </a:r>
            <a:r>
              <a:rPr lang="en-US" sz="2400" dirty="0" smtClean="0">
                <a:solidFill>
                  <a:srgbClr val="7030A0"/>
                </a:solidFill>
              </a:rPr>
              <a:t>.</a:t>
            </a:r>
          </a:p>
          <a:p>
            <a:pPr algn="just">
              <a:lnSpc>
                <a:spcPct val="150000"/>
              </a:lnSpc>
            </a:pPr>
            <a:r>
              <a:rPr lang="en-US" sz="2400" b="1" dirty="0">
                <a:solidFill>
                  <a:srgbClr val="FF0000"/>
                </a:solidFill>
              </a:rPr>
              <a:t>í) Symbolism :</a:t>
            </a:r>
            <a:r>
              <a:rPr lang="en-US" sz="2400" b="1" dirty="0"/>
              <a:t> </a:t>
            </a:r>
            <a:r>
              <a:rPr lang="en-US" sz="2400" dirty="0">
                <a:latin typeface="Times New Roman" pitchFamily="18" charset="0"/>
                <a:cs typeface="Times New Roman" pitchFamily="18" charset="0"/>
              </a:rPr>
              <a:t> </a:t>
            </a:r>
            <a:r>
              <a:rPr lang="en-US" sz="2400" dirty="0">
                <a:solidFill>
                  <a:srgbClr val="7030A0"/>
                </a:solidFill>
                <a:latin typeface="Times New Roman" pitchFamily="18" charset="0"/>
                <a:cs typeface="Times New Roman" pitchFamily="18" charset="0"/>
              </a:rPr>
              <a:t>Symbols are essentially words which are not merely connotative  </a:t>
            </a:r>
            <a:r>
              <a:rPr lang="en-US" sz="2000" i="1" dirty="0">
                <a:solidFill>
                  <a:srgbClr val="7030A0"/>
                </a:solidFill>
                <a:latin typeface="Times New Roman" pitchFamily="18" charset="0"/>
                <a:cs typeface="Times New Roman" pitchFamily="18" charset="0"/>
              </a:rPr>
              <a:t>(power of suggestion)</a:t>
            </a:r>
            <a:r>
              <a:rPr lang="en-US" sz="2000" dirty="0">
                <a:solidFill>
                  <a:srgbClr val="7030A0"/>
                </a:solidFill>
                <a:latin typeface="Times New Roman" pitchFamily="18" charset="0"/>
                <a:cs typeface="Times New Roman" pitchFamily="18" charset="0"/>
              </a:rPr>
              <a:t> </a:t>
            </a:r>
            <a:r>
              <a:rPr lang="en-US" sz="2400" dirty="0">
                <a:solidFill>
                  <a:srgbClr val="7030A0"/>
                </a:solidFill>
                <a:latin typeface="Times New Roman" pitchFamily="18" charset="0"/>
                <a:cs typeface="Times New Roman" pitchFamily="18" charset="0"/>
              </a:rPr>
              <a:t>but also evocative </a:t>
            </a:r>
            <a:r>
              <a:rPr lang="en-US" sz="2000" i="1" dirty="0">
                <a:solidFill>
                  <a:srgbClr val="7030A0"/>
                </a:solidFill>
                <a:latin typeface="Times New Roman" pitchFamily="18" charset="0"/>
                <a:cs typeface="Times New Roman" pitchFamily="18" charset="0"/>
              </a:rPr>
              <a:t>(serving to bring to mind)</a:t>
            </a:r>
            <a:r>
              <a:rPr lang="en-US" sz="2400" dirty="0">
                <a:solidFill>
                  <a:srgbClr val="7030A0"/>
                </a:solidFill>
                <a:latin typeface="Times New Roman" pitchFamily="18" charset="0"/>
                <a:cs typeface="Times New Roman" pitchFamily="18" charset="0"/>
              </a:rPr>
              <a:t> &amp; emotive </a:t>
            </a:r>
            <a:r>
              <a:rPr lang="en-US" sz="2000" i="1" dirty="0">
                <a:solidFill>
                  <a:srgbClr val="7030A0"/>
                </a:solidFill>
                <a:latin typeface="Times New Roman" pitchFamily="18" charset="0"/>
                <a:cs typeface="Times New Roman" pitchFamily="18" charset="0"/>
              </a:rPr>
              <a:t>(characterized by emotion</a:t>
            </a:r>
            <a:r>
              <a:rPr lang="en-US" sz="2000" i="1" dirty="0" smtClean="0">
                <a:solidFill>
                  <a:srgbClr val="7030A0"/>
                </a:solidFill>
                <a:latin typeface="Times New Roman" pitchFamily="18" charset="0"/>
                <a:cs typeface="Times New Roman" pitchFamily="18" charset="0"/>
              </a:rPr>
              <a:t>)</a:t>
            </a:r>
            <a:r>
              <a:rPr lang="en-US" sz="2400" dirty="0" smtClean="0">
                <a:solidFill>
                  <a:srgbClr val="7030A0"/>
                </a:solidFill>
                <a:latin typeface="Times New Roman" pitchFamily="18" charset="0"/>
                <a:cs typeface="Times New Roman" pitchFamily="18" charset="0"/>
              </a:rPr>
              <a:t>. </a:t>
            </a:r>
            <a:r>
              <a:rPr lang="en-US" sz="2400" dirty="0">
                <a:solidFill>
                  <a:srgbClr val="7030A0"/>
                </a:solidFill>
                <a:latin typeface="Times New Roman" pitchFamily="18" charset="0"/>
                <a:cs typeface="Times New Roman" pitchFamily="18" charset="0"/>
              </a:rPr>
              <a:t>In addition to their meaning, they also call up or evoke before mind’s eye a host of associations connected with them &amp; are also rich in emotional significance. </a:t>
            </a:r>
            <a:endParaRPr lang="en-US" sz="2400" dirty="0">
              <a:solidFill>
                <a:srgbClr val="7030A0"/>
              </a:solidFill>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Autofit/>
          </a:bodyPr>
          <a:lstStyle/>
          <a:p>
            <a:pPr algn="just" fontAlgn="base">
              <a:lnSpc>
                <a:spcPct val="150000"/>
              </a:lnSpc>
              <a:buFont typeface="Wingdings" pitchFamily="2" charset="2"/>
              <a:buChar char="§"/>
            </a:pPr>
            <a:r>
              <a:rPr lang="en-US" sz="2400" dirty="0" smtClean="0">
                <a:solidFill>
                  <a:srgbClr val="7030A0"/>
                </a:solidFill>
              </a:rPr>
              <a:t>Though</a:t>
            </a:r>
            <a:r>
              <a:rPr lang="en-US" sz="2400" dirty="0">
                <a:solidFill>
                  <a:srgbClr val="7030A0"/>
                </a:solidFill>
              </a:rPr>
              <a:t> London is a man-made marvel </a:t>
            </a:r>
            <a:r>
              <a:rPr lang="en-US" sz="2400" dirty="0" smtClean="0">
                <a:solidFill>
                  <a:srgbClr val="7030A0"/>
                </a:solidFill>
              </a:rPr>
              <a:t>&amp; in</a:t>
            </a:r>
            <a:r>
              <a:rPr lang="mr-IN" sz="2400" dirty="0" smtClean="0">
                <a:solidFill>
                  <a:srgbClr val="7030A0"/>
                </a:solidFill>
              </a:rPr>
              <a:t> </a:t>
            </a:r>
            <a:r>
              <a:rPr lang="en-US" sz="2400" dirty="0" smtClean="0">
                <a:solidFill>
                  <a:srgbClr val="7030A0"/>
                </a:solidFill>
              </a:rPr>
              <a:t>many </a:t>
            </a:r>
            <a:r>
              <a:rPr lang="en-US" sz="2400" dirty="0">
                <a:solidFill>
                  <a:srgbClr val="7030A0"/>
                </a:solidFill>
              </a:rPr>
              <a:t>respects in opposition to nature speaker does not view London as a mechanical &amp; artificial landscape but as a landscape composed entirely of nature. </a:t>
            </a:r>
            <a:endParaRPr lang="en-US" sz="2400" dirty="0" smtClean="0">
              <a:solidFill>
                <a:srgbClr val="7030A0"/>
              </a:solidFill>
            </a:endParaRPr>
          </a:p>
          <a:p>
            <a:pPr algn="just" fontAlgn="base">
              <a:lnSpc>
                <a:spcPct val="150000"/>
              </a:lnSpc>
              <a:buFont typeface="Wingdings" pitchFamily="2" charset="2"/>
              <a:buChar char="§"/>
            </a:pPr>
            <a:r>
              <a:rPr lang="en-US" sz="2400" dirty="0" smtClean="0">
                <a:solidFill>
                  <a:srgbClr val="7030A0"/>
                </a:solidFill>
              </a:rPr>
              <a:t>Since </a:t>
            </a:r>
            <a:r>
              <a:rPr lang="en-US" sz="2400" dirty="0">
                <a:solidFill>
                  <a:srgbClr val="7030A0"/>
                </a:solidFill>
              </a:rPr>
              <a:t>London was created by man &amp; man is a part of nature, London is thus too a part of nature. </a:t>
            </a:r>
            <a:r>
              <a:rPr lang="en-US" sz="2400" dirty="0" smtClean="0">
                <a:solidFill>
                  <a:srgbClr val="7030A0"/>
                </a:solidFill>
              </a:rPr>
              <a:t>It </a:t>
            </a:r>
            <a:r>
              <a:rPr lang="en-US" sz="2400" dirty="0">
                <a:solidFill>
                  <a:srgbClr val="7030A0"/>
                </a:solidFill>
              </a:rPr>
              <a:t>is this reason that gives speaker opportunity to remark upon beauty of London as he would a natural phenomenon &amp; as Brooks points out, can call houses "sleeping" rather than "dead", because they too are vivified with natural spark of life, granted to them by men that built them</a:t>
            </a:r>
            <a:r>
              <a:rPr lang="en-US" sz="2400" dirty="0" smtClean="0">
                <a:solidFill>
                  <a:srgbClr val="7030A0"/>
                </a:solidFill>
              </a:rPr>
              <a:t>.</a:t>
            </a:r>
          </a:p>
          <a:p>
            <a:pPr algn="just" fontAlgn="base">
              <a:lnSpc>
                <a:spcPct val="150000"/>
              </a:lnSpc>
              <a:buFont typeface="Wingdings" pitchFamily="2" charset="2"/>
              <a:buChar char="§"/>
            </a:pPr>
            <a:r>
              <a:rPr lang="en-US" sz="2400" dirty="0">
                <a:solidFill>
                  <a:srgbClr val="7030A0"/>
                </a:solidFill>
              </a:rPr>
              <a:t>Brooks ends his essay with a reading of John </a:t>
            </a:r>
            <a:r>
              <a:rPr lang="en-US" sz="2400" dirty="0" smtClean="0">
                <a:solidFill>
                  <a:srgbClr val="7030A0"/>
                </a:solidFill>
              </a:rPr>
              <a:t>Donne’s </a:t>
            </a:r>
            <a:r>
              <a:rPr lang="en-US" sz="2400" dirty="0">
                <a:solidFill>
                  <a:srgbClr val="7030A0"/>
                </a:solidFill>
              </a:rPr>
              <a:t>poem "The Canonization", which uses a paradox as its underlying metaphor. </a:t>
            </a:r>
          </a:p>
          <a:p>
            <a:pPr marL="0" indent="0" algn="just" fontAlgn="base">
              <a:lnSpc>
                <a:spcPct val="150000"/>
              </a:lnSpc>
              <a:buNone/>
            </a:pPr>
            <a:endParaRPr lang="en-US" sz="2400" dirty="0">
              <a:solidFill>
                <a:srgbClr val="7030A0"/>
              </a:solidFill>
            </a:endParaRPr>
          </a:p>
          <a:p>
            <a:pPr marL="0" indent="0" algn="just">
              <a:lnSpc>
                <a:spcPct val="150000"/>
              </a:lnSpc>
              <a:buNone/>
            </a:pPr>
            <a:endParaRPr lang="en-US" sz="2400"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10</a:t>
            </a:fld>
            <a:endParaRPr lang="en-US"/>
          </a:p>
        </p:txBody>
      </p:sp>
    </p:spTree>
    <p:extLst>
      <p:ext uri="{BB962C8B-B14F-4D97-AF65-F5344CB8AC3E}">
        <p14:creationId xmlns:p14="http://schemas.microsoft.com/office/powerpoint/2010/main" val="7999725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a:bodyPr>
          <a:lstStyle/>
          <a:p>
            <a:pPr algn="just" fontAlgn="base">
              <a:lnSpc>
                <a:spcPct val="150000"/>
              </a:lnSpc>
              <a:buFont typeface="Wingdings" pitchFamily="2" charset="2"/>
              <a:buChar char="§"/>
            </a:pPr>
            <a:r>
              <a:rPr lang="en-US" sz="2400" dirty="0" smtClean="0">
                <a:solidFill>
                  <a:srgbClr val="7030A0"/>
                </a:solidFill>
              </a:rPr>
              <a:t>Using </a:t>
            </a:r>
            <a:r>
              <a:rPr lang="en-US" sz="2400" dirty="0" smtClean="0">
                <a:solidFill>
                  <a:srgbClr val="7030A0"/>
                </a:solidFill>
              </a:rPr>
              <a:t>a charged religious term to describe the speaker’s physical love as saintly, Donne effectively argues that in rejecting </a:t>
            </a:r>
            <a:r>
              <a:rPr lang="en-US" sz="2400" dirty="0" smtClean="0">
                <a:solidFill>
                  <a:srgbClr val="7030A0"/>
                </a:solidFill>
              </a:rPr>
              <a:t>material</a:t>
            </a:r>
          </a:p>
          <a:p>
            <a:pPr algn="just" fontAlgn="base">
              <a:lnSpc>
                <a:spcPct val="150000"/>
              </a:lnSpc>
              <a:buFont typeface="Wingdings" pitchFamily="2" charset="2"/>
              <a:buChar char="§"/>
            </a:pPr>
            <a:r>
              <a:rPr lang="en-US" sz="2400" dirty="0" smtClean="0">
                <a:solidFill>
                  <a:srgbClr val="7030A0"/>
                </a:solidFill>
              </a:rPr>
              <a:t>World </a:t>
            </a:r>
            <a:r>
              <a:rPr lang="en-US" sz="2400" dirty="0" smtClean="0">
                <a:solidFill>
                  <a:srgbClr val="7030A0"/>
                </a:solidFill>
              </a:rPr>
              <a:t>&amp; withdrawing to a world of each other two lovers are appropriate candidates for canonization. This seems to parody both love &amp; religion, but in fact it combines them, pairing unlikely circumstances &amp; demonstrating their resulting complex </a:t>
            </a:r>
            <a:r>
              <a:rPr lang="en-US" sz="2400" dirty="0" smtClean="0">
                <a:solidFill>
                  <a:srgbClr val="7030A0"/>
                </a:solidFill>
              </a:rPr>
              <a:t>meaning.</a:t>
            </a:r>
          </a:p>
          <a:p>
            <a:pPr algn="just" fontAlgn="base">
              <a:lnSpc>
                <a:spcPct val="150000"/>
              </a:lnSpc>
              <a:buFont typeface="Wingdings" pitchFamily="2" charset="2"/>
              <a:buChar char="§"/>
            </a:pPr>
            <a:r>
              <a:rPr lang="en-US" sz="2400" dirty="0" smtClean="0">
                <a:solidFill>
                  <a:srgbClr val="7030A0"/>
                </a:solidFill>
              </a:rPr>
              <a:t>Brooks </a:t>
            </a:r>
            <a:r>
              <a:rPr lang="en-US" sz="2400" dirty="0">
                <a:solidFill>
                  <a:srgbClr val="7030A0"/>
                </a:solidFill>
              </a:rPr>
              <a:t>points also to secondary paradoxes in poem: simultaneous duality &amp; singleness of love &amp; double &amp; contradictory meanings of "die" in Metaphysical poetry </a:t>
            </a:r>
            <a:r>
              <a:rPr lang="en-US" sz="2000" dirty="0">
                <a:solidFill>
                  <a:srgbClr val="7030A0"/>
                </a:solidFill>
              </a:rPr>
              <a:t>(used as both sexual union &amp; literal death). </a:t>
            </a:r>
            <a:endParaRPr lang="en-US" sz="2000" dirty="0" smtClean="0">
              <a:solidFill>
                <a:srgbClr val="7030A0"/>
              </a:solidFill>
            </a:endParaRPr>
          </a:p>
          <a:p>
            <a:pPr algn="just" fontAlgn="base">
              <a:lnSpc>
                <a:spcPct val="150000"/>
              </a:lnSpc>
              <a:buFont typeface="Wingdings" pitchFamily="2" charset="2"/>
              <a:buChar char="§"/>
            </a:pPr>
            <a:r>
              <a:rPr lang="en-US" sz="2400" dirty="0">
                <a:solidFill>
                  <a:srgbClr val="7030A0"/>
                </a:solidFill>
              </a:rPr>
              <a:t>He contends that these several meanings are </a:t>
            </a:r>
            <a:r>
              <a:rPr lang="en-US" sz="2400" dirty="0" smtClean="0">
                <a:solidFill>
                  <a:srgbClr val="7030A0"/>
                </a:solidFill>
              </a:rPr>
              <a:t>impossible </a:t>
            </a:r>
            <a:r>
              <a:rPr lang="en-US" sz="2400" dirty="0">
                <a:solidFill>
                  <a:srgbClr val="7030A0"/>
                </a:solidFill>
              </a:rPr>
              <a:t>to convey at right.</a:t>
            </a:r>
          </a:p>
          <a:p>
            <a:pPr marL="0" indent="0" algn="just" fontAlgn="base">
              <a:lnSpc>
                <a:spcPct val="150000"/>
              </a:lnSpc>
              <a:buNone/>
            </a:pPr>
            <a:endParaRPr lang="en-US" sz="20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11</a:t>
            </a:fld>
            <a:endParaRPr lang="en-US"/>
          </a:p>
        </p:txBody>
      </p:sp>
    </p:spTree>
    <p:extLst>
      <p:ext uri="{BB962C8B-B14F-4D97-AF65-F5344CB8AC3E}">
        <p14:creationId xmlns:p14="http://schemas.microsoft.com/office/powerpoint/2010/main" val="33480220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Autofit/>
          </a:bodyPr>
          <a:lstStyle/>
          <a:p>
            <a:pPr algn="just" fontAlgn="base">
              <a:lnSpc>
                <a:spcPct val="150000"/>
              </a:lnSpc>
              <a:buFont typeface="Wingdings" pitchFamily="2" charset="2"/>
              <a:buChar char="§"/>
            </a:pPr>
            <a:r>
              <a:rPr lang="en-US" sz="2400" dirty="0" smtClean="0">
                <a:solidFill>
                  <a:srgbClr val="7030A0"/>
                </a:solidFill>
              </a:rPr>
              <a:t>A </a:t>
            </a:r>
            <a:r>
              <a:rPr lang="en-US" sz="2400" dirty="0" smtClean="0">
                <a:solidFill>
                  <a:srgbClr val="7030A0"/>
                </a:solidFill>
              </a:rPr>
              <a:t>similar paradox is used in Shakespeare’s "Romeo &amp; Juliet", when Juliet says "For saints have hands that pilgrims' hands do touch &amp; palm to palm is holy palmer's kiss</a:t>
            </a:r>
            <a:r>
              <a:rPr lang="en-US" sz="2400" dirty="0" smtClean="0">
                <a:solidFill>
                  <a:srgbClr val="7030A0"/>
                </a:solidFill>
              </a:rPr>
              <a:t>.</a:t>
            </a:r>
          </a:p>
          <a:p>
            <a:pPr algn="just" fontAlgn="base">
              <a:lnSpc>
                <a:spcPct val="150000"/>
              </a:lnSpc>
              <a:buFont typeface="Wingdings" pitchFamily="2" charset="2"/>
              <a:buChar char="§"/>
            </a:pPr>
            <a:r>
              <a:rPr lang="en-US" sz="2400" dirty="0" smtClean="0">
                <a:solidFill>
                  <a:srgbClr val="7030A0"/>
                </a:solidFill>
              </a:rPr>
              <a:t>“</a:t>
            </a:r>
            <a:r>
              <a:rPr lang="en-US" sz="2400" dirty="0" smtClean="0">
                <a:solidFill>
                  <a:srgbClr val="7030A0"/>
                </a:solidFill>
              </a:rPr>
              <a:t>Brooks' contemporaries in sciences were, in the 40's &amp; 50's, reorganizing university science curricula into codified </a:t>
            </a:r>
            <a:r>
              <a:rPr lang="en-US" sz="2400" dirty="0" smtClean="0">
                <a:solidFill>
                  <a:srgbClr val="7030A0"/>
                </a:solidFill>
              </a:rPr>
              <a:t>disciplines.</a:t>
            </a:r>
          </a:p>
          <a:p>
            <a:pPr algn="just" fontAlgn="base">
              <a:lnSpc>
                <a:spcPct val="150000"/>
              </a:lnSpc>
              <a:buFont typeface="Wingdings" pitchFamily="2" charset="2"/>
              <a:buChar char="§"/>
            </a:pPr>
            <a:r>
              <a:rPr lang="en-US" sz="2400" dirty="0" smtClean="0">
                <a:solidFill>
                  <a:srgbClr val="7030A0"/>
                </a:solidFill>
              </a:rPr>
              <a:t>Study </a:t>
            </a:r>
            <a:r>
              <a:rPr lang="en-US" sz="2400" dirty="0">
                <a:solidFill>
                  <a:srgbClr val="7030A0"/>
                </a:solidFill>
              </a:rPr>
              <a:t>of English, however, remained less defined </a:t>
            </a:r>
            <a:r>
              <a:rPr lang="en-US" sz="2400" dirty="0" smtClean="0">
                <a:solidFill>
                  <a:srgbClr val="7030A0"/>
                </a:solidFill>
              </a:rPr>
              <a:t>&amp; it became </a:t>
            </a:r>
            <a:r>
              <a:rPr lang="en-US" sz="2400" dirty="0">
                <a:solidFill>
                  <a:srgbClr val="7030A0"/>
                </a:solidFill>
              </a:rPr>
              <a:t>a goal of New Critical movement to justify literature in an age of science by separating work from its author &amp; critic </a:t>
            </a:r>
            <a:r>
              <a:rPr lang="en-US" sz="2400" dirty="0" smtClean="0">
                <a:solidFill>
                  <a:srgbClr val="7030A0"/>
                </a:solidFill>
              </a:rPr>
              <a:t>&amp; </a:t>
            </a:r>
            <a:r>
              <a:rPr lang="en-US" sz="2400" dirty="0">
                <a:solidFill>
                  <a:srgbClr val="7030A0"/>
                </a:solidFill>
              </a:rPr>
              <a:t>by examining it as a self-sufficient artifact. </a:t>
            </a:r>
            <a:endParaRPr lang="en-US" sz="2400" dirty="0" smtClean="0">
              <a:solidFill>
                <a:srgbClr val="7030A0"/>
              </a:solidFill>
            </a:endParaRPr>
          </a:p>
          <a:p>
            <a:pPr algn="just" fontAlgn="base">
              <a:lnSpc>
                <a:spcPct val="150000"/>
              </a:lnSpc>
              <a:buFont typeface="Wingdings" pitchFamily="2" charset="2"/>
              <a:buChar char="§"/>
            </a:pPr>
            <a:r>
              <a:rPr lang="en-US" sz="2400" dirty="0">
                <a:solidFill>
                  <a:srgbClr val="7030A0"/>
                </a:solidFill>
              </a:rPr>
              <a:t>In </a:t>
            </a:r>
            <a:r>
              <a:rPr lang="en-US" sz="2400" dirty="0" err="1">
                <a:solidFill>
                  <a:srgbClr val="7030A0"/>
                </a:solidFill>
              </a:rPr>
              <a:t>Brooks’s</a:t>
            </a:r>
            <a:r>
              <a:rPr lang="en-US" sz="2400" dirty="0">
                <a:solidFill>
                  <a:srgbClr val="7030A0"/>
                </a:solidFill>
              </a:rPr>
              <a:t> use of paradox as a tool for analysis, </a:t>
            </a:r>
            <a:r>
              <a:rPr lang="en-US" sz="2400" dirty="0" smtClean="0">
                <a:solidFill>
                  <a:srgbClr val="7030A0"/>
                </a:solidFill>
              </a:rPr>
              <a:t>he </a:t>
            </a:r>
            <a:r>
              <a:rPr lang="en-US" sz="2400" dirty="0">
                <a:solidFill>
                  <a:srgbClr val="7030A0"/>
                </a:solidFill>
              </a:rPr>
              <a:t>develops a logical case as a literary technique with strong emotional effect.</a:t>
            </a:r>
            <a:endParaRPr lang="en-US" sz="2400"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12</a:t>
            </a:fld>
            <a:endParaRPr lang="en-US"/>
          </a:p>
        </p:txBody>
      </p:sp>
    </p:spTree>
    <p:extLst>
      <p:ext uri="{BB962C8B-B14F-4D97-AF65-F5344CB8AC3E}">
        <p14:creationId xmlns:p14="http://schemas.microsoft.com/office/powerpoint/2010/main" val="5852874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a:bodyPr>
          <a:lstStyle/>
          <a:p>
            <a:pPr algn="just">
              <a:lnSpc>
                <a:spcPct val="150000"/>
              </a:lnSpc>
            </a:pPr>
            <a:r>
              <a:rPr lang="en-US" sz="2400" dirty="0" smtClean="0">
                <a:solidFill>
                  <a:srgbClr val="7030A0"/>
                </a:solidFill>
              </a:rPr>
              <a:t>His </a:t>
            </a:r>
            <a:r>
              <a:rPr lang="en-US" sz="2400" dirty="0" smtClean="0">
                <a:solidFill>
                  <a:srgbClr val="7030A0"/>
                </a:solidFill>
              </a:rPr>
              <a:t>reading of "The Canonization" in "The Language of Paradox", where paradox becomes central to expressing complicated ideas of sacred &amp; secular love, provides an example of this development. </a:t>
            </a:r>
            <a:endParaRPr lang="en-US" sz="2400" dirty="0" smtClean="0">
              <a:solidFill>
                <a:srgbClr val="7030A0"/>
              </a:solidFill>
            </a:endParaRPr>
          </a:p>
          <a:p>
            <a:pPr algn="just">
              <a:lnSpc>
                <a:spcPct val="150000"/>
              </a:lnSpc>
            </a:pPr>
            <a:r>
              <a:rPr lang="en-US" sz="2400" dirty="0" err="1" smtClean="0">
                <a:solidFill>
                  <a:srgbClr val="7030A0"/>
                </a:solidFill>
              </a:rPr>
              <a:t>Cleanth</a:t>
            </a:r>
            <a:r>
              <a:rPr lang="en-US" sz="2400" dirty="0" smtClean="0">
                <a:solidFill>
                  <a:srgbClr val="7030A0"/>
                </a:solidFill>
              </a:rPr>
              <a:t> </a:t>
            </a:r>
            <a:r>
              <a:rPr lang="en-US" sz="2400" dirty="0">
                <a:solidFill>
                  <a:srgbClr val="7030A0"/>
                </a:solidFill>
              </a:rPr>
              <a:t>Brooks, an active member of  New </a:t>
            </a:r>
            <a:r>
              <a:rPr lang="en-US" sz="2400" dirty="0" smtClean="0">
                <a:solidFill>
                  <a:srgbClr val="7030A0"/>
                </a:solidFill>
              </a:rPr>
              <a:t>Critical</a:t>
            </a:r>
            <a:r>
              <a:rPr lang="en-US" sz="2400" dirty="0">
                <a:solidFill>
                  <a:srgbClr val="7030A0"/>
                </a:solidFill>
              </a:rPr>
              <a:t> movement, outlines use of reading poems through paradox as a method of critical interpretation</a:t>
            </a:r>
            <a:r>
              <a:rPr lang="en-US" sz="2400" dirty="0" smtClean="0">
                <a:solidFill>
                  <a:srgbClr val="7030A0"/>
                </a:solidFill>
              </a:rPr>
              <a:t>.</a:t>
            </a:r>
          </a:p>
          <a:p>
            <a:pPr algn="just">
              <a:lnSpc>
                <a:spcPct val="150000"/>
              </a:lnSpc>
            </a:pPr>
            <a:r>
              <a:rPr lang="en-US" sz="2400" dirty="0">
                <a:solidFill>
                  <a:srgbClr val="7030A0"/>
                </a:solidFill>
              </a:rPr>
              <a:t>Paradox in poetry means that tension at surface of a verse can lead to apparent contradictions &amp; hypocrisies</a:t>
            </a:r>
            <a:r>
              <a:rPr lang="en-US" sz="2400" dirty="0" smtClean="0">
                <a:solidFill>
                  <a:srgbClr val="7030A0"/>
                </a:solidFill>
              </a:rPr>
              <a:t>.</a:t>
            </a:r>
          </a:p>
          <a:p>
            <a:pPr algn="just">
              <a:lnSpc>
                <a:spcPct val="150000"/>
              </a:lnSpc>
            </a:pPr>
            <a:r>
              <a:rPr lang="en-US" sz="2400" dirty="0">
                <a:solidFill>
                  <a:srgbClr val="7030A0"/>
                </a:solidFill>
              </a:rPr>
              <a:t>Brooks' s essay, "The Language of Paradox", lays out his argument for centrality of paradox by demonstrating that paradox is " language appropriate &amp; inevitable to poetry". </a:t>
            </a:r>
          </a:p>
          <a:p>
            <a:pPr marL="0" indent="0" algn="just">
              <a:lnSpc>
                <a:spcPct val="150000"/>
              </a:lnSpc>
              <a:buNone/>
            </a:pPr>
            <a:endParaRPr lang="en-US" sz="2400" dirty="0" smtClean="0">
              <a:solidFill>
                <a:srgbClr val="C00000"/>
              </a:solidFill>
            </a:endParaRPr>
          </a:p>
          <a:p>
            <a:pPr algn="just"/>
            <a:endParaRPr lang="en-US" sz="2400" dirty="0" smtClean="0"/>
          </a:p>
          <a:p>
            <a:endParaRPr lang="en-US"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9909129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a:bodyPr>
          <a:lstStyle/>
          <a:p>
            <a:pPr algn="just">
              <a:lnSpc>
                <a:spcPct val="150000"/>
              </a:lnSpc>
            </a:pPr>
            <a:r>
              <a:rPr lang="en-US" sz="2400" dirty="0" smtClean="0">
                <a:solidFill>
                  <a:srgbClr val="7030A0"/>
                </a:solidFill>
              </a:rPr>
              <a:t>Argument </a:t>
            </a:r>
            <a:r>
              <a:rPr lang="en-US" sz="2400" dirty="0">
                <a:solidFill>
                  <a:srgbClr val="7030A0"/>
                </a:solidFill>
              </a:rPr>
              <a:t>is based on contention that referential language is too vague for specific message a poet expresses; he must "make up his language as he goes". </a:t>
            </a:r>
            <a:endParaRPr lang="en-US" sz="2400" dirty="0" smtClean="0">
              <a:solidFill>
                <a:srgbClr val="7030A0"/>
              </a:solidFill>
            </a:endParaRPr>
          </a:p>
          <a:p>
            <a:pPr algn="just">
              <a:lnSpc>
                <a:spcPct val="150000"/>
              </a:lnSpc>
            </a:pPr>
            <a:r>
              <a:rPr lang="en-US" sz="2400" dirty="0" smtClean="0">
                <a:solidFill>
                  <a:srgbClr val="7030A0"/>
                </a:solidFill>
              </a:rPr>
              <a:t>This</a:t>
            </a:r>
            <a:r>
              <a:rPr lang="en-US" sz="2400" dirty="0">
                <a:solidFill>
                  <a:srgbClr val="7030A0"/>
                </a:solidFill>
              </a:rPr>
              <a:t>, Brooks argues, is because words are mutable &amp; meaning shifts when words are placed in relation to one </a:t>
            </a:r>
            <a:r>
              <a:rPr lang="en-US" sz="2400" dirty="0" smtClean="0">
                <a:solidFill>
                  <a:srgbClr val="7030A0"/>
                </a:solidFill>
              </a:rPr>
              <a:t>another.</a:t>
            </a:r>
          </a:p>
          <a:p>
            <a:pPr algn="just">
              <a:lnSpc>
                <a:spcPct val="150000"/>
              </a:lnSpc>
            </a:pPr>
            <a:r>
              <a:rPr lang="en-US" sz="2400" dirty="0" smtClean="0">
                <a:solidFill>
                  <a:srgbClr val="7030A0"/>
                </a:solidFill>
              </a:rPr>
              <a:t>Although </a:t>
            </a:r>
            <a:r>
              <a:rPr lang="en-US" sz="2400" dirty="0">
                <a:solidFill>
                  <a:srgbClr val="7030A0"/>
                </a:solidFill>
              </a:rPr>
              <a:t>paradox &amp; irony as New Critical </a:t>
            </a:r>
            <a:r>
              <a:rPr lang="en-US" sz="2400" dirty="0" smtClean="0">
                <a:solidFill>
                  <a:srgbClr val="7030A0"/>
                </a:solidFill>
              </a:rPr>
              <a:t>tools for </a:t>
            </a:r>
            <a:r>
              <a:rPr lang="en-US" sz="2400" dirty="0">
                <a:solidFill>
                  <a:srgbClr val="7030A0"/>
                </a:solidFill>
              </a:rPr>
              <a:t>reading poetry are often conflated, they </a:t>
            </a:r>
            <a:r>
              <a:rPr lang="en-US" sz="2400" dirty="0" smtClean="0">
                <a:solidFill>
                  <a:srgbClr val="7030A0"/>
                </a:solidFill>
              </a:rPr>
              <a:t>are independent </a:t>
            </a:r>
            <a:r>
              <a:rPr lang="en-US" sz="2400" dirty="0">
                <a:solidFill>
                  <a:srgbClr val="7030A0"/>
                </a:solidFill>
              </a:rPr>
              <a:t>poetical devices. </a:t>
            </a:r>
            <a:endParaRPr lang="en-US" sz="2400" dirty="0" smtClean="0">
              <a:solidFill>
                <a:srgbClr val="7030A0"/>
              </a:solidFill>
            </a:endParaRPr>
          </a:p>
          <a:p>
            <a:pPr algn="just">
              <a:lnSpc>
                <a:spcPct val="150000"/>
              </a:lnSpc>
            </a:pPr>
            <a:r>
              <a:rPr lang="en-US" sz="2400" dirty="0">
                <a:solidFill>
                  <a:srgbClr val="7030A0"/>
                </a:solidFill>
              </a:rPr>
              <a:t>This last statement, perfectly acceptable elsewhere, is transformed by its context in joke to an innuendo). </a:t>
            </a:r>
            <a:endParaRPr lang="en-US" sz="2400" dirty="0" smtClean="0">
              <a:solidFill>
                <a:srgbClr val="7030A0"/>
              </a:solidFill>
            </a:endParaRPr>
          </a:p>
          <a:p>
            <a:pPr algn="just">
              <a:lnSpc>
                <a:spcPct val="150000"/>
              </a:lnSpc>
            </a:pPr>
            <a:r>
              <a:rPr lang="en-US" sz="2400" dirty="0">
                <a:solidFill>
                  <a:srgbClr val="7030A0"/>
                </a:solidFill>
              </a:rPr>
              <a:t>Irony is key to validating poem because a test of any statement grows from context –</a:t>
            </a:r>
          </a:p>
          <a:p>
            <a:pPr algn="just">
              <a:lnSpc>
                <a:spcPct val="150000"/>
              </a:lnSpc>
            </a:pPr>
            <a:endParaRPr lang="en-US" sz="2400" dirty="0">
              <a:solidFill>
                <a:srgbClr val="7030A0"/>
              </a:solidFill>
            </a:endParaRPr>
          </a:p>
          <a:p>
            <a:pPr algn="just">
              <a:lnSpc>
                <a:spcPct val="150000"/>
              </a:lnSpc>
            </a:pPr>
            <a:endParaRPr lang="en-US" sz="2400" dirty="0">
              <a:solidFill>
                <a:srgbClr val="7030A0"/>
              </a:solidFill>
            </a:endParaRPr>
          </a:p>
          <a:p>
            <a:pPr algn="just">
              <a:lnSpc>
                <a:spcPct val="150000"/>
              </a:lnSpc>
            </a:pPr>
            <a:endParaRPr lang="en-US" sz="2400"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14</a:t>
            </a:fld>
            <a:endParaRPr lang="en-US"/>
          </a:p>
        </p:txBody>
      </p:sp>
    </p:spTree>
    <p:extLst>
      <p:ext uri="{BB962C8B-B14F-4D97-AF65-F5344CB8AC3E}">
        <p14:creationId xmlns:p14="http://schemas.microsoft.com/office/powerpoint/2010/main" val="272917480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a:bodyPr>
          <a:lstStyle/>
          <a:p>
            <a:pPr algn="just">
              <a:lnSpc>
                <a:spcPct val="150000"/>
              </a:lnSpc>
            </a:pPr>
            <a:r>
              <a:rPr lang="en-US" sz="2400" dirty="0" smtClean="0">
                <a:solidFill>
                  <a:srgbClr val="7030A0"/>
                </a:solidFill>
              </a:rPr>
              <a:t>validating </a:t>
            </a:r>
            <a:r>
              <a:rPr lang="en-US" sz="2400" dirty="0">
                <a:solidFill>
                  <a:srgbClr val="7030A0"/>
                </a:solidFill>
              </a:rPr>
              <a:t>a statement demands examining statement in context of poem &amp; determining whether it is appropriate to that context</a:t>
            </a:r>
            <a:r>
              <a:rPr lang="en-US" sz="2400" dirty="0" smtClean="0">
                <a:solidFill>
                  <a:srgbClr val="7030A0"/>
                </a:solidFill>
              </a:rPr>
              <a:t>. Paradox</a:t>
            </a:r>
            <a:r>
              <a:rPr lang="en-US" sz="2400" dirty="0">
                <a:solidFill>
                  <a:srgbClr val="7030A0"/>
                </a:solidFill>
              </a:rPr>
              <a:t>, however, is essential to structure &amp; being of poem. </a:t>
            </a:r>
          </a:p>
          <a:p>
            <a:pPr algn="just">
              <a:lnSpc>
                <a:spcPct val="150000"/>
              </a:lnSpc>
            </a:pPr>
            <a:r>
              <a:rPr lang="en-US" sz="2400" dirty="0">
                <a:solidFill>
                  <a:srgbClr val="7030A0"/>
                </a:solidFill>
              </a:rPr>
              <a:t>In ’</a:t>
            </a:r>
            <a:r>
              <a:rPr lang="en-US" sz="2400" i="1" dirty="0">
                <a:solidFill>
                  <a:srgbClr val="7030A0"/>
                </a:solidFill>
              </a:rPr>
              <a:t>The Well Wrought Urn’</a:t>
            </a:r>
            <a:r>
              <a:rPr lang="en-US" sz="2400" dirty="0">
                <a:solidFill>
                  <a:srgbClr val="7030A0"/>
                </a:solidFill>
              </a:rPr>
              <a:t> Brooks shows that paradox was so essential to poetic meaning that paradox was almost identical to poetry. </a:t>
            </a:r>
            <a:endParaRPr lang="en-US" sz="2400" dirty="0" smtClean="0">
              <a:solidFill>
                <a:srgbClr val="7030A0"/>
              </a:solidFill>
            </a:endParaRPr>
          </a:p>
          <a:p>
            <a:pPr marL="0" indent="0" algn="ctr">
              <a:lnSpc>
                <a:spcPct val="150000"/>
              </a:lnSpc>
              <a:buNone/>
            </a:pPr>
            <a:r>
              <a:rPr lang="en-US" sz="2400" dirty="0" err="1">
                <a:solidFill>
                  <a:srgbClr val="FF0000"/>
                </a:solidFill>
              </a:rPr>
              <a:t>xxxxxxxxxxxxxxxxxxxxxxx</a:t>
            </a:r>
            <a:endParaRPr lang="en-US" sz="2400" dirty="0">
              <a:solidFill>
                <a:srgbClr val="FF0000"/>
              </a:solidFill>
            </a:endParaRPr>
          </a:p>
          <a:p>
            <a:pPr algn="just">
              <a:lnSpc>
                <a:spcPct val="150000"/>
              </a:lnSpc>
            </a:pPr>
            <a:endParaRPr lang="en-US" sz="2400" dirty="0" smtClean="0">
              <a:solidFill>
                <a:srgbClr val="7030A0"/>
              </a:solidFill>
            </a:endParaRPr>
          </a:p>
          <a:p>
            <a:pPr algn="just">
              <a:lnSpc>
                <a:spcPct val="150000"/>
              </a:lnSpc>
              <a:buFont typeface="Wingdings" pitchFamily="2" charset="2"/>
              <a:buChar char="§"/>
            </a:pPr>
            <a:endParaRPr lang="en-US" sz="2400" dirty="0" smtClean="0">
              <a:solidFill>
                <a:srgbClr val="7030A0"/>
              </a:solidFill>
            </a:endParaRPr>
          </a:p>
          <a:p>
            <a:pPr algn="just">
              <a:lnSpc>
                <a:spcPct val="150000"/>
              </a:lnSpc>
              <a:buNone/>
            </a:pPr>
            <a:endParaRPr lang="en-US" sz="2400" dirty="0" smtClean="0"/>
          </a:p>
          <a:p>
            <a:pPr>
              <a:buNone/>
            </a:pPr>
            <a:endParaRPr lang="en-US" sz="2400" dirty="0" smtClean="0"/>
          </a:p>
          <a:p>
            <a:endParaRPr lang="en-US" sz="2400" dirty="0"/>
          </a:p>
        </p:txBody>
      </p:sp>
      <p:sp>
        <p:nvSpPr>
          <p:cNvPr id="4" name="Slide Number Placeholder 3"/>
          <p:cNvSpPr>
            <a:spLocks noGrp="1"/>
          </p:cNvSpPr>
          <p:nvPr>
            <p:ph type="sldNum" sz="quarter" idx="12"/>
          </p:nvPr>
        </p:nvSpPr>
        <p:spPr/>
        <p:txBody>
          <a:bodyPr/>
          <a:lstStyle/>
          <a:p>
            <a:fld id="{B6F15528-21DE-4FAA-801E-634DDDAF4B2B}" type="slidenum">
              <a:rPr lang="en-US" smtClean="0"/>
              <a:pPr/>
              <a:t>15</a:t>
            </a:fld>
            <a:endParaRPr lang="en-US" dirty="0"/>
          </a:p>
        </p:txBody>
      </p:sp>
    </p:spTree>
    <p:extLst>
      <p:ext uri="{BB962C8B-B14F-4D97-AF65-F5344CB8AC3E}">
        <p14:creationId xmlns:p14="http://schemas.microsoft.com/office/powerpoint/2010/main" val="15469653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rmAutofit fontScale="92500"/>
          </a:bodyPr>
          <a:lstStyle/>
          <a:p>
            <a:pPr algn="just">
              <a:lnSpc>
                <a:spcPct val="150000"/>
              </a:lnSpc>
            </a:pPr>
            <a:r>
              <a:rPr lang="en-US" sz="2400" dirty="0" smtClean="0">
                <a:solidFill>
                  <a:srgbClr val="7030A0"/>
                </a:solidFill>
                <a:latin typeface="Times New Roman" pitchFamily="18" charset="0"/>
                <a:cs typeface="Times New Roman" pitchFamily="18" charset="0"/>
              </a:rPr>
              <a:t>Ex- </a:t>
            </a:r>
            <a:r>
              <a:rPr lang="en-US" sz="2400" dirty="0" smtClean="0">
                <a:solidFill>
                  <a:srgbClr val="7030A0"/>
                </a:solidFill>
                <a:latin typeface="Times New Roman" pitchFamily="18" charset="0"/>
                <a:cs typeface="Times New Roman" pitchFamily="18" charset="0"/>
              </a:rPr>
              <a:t>word </a:t>
            </a:r>
            <a:r>
              <a:rPr lang="en-US" sz="2400" i="1" dirty="0" smtClean="0">
                <a:solidFill>
                  <a:srgbClr val="7030A0"/>
                </a:solidFill>
                <a:latin typeface="Times New Roman" pitchFamily="18" charset="0"/>
                <a:cs typeface="Times New Roman" pitchFamily="18" charset="0"/>
              </a:rPr>
              <a:t>‘lily’ </a:t>
            </a:r>
            <a:r>
              <a:rPr lang="en-US" sz="2400" dirty="0" smtClean="0">
                <a:solidFill>
                  <a:srgbClr val="7030A0"/>
                </a:solidFill>
                <a:latin typeface="Times New Roman" pitchFamily="18" charset="0"/>
                <a:cs typeface="Times New Roman" pitchFamily="18" charset="0"/>
              </a:rPr>
              <a:t>merely connotes a </a:t>
            </a:r>
            <a:r>
              <a:rPr lang="en-US" sz="2400" i="1" dirty="0" smtClean="0">
                <a:solidFill>
                  <a:srgbClr val="7030A0"/>
                </a:solidFill>
                <a:latin typeface="Times New Roman" pitchFamily="18" charset="0"/>
                <a:cs typeface="Times New Roman" pitchFamily="18" charset="0"/>
              </a:rPr>
              <a:t>‘flower’</a:t>
            </a:r>
            <a:r>
              <a:rPr lang="en-US" sz="2400" dirty="0" smtClean="0">
                <a:solidFill>
                  <a:srgbClr val="7030A0"/>
                </a:solidFill>
                <a:latin typeface="Times New Roman" pitchFamily="18" charset="0"/>
                <a:cs typeface="Times New Roman" pitchFamily="18" charset="0"/>
              </a:rPr>
              <a:t> but it also evokes images of beauty &amp; innocence</a:t>
            </a:r>
            <a:r>
              <a:rPr lang="en-US" sz="2400" dirty="0" smtClean="0">
                <a:solidFill>
                  <a:srgbClr val="7030A0"/>
                </a:solidFill>
                <a:latin typeface="Times New Roman" pitchFamily="18" charset="0"/>
                <a:cs typeface="Times New Roman" pitchFamily="18" charset="0"/>
              </a:rPr>
              <a:t>. It </a:t>
            </a:r>
            <a:r>
              <a:rPr lang="en-US" sz="2400" dirty="0">
                <a:solidFill>
                  <a:srgbClr val="7030A0"/>
                </a:solidFill>
                <a:latin typeface="Times New Roman" pitchFamily="18" charset="0"/>
                <a:cs typeface="Times New Roman" pitchFamily="18" charset="0"/>
              </a:rPr>
              <a:t>also carries with it emotional overtone of pity, resulting from </a:t>
            </a:r>
            <a:r>
              <a:rPr lang="en-US" sz="2400" dirty="0" smtClean="0">
                <a:solidFill>
                  <a:srgbClr val="7030A0"/>
                </a:solidFill>
                <a:latin typeface="Times New Roman" pitchFamily="18" charset="0"/>
                <a:cs typeface="Times New Roman" pitchFamily="18" charset="0"/>
              </a:rPr>
              <a:t>suffering/oppression. In </a:t>
            </a:r>
            <a:r>
              <a:rPr lang="en-US" sz="2400" dirty="0">
                <a:solidFill>
                  <a:srgbClr val="7030A0"/>
                </a:solidFill>
                <a:latin typeface="Times New Roman" pitchFamily="18" charset="0"/>
                <a:cs typeface="Times New Roman" pitchFamily="18" charset="0"/>
              </a:rPr>
              <a:t>this way, through symbols a writer can express </a:t>
            </a:r>
            <a:r>
              <a:rPr lang="en-US" sz="2400" dirty="0" smtClean="0">
                <a:solidFill>
                  <a:srgbClr val="7030A0"/>
                </a:solidFill>
                <a:latin typeface="Times New Roman" pitchFamily="18" charset="0"/>
                <a:cs typeface="Times New Roman" pitchFamily="18" charset="0"/>
              </a:rPr>
              <a:t>much </a:t>
            </a:r>
            <a:r>
              <a:rPr lang="en-US" sz="2400" dirty="0">
                <a:solidFill>
                  <a:srgbClr val="7030A0"/>
                </a:solidFill>
                <a:latin typeface="Times New Roman" pitchFamily="18" charset="0"/>
                <a:cs typeface="Times New Roman" pitchFamily="18" charset="0"/>
              </a:rPr>
              <a:t>more than by use of ordinary words</a:t>
            </a:r>
            <a:r>
              <a:rPr lang="en-US" sz="2400" dirty="0" smtClean="0">
                <a:solidFill>
                  <a:srgbClr val="7030A0"/>
                </a:solidFill>
                <a:latin typeface="Times New Roman" pitchFamily="18" charset="0"/>
                <a:cs typeface="Times New Roman" pitchFamily="18" charset="0"/>
              </a:rPr>
              <a:t>.</a:t>
            </a:r>
          </a:p>
          <a:p>
            <a:pPr algn="just">
              <a:lnSpc>
                <a:spcPct val="150000"/>
              </a:lnSpc>
              <a:buFont typeface="Arial" pitchFamily="34" charset="0"/>
              <a:buChar char="•"/>
            </a:pPr>
            <a:r>
              <a:rPr lang="en-US" sz="2400" dirty="0">
                <a:solidFill>
                  <a:srgbClr val="7030A0"/>
                </a:solidFill>
                <a:latin typeface="Times New Roman" pitchFamily="18" charset="0"/>
                <a:cs typeface="Times New Roman" pitchFamily="18" charset="0"/>
              </a:rPr>
              <a:t> Symbols make language rich &amp; expressive. Concepts which by their very nature are inexpressible can be conveyed in this way</a:t>
            </a:r>
            <a:r>
              <a:rPr lang="en-US" sz="2400" dirty="0" smtClean="0">
                <a:solidFill>
                  <a:srgbClr val="7030A0"/>
                </a:solidFill>
                <a:latin typeface="Times New Roman" pitchFamily="18" charset="0"/>
                <a:cs typeface="Times New Roman" pitchFamily="18" charset="0"/>
              </a:rPr>
              <a:t>.</a:t>
            </a:r>
          </a:p>
          <a:p>
            <a:pPr marL="0" lvl="3" algn="just">
              <a:lnSpc>
                <a:spcPct val="150000"/>
              </a:lnSpc>
              <a:buFont typeface="Arial" pitchFamily="34" charset="0"/>
              <a:buChar char="•"/>
            </a:pPr>
            <a:r>
              <a:rPr lang="en-US" sz="2400" dirty="0" smtClean="0">
                <a:solidFill>
                  <a:srgbClr val="7030A0"/>
                </a:solidFill>
                <a:latin typeface="Times New Roman" pitchFamily="18" charset="0"/>
                <a:cs typeface="Times New Roman" pitchFamily="18" charset="0"/>
              </a:rPr>
              <a:t> Thus </a:t>
            </a:r>
            <a:r>
              <a:rPr lang="en-US" sz="2400" dirty="0">
                <a:solidFill>
                  <a:srgbClr val="7030A0"/>
                </a:solidFill>
                <a:latin typeface="Times New Roman" pitchFamily="18" charset="0"/>
                <a:cs typeface="Times New Roman" pitchFamily="18" charset="0"/>
              </a:rPr>
              <a:t>a symbol </a:t>
            </a:r>
            <a:r>
              <a:rPr lang="en-US" sz="2400" dirty="0" smtClean="0">
                <a:solidFill>
                  <a:srgbClr val="7030A0"/>
                </a:solidFill>
                <a:latin typeface="Times New Roman" pitchFamily="18" charset="0"/>
                <a:cs typeface="Times New Roman" pitchFamily="18" charset="0"/>
              </a:rPr>
              <a:t>are </a:t>
            </a:r>
            <a:r>
              <a:rPr lang="en-US" sz="2400" dirty="0">
                <a:solidFill>
                  <a:srgbClr val="7030A0"/>
                </a:solidFill>
                <a:latin typeface="Times New Roman" pitchFamily="18" charset="0"/>
                <a:cs typeface="Times New Roman" pitchFamily="18" charset="0"/>
              </a:rPr>
              <a:t>used to convey ‘</a:t>
            </a:r>
            <a:r>
              <a:rPr lang="en-US" sz="2400" dirty="0" smtClean="0">
                <a:solidFill>
                  <a:srgbClr val="7030A0"/>
                </a:solidFill>
                <a:latin typeface="Times New Roman" pitchFamily="18" charset="0"/>
                <a:cs typeface="Times New Roman" pitchFamily="18" charset="0"/>
              </a:rPr>
              <a:t>pure sensations</a:t>
            </a:r>
            <a:r>
              <a:rPr lang="en-US" sz="2400" dirty="0">
                <a:solidFill>
                  <a:srgbClr val="7030A0"/>
                </a:solidFill>
                <a:latin typeface="Times New Roman" pitchFamily="18" charset="0"/>
                <a:cs typeface="Times New Roman" pitchFamily="18" charset="0"/>
              </a:rPr>
              <a:t>’/poet’s apprehension </a:t>
            </a:r>
            <a:r>
              <a:rPr lang="en-US" dirty="0">
                <a:solidFill>
                  <a:srgbClr val="7030A0"/>
                </a:solidFill>
                <a:latin typeface="Times New Roman" pitchFamily="18" charset="0"/>
                <a:cs typeface="Times New Roman" pitchFamily="18" charset="0"/>
              </a:rPr>
              <a:t>(fearful </a:t>
            </a:r>
            <a:r>
              <a:rPr lang="en-US" dirty="0" smtClean="0">
                <a:solidFill>
                  <a:srgbClr val="7030A0"/>
                </a:solidFill>
                <a:latin typeface="Times New Roman" pitchFamily="18" charset="0"/>
                <a:cs typeface="Times New Roman" pitchFamily="18" charset="0"/>
              </a:rPr>
              <a:t>expectation</a:t>
            </a:r>
            <a:r>
              <a:rPr lang="en-US" dirty="0">
                <a:solidFill>
                  <a:srgbClr val="7030A0"/>
                </a:solidFill>
                <a:latin typeface="Times New Roman" pitchFamily="18" charset="0"/>
                <a:cs typeface="Times New Roman" pitchFamily="18" charset="0"/>
              </a:rPr>
              <a:t>)</a:t>
            </a:r>
            <a:r>
              <a:rPr lang="en-US" sz="2400" dirty="0">
                <a:solidFill>
                  <a:srgbClr val="7030A0"/>
                </a:solidFill>
                <a:latin typeface="Times New Roman" pitchFamily="18" charset="0"/>
                <a:cs typeface="Times New Roman" pitchFamily="18" charset="0"/>
              </a:rPr>
              <a:t> of transcendental </a:t>
            </a:r>
            <a:r>
              <a:rPr lang="en-US" dirty="0">
                <a:solidFill>
                  <a:srgbClr val="7030A0"/>
                </a:solidFill>
                <a:latin typeface="Times New Roman" pitchFamily="18" charset="0"/>
                <a:cs typeface="Times New Roman" pitchFamily="18" charset="0"/>
              </a:rPr>
              <a:t>(not </a:t>
            </a:r>
            <a:r>
              <a:rPr lang="en-US" dirty="0" smtClean="0">
                <a:solidFill>
                  <a:srgbClr val="7030A0"/>
                </a:solidFill>
                <a:latin typeface="Times New Roman" pitchFamily="18" charset="0"/>
                <a:cs typeface="Times New Roman" pitchFamily="18" charset="0"/>
              </a:rPr>
              <a:t>according </a:t>
            </a:r>
            <a:r>
              <a:rPr lang="en-US" dirty="0">
                <a:solidFill>
                  <a:srgbClr val="7030A0"/>
                </a:solidFill>
                <a:latin typeface="Times New Roman" pitchFamily="18" charset="0"/>
                <a:cs typeface="Times New Roman" pitchFamily="18" charset="0"/>
              </a:rPr>
              <a:t>to nature)</a:t>
            </a:r>
            <a:r>
              <a:rPr lang="en-US" sz="2400" dirty="0">
                <a:solidFill>
                  <a:srgbClr val="7030A0"/>
                </a:solidFill>
                <a:latin typeface="Times New Roman" pitchFamily="18" charset="0"/>
                <a:cs typeface="Times New Roman" pitchFamily="18" charset="0"/>
              </a:rPr>
              <a:t> mystery.</a:t>
            </a:r>
            <a:r>
              <a:rPr lang="en-US" sz="2400" dirty="0">
                <a:solidFill>
                  <a:schemeClr val="tx1"/>
                </a:solidFill>
                <a:latin typeface="Times New Roman" pitchFamily="18" charset="0"/>
                <a:cs typeface="Times New Roman" pitchFamily="18" charset="0"/>
              </a:rPr>
              <a:t> </a:t>
            </a:r>
            <a:endParaRPr lang="en-US" sz="2400" dirty="0" smtClean="0">
              <a:solidFill>
                <a:schemeClr val="tx1"/>
              </a:solidFill>
              <a:latin typeface="Times New Roman" pitchFamily="18" charset="0"/>
              <a:cs typeface="Times New Roman" pitchFamily="18" charset="0"/>
            </a:endParaRPr>
          </a:p>
          <a:p>
            <a:pPr marL="0" lvl="3" algn="just">
              <a:lnSpc>
                <a:spcPct val="150000"/>
              </a:lnSpc>
              <a:buFont typeface="Arial" pitchFamily="34" charset="0"/>
              <a:buChar char="•"/>
            </a:pPr>
            <a:r>
              <a:rPr lang="en-US" sz="2400" dirty="0">
                <a:solidFill>
                  <a:schemeClr val="tx1"/>
                </a:solidFill>
                <a:latin typeface="Times New Roman" pitchFamily="18" charset="0"/>
                <a:cs typeface="Times New Roman" pitchFamily="18" charset="0"/>
              </a:rPr>
              <a:t> </a:t>
            </a:r>
            <a:r>
              <a:rPr lang="en-US" sz="2400" dirty="0" smtClean="0">
                <a:solidFill>
                  <a:srgbClr val="7030A0"/>
                </a:solidFill>
                <a:latin typeface="Times New Roman" pitchFamily="18" charset="0"/>
                <a:cs typeface="Times New Roman" pitchFamily="18" charset="0"/>
              </a:rPr>
              <a:t>Critic </a:t>
            </a:r>
            <a:r>
              <a:rPr lang="en-US" sz="2400" dirty="0">
                <a:solidFill>
                  <a:srgbClr val="7030A0"/>
                </a:solidFill>
                <a:latin typeface="Times New Roman" pitchFamily="18" charset="0"/>
                <a:cs typeface="Times New Roman" pitchFamily="18" charset="0"/>
              </a:rPr>
              <a:t>Edmund Wilson defines symbolism as an attempt by carefully studied means-a complicated association of ideas represented by medley </a:t>
            </a:r>
            <a:r>
              <a:rPr lang="en-US" sz="2400" i="1" dirty="0">
                <a:solidFill>
                  <a:srgbClr val="7030A0"/>
                </a:solidFill>
                <a:latin typeface="Times New Roman" pitchFamily="18" charset="0"/>
                <a:cs typeface="Times New Roman" pitchFamily="18" charset="0"/>
              </a:rPr>
              <a:t>(musical composition consist of a series of songs)</a:t>
            </a:r>
            <a:r>
              <a:rPr lang="en-US" sz="2400" dirty="0">
                <a:solidFill>
                  <a:srgbClr val="7030A0"/>
                </a:solidFill>
                <a:latin typeface="Times New Roman" pitchFamily="18" charset="0"/>
                <a:cs typeface="Times New Roman" pitchFamily="18" charset="0"/>
              </a:rPr>
              <a:t> of metaphors </a:t>
            </a:r>
            <a:r>
              <a:rPr lang="en-US" sz="2400" i="1" dirty="0">
                <a:solidFill>
                  <a:srgbClr val="7030A0"/>
                </a:solidFill>
                <a:latin typeface="Times New Roman" pitchFamily="18" charset="0"/>
                <a:cs typeface="Times New Roman" pitchFamily="18" charset="0"/>
              </a:rPr>
              <a:t>(a figure of speech used to show similarity)</a:t>
            </a:r>
            <a:r>
              <a:rPr lang="en-US" sz="2400" dirty="0">
                <a:solidFill>
                  <a:srgbClr val="7030A0"/>
                </a:solidFill>
                <a:latin typeface="Times New Roman" pitchFamily="18" charset="0"/>
                <a:cs typeface="Times New Roman" pitchFamily="18" charset="0"/>
              </a:rPr>
              <a:t>  to communicate unique personal feeling</a:t>
            </a:r>
            <a:r>
              <a:rPr lang="en-US" sz="2400" dirty="0" smtClean="0">
                <a:solidFill>
                  <a:srgbClr val="7030A0"/>
                </a:solidFill>
                <a:latin typeface="Times New Roman" pitchFamily="18" charset="0"/>
                <a:cs typeface="Times New Roman" pitchFamily="18" charset="0"/>
              </a:rPr>
              <a:t>.</a:t>
            </a:r>
            <a:endParaRPr lang="en-US" sz="2400" dirty="0">
              <a:solidFill>
                <a:schemeClr val="tx1"/>
              </a:solidFill>
              <a:latin typeface="Times New Roman" pitchFamily="18" charset="0"/>
              <a:cs typeface="Times New Roman" pitchFamily="18" charset="0"/>
            </a:endParaRPr>
          </a:p>
          <a:p>
            <a:pPr algn="just">
              <a:lnSpc>
                <a:spcPct val="150000"/>
              </a:lnSpc>
              <a:buFont typeface="Arial" pitchFamily="34" charset="0"/>
              <a:buChar char="•"/>
            </a:pPr>
            <a:endParaRPr lang="en-US" sz="2400" dirty="0">
              <a:solidFill>
                <a:srgbClr val="7030A0"/>
              </a:solidFill>
              <a:latin typeface="Times New Roman" pitchFamily="18" charset="0"/>
              <a:cs typeface="Times New Roman" pitchFamily="18" charset="0"/>
            </a:endParaRPr>
          </a:p>
          <a:p>
            <a:pPr algn="just">
              <a:lnSpc>
                <a:spcPct val="150000"/>
              </a:lnSpc>
              <a:buFont typeface="Arial" pitchFamily="34" charset="0"/>
              <a:buChar char="•"/>
            </a:pPr>
            <a:endParaRPr lang="en-US" sz="2400" dirty="0" smtClean="0">
              <a:solidFill>
                <a:srgbClr val="7030A0"/>
              </a:solidFill>
              <a:latin typeface="Times New Roman" pitchFamily="18" charset="0"/>
              <a:cs typeface="Times New Roman" pitchFamily="18" charset="0"/>
            </a:endParaRPr>
          </a:p>
          <a:p>
            <a:pPr>
              <a:lnSpc>
                <a:spcPct val="150000"/>
              </a:lnSpc>
            </a:pPr>
            <a:endParaRPr lang="en-US" sz="2800" dirty="0" smtClean="0">
              <a:solidFill>
                <a:schemeClr val="tx1"/>
              </a:solidFill>
            </a:endParaRPr>
          </a:p>
          <a:p>
            <a:pPr algn="just">
              <a:lnSpc>
                <a:spcPct val="170000"/>
              </a:lnSpc>
            </a:pPr>
            <a:endParaRPr lang="en-US" sz="5900" b="1" dirty="0" smtClean="0">
              <a:solidFill>
                <a:schemeClr val="tx1"/>
              </a:solidFill>
            </a:endParaRPr>
          </a:p>
          <a:p>
            <a:pPr algn="just">
              <a:lnSpc>
                <a:spcPct val="150000"/>
              </a:lnSpc>
              <a:buFont typeface="Arial" pitchFamily="34" charset="0"/>
              <a:buChar char="•"/>
            </a:pPr>
            <a:endParaRPr lang="en-US" sz="2800" b="1" dirty="0" smtClean="0">
              <a:solidFill>
                <a:schemeClr val="tx1"/>
              </a:solidFill>
            </a:endParaRPr>
          </a:p>
          <a:p>
            <a:pPr algn="just">
              <a:lnSpc>
                <a:spcPct val="150000"/>
              </a:lnSpc>
            </a:pPr>
            <a:endParaRPr lang="en-US" sz="3100" dirty="0" smtClean="0">
              <a:solidFill>
                <a:schemeClr val="tx1"/>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2</a:t>
            </a:fld>
            <a:endParaRPr lang="en-US"/>
          </a:p>
        </p:txBody>
      </p:sp>
    </p:spTree>
    <p:extLst>
      <p:ext uri="{BB962C8B-B14F-4D97-AF65-F5344CB8AC3E}">
        <p14:creationId xmlns:p14="http://schemas.microsoft.com/office/powerpoint/2010/main" val="230441476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629400"/>
          </a:xfrm>
        </p:spPr>
        <p:txBody>
          <a:bodyPr>
            <a:normAutofit lnSpcReduction="10000"/>
          </a:bodyPr>
          <a:lstStyle/>
          <a:p>
            <a:pPr algn="just">
              <a:lnSpc>
                <a:spcPct val="150000"/>
              </a:lnSpc>
              <a:buFont typeface="Arial" pitchFamily="34" charset="0"/>
              <a:buChar char="•"/>
            </a:pPr>
            <a:r>
              <a:rPr lang="en-US" sz="2800" dirty="0" smtClean="0">
                <a:solidFill>
                  <a:schemeClr val="tx1"/>
                </a:solidFill>
              </a:rPr>
              <a:t>  </a:t>
            </a:r>
            <a:r>
              <a:rPr lang="en-US" sz="2400" dirty="0" smtClean="0">
                <a:solidFill>
                  <a:srgbClr val="7030A0"/>
                </a:solidFill>
                <a:latin typeface="Times New Roman" pitchFamily="18" charset="0"/>
                <a:cs typeface="Times New Roman" pitchFamily="18" charset="0"/>
              </a:rPr>
              <a:t>Critic </a:t>
            </a:r>
            <a:r>
              <a:rPr lang="en-US" sz="2400" dirty="0">
                <a:solidFill>
                  <a:srgbClr val="7030A0"/>
                </a:solidFill>
                <a:latin typeface="Times New Roman" pitchFamily="18" charset="0"/>
                <a:cs typeface="Times New Roman" pitchFamily="18" charset="0"/>
              </a:rPr>
              <a:t>C.M. Bowra remarks, ‘Symbolic poetry is a kind of mystic poetry, a poetry in which poet tries to convey his sense of mystery of life’.</a:t>
            </a:r>
          </a:p>
          <a:p>
            <a:pPr algn="just">
              <a:lnSpc>
                <a:spcPct val="150000"/>
              </a:lnSpc>
              <a:buFont typeface="Arial" pitchFamily="34" charset="0"/>
              <a:buChar char="•"/>
            </a:pPr>
            <a:r>
              <a:rPr lang="en-US" sz="2400" dirty="0" smtClean="0">
                <a:solidFill>
                  <a:srgbClr val="7030A0"/>
                </a:solidFill>
                <a:latin typeface="Times New Roman" pitchFamily="18" charset="0"/>
                <a:cs typeface="Times New Roman" pitchFamily="18" charset="0"/>
              </a:rPr>
              <a:t> In symbolic poetry poet communicates </a:t>
            </a:r>
            <a:r>
              <a:rPr lang="en-US" sz="2400" dirty="0" smtClean="0">
                <a:solidFill>
                  <a:srgbClr val="7030A0"/>
                </a:solidFill>
                <a:latin typeface="Times New Roman" pitchFamily="18" charset="0"/>
                <a:cs typeface="Times New Roman" pitchFamily="18" charset="0"/>
              </a:rPr>
              <a:t>- i</a:t>
            </a:r>
            <a:r>
              <a:rPr lang="en-US" sz="2400" dirty="0" smtClean="0">
                <a:solidFill>
                  <a:srgbClr val="7030A0"/>
                </a:solidFill>
                <a:latin typeface="Times New Roman" pitchFamily="18" charset="0"/>
                <a:cs typeface="Times New Roman" pitchFamily="18" charset="0"/>
              </a:rPr>
              <a:t>) unique personal </a:t>
            </a:r>
            <a:r>
              <a:rPr lang="en-US" sz="2400" dirty="0" smtClean="0">
                <a:solidFill>
                  <a:srgbClr val="7030A0"/>
                </a:solidFill>
                <a:latin typeface="Times New Roman" pitchFamily="18" charset="0"/>
                <a:cs typeface="Times New Roman" pitchFamily="18" charset="0"/>
              </a:rPr>
              <a:t>feeling,</a:t>
            </a:r>
            <a:endParaRPr lang="en-US" sz="2400" dirty="0" smtClean="0">
              <a:solidFill>
                <a:srgbClr val="7030A0"/>
              </a:solidFill>
              <a:latin typeface="Times New Roman" pitchFamily="18" charset="0"/>
              <a:cs typeface="Times New Roman" pitchFamily="18" charset="0"/>
            </a:endParaRPr>
          </a:p>
          <a:p>
            <a:pPr algn="just">
              <a:lnSpc>
                <a:spcPct val="150000"/>
              </a:lnSpc>
            </a:pPr>
            <a:r>
              <a:rPr lang="en-US" sz="2400" dirty="0" smtClean="0">
                <a:solidFill>
                  <a:srgbClr val="7030A0"/>
                </a:solidFill>
                <a:latin typeface="Times New Roman" pitchFamily="18" charset="0"/>
                <a:cs typeface="Times New Roman" pitchFamily="18" charset="0"/>
              </a:rPr>
              <a:t>ii</a:t>
            </a:r>
            <a:r>
              <a:rPr lang="en-US" sz="2400" dirty="0" smtClean="0">
                <a:solidFill>
                  <a:srgbClr val="7030A0"/>
                </a:solidFill>
                <a:latin typeface="Times New Roman" pitchFamily="18" charset="0"/>
                <a:cs typeface="Times New Roman" pitchFamily="18" charset="0"/>
              </a:rPr>
              <a:t>) he makes use of image-words for purpose.</a:t>
            </a:r>
          </a:p>
          <a:p>
            <a:pPr algn="just">
              <a:lnSpc>
                <a:spcPct val="150000"/>
              </a:lnSpc>
              <a:buFont typeface="Arial" pitchFamily="34" charset="0"/>
              <a:buChar char="•"/>
            </a:pPr>
            <a:r>
              <a:rPr lang="en-US" sz="2400" dirty="0" smtClean="0">
                <a:solidFill>
                  <a:srgbClr val="7030A0"/>
                </a:solidFill>
                <a:latin typeface="Times New Roman" pitchFamily="18" charset="0"/>
                <a:cs typeface="Times New Roman" pitchFamily="18" charset="0"/>
              </a:rPr>
              <a:t> Symbolism is essentially an indirect mode of expression which suggest much more than is actually described/ asserted</a:t>
            </a:r>
            <a:r>
              <a:rPr lang="en-US" sz="2400" dirty="0" smtClean="0">
                <a:solidFill>
                  <a:srgbClr val="7030A0"/>
                </a:solidFill>
                <a:latin typeface="Times New Roman" pitchFamily="18" charset="0"/>
                <a:cs typeface="Times New Roman" pitchFamily="18" charset="0"/>
              </a:rPr>
              <a:t>.</a:t>
            </a:r>
          </a:p>
          <a:p>
            <a:pPr algn="just">
              <a:lnSpc>
                <a:spcPct val="150000"/>
              </a:lnSpc>
            </a:pPr>
            <a:r>
              <a:rPr lang="en-US" sz="2400" b="1" dirty="0">
                <a:solidFill>
                  <a:srgbClr val="FF0000"/>
                </a:solidFill>
                <a:latin typeface="Times New Roman" pitchFamily="18" charset="0"/>
                <a:cs typeface="Times New Roman" pitchFamily="18" charset="0"/>
              </a:rPr>
              <a:t>ii) Realism : </a:t>
            </a:r>
            <a:r>
              <a:rPr lang="en-US" sz="2400" dirty="0">
                <a:solidFill>
                  <a:srgbClr val="7030A0"/>
                </a:solidFill>
                <a:latin typeface="Times New Roman" pitchFamily="18" charset="0"/>
                <a:cs typeface="Times New Roman" pitchFamily="18" charset="0"/>
              </a:rPr>
              <a:t>This term is used in criticism of art &amp; literature to depict </a:t>
            </a:r>
          </a:p>
          <a:p>
            <a:pPr algn="just">
              <a:lnSpc>
                <a:spcPct val="150000"/>
              </a:lnSpc>
            </a:pPr>
            <a:r>
              <a:rPr lang="en-US" sz="2400" dirty="0" smtClean="0">
                <a:solidFill>
                  <a:srgbClr val="7030A0"/>
                </a:solidFill>
                <a:latin typeface="Times New Roman" pitchFamily="18" charset="0"/>
                <a:cs typeface="Times New Roman" pitchFamily="18" charset="0"/>
              </a:rPr>
              <a:t>life </a:t>
            </a:r>
            <a:r>
              <a:rPr lang="en-US" sz="2400" dirty="0">
                <a:solidFill>
                  <a:srgbClr val="7030A0"/>
                </a:solidFill>
                <a:latin typeface="Times New Roman" pitchFamily="18" charset="0"/>
                <a:cs typeface="Times New Roman" pitchFamily="18" charset="0"/>
              </a:rPr>
              <a:t>as it is. It is opposite to romanticism, idealism &amp; escapism - all these suggest a flight from world of reality into world of </a:t>
            </a:r>
            <a:r>
              <a:rPr lang="en-US" sz="2400" dirty="0" smtClean="0">
                <a:solidFill>
                  <a:srgbClr val="7030A0"/>
                </a:solidFill>
                <a:latin typeface="Times New Roman" pitchFamily="18" charset="0"/>
                <a:cs typeface="Times New Roman" pitchFamily="18" charset="0"/>
              </a:rPr>
              <a:t>imagination.</a:t>
            </a:r>
          </a:p>
          <a:p>
            <a:pPr algn="just">
              <a:lnSpc>
                <a:spcPct val="150000"/>
              </a:lnSpc>
            </a:pPr>
            <a:r>
              <a:rPr lang="en-US" sz="2400" dirty="0" smtClean="0">
                <a:solidFill>
                  <a:srgbClr val="7030A0"/>
                </a:solidFill>
                <a:latin typeface="Times New Roman" pitchFamily="18" charset="0"/>
                <a:cs typeface="Times New Roman" pitchFamily="18" charset="0"/>
              </a:rPr>
              <a:t>There </a:t>
            </a:r>
            <a:r>
              <a:rPr lang="en-US" sz="2400" dirty="0">
                <a:solidFill>
                  <a:srgbClr val="7030A0"/>
                </a:solidFill>
                <a:latin typeface="Times New Roman" pitchFamily="18" charset="0"/>
                <a:cs typeface="Times New Roman" pitchFamily="18" charset="0"/>
              </a:rPr>
              <a:t>are many degrees of realism.</a:t>
            </a:r>
          </a:p>
          <a:p>
            <a:pPr algn="just">
              <a:lnSpc>
                <a:spcPct val="150000"/>
              </a:lnSpc>
            </a:pPr>
            <a:endParaRPr lang="en-US" sz="2400" dirty="0" smtClean="0">
              <a:solidFill>
                <a:srgbClr val="7030A0"/>
              </a:solidFill>
              <a:latin typeface="Times New Roman" pitchFamily="18" charset="0"/>
              <a:cs typeface="Times New Roman" pitchFamily="18" charset="0"/>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3</a:t>
            </a:fld>
            <a:endParaRPr lang="en-US"/>
          </a:p>
        </p:txBody>
      </p:sp>
    </p:spTree>
    <p:extLst>
      <p:ext uri="{BB962C8B-B14F-4D97-AF65-F5344CB8AC3E}">
        <p14:creationId xmlns:p14="http://schemas.microsoft.com/office/powerpoint/2010/main" val="266491734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Autofit/>
          </a:bodyPr>
          <a:lstStyle/>
          <a:p>
            <a:pPr marL="342900" indent="-342900" algn="just">
              <a:lnSpc>
                <a:spcPct val="150000"/>
              </a:lnSpc>
              <a:buFont typeface="Arial" pitchFamily="34" charset="0"/>
              <a:buChar char="•"/>
            </a:pPr>
            <a:r>
              <a:rPr lang="en-US" sz="2400" dirty="0" smtClean="0">
                <a:solidFill>
                  <a:srgbClr val="7030A0"/>
                </a:solidFill>
                <a:latin typeface="Times New Roman" pitchFamily="18" charset="0"/>
                <a:cs typeface="Times New Roman" pitchFamily="18" charset="0"/>
              </a:rPr>
              <a:t>Sometimes </a:t>
            </a:r>
            <a:r>
              <a:rPr lang="en-US" sz="2400" dirty="0">
                <a:solidFill>
                  <a:srgbClr val="7030A0"/>
                </a:solidFill>
                <a:latin typeface="Times New Roman" pitchFamily="18" charset="0"/>
                <a:cs typeface="Times New Roman" pitchFamily="18" charset="0"/>
              </a:rPr>
              <a:t>word is used to denote an objective literary technique which depicts in a scientific, unselective manner only tangible observable </a:t>
            </a:r>
            <a:r>
              <a:rPr lang="en-US" sz="2400" dirty="0" smtClean="0">
                <a:solidFill>
                  <a:srgbClr val="7030A0"/>
                </a:solidFill>
                <a:latin typeface="Times New Roman" pitchFamily="18" charset="0"/>
                <a:cs typeface="Times New Roman" pitchFamily="18" charset="0"/>
              </a:rPr>
              <a:t>facts. This </a:t>
            </a:r>
            <a:r>
              <a:rPr lang="en-US" sz="2400" dirty="0">
                <a:solidFill>
                  <a:srgbClr val="7030A0"/>
                </a:solidFill>
                <a:latin typeface="Times New Roman" pitchFamily="18" charset="0"/>
                <a:cs typeface="Times New Roman" pitchFamily="18" charset="0"/>
              </a:rPr>
              <a:t>approach is also called photographic realism &amp; naturalism. </a:t>
            </a:r>
          </a:p>
          <a:p>
            <a:pPr marL="342900" indent="-342900" algn="just">
              <a:lnSpc>
                <a:spcPct val="150000"/>
              </a:lnSpc>
              <a:buFont typeface="Arial" pitchFamily="34" charset="0"/>
              <a:buChar char="•"/>
            </a:pPr>
            <a:r>
              <a:rPr lang="en-US" sz="2400" dirty="0" smtClean="0">
                <a:solidFill>
                  <a:srgbClr val="7030A0"/>
                </a:solidFill>
                <a:latin typeface="Times New Roman" pitchFamily="18" charset="0"/>
                <a:cs typeface="Times New Roman" pitchFamily="18" charset="0"/>
              </a:rPr>
              <a:t>To </a:t>
            </a:r>
            <a:r>
              <a:rPr lang="en-US" sz="2400" dirty="0" smtClean="0">
                <a:solidFill>
                  <a:srgbClr val="7030A0"/>
                </a:solidFill>
                <a:latin typeface="Times New Roman" pitchFamily="18" charset="0"/>
                <a:cs typeface="Times New Roman" pitchFamily="18" charset="0"/>
              </a:rPr>
              <a:t>some readers, particularly those to whom literature &amp; escape are synonymous, realism means revelation of sordid </a:t>
            </a:r>
            <a:r>
              <a:rPr lang="en-US" sz="2000" dirty="0" smtClean="0">
                <a:solidFill>
                  <a:srgbClr val="7030A0"/>
                </a:solidFill>
                <a:latin typeface="Times New Roman" pitchFamily="18" charset="0"/>
                <a:cs typeface="Times New Roman" pitchFamily="18" charset="0"/>
              </a:rPr>
              <a:t>(morally degraded), </a:t>
            </a:r>
            <a:r>
              <a:rPr lang="en-US" sz="2400" dirty="0" smtClean="0">
                <a:solidFill>
                  <a:srgbClr val="7030A0"/>
                </a:solidFill>
                <a:latin typeface="Times New Roman" pitchFamily="18" charset="0"/>
                <a:cs typeface="Times New Roman" pitchFamily="18" charset="0"/>
              </a:rPr>
              <a:t>unpleasant details which should not defile </a:t>
            </a:r>
            <a:r>
              <a:rPr lang="en-US" sz="2000" dirty="0" smtClean="0">
                <a:solidFill>
                  <a:srgbClr val="7030A0"/>
                </a:solidFill>
                <a:latin typeface="Times New Roman" pitchFamily="18" charset="0"/>
                <a:cs typeface="Times New Roman" pitchFamily="18" charset="0"/>
              </a:rPr>
              <a:t>(place under suspicion) </a:t>
            </a:r>
            <a:r>
              <a:rPr lang="en-US" sz="2400" dirty="0" smtClean="0">
                <a:solidFill>
                  <a:srgbClr val="7030A0"/>
                </a:solidFill>
                <a:latin typeface="Times New Roman" pitchFamily="18" charset="0"/>
                <a:cs typeface="Times New Roman" pitchFamily="18" charset="0"/>
              </a:rPr>
              <a:t>respectable </a:t>
            </a:r>
            <a:r>
              <a:rPr lang="en-US" sz="2400" dirty="0" smtClean="0">
                <a:solidFill>
                  <a:srgbClr val="7030A0"/>
                </a:solidFill>
                <a:latin typeface="Times New Roman" pitchFamily="18" charset="0"/>
                <a:cs typeface="Times New Roman" pitchFamily="18" charset="0"/>
              </a:rPr>
              <a:t>books.</a:t>
            </a:r>
          </a:p>
          <a:p>
            <a:pPr marL="342900" indent="-342900" algn="just">
              <a:lnSpc>
                <a:spcPct val="150000"/>
              </a:lnSpc>
              <a:buFont typeface="Arial" pitchFamily="34" charset="0"/>
              <a:buChar char="•"/>
            </a:pPr>
            <a:r>
              <a:rPr lang="en-US" sz="2400" dirty="0" smtClean="0">
                <a:solidFill>
                  <a:srgbClr val="7030A0"/>
                </a:solidFill>
                <a:latin typeface="Times New Roman" pitchFamily="18" charset="0"/>
                <a:cs typeface="Times New Roman" pitchFamily="18" charset="0"/>
              </a:rPr>
              <a:t>This </a:t>
            </a:r>
            <a:r>
              <a:rPr lang="en-US" sz="2400" dirty="0" smtClean="0">
                <a:solidFill>
                  <a:srgbClr val="7030A0"/>
                </a:solidFill>
                <a:latin typeface="Times New Roman" pitchFamily="18" charset="0"/>
                <a:cs typeface="Times New Roman" pitchFamily="18" charset="0"/>
              </a:rPr>
              <a:t>service of high ideas just as the ‘romantic ’ approach often serves immortal purposes of distorting truth &amp; concealing evil. </a:t>
            </a:r>
            <a:endParaRPr lang="en-US" sz="2400" dirty="0" smtClean="0">
              <a:solidFill>
                <a:srgbClr val="7030A0"/>
              </a:solidFill>
              <a:latin typeface="Times New Roman" pitchFamily="18" charset="0"/>
              <a:cs typeface="Times New Roman" pitchFamily="18" charset="0"/>
            </a:endParaRPr>
          </a:p>
          <a:p>
            <a:pPr marL="342900" indent="-342900" algn="just">
              <a:lnSpc>
                <a:spcPct val="150000"/>
              </a:lnSpc>
              <a:buFont typeface="Arial" pitchFamily="34" charset="0"/>
              <a:buChar char="•"/>
            </a:pPr>
            <a:r>
              <a:rPr lang="en-US" sz="2400" dirty="0" smtClean="0">
                <a:solidFill>
                  <a:srgbClr val="7030A0"/>
                </a:solidFill>
                <a:latin typeface="Times New Roman" pitchFamily="18" charset="0"/>
                <a:cs typeface="Times New Roman" pitchFamily="18" charset="0"/>
              </a:rPr>
              <a:t>Critics </a:t>
            </a:r>
            <a:r>
              <a:rPr lang="en-US" sz="2400" dirty="0" smtClean="0">
                <a:solidFill>
                  <a:srgbClr val="7030A0"/>
                </a:solidFill>
                <a:latin typeface="Times New Roman" pitchFamily="18" charset="0"/>
                <a:cs typeface="Times New Roman" pitchFamily="18" charset="0"/>
              </a:rPr>
              <a:t>Watt &amp; Watt Remarks, </a:t>
            </a:r>
            <a:r>
              <a:rPr lang="en-US" sz="2400" dirty="0">
                <a:solidFill>
                  <a:srgbClr val="7030A0"/>
                </a:solidFill>
                <a:latin typeface="Times New Roman" pitchFamily="18" charset="0"/>
                <a:cs typeface="Times New Roman" pitchFamily="18" charset="0"/>
              </a:rPr>
              <a:t>‘To few authors or books can, term realistic be applied without reservation.’</a:t>
            </a:r>
            <a:endParaRPr lang="en-US" sz="2400" dirty="0" smtClean="0">
              <a:solidFill>
                <a:srgbClr val="7030A0"/>
              </a:solidFill>
              <a:latin typeface="Times New Roman" pitchFamily="18" charset="0"/>
              <a:cs typeface="Times New Roman" pitchFamily="18" charset="0"/>
            </a:endParaRPr>
          </a:p>
          <a:p>
            <a:pPr algn="just">
              <a:lnSpc>
                <a:spcPct val="150000"/>
              </a:lnSpc>
              <a:buFont typeface="Arial" pitchFamily="34" charset="0"/>
              <a:buChar char="•"/>
            </a:pPr>
            <a:endParaRPr lang="en-US" sz="2650" dirty="0" smtClean="0">
              <a:solidFill>
                <a:schemeClr val="tx1"/>
              </a:solidFill>
            </a:endParaRPr>
          </a:p>
          <a:p>
            <a:pPr algn="just">
              <a:lnSpc>
                <a:spcPct val="150000"/>
              </a:lnSpc>
              <a:buFont typeface="Arial" pitchFamily="34" charset="0"/>
              <a:buChar char="•"/>
            </a:pPr>
            <a:endParaRPr lang="en-US" sz="2650" dirty="0" smtClean="0">
              <a:solidFill>
                <a:schemeClr val="tx1"/>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4</a:t>
            </a:fld>
            <a:endParaRPr 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fontScale="92500"/>
          </a:bodyPr>
          <a:lstStyle/>
          <a:p>
            <a:pPr marL="0" indent="0" algn="just">
              <a:lnSpc>
                <a:spcPct val="150000"/>
              </a:lnSpc>
              <a:buNone/>
            </a:pPr>
            <a:r>
              <a:rPr lang="en-US" sz="2500" b="1" dirty="0" smtClean="0">
                <a:solidFill>
                  <a:srgbClr val="FF0000"/>
                </a:solidFill>
              </a:rPr>
              <a:t>iii) Humor - </a:t>
            </a:r>
            <a:r>
              <a:rPr lang="en-US" sz="2500" dirty="0" smtClean="0">
                <a:solidFill>
                  <a:srgbClr val="7030A0"/>
                </a:solidFill>
              </a:rPr>
              <a:t>Humor </a:t>
            </a:r>
            <a:r>
              <a:rPr lang="en-US" sz="2500" dirty="0">
                <a:solidFill>
                  <a:srgbClr val="7030A0"/>
                </a:solidFill>
              </a:rPr>
              <a:t>is a literary tool that makes audiences </a:t>
            </a:r>
            <a:r>
              <a:rPr lang="en-US" sz="2500" dirty="0" smtClean="0">
                <a:solidFill>
                  <a:srgbClr val="7030A0"/>
                </a:solidFill>
              </a:rPr>
              <a:t>laugh/that </a:t>
            </a:r>
            <a:r>
              <a:rPr lang="en-US" sz="2500" dirty="0">
                <a:solidFill>
                  <a:srgbClr val="7030A0"/>
                </a:solidFill>
              </a:rPr>
              <a:t>intends to induce </a:t>
            </a:r>
            <a:r>
              <a:rPr lang="en-US" sz="2500" dirty="0" smtClean="0">
                <a:solidFill>
                  <a:srgbClr val="7030A0"/>
                </a:solidFill>
              </a:rPr>
              <a:t>amusement/laughter</a:t>
            </a:r>
            <a:r>
              <a:rPr lang="en-US" sz="2500" dirty="0">
                <a:solidFill>
                  <a:srgbClr val="7030A0"/>
                </a:solidFill>
              </a:rPr>
              <a:t>. Its purpose is to break the monotony, </a:t>
            </a:r>
            <a:r>
              <a:rPr lang="en-US" sz="2500" dirty="0" smtClean="0">
                <a:solidFill>
                  <a:srgbClr val="7030A0"/>
                </a:solidFill>
              </a:rPr>
              <a:t>boredom &amp; tedium &amp; </a:t>
            </a:r>
            <a:r>
              <a:rPr lang="en-US" sz="2500" dirty="0">
                <a:solidFill>
                  <a:srgbClr val="7030A0"/>
                </a:solidFill>
              </a:rPr>
              <a:t>make the audience’s nerves relax. </a:t>
            </a:r>
            <a:endParaRPr lang="en-US" sz="2500" dirty="0" smtClean="0">
              <a:solidFill>
                <a:srgbClr val="7030A0"/>
              </a:solidFill>
            </a:endParaRPr>
          </a:p>
          <a:p>
            <a:pPr algn="just">
              <a:lnSpc>
                <a:spcPct val="150000"/>
              </a:lnSpc>
            </a:pPr>
            <a:r>
              <a:rPr lang="en-US" sz="2500" dirty="0" smtClean="0">
                <a:solidFill>
                  <a:srgbClr val="7030A0"/>
                </a:solidFill>
              </a:rPr>
              <a:t>The </a:t>
            </a:r>
            <a:r>
              <a:rPr lang="en-US" sz="2500" dirty="0">
                <a:solidFill>
                  <a:srgbClr val="7030A0"/>
                </a:solidFill>
              </a:rPr>
              <a:t>writer uses different techniques, tools, </a:t>
            </a:r>
            <a:r>
              <a:rPr lang="en-US" sz="2500" dirty="0" smtClean="0">
                <a:solidFill>
                  <a:srgbClr val="7030A0"/>
                </a:solidFill>
              </a:rPr>
              <a:t>words &amp; </a:t>
            </a:r>
            <a:r>
              <a:rPr lang="en-US" sz="2500" dirty="0">
                <a:solidFill>
                  <a:srgbClr val="7030A0"/>
                </a:solidFill>
              </a:rPr>
              <a:t>even full sentences in order to bring to light new </a:t>
            </a:r>
            <a:r>
              <a:rPr lang="en-US" sz="2500" dirty="0" smtClean="0">
                <a:solidFill>
                  <a:srgbClr val="7030A0"/>
                </a:solidFill>
              </a:rPr>
              <a:t>&amp; </a:t>
            </a:r>
            <a:r>
              <a:rPr lang="en-US" sz="2500" dirty="0">
                <a:solidFill>
                  <a:srgbClr val="7030A0"/>
                </a:solidFill>
              </a:rPr>
              <a:t>funny sides of life. </a:t>
            </a:r>
            <a:endParaRPr lang="en-US" sz="2500" dirty="0" smtClean="0">
              <a:solidFill>
                <a:srgbClr val="7030A0"/>
              </a:solidFill>
            </a:endParaRPr>
          </a:p>
          <a:p>
            <a:pPr algn="just">
              <a:lnSpc>
                <a:spcPct val="150000"/>
              </a:lnSpc>
            </a:pPr>
            <a:r>
              <a:rPr lang="en-US" sz="2500" dirty="0" smtClean="0">
                <a:solidFill>
                  <a:srgbClr val="7030A0"/>
                </a:solidFill>
              </a:rPr>
              <a:t>Humor </a:t>
            </a:r>
            <a:r>
              <a:rPr lang="en-US" sz="2500" dirty="0">
                <a:solidFill>
                  <a:srgbClr val="7030A0"/>
                </a:solidFill>
              </a:rPr>
              <a:t>is often found in literature, theater, </a:t>
            </a:r>
            <a:r>
              <a:rPr lang="en-US" sz="2500" dirty="0" smtClean="0">
                <a:solidFill>
                  <a:srgbClr val="7030A0"/>
                </a:solidFill>
              </a:rPr>
              <a:t>movies &amp; </a:t>
            </a:r>
            <a:r>
              <a:rPr lang="en-US" sz="2500" dirty="0">
                <a:solidFill>
                  <a:srgbClr val="7030A0"/>
                </a:solidFill>
              </a:rPr>
              <a:t>advertising, where the major purpose is to make the audience happy.</a:t>
            </a:r>
          </a:p>
          <a:p>
            <a:pPr marL="0" indent="0" algn="just">
              <a:lnSpc>
                <a:spcPct val="150000"/>
              </a:lnSpc>
              <a:buNone/>
            </a:pPr>
            <a:r>
              <a:rPr lang="en-US" sz="2500" b="1" dirty="0">
                <a:solidFill>
                  <a:srgbClr val="FF0000"/>
                </a:solidFill>
              </a:rPr>
              <a:t>Types of </a:t>
            </a:r>
            <a:r>
              <a:rPr lang="en-US" sz="2500" b="1" dirty="0" smtClean="0">
                <a:solidFill>
                  <a:srgbClr val="FF0000"/>
                </a:solidFill>
              </a:rPr>
              <a:t>Humor - </a:t>
            </a:r>
            <a:r>
              <a:rPr lang="en-US" sz="2500" dirty="0" smtClean="0">
                <a:solidFill>
                  <a:srgbClr val="7030A0"/>
                </a:solidFill>
              </a:rPr>
              <a:t>There </a:t>
            </a:r>
            <a:r>
              <a:rPr lang="en-US" sz="2500" dirty="0">
                <a:solidFill>
                  <a:srgbClr val="7030A0"/>
                </a:solidFill>
              </a:rPr>
              <a:t>are several types of devices that create humor. Humor is, in fact, the end product </a:t>
            </a:r>
            <a:r>
              <a:rPr lang="en-US" sz="2500" dirty="0" smtClean="0">
                <a:solidFill>
                  <a:srgbClr val="7030A0"/>
                </a:solidFill>
              </a:rPr>
              <a:t>&amp; </a:t>
            </a:r>
            <a:r>
              <a:rPr lang="en-US" sz="2500" dirty="0">
                <a:solidFill>
                  <a:srgbClr val="7030A0"/>
                </a:solidFill>
              </a:rPr>
              <a:t>not the device itself. These devices </a:t>
            </a:r>
            <a:r>
              <a:rPr lang="en-US" sz="2500" dirty="0" smtClean="0">
                <a:solidFill>
                  <a:srgbClr val="7030A0"/>
                </a:solidFill>
              </a:rPr>
              <a:t>are - Hyperbole/Exaggeration, Incongruity, Slapstick, Surprise, Sarcasm, Irony, Pun</a:t>
            </a:r>
            <a:endParaRPr lang="en-US" sz="2500"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5</a:t>
            </a:fld>
            <a:endParaRPr lang="en-US" dirty="0"/>
          </a:p>
        </p:txBody>
      </p:sp>
    </p:spTree>
    <p:extLst>
      <p:ext uri="{BB962C8B-B14F-4D97-AF65-F5344CB8AC3E}">
        <p14:creationId xmlns:p14="http://schemas.microsoft.com/office/powerpoint/2010/main" val="9470595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a:bodyPr>
          <a:lstStyle/>
          <a:p>
            <a:pPr marL="0" indent="0" algn="just">
              <a:lnSpc>
                <a:spcPct val="150000"/>
              </a:lnSpc>
              <a:buNone/>
            </a:pPr>
            <a:r>
              <a:rPr lang="en-US" sz="2400" dirty="0" smtClean="0">
                <a:solidFill>
                  <a:srgbClr val="7030A0"/>
                </a:solidFill>
              </a:rPr>
              <a:t>Examples </a:t>
            </a:r>
            <a:r>
              <a:rPr lang="en-US" sz="2400" dirty="0">
                <a:solidFill>
                  <a:srgbClr val="7030A0"/>
                </a:solidFill>
              </a:rPr>
              <a:t>of Humor in </a:t>
            </a:r>
            <a:r>
              <a:rPr lang="en-US" sz="2400" dirty="0" smtClean="0">
                <a:solidFill>
                  <a:srgbClr val="7030A0"/>
                </a:solidFill>
              </a:rPr>
              <a:t>Literature - </a:t>
            </a:r>
            <a:r>
              <a:rPr lang="en-US" sz="2400" i="1" dirty="0" smtClean="0">
                <a:solidFill>
                  <a:srgbClr val="7030A0"/>
                </a:solidFill>
              </a:rPr>
              <a:t>Pride </a:t>
            </a:r>
            <a:r>
              <a:rPr lang="en-US" sz="2400" i="1" dirty="0">
                <a:solidFill>
                  <a:srgbClr val="7030A0"/>
                </a:solidFill>
              </a:rPr>
              <a:t>and </a:t>
            </a:r>
            <a:r>
              <a:rPr lang="en-US" sz="2400" i="1" dirty="0" smtClean="0">
                <a:solidFill>
                  <a:srgbClr val="7030A0"/>
                </a:solidFill>
              </a:rPr>
              <a:t>Prejudice</a:t>
            </a:r>
            <a:r>
              <a:rPr lang="en-US" sz="2400" i="1" dirty="0">
                <a:solidFill>
                  <a:srgbClr val="7030A0"/>
                </a:solidFill>
              </a:rPr>
              <a:t> b</a:t>
            </a:r>
            <a:r>
              <a:rPr lang="en-US" sz="2400" dirty="0" smtClean="0">
                <a:solidFill>
                  <a:srgbClr val="7030A0"/>
                </a:solidFill>
              </a:rPr>
              <a:t>y </a:t>
            </a:r>
            <a:r>
              <a:rPr lang="en-US" sz="2400" dirty="0">
                <a:solidFill>
                  <a:srgbClr val="7030A0"/>
                </a:solidFill>
              </a:rPr>
              <a:t>Jane </a:t>
            </a:r>
            <a:r>
              <a:rPr lang="en-US" sz="2400" dirty="0" smtClean="0">
                <a:solidFill>
                  <a:srgbClr val="7030A0"/>
                </a:solidFill>
              </a:rPr>
              <a:t>Austen. Jane </a:t>
            </a:r>
            <a:r>
              <a:rPr lang="en-US" sz="2400" dirty="0">
                <a:solidFill>
                  <a:srgbClr val="7030A0"/>
                </a:solidFill>
              </a:rPr>
              <a:t>Austen’s novel </a:t>
            </a:r>
            <a:r>
              <a:rPr lang="en-US" sz="2400" i="1" dirty="0">
                <a:solidFill>
                  <a:srgbClr val="7030A0"/>
                </a:solidFill>
              </a:rPr>
              <a:t>Pride and Prejudice </a:t>
            </a:r>
            <a:r>
              <a:rPr lang="en-US" sz="2400" dirty="0">
                <a:solidFill>
                  <a:srgbClr val="7030A0"/>
                </a:solidFill>
              </a:rPr>
              <a:t>is one of her most popular works. Throughout the entire novel, </a:t>
            </a:r>
            <a:r>
              <a:rPr lang="en-US" sz="2400" dirty="0" smtClean="0">
                <a:solidFill>
                  <a:srgbClr val="7030A0"/>
                </a:solidFill>
              </a:rPr>
              <a:t>Austen</a:t>
            </a:r>
            <a:r>
              <a:rPr lang="en-US" sz="2400" dirty="0">
                <a:solidFill>
                  <a:srgbClr val="7030A0"/>
                </a:solidFill>
              </a:rPr>
              <a:t> uses humor. </a:t>
            </a:r>
            <a:endParaRPr lang="en-US" sz="2400" dirty="0" smtClean="0">
              <a:solidFill>
                <a:srgbClr val="7030A0"/>
              </a:solidFill>
            </a:endParaRPr>
          </a:p>
          <a:p>
            <a:pPr marL="0" indent="0" algn="just">
              <a:lnSpc>
                <a:spcPct val="150000"/>
              </a:lnSpc>
              <a:buNone/>
            </a:pPr>
            <a:r>
              <a:rPr lang="en-US" sz="2400" dirty="0" smtClean="0">
                <a:solidFill>
                  <a:srgbClr val="7030A0"/>
                </a:solidFill>
              </a:rPr>
              <a:t>She </a:t>
            </a:r>
            <a:r>
              <a:rPr lang="en-US" sz="2400" dirty="0">
                <a:solidFill>
                  <a:srgbClr val="7030A0"/>
                </a:solidFill>
              </a:rPr>
              <a:t>presents a very hilarious scene between Mr. </a:t>
            </a:r>
            <a:r>
              <a:rPr lang="en-US" sz="2400" dirty="0" smtClean="0">
                <a:solidFill>
                  <a:srgbClr val="7030A0"/>
                </a:solidFill>
              </a:rPr>
              <a:t>&amp; </a:t>
            </a:r>
            <a:r>
              <a:rPr lang="en-US" sz="2400" dirty="0">
                <a:solidFill>
                  <a:srgbClr val="7030A0"/>
                </a:solidFill>
              </a:rPr>
              <a:t>Mrs. </a:t>
            </a:r>
            <a:r>
              <a:rPr lang="en-US" sz="2400" dirty="0" err="1">
                <a:solidFill>
                  <a:srgbClr val="7030A0"/>
                </a:solidFill>
              </a:rPr>
              <a:t>Bennet</a:t>
            </a:r>
            <a:r>
              <a:rPr lang="en-US" sz="2400" dirty="0">
                <a:solidFill>
                  <a:srgbClr val="7030A0"/>
                </a:solidFill>
              </a:rPr>
              <a:t>. Mrs. </a:t>
            </a:r>
            <a:r>
              <a:rPr lang="en-US" sz="2400" dirty="0" err="1">
                <a:solidFill>
                  <a:srgbClr val="7030A0"/>
                </a:solidFill>
              </a:rPr>
              <a:t>Bennet</a:t>
            </a:r>
            <a:r>
              <a:rPr lang="en-US" sz="2400" dirty="0">
                <a:solidFill>
                  <a:srgbClr val="7030A0"/>
                </a:solidFill>
              </a:rPr>
              <a:t> endlessly breaks down </a:t>
            </a:r>
            <a:r>
              <a:rPr lang="en-US" sz="2400" dirty="0" smtClean="0">
                <a:solidFill>
                  <a:srgbClr val="7030A0"/>
                </a:solidFill>
              </a:rPr>
              <a:t>&amp; </a:t>
            </a:r>
            <a:r>
              <a:rPr lang="en-US" sz="2400" dirty="0">
                <a:solidFill>
                  <a:srgbClr val="7030A0"/>
                </a:solidFill>
              </a:rPr>
              <a:t>makes complaints for her husband’s lack of understanding her </a:t>
            </a:r>
            <a:r>
              <a:rPr lang="en-US" sz="2400" dirty="0" smtClean="0">
                <a:solidFill>
                  <a:srgbClr val="7030A0"/>
                </a:solidFill>
              </a:rPr>
              <a:t>nerves &amp; </a:t>
            </a:r>
            <a:r>
              <a:rPr lang="en-US" sz="2400" dirty="0">
                <a:solidFill>
                  <a:srgbClr val="7030A0"/>
                </a:solidFill>
              </a:rPr>
              <a:t>then he responds by saying:</a:t>
            </a:r>
          </a:p>
          <a:p>
            <a:pPr algn="just">
              <a:lnSpc>
                <a:spcPct val="150000"/>
              </a:lnSpc>
            </a:pPr>
            <a:r>
              <a:rPr lang="en-US" sz="2400" dirty="0">
                <a:solidFill>
                  <a:srgbClr val="7030A0"/>
                </a:solidFill>
              </a:rPr>
              <a:t>“You mistake me, my dear. I have a high respect for your nerves. They are my old friends. I have heard you mention them with consideration these twenty years at least</a:t>
            </a:r>
            <a:r>
              <a:rPr lang="en-US" sz="2400" dirty="0" smtClean="0">
                <a:solidFill>
                  <a:srgbClr val="7030A0"/>
                </a:solidFill>
              </a:rPr>
              <a:t>.”</a:t>
            </a:r>
            <a:endParaRPr lang="en-US" sz="2400"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6</a:t>
            </a:fld>
            <a:endParaRPr lang="en-US" dirty="0"/>
          </a:p>
        </p:txBody>
      </p:sp>
    </p:spTree>
    <p:extLst>
      <p:ext uri="{BB962C8B-B14F-4D97-AF65-F5344CB8AC3E}">
        <p14:creationId xmlns:p14="http://schemas.microsoft.com/office/powerpoint/2010/main" val="6842236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fontScale="92500"/>
          </a:bodyPr>
          <a:lstStyle/>
          <a:p>
            <a:pPr marL="0" indent="0" algn="just">
              <a:lnSpc>
                <a:spcPct val="150000"/>
              </a:lnSpc>
              <a:buNone/>
            </a:pPr>
            <a:r>
              <a:rPr lang="en-US" sz="2500" b="1" dirty="0" smtClean="0">
                <a:solidFill>
                  <a:srgbClr val="FF0000"/>
                </a:solidFill>
              </a:rPr>
              <a:t>Function </a:t>
            </a:r>
            <a:r>
              <a:rPr lang="en-US" sz="2500" b="1" dirty="0">
                <a:solidFill>
                  <a:srgbClr val="FF0000"/>
                </a:solidFill>
              </a:rPr>
              <a:t>of </a:t>
            </a:r>
            <a:r>
              <a:rPr lang="en-US" sz="2500" b="1" dirty="0" smtClean="0">
                <a:solidFill>
                  <a:srgbClr val="FF0000"/>
                </a:solidFill>
              </a:rPr>
              <a:t>Humor - </a:t>
            </a:r>
            <a:r>
              <a:rPr lang="en-US" sz="2500" dirty="0" smtClean="0">
                <a:solidFill>
                  <a:srgbClr val="7030A0"/>
                </a:solidFill>
              </a:rPr>
              <a:t>Humor </a:t>
            </a:r>
            <a:r>
              <a:rPr lang="en-US" sz="2500" dirty="0">
                <a:solidFill>
                  <a:srgbClr val="7030A0"/>
                </a:solidFill>
              </a:rPr>
              <a:t>is one of the most effective literary weapons to please the audience, as it develops characters </a:t>
            </a:r>
            <a:r>
              <a:rPr lang="en-US" sz="2500" dirty="0" smtClean="0">
                <a:solidFill>
                  <a:srgbClr val="7030A0"/>
                </a:solidFill>
              </a:rPr>
              <a:t>&amp; </a:t>
            </a:r>
            <a:r>
              <a:rPr lang="en-US" sz="2500" dirty="0">
                <a:solidFill>
                  <a:srgbClr val="7030A0"/>
                </a:solidFill>
              </a:rPr>
              <a:t>makes plots useful </a:t>
            </a:r>
            <a:r>
              <a:rPr lang="en-US" sz="2500" dirty="0" smtClean="0">
                <a:solidFill>
                  <a:srgbClr val="7030A0"/>
                </a:solidFill>
              </a:rPr>
              <a:t>&amp; </a:t>
            </a:r>
            <a:r>
              <a:rPr lang="en-US" sz="2500" dirty="0">
                <a:solidFill>
                  <a:srgbClr val="7030A0"/>
                </a:solidFill>
              </a:rPr>
              <a:t>memorable. </a:t>
            </a:r>
            <a:endParaRPr lang="en-US" sz="2500" dirty="0" smtClean="0">
              <a:solidFill>
                <a:srgbClr val="7030A0"/>
              </a:solidFill>
            </a:endParaRPr>
          </a:p>
          <a:p>
            <a:pPr algn="just">
              <a:lnSpc>
                <a:spcPct val="150000"/>
              </a:lnSpc>
            </a:pPr>
            <a:r>
              <a:rPr lang="en-US" sz="2500" dirty="0" smtClean="0">
                <a:solidFill>
                  <a:srgbClr val="7030A0"/>
                </a:solidFill>
              </a:rPr>
              <a:t>Humor </a:t>
            </a:r>
            <a:r>
              <a:rPr lang="en-US" sz="2500" dirty="0">
                <a:solidFill>
                  <a:srgbClr val="7030A0"/>
                </a:solidFill>
              </a:rPr>
              <a:t>plays many functions in a literary work. It arouses interest among readers, sustains their attention, helps them connect with </a:t>
            </a:r>
            <a:r>
              <a:rPr lang="en-US" sz="2500" dirty="0" smtClean="0">
                <a:solidFill>
                  <a:srgbClr val="7030A0"/>
                </a:solidFill>
              </a:rPr>
              <a:t>characters</a:t>
            </a:r>
            <a:r>
              <a:rPr lang="en-US" sz="2500" dirty="0">
                <a:solidFill>
                  <a:srgbClr val="7030A0"/>
                </a:solidFill>
              </a:rPr>
              <a:t>, emphasizes </a:t>
            </a:r>
            <a:r>
              <a:rPr lang="en-US" sz="2500" dirty="0" smtClean="0">
                <a:solidFill>
                  <a:srgbClr val="7030A0"/>
                </a:solidFill>
              </a:rPr>
              <a:t>&amp; </a:t>
            </a:r>
            <a:r>
              <a:rPr lang="en-US" sz="2500" dirty="0">
                <a:solidFill>
                  <a:srgbClr val="7030A0"/>
                </a:solidFill>
              </a:rPr>
              <a:t>relates </a:t>
            </a:r>
            <a:r>
              <a:rPr lang="en-US" sz="2500" dirty="0" smtClean="0">
                <a:solidFill>
                  <a:srgbClr val="7030A0"/>
                </a:solidFill>
              </a:rPr>
              <a:t>ideas &amp; </a:t>
            </a:r>
            <a:r>
              <a:rPr lang="en-US" sz="2500" dirty="0">
                <a:solidFill>
                  <a:srgbClr val="7030A0"/>
                </a:solidFill>
              </a:rPr>
              <a:t>helps </a:t>
            </a:r>
            <a:r>
              <a:rPr lang="en-US" sz="2500" dirty="0" smtClean="0">
                <a:solidFill>
                  <a:srgbClr val="7030A0"/>
                </a:solidFill>
              </a:rPr>
              <a:t>readers </a:t>
            </a:r>
            <a:r>
              <a:rPr lang="en-US" sz="2500" dirty="0">
                <a:solidFill>
                  <a:srgbClr val="7030A0"/>
                </a:solidFill>
              </a:rPr>
              <a:t>picture </a:t>
            </a:r>
            <a:r>
              <a:rPr lang="en-US" sz="2500" dirty="0" smtClean="0">
                <a:solidFill>
                  <a:srgbClr val="7030A0"/>
                </a:solidFill>
              </a:rPr>
              <a:t>situation</a:t>
            </a:r>
            <a:r>
              <a:rPr lang="en-US" sz="2500" dirty="0">
                <a:solidFill>
                  <a:srgbClr val="7030A0"/>
                </a:solidFill>
              </a:rPr>
              <a:t>. </a:t>
            </a:r>
            <a:endParaRPr lang="en-US" sz="2500" dirty="0" smtClean="0">
              <a:solidFill>
                <a:srgbClr val="7030A0"/>
              </a:solidFill>
            </a:endParaRPr>
          </a:p>
          <a:p>
            <a:pPr algn="just">
              <a:lnSpc>
                <a:spcPct val="150000"/>
              </a:lnSpc>
            </a:pPr>
            <a:r>
              <a:rPr lang="en-US" sz="2500" dirty="0" smtClean="0">
                <a:solidFill>
                  <a:srgbClr val="7030A0"/>
                </a:solidFill>
              </a:rPr>
              <a:t>Through </a:t>
            </a:r>
            <a:r>
              <a:rPr lang="en-US" sz="2500" dirty="0">
                <a:solidFill>
                  <a:srgbClr val="7030A0"/>
                </a:solidFill>
              </a:rPr>
              <a:t>this tool, writers can also improve the quality of their works by pleasing the audience. Apart from that, the most dominant function of humor is to provide surprise, which not only improves quality, but improves memorable style of a literary piece. </a:t>
            </a:r>
            <a:endParaRPr lang="en-US" sz="2500" dirty="0" smtClean="0">
              <a:solidFill>
                <a:srgbClr val="7030A0"/>
              </a:solidFill>
            </a:endParaRPr>
          </a:p>
          <a:p>
            <a:pPr algn="just">
              <a:lnSpc>
                <a:spcPct val="150000"/>
              </a:lnSpc>
            </a:pPr>
            <a:r>
              <a:rPr lang="en-US" sz="2500" dirty="0" smtClean="0">
                <a:solidFill>
                  <a:srgbClr val="7030A0"/>
                </a:solidFill>
              </a:rPr>
              <a:t>The </a:t>
            </a:r>
            <a:r>
              <a:rPr lang="en-US" sz="2500" dirty="0">
                <a:solidFill>
                  <a:srgbClr val="7030A0"/>
                </a:solidFill>
              </a:rPr>
              <a:t>writers learn how to use words for different objectives</a:t>
            </a:r>
            <a:r>
              <a:rPr lang="en-US" sz="2500" dirty="0" smtClean="0">
                <a:solidFill>
                  <a:srgbClr val="7030A0"/>
                </a:solidFill>
              </a:rPr>
              <a:t>.</a:t>
            </a:r>
            <a:endParaRPr lang="en-US" sz="2400" dirty="0" smtClean="0">
              <a:solidFill>
                <a:srgbClr val="7030A0"/>
              </a:solidFill>
            </a:endParaRPr>
          </a:p>
          <a:p>
            <a:pPr algn="just"/>
            <a:endParaRPr lang="en-US" sz="2400"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7</a:t>
            </a:fld>
            <a:endParaRPr lang="en-US" dirty="0"/>
          </a:p>
        </p:txBody>
      </p:sp>
    </p:spTree>
    <p:extLst>
      <p:ext uri="{BB962C8B-B14F-4D97-AF65-F5344CB8AC3E}">
        <p14:creationId xmlns:p14="http://schemas.microsoft.com/office/powerpoint/2010/main" val="208586541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 y="76200"/>
            <a:ext cx="8991600" cy="6705600"/>
          </a:xfrm>
        </p:spPr>
        <p:txBody>
          <a:bodyPr>
            <a:normAutofit fontScale="25000" lnSpcReduction="20000"/>
          </a:bodyPr>
          <a:lstStyle/>
          <a:p>
            <a:pPr algn="just">
              <a:lnSpc>
                <a:spcPct val="170000"/>
              </a:lnSpc>
            </a:pPr>
            <a:r>
              <a:rPr lang="en-US" sz="9600" b="1" dirty="0" smtClean="0">
                <a:solidFill>
                  <a:srgbClr val="FF0000"/>
                </a:solidFill>
              </a:rPr>
              <a:t>iv) Paradox </a:t>
            </a:r>
            <a:r>
              <a:rPr lang="en-US" sz="9600" i="1" dirty="0" smtClean="0">
                <a:solidFill>
                  <a:srgbClr val="7030A0"/>
                </a:solidFill>
              </a:rPr>
              <a:t>(contradictory statement)</a:t>
            </a:r>
            <a:r>
              <a:rPr lang="en-US" sz="9600" b="1" dirty="0" smtClean="0">
                <a:solidFill>
                  <a:srgbClr val="FF0000"/>
                </a:solidFill>
              </a:rPr>
              <a:t> - </a:t>
            </a:r>
            <a:r>
              <a:rPr lang="en-US" sz="9600" dirty="0" smtClean="0">
                <a:solidFill>
                  <a:srgbClr val="7030A0"/>
                </a:solidFill>
              </a:rPr>
              <a:t>In literature, paradox is an anomalous </a:t>
            </a:r>
            <a:r>
              <a:rPr lang="en-US" sz="8000" dirty="0" smtClean="0">
                <a:solidFill>
                  <a:srgbClr val="00B050"/>
                </a:solidFill>
              </a:rPr>
              <a:t>(</a:t>
            </a:r>
            <a:r>
              <a:rPr lang="mr-IN" sz="8000" dirty="0" smtClean="0">
                <a:solidFill>
                  <a:srgbClr val="00B050"/>
                </a:solidFill>
              </a:rPr>
              <a:t>विसंगत</a:t>
            </a:r>
            <a:r>
              <a:rPr lang="en-US" sz="8000" dirty="0" smtClean="0">
                <a:solidFill>
                  <a:srgbClr val="00B050"/>
                </a:solidFill>
              </a:rPr>
              <a:t>)</a:t>
            </a:r>
            <a:r>
              <a:rPr lang="en-US" sz="8000" dirty="0" smtClean="0">
                <a:solidFill>
                  <a:srgbClr val="7030A0"/>
                </a:solidFill>
              </a:rPr>
              <a:t> </a:t>
            </a:r>
            <a:r>
              <a:rPr lang="en-US" sz="9600" dirty="0" smtClean="0">
                <a:solidFill>
                  <a:srgbClr val="7030A0"/>
                </a:solidFill>
              </a:rPr>
              <a:t>juxtaposition </a:t>
            </a:r>
            <a:r>
              <a:rPr lang="en-US" sz="8000" dirty="0" smtClean="0">
                <a:solidFill>
                  <a:srgbClr val="00B050"/>
                </a:solidFill>
              </a:rPr>
              <a:t>(</a:t>
            </a:r>
            <a:r>
              <a:rPr lang="mr-IN" sz="8000" dirty="0" smtClean="0">
                <a:solidFill>
                  <a:srgbClr val="00B050"/>
                </a:solidFill>
              </a:rPr>
              <a:t>निकटपंणा)</a:t>
            </a:r>
            <a:r>
              <a:rPr lang="mr-IN" sz="8000" dirty="0" smtClean="0">
                <a:solidFill>
                  <a:srgbClr val="7030A0"/>
                </a:solidFill>
              </a:rPr>
              <a:t> </a:t>
            </a:r>
            <a:r>
              <a:rPr lang="en-US" sz="9600" dirty="0" smtClean="0">
                <a:solidFill>
                  <a:srgbClr val="7030A0"/>
                </a:solidFill>
              </a:rPr>
              <a:t>of incongruous </a:t>
            </a:r>
            <a:r>
              <a:rPr lang="en-US" sz="8000" dirty="0">
                <a:solidFill>
                  <a:srgbClr val="00B050"/>
                </a:solidFill>
              </a:rPr>
              <a:t>(</a:t>
            </a:r>
            <a:r>
              <a:rPr lang="mr-IN" sz="8000" dirty="0">
                <a:solidFill>
                  <a:srgbClr val="00B050"/>
                </a:solidFill>
              </a:rPr>
              <a:t>विसंगत</a:t>
            </a:r>
            <a:r>
              <a:rPr lang="en-US" sz="8000" dirty="0" smtClean="0">
                <a:solidFill>
                  <a:srgbClr val="00B050"/>
                </a:solidFill>
              </a:rPr>
              <a:t>)</a:t>
            </a:r>
            <a:r>
              <a:rPr lang="mr-IN" sz="8000" dirty="0" smtClean="0">
                <a:solidFill>
                  <a:srgbClr val="7030A0"/>
                </a:solidFill>
              </a:rPr>
              <a:t> </a:t>
            </a:r>
            <a:r>
              <a:rPr lang="en-US" sz="9600" dirty="0" smtClean="0">
                <a:solidFill>
                  <a:srgbClr val="7030A0"/>
                </a:solidFill>
              </a:rPr>
              <a:t>ideas for sake of striking exposition</a:t>
            </a:r>
            <a:r>
              <a:rPr lang="mr-IN" sz="9600" dirty="0" smtClean="0">
                <a:solidFill>
                  <a:srgbClr val="7030A0"/>
                </a:solidFill>
              </a:rPr>
              <a:t> </a:t>
            </a:r>
            <a:r>
              <a:rPr lang="en-US" sz="8000" dirty="0" smtClean="0">
                <a:solidFill>
                  <a:srgbClr val="00B050"/>
                </a:solidFill>
              </a:rPr>
              <a:t>(</a:t>
            </a:r>
            <a:r>
              <a:rPr lang="mr-IN" sz="8000" dirty="0" smtClean="0">
                <a:solidFill>
                  <a:srgbClr val="00B050"/>
                </a:solidFill>
              </a:rPr>
              <a:t>चित्तवेदक प्रदर्शन</a:t>
            </a:r>
            <a:r>
              <a:rPr lang="en-US" sz="8000" dirty="0" smtClean="0">
                <a:solidFill>
                  <a:srgbClr val="00B050"/>
                </a:solidFill>
              </a:rPr>
              <a:t>)</a:t>
            </a:r>
            <a:r>
              <a:rPr lang="en-US" sz="8000" dirty="0" smtClean="0">
                <a:solidFill>
                  <a:srgbClr val="7030A0"/>
                </a:solidFill>
              </a:rPr>
              <a:t>/</a:t>
            </a:r>
            <a:r>
              <a:rPr lang="en-US" sz="9600" dirty="0" smtClean="0">
                <a:solidFill>
                  <a:srgbClr val="7030A0"/>
                </a:solidFill>
              </a:rPr>
              <a:t>unexpected insight. </a:t>
            </a:r>
          </a:p>
          <a:p>
            <a:pPr algn="just">
              <a:lnSpc>
                <a:spcPct val="170000"/>
              </a:lnSpc>
              <a:buFont typeface="Wingdings" pitchFamily="2" charset="2"/>
              <a:buChar char="§"/>
            </a:pPr>
            <a:r>
              <a:rPr lang="en-US" sz="9600" dirty="0" smtClean="0">
                <a:solidFill>
                  <a:srgbClr val="7030A0"/>
                </a:solidFill>
              </a:rPr>
              <a:t> It functions as a method of literary composition &amp; analysis which involves examining apparently contradictory statements &amp; drawing conclusions either to reconcile them/to explain their presence. </a:t>
            </a:r>
            <a:endParaRPr lang="en-US" sz="9600" dirty="0" smtClean="0">
              <a:solidFill>
                <a:srgbClr val="7030A0"/>
              </a:solidFill>
            </a:endParaRPr>
          </a:p>
          <a:p>
            <a:pPr algn="just">
              <a:lnSpc>
                <a:spcPct val="170000"/>
              </a:lnSpc>
              <a:buFont typeface="Wingdings" pitchFamily="2" charset="2"/>
              <a:buChar char="§"/>
            </a:pPr>
            <a:r>
              <a:rPr lang="en-US" sz="9600" dirty="0">
                <a:solidFill>
                  <a:srgbClr val="7030A0"/>
                </a:solidFill>
              </a:rPr>
              <a:t> </a:t>
            </a:r>
            <a:r>
              <a:rPr lang="en-US" sz="9600" dirty="0" smtClean="0">
                <a:solidFill>
                  <a:srgbClr val="7030A0"/>
                </a:solidFill>
              </a:rPr>
              <a:t>Literary/rhetorical </a:t>
            </a:r>
            <a:r>
              <a:rPr lang="en-US" sz="9600" dirty="0" smtClean="0">
                <a:solidFill>
                  <a:srgbClr val="7030A0"/>
                </a:solidFill>
              </a:rPr>
              <a:t>paradoxes are found in works </a:t>
            </a:r>
            <a:r>
              <a:rPr lang="en-US" sz="9600" dirty="0" smtClean="0">
                <a:solidFill>
                  <a:srgbClr val="7030A0"/>
                </a:solidFill>
              </a:rPr>
              <a:t>of</a:t>
            </a:r>
            <a:r>
              <a:rPr lang="en-US" sz="9600" dirty="0" smtClean="0">
                <a:solidFill>
                  <a:srgbClr val="7030A0"/>
                </a:solidFill>
              </a:rPr>
              <a:t> Oscar Wilde &amp;  </a:t>
            </a:r>
            <a:r>
              <a:rPr lang="en-US" sz="9600" dirty="0" smtClean="0">
                <a:solidFill>
                  <a:srgbClr val="7030A0"/>
                </a:solidFill>
              </a:rPr>
              <a:t> G</a:t>
            </a:r>
            <a:r>
              <a:rPr lang="en-US" sz="9600" dirty="0" smtClean="0">
                <a:solidFill>
                  <a:srgbClr val="7030A0"/>
                </a:solidFill>
              </a:rPr>
              <a:t>. K. Chesterton. </a:t>
            </a:r>
            <a:r>
              <a:rPr lang="en-US" sz="9600" dirty="0" smtClean="0">
                <a:solidFill>
                  <a:srgbClr val="7030A0"/>
                </a:solidFill>
              </a:rPr>
              <a:t>Most </a:t>
            </a:r>
            <a:r>
              <a:rPr lang="en-US" sz="9600" dirty="0">
                <a:solidFill>
                  <a:srgbClr val="7030A0"/>
                </a:solidFill>
              </a:rPr>
              <a:t>literature deals with paradox of situation. </a:t>
            </a:r>
          </a:p>
          <a:p>
            <a:pPr algn="just">
              <a:lnSpc>
                <a:spcPct val="170000"/>
              </a:lnSpc>
              <a:buFont typeface="Wingdings" pitchFamily="2" charset="2"/>
              <a:buChar char="§"/>
            </a:pPr>
            <a:r>
              <a:rPr lang="en-US" sz="9600" dirty="0" smtClean="0">
                <a:solidFill>
                  <a:srgbClr val="7030A0"/>
                </a:solidFill>
              </a:rPr>
              <a:t> Rabelais</a:t>
            </a:r>
            <a:r>
              <a:rPr lang="en-US" sz="9600" dirty="0">
                <a:solidFill>
                  <a:srgbClr val="7030A0"/>
                </a:solidFill>
              </a:rPr>
              <a:t>, Cervantes, Sterne, Borges &amp; Chesterton are recognized as masters of situation &amp; verbal paradox</a:t>
            </a:r>
            <a:r>
              <a:rPr lang="en-US" sz="9600" dirty="0">
                <a:solidFill>
                  <a:srgbClr val="7030A0"/>
                </a:solidFill>
              </a:rPr>
              <a:t>. Statements such as Wilde’s “I can resist anything except temptation” &amp; Chesterton’s “spies do not look like spies” are examples of rhetorical paradox. </a:t>
            </a:r>
            <a:endParaRPr lang="en-US" sz="9600" dirty="0">
              <a:solidFill>
                <a:srgbClr val="7030A0"/>
              </a:solidFill>
            </a:endParaRPr>
          </a:p>
          <a:p>
            <a:pPr algn="just">
              <a:lnSpc>
                <a:spcPct val="150000"/>
              </a:lnSpc>
            </a:pPr>
            <a:endParaRPr lang="en-US" sz="9600" dirty="0" smtClean="0">
              <a:solidFill>
                <a:srgbClr val="7030A0"/>
              </a:solidFill>
            </a:endParaRPr>
          </a:p>
          <a:p>
            <a:pPr algn="just">
              <a:lnSpc>
                <a:spcPct val="150000"/>
              </a:lnSpc>
            </a:pPr>
            <a:endParaRPr lang="en-US" sz="4000"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8</a:t>
            </a:fld>
            <a:endParaRPr lang="en-US"/>
          </a:p>
        </p:txBody>
      </p:sp>
    </p:spTree>
    <p:extLst>
      <p:ext uri="{BB962C8B-B14F-4D97-AF65-F5344CB8AC3E}">
        <p14:creationId xmlns:p14="http://schemas.microsoft.com/office/powerpoint/2010/main" val="3556923562"/>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 y="76200"/>
            <a:ext cx="8991600" cy="6705600"/>
          </a:xfrm>
        </p:spPr>
        <p:txBody>
          <a:bodyPr>
            <a:normAutofit lnSpcReduction="10000"/>
          </a:bodyPr>
          <a:lstStyle/>
          <a:p>
            <a:pPr algn="just">
              <a:lnSpc>
                <a:spcPct val="160000"/>
              </a:lnSpc>
              <a:buFont typeface="Wingdings" pitchFamily="2" charset="2"/>
              <a:buChar char="§"/>
            </a:pPr>
            <a:r>
              <a:rPr lang="en-US" sz="2400" dirty="0" smtClean="0">
                <a:solidFill>
                  <a:srgbClr val="7030A0"/>
                </a:solidFill>
              </a:rPr>
              <a:t>Further </a:t>
            </a:r>
            <a:r>
              <a:rPr lang="en-US" sz="2400" dirty="0" smtClean="0">
                <a:solidFill>
                  <a:srgbClr val="7030A0"/>
                </a:solidFill>
              </a:rPr>
              <a:t>back, Polonius’ observation that “though this be madness, yet there is method in it” is a memorable third. </a:t>
            </a:r>
          </a:p>
          <a:p>
            <a:pPr algn="just">
              <a:lnSpc>
                <a:spcPct val="160000"/>
              </a:lnSpc>
              <a:buFont typeface="Wingdings" pitchFamily="2" charset="2"/>
              <a:buChar char="§"/>
            </a:pPr>
            <a:r>
              <a:rPr lang="en-US" sz="2400" dirty="0">
                <a:solidFill>
                  <a:srgbClr val="7030A0"/>
                </a:solidFill>
              </a:rPr>
              <a:t>Also, statements that are illogical &amp; metaphoric may be called ‘paradoxes’, for example ‘pike flew to tree to sing’. </a:t>
            </a:r>
            <a:endParaRPr lang="en-US" sz="2400" dirty="0" smtClean="0">
              <a:solidFill>
                <a:srgbClr val="7030A0"/>
              </a:solidFill>
            </a:endParaRPr>
          </a:p>
          <a:p>
            <a:pPr algn="just">
              <a:lnSpc>
                <a:spcPct val="160000"/>
              </a:lnSpc>
              <a:buFont typeface="Wingdings" pitchFamily="2" charset="2"/>
              <a:buChar char="§"/>
            </a:pPr>
            <a:r>
              <a:rPr lang="en-US" sz="2400" dirty="0" smtClean="0">
                <a:solidFill>
                  <a:srgbClr val="7030A0"/>
                </a:solidFill>
              </a:rPr>
              <a:t>Literal </a:t>
            </a:r>
            <a:r>
              <a:rPr lang="en-US" sz="2400" dirty="0">
                <a:solidFill>
                  <a:srgbClr val="7030A0"/>
                </a:solidFill>
              </a:rPr>
              <a:t>meaning is illogical, but there are many </a:t>
            </a:r>
            <a:r>
              <a:rPr lang="en-US" sz="2400" dirty="0" smtClean="0">
                <a:solidFill>
                  <a:srgbClr val="7030A0"/>
                </a:solidFill>
              </a:rPr>
              <a:t>interpretations </a:t>
            </a:r>
            <a:r>
              <a:rPr lang="en-US" sz="2400" dirty="0">
                <a:solidFill>
                  <a:srgbClr val="7030A0"/>
                </a:solidFill>
              </a:rPr>
              <a:t>for this metaphor. </a:t>
            </a:r>
          </a:p>
          <a:p>
            <a:pPr algn="just">
              <a:lnSpc>
                <a:spcPct val="160000"/>
              </a:lnSpc>
              <a:buFont typeface="Wingdings" pitchFamily="2" charset="2"/>
              <a:buChar char="§"/>
            </a:pPr>
            <a:r>
              <a:rPr lang="en-US" sz="2400" dirty="0">
                <a:solidFill>
                  <a:srgbClr val="7030A0"/>
                </a:solidFill>
              </a:rPr>
              <a:t>In writing of poems, paradox is used as a method by which unlikely comparisons are drawn &amp; meaning is extracted from poems both straightforward &amp; enigmatic</a:t>
            </a:r>
            <a:r>
              <a:rPr lang="en-US" sz="2400" dirty="0" smtClean="0">
                <a:solidFill>
                  <a:srgbClr val="7030A0"/>
                </a:solidFill>
              </a:rPr>
              <a:t>.</a:t>
            </a:r>
          </a:p>
          <a:p>
            <a:pPr algn="just">
              <a:lnSpc>
                <a:spcPct val="160000"/>
              </a:lnSpc>
              <a:buFont typeface="Wingdings" pitchFamily="2" charset="2"/>
              <a:buChar char="§"/>
            </a:pPr>
            <a:r>
              <a:rPr lang="en-US" sz="2400" dirty="0">
                <a:solidFill>
                  <a:srgbClr val="7030A0"/>
                </a:solidFill>
              </a:rPr>
              <a:t>Brooks points to William Wordsworth's poem "It </a:t>
            </a:r>
            <a:r>
              <a:rPr lang="en-US" sz="2400" dirty="0" smtClean="0">
                <a:solidFill>
                  <a:srgbClr val="7030A0"/>
                </a:solidFill>
              </a:rPr>
              <a:t>is </a:t>
            </a:r>
            <a:r>
              <a:rPr lang="en-US" sz="2400" dirty="0">
                <a:solidFill>
                  <a:srgbClr val="7030A0"/>
                </a:solidFill>
              </a:rPr>
              <a:t>a beauteous evening, calm </a:t>
            </a:r>
            <a:r>
              <a:rPr lang="en-US" sz="2400" dirty="0" smtClean="0">
                <a:solidFill>
                  <a:srgbClr val="7030A0"/>
                </a:solidFill>
              </a:rPr>
              <a:t>&amp; free</a:t>
            </a:r>
            <a:r>
              <a:rPr lang="en-US" sz="2400" dirty="0">
                <a:solidFill>
                  <a:srgbClr val="7030A0"/>
                </a:solidFill>
              </a:rPr>
              <a:t>".</a:t>
            </a:r>
            <a:endParaRPr lang="en-US" sz="2400" dirty="0">
              <a:solidFill>
                <a:srgbClr val="7030A0"/>
              </a:solidFill>
            </a:endParaRPr>
          </a:p>
        </p:txBody>
      </p:sp>
      <p:sp>
        <p:nvSpPr>
          <p:cNvPr id="4" name="Slide Number Placeholder 3"/>
          <p:cNvSpPr>
            <a:spLocks noGrp="1"/>
          </p:cNvSpPr>
          <p:nvPr>
            <p:ph type="sldNum" sz="quarter" idx="12"/>
          </p:nvPr>
        </p:nvSpPr>
        <p:spPr/>
        <p:txBody>
          <a:bodyPr/>
          <a:lstStyle/>
          <a:p>
            <a:fld id="{B6F15528-21DE-4FAA-801E-634DDDAF4B2B}" type="slidenum">
              <a:rPr lang="en-US" smtClean="0"/>
              <a:pPr/>
              <a:t>9</a:t>
            </a:fld>
            <a:endParaRPr lang="en-US"/>
          </a:p>
        </p:txBody>
      </p:sp>
    </p:spTree>
    <p:extLst>
      <p:ext uri="{BB962C8B-B14F-4D97-AF65-F5344CB8AC3E}">
        <p14:creationId xmlns:p14="http://schemas.microsoft.com/office/powerpoint/2010/main" val="737185125"/>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190</TotalTime>
  <Words>886</Words>
  <Application>Microsoft Office PowerPoint</Application>
  <PresentationFormat>On-screen Show (4:3)</PresentationFormat>
  <Paragraphs>86</Paragraphs>
  <Slides>15</Slides>
  <Notes>0</Notes>
  <HiddenSlides>0</HiddenSlides>
  <MMClips>0</MMClips>
  <ScaleCrop>false</ScaleCrop>
  <HeadingPairs>
    <vt:vector size="4" baseType="variant">
      <vt:variant>
        <vt:lpstr>Theme</vt:lpstr>
      </vt:variant>
      <vt:variant>
        <vt:i4>1</vt:i4>
      </vt:variant>
      <vt:variant>
        <vt:lpstr>Slide Titles</vt:lpstr>
      </vt:variant>
      <vt:variant>
        <vt:i4>15</vt:i4>
      </vt:variant>
    </vt:vector>
  </HeadingPairs>
  <TitlesOfParts>
    <vt:vector size="16"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Admin</dc:creator>
  <cp:lastModifiedBy>Dr. Parag Sontakke</cp:lastModifiedBy>
  <cp:revision>152</cp:revision>
  <dcterms:created xsi:type="dcterms:W3CDTF">2006-08-16T00:00:00Z</dcterms:created>
  <dcterms:modified xsi:type="dcterms:W3CDTF">2024-07-28T14:34:27Z</dcterms:modified>
</cp:coreProperties>
</file>