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311" r:id="rId3"/>
    <p:sldId id="285" r:id="rId4"/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74537-58A3-4392-BA3B-07EF02BCB72A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4563-C2D5-4205-915E-32ABBC893A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73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4563-C2D5-4205-915E-32ABBC893AA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4563-C2D5-4205-915E-32ABBC893AA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44563-C2D5-4205-915E-32ABBC893AA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6545-0EA0-4035-B742-31240F99ACDD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CA02-81E9-4B85-B3F9-F0C73470664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71F10-A062-41B7-BAE7-A7CEE03043EA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EFA8-E9DC-4F83-AEB8-889905CC09FE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8875-9AFD-4D67-ADB7-B4352F2B7E80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4B1-8D46-4646-8345-4F2F9B33BD3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39CD-8745-4104-8E2B-78C114A3B3F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688CC-9F1B-456C-A3D0-1E262E1A059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3093-EC69-445A-B2CD-8A0E0C32B1E1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1BD9-2FE2-43B3-88FD-89E72250DA7F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6A01-28F8-4A04-9013-B23AA070B92B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5BAA-4D14-479E-8DFB-84202A6B40A9}" type="datetime1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Module - III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NEO-CLASSICAL CRITICISM </a:t>
            </a:r>
            <a:r>
              <a:rPr lang="en-US" sz="2400" dirty="0" smtClean="0">
                <a:solidFill>
                  <a:schemeClr val="tx1"/>
                </a:solidFill>
              </a:rPr>
              <a:t>(1660 &amp; 1798)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Neo-Classical period in </a:t>
            </a:r>
            <a:r>
              <a:rPr lang="en-US" sz="2400" dirty="0">
                <a:solidFill>
                  <a:srgbClr val="7030A0"/>
                </a:solidFill>
              </a:rPr>
              <a:t>E</a:t>
            </a:r>
            <a:r>
              <a:rPr lang="en-US" sz="2400" dirty="0" smtClean="0">
                <a:solidFill>
                  <a:srgbClr val="7030A0"/>
                </a:solidFill>
              </a:rPr>
              <a:t>ngland spans </a:t>
            </a:r>
            <a:r>
              <a:rPr lang="en-US" sz="2400" dirty="0" smtClean="0">
                <a:solidFill>
                  <a:srgbClr val="7030A0"/>
                </a:solidFill>
              </a:rPr>
              <a:t>140 </a:t>
            </a:r>
            <a:r>
              <a:rPr lang="en-US" sz="2400" dirty="0" smtClean="0">
                <a:solidFill>
                  <a:srgbClr val="7030A0"/>
                </a:solidFill>
              </a:rPr>
              <a:t>years/after Restoration of Charles II in 1660. Writers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this period </a:t>
            </a:r>
            <a:r>
              <a:rPr lang="en-US" sz="2400" dirty="0">
                <a:solidFill>
                  <a:srgbClr val="7030A0"/>
                </a:solidFill>
              </a:rPr>
              <a:t>tried to </a:t>
            </a:r>
            <a:r>
              <a:rPr lang="en-US" sz="2400" dirty="0" smtClean="0">
                <a:solidFill>
                  <a:srgbClr val="7030A0"/>
                </a:solidFill>
              </a:rPr>
              <a:t>imitate </a:t>
            </a:r>
            <a:r>
              <a:rPr lang="en-US" sz="2400" dirty="0">
                <a:solidFill>
                  <a:srgbClr val="7030A0"/>
                </a:solidFill>
              </a:rPr>
              <a:t>style of Romans &amp; Greeks.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Neo-Classicism </a:t>
            </a:r>
            <a:r>
              <a:rPr lang="en-US" sz="2400" dirty="0" smtClean="0">
                <a:solidFill>
                  <a:srgbClr val="7030A0"/>
                </a:solidFill>
              </a:rPr>
              <a:t>Age represented </a:t>
            </a:r>
            <a:r>
              <a:rPr lang="en-US" sz="2400" dirty="0">
                <a:solidFill>
                  <a:srgbClr val="7030A0"/>
                </a:solidFill>
              </a:rPr>
              <a:t>a reaction against the Renaissance period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</a:rPr>
              <a:t>Writers of Neoclassical period tried to imitate style of Romans &amp; Greeks. Neo-Classicism represented a reaction against the Renaissance period.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This </a:t>
            </a:r>
            <a:r>
              <a:rPr lang="en-US" sz="2400" dirty="0">
                <a:solidFill>
                  <a:srgbClr val="7030A0"/>
                </a:solidFill>
              </a:rPr>
              <a:t>period is divided in 3 parts </a:t>
            </a:r>
            <a:r>
              <a:rPr lang="en-US" sz="2400" dirty="0" smtClean="0">
                <a:solidFill>
                  <a:srgbClr val="7030A0"/>
                </a:solidFill>
              </a:rPr>
              <a:t>-</a:t>
            </a:r>
            <a:endParaRPr lang="en-US" sz="2400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 smtClean="0">
                <a:solidFill>
                  <a:srgbClr val="00B050"/>
                </a:solidFill>
              </a:rPr>
              <a:t>I} Restoration period </a:t>
            </a:r>
            <a:r>
              <a:rPr lang="en-US" sz="2600" dirty="0" smtClean="0">
                <a:solidFill>
                  <a:schemeClr val="tx2"/>
                </a:solidFill>
              </a:rPr>
              <a:t>(1660-1785) </a:t>
            </a:r>
            <a:r>
              <a:rPr lang="en-US" sz="2600" dirty="0" smtClean="0">
                <a:solidFill>
                  <a:srgbClr val="C00000"/>
                </a:solidFill>
              </a:rPr>
              <a:t>- </a:t>
            </a:r>
            <a:r>
              <a:rPr lang="en-US" sz="2600" dirty="0" smtClean="0">
                <a:solidFill>
                  <a:schemeClr val="accent2"/>
                </a:solidFill>
              </a:rPr>
              <a:t>begins in 1660, year in which King Charles II (exiled Stuart king) was restored to English throne. England, Scotland &amp; Wales were united as Great Britain by 1707 Act of Union.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rgbClr val="00B050"/>
                </a:solidFill>
              </a:rPr>
              <a:t>II} Augustan period - </a:t>
            </a:r>
            <a:r>
              <a:rPr lang="en-US" sz="2600" dirty="0">
                <a:solidFill>
                  <a:schemeClr val="accent2"/>
                </a:solidFill>
              </a:rPr>
              <a:t>18</a:t>
            </a:r>
            <a:r>
              <a:rPr lang="en-US" sz="2600" baseline="30000" dirty="0">
                <a:solidFill>
                  <a:schemeClr val="accent2"/>
                </a:solidFill>
              </a:rPr>
              <a:t>th</a:t>
            </a:r>
            <a:r>
              <a:rPr lang="en-US" sz="2600" dirty="0">
                <a:solidFill>
                  <a:schemeClr val="accent2"/>
                </a:solidFill>
              </a:rPr>
              <a:t>  century in English literature </a:t>
            </a:r>
            <a:r>
              <a:rPr lang="en-US" sz="2600" dirty="0" smtClean="0">
                <a:solidFill>
                  <a:schemeClr val="accent2"/>
                </a:solidFill>
              </a:rPr>
              <a:t>is </a:t>
            </a:r>
            <a:r>
              <a:rPr lang="en-US" sz="2600" dirty="0">
                <a:solidFill>
                  <a:schemeClr val="accent2"/>
                </a:solidFill>
              </a:rPr>
              <a:t>called Augustan Age, Neoclassical Age &amp; Age of Reason. Term 'Augustan Age' comes from self-conscious imitation of original Augustan writers, Virgil &amp; Horace, by many of writers of period</a:t>
            </a:r>
            <a:r>
              <a:rPr lang="en-US" sz="2600" dirty="0" smtClean="0">
                <a:solidFill>
                  <a:schemeClr val="accent2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rgbClr val="00B050"/>
                </a:solidFill>
              </a:rPr>
              <a:t>III} Age of Johnson </a:t>
            </a:r>
            <a:r>
              <a:rPr lang="en-US" sz="2600" dirty="0">
                <a:solidFill>
                  <a:srgbClr val="00B050"/>
                </a:solidFill>
              </a:rPr>
              <a:t>(1744 – 1784)- </a:t>
            </a:r>
            <a:r>
              <a:rPr lang="en-GB" sz="2600" dirty="0">
                <a:solidFill>
                  <a:schemeClr val="accent2"/>
                </a:solidFill>
              </a:rPr>
              <a:t>Later half of 18</a:t>
            </a:r>
            <a:r>
              <a:rPr lang="en-GB" sz="2600" baseline="30000" dirty="0">
                <a:solidFill>
                  <a:schemeClr val="accent2"/>
                </a:solidFill>
              </a:rPr>
              <a:t>th</a:t>
            </a:r>
            <a:r>
              <a:rPr lang="en-GB" sz="2600" dirty="0">
                <a:solidFill>
                  <a:schemeClr val="accent2"/>
                </a:solidFill>
              </a:rPr>
              <a:t> century, </a:t>
            </a:r>
            <a:r>
              <a:rPr lang="en-GB" sz="2600" dirty="0" smtClean="0">
                <a:solidFill>
                  <a:schemeClr val="accent2"/>
                </a:solidFill>
              </a:rPr>
              <a:t>dominated </a:t>
            </a:r>
            <a:r>
              <a:rPr lang="en-GB" sz="2600" dirty="0">
                <a:solidFill>
                  <a:schemeClr val="accent2"/>
                </a:solidFill>
              </a:rPr>
              <a:t>by Dr. Samuel </a:t>
            </a:r>
            <a:r>
              <a:rPr lang="en-GB" sz="2600" dirty="0" smtClean="0">
                <a:solidFill>
                  <a:schemeClr val="accent2"/>
                </a:solidFill>
              </a:rPr>
              <a:t>Johnson is called </a:t>
            </a:r>
            <a:r>
              <a:rPr lang="en-US" sz="2600" dirty="0" smtClean="0">
                <a:solidFill>
                  <a:schemeClr val="accent2"/>
                </a:solidFill>
              </a:rPr>
              <a:t>as </a:t>
            </a:r>
            <a:r>
              <a:rPr lang="en-GB" sz="2600" dirty="0" smtClean="0">
                <a:solidFill>
                  <a:schemeClr val="accent2"/>
                </a:solidFill>
              </a:rPr>
              <a:t>Age </a:t>
            </a:r>
            <a:r>
              <a:rPr lang="en-GB" sz="2600" dirty="0" smtClean="0">
                <a:solidFill>
                  <a:schemeClr val="accent2"/>
                </a:solidFill>
              </a:rPr>
              <a:t>of Johnson</a:t>
            </a:r>
            <a:r>
              <a:rPr lang="en-GB" sz="2600" dirty="0" smtClean="0">
                <a:solidFill>
                  <a:schemeClr val="accent2"/>
                </a:solidFill>
              </a:rPr>
              <a:t>.</a:t>
            </a:r>
            <a:r>
              <a:rPr lang="en-US" sz="2600" b="1" dirty="0" smtClean="0">
                <a:solidFill>
                  <a:srgbClr val="0070C0"/>
                </a:solidFill>
              </a:rPr>
              <a:t>		</a:t>
            </a:r>
            <a:endParaRPr lang="en-GB" sz="2600" dirty="0" smtClean="0">
              <a:solidFill>
                <a:schemeClr val="accent2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chemeClr val="accent2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629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		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   Reason </a:t>
            </a:r>
            <a:r>
              <a:rPr lang="en-US" sz="2400" b="1" dirty="0">
                <a:solidFill>
                  <a:srgbClr val="0070C0"/>
                </a:solidFill>
              </a:rPr>
              <a:t>&amp; Judgment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             Alexander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Pope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(1688 to 1744)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70C0"/>
                </a:solidFill>
              </a:rPr>
              <a:t>Alexander </a:t>
            </a:r>
            <a:r>
              <a:rPr lang="en-US" sz="2400" dirty="0">
                <a:solidFill>
                  <a:srgbClr val="0070C0"/>
                </a:solidFill>
              </a:rPr>
              <a:t>Pope was an 18</a:t>
            </a:r>
            <a:r>
              <a:rPr lang="en-US" sz="2400" baseline="30000" dirty="0">
                <a:solidFill>
                  <a:srgbClr val="0070C0"/>
                </a:solidFill>
              </a:rPr>
              <a:t>th</a:t>
            </a:r>
            <a:r>
              <a:rPr lang="en-US" sz="2400" dirty="0">
                <a:solidFill>
                  <a:srgbClr val="0070C0"/>
                </a:solidFill>
              </a:rPr>
              <a:t> century English poet.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rgbClr val="0070C0"/>
                </a:solidFill>
              </a:rPr>
              <a:t>He was one of most popular &amp; influential writers of his time.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rgbClr val="0070C0"/>
                </a:solidFill>
              </a:rPr>
              <a:t>He is best known for his satirical verse </a:t>
            </a:r>
            <a:r>
              <a:rPr lang="mr-IN" sz="2000" dirty="0" smtClean="0">
                <a:solidFill>
                  <a:srgbClr val="00B050"/>
                </a:solidFill>
              </a:rPr>
              <a:t>(उपहासात्मक काव्य)</a:t>
            </a:r>
            <a:r>
              <a:rPr lang="mr-IN" sz="20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&amp; </a:t>
            </a:r>
            <a:r>
              <a:rPr lang="en-US" sz="2400" dirty="0">
                <a:solidFill>
                  <a:srgbClr val="0070C0"/>
                </a:solidFill>
              </a:rPr>
              <a:t>translation of Homer.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rgbClr val="0070C0"/>
                </a:solidFill>
              </a:rPr>
              <a:t>His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chemeClr val="accent2"/>
                </a:solidFill>
              </a:rPr>
              <a:t>An Essay on Criticism</a:t>
            </a:r>
            <a:r>
              <a:rPr lang="en-US" sz="2400" dirty="0">
                <a:solidFill>
                  <a:srgbClr val="0070C0"/>
                </a:solidFill>
              </a:rPr>
              <a:t> is one of first major poems written in a type of rhyming verse called heroic couplets. </a:t>
            </a:r>
            <a:r>
              <a:rPr lang="en-US" sz="2400" dirty="0" smtClean="0">
                <a:solidFill>
                  <a:srgbClr val="0070C0"/>
                </a:solidFill>
              </a:rPr>
              <a:t>He </a:t>
            </a:r>
            <a:r>
              <a:rPr lang="en-US" sz="2400" dirty="0">
                <a:solidFill>
                  <a:srgbClr val="0070C0"/>
                </a:solidFill>
              </a:rPr>
              <a:t>was writing during Enlightenment era </a:t>
            </a:r>
            <a:r>
              <a:rPr lang="en-US" sz="2400" b="1" i="1" dirty="0">
                <a:solidFill>
                  <a:schemeClr val="accent2"/>
                </a:solidFill>
              </a:rPr>
              <a:t>(a movement in 18</a:t>
            </a:r>
            <a:r>
              <a:rPr lang="en-US" sz="2400" b="1" i="1" baseline="30000" dirty="0">
                <a:solidFill>
                  <a:schemeClr val="accent2"/>
                </a:solidFill>
              </a:rPr>
              <a:t>th</a:t>
            </a:r>
            <a:r>
              <a:rPr lang="en-US" sz="2400" b="1" i="1" dirty="0">
                <a:solidFill>
                  <a:schemeClr val="accent2"/>
                </a:solidFill>
              </a:rPr>
              <a:t> century that advocated use of reason in </a:t>
            </a:r>
            <a:r>
              <a:rPr lang="en-US" sz="2400" b="1" i="1" dirty="0" smtClean="0">
                <a:solidFill>
                  <a:schemeClr val="accent2"/>
                </a:solidFill>
              </a:rPr>
              <a:t>accepted </a:t>
            </a:r>
            <a:r>
              <a:rPr lang="en-US" sz="2400" b="1" i="1" dirty="0">
                <a:solidFill>
                  <a:schemeClr val="accent2"/>
                </a:solidFill>
              </a:rPr>
              <a:t>ideas &amp; social institutions)</a:t>
            </a:r>
            <a:r>
              <a:rPr lang="en-US" sz="2400" dirty="0">
                <a:solidFill>
                  <a:srgbClr val="0070C0"/>
                </a:solidFill>
              </a:rPr>
              <a:t>, which lasted from </a:t>
            </a:r>
            <a:r>
              <a:rPr lang="en-US" sz="2400" dirty="0" smtClean="0">
                <a:solidFill>
                  <a:srgbClr val="0070C0"/>
                </a:solidFill>
              </a:rPr>
              <a:t>for </a:t>
            </a:r>
            <a:r>
              <a:rPr lang="en-US" sz="2400" dirty="0">
                <a:solidFill>
                  <a:srgbClr val="0070C0"/>
                </a:solidFill>
              </a:rPr>
              <a:t>1660 to </a:t>
            </a:r>
            <a:r>
              <a:rPr lang="en-US" sz="2400" dirty="0" smtClean="0">
                <a:solidFill>
                  <a:srgbClr val="0070C0"/>
                </a:solidFill>
              </a:rPr>
              <a:t>1800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Alexander Pop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137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marL="0" lvl="5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chemeClr val="accent1"/>
                </a:solidFill>
              </a:rPr>
              <a:t>Enlightenment thinkers emphasized </a:t>
            </a:r>
            <a:r>
              <a:rPr lang="en-US" sz="2400" dirty="0" smtClean="0">
                <a:solidFill>
                  <a:schemeClr val="accent1"/>
                </a:solidFill>
              </a:rPr>
              <a:t>importance </a:t>
            </a:r>
            <a:r>
              <a:rPr lang="en-US" sz="2400" dirty="0" smtClean="0">
                <a:solidFill>
                  <a:schemeClr val="accent1"/>
                </a:solidFill>
              </a:rPr>
              <a:t>of </a:t>
            </a:r>
            <a:r>
              <a:rPr lang="en-US" sz="2400" dirty="0">
                <a:solidFill>
                  <a:schemeClr val="accent1"/>
                </a:solidFill>
              </a:rPr>
              <a:t>science &amp; reason &amp; </a:t>
            </a:r>
            <a:r>
              <a:rPr lang="en-US" sz="2400" dirty="0" smtClean="0">
                <a:solidFill>
                  <a:schemeClr val="accent1"/>
                </a:solidFill>
              </a:rPr>
              <a:t>claimed </a:t>
            </a:r>
            <a:r>
              <a:rPr lang="en-US" sz="2400" dirty="0">
                <a:solidFill>
                  <a:schemeClr val="accent1"/>
                </a:solidFill>
              </a:rPr>
              <a:t>that world is knowable &amp; testable.</a:t>
            </a:r>
          </a:p>
          <a:p>
            <a:pPr marL="0" lvl="5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chemeClr val="accent1"/>
                </a:solidFill>
              </a:rPr>
              <a:t>During </a:t>
            </a:r>
            <a:r>
              <a:rPr lang="en-US" sz="2400" dirty="0" smtClean="0">
                <a:solidFill>
                  <a:schemeClr val="accent1"/>
                </a:solidFill>
              </a:rPr>
              <a:t>Enlightenment, modern </a:t>
            </a:r>
            <a:r>
              <a:rPr lang="en-US" sz="2400" dirty="0">
                <a:solidFill>
                  <a:schemeClr val="accent1"/>
                </a:solidFill>
              </a:rPr>
              <a:t>science &amp; many of assumptions governing our contemporary system of reason were developed</a:t>
            </a:r>
            <a:r>
              <a:rPr lang="en-US" sz="2400" dirty="0" smtClean="0">
                <a:solidFill>
                  <a:schemeClr val="accent1"/>
                </a:solidFill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2"/>
                </a:solidFill>
              </a:rPr>
              <a:t>Poem</a:t>
            </a:r>
            <a:r>
              <a:rPr lang="en-US" sz="2400" dirty="0" smtClean="0">
                <a:solidFill>
                  <a:schemeClr val="accent1"/>
                </a:solidFill>
              </a:rPr>
              <a:t> (1711), is </a:t>
            </a:r>
            <a:r>
              <a:rPr lang="en-US" sz="2400" dirty="0">
                <a:solidFill>
                  <a:schemeClr val="accent1"/>
                </a:solidFill>
              </a:rPr>
              <a:t>a verse </a:t>
            </a:r>
            <a:r>
              <a:rPr lang="en-US" sz="2400" dirty="0" smtClean="0">
                <a:solidFill>
                  <a:schemeClr val="accent1"/>
                </a:solidFill>
              </a:rPr>
              <a:t>essay &amp; concerned </a:t>
            </a:r>
            <a:r>
              <a:rPr lang="en-US" sz="2400" dirty="0">
                <a:solidFill>
                  <a:schemeClr val="accent1"/>
                </a:solidFill>
              </a:rPr>
              <a:t>with how writers &amp; critics behave in new literary commerce of Pope's contemporary age.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chemeClr val="accent1"/>
                </a:solidFill>
              </a:rPr>
              <a:t>Poem covers a range of good criticism &amp; advice &amp; represents many of chief literary ideals of Pope's age.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</a:rPr>
              <a:t>This </a:t>
            </a:r>
            <a:r>
              <a:rPr lang="en-US" sz="2400" dirty="0" smtClean="0">
                <a:solidFill>
                  <a:schemeClr val="accent1"/>
                </a:solidFill>
              </a:rPr>
              <a:t>is </a:t>
            </a:r>
            <a:r>
              <a:rPr lang="en-US" sz="2400" dirty="0">
                <a:solidFill>
                  <a:schemeClr val="accent1"/>
                </a:solidFill>
              </a:rPr>
              <a:t>one of most quoted poem </a:t>
            </a:r>
            <a:r>
              <a:rPr lang="en-US" sz="2400" dirty="0" smtClean="0">
                <a:solidFill>
                  <a:schemeClr val="accent1"/>
                </a:solidFill>
              </a:rPr>
              <a:t>in </a:t>
            </a:r>
            <a:r>
              <a:rPr lang="en-US" sz="2400" dirty="0">
                <a:solidFill>
                  <a:schemeClr val="accent1"/>
                </a:solidFill>
              </a:rPr>
              <a:t>English </a:t>
            </a:r>
            <a:r>
              <a:rPr lang="en-US" sz="2400" dirty="0" smtClean="0">
                <a:solidFill>
                  <a:schemeClr val="accent1"/>
                </a:solidFill>
              </a:rPr>
              <a:t>&amp; </a:t>
            </a:r>
            <a:r>
              <a:rPr lang="en-US" sz="2400" dirty="0">
                <a:solidFill>
                  <a:schemeClr val="accent1"/>
                </a:solidFill>
              </a:rPr>
              <a:t>offers tremendous </a:t>
            </a:r>
            <a:r>
              <a:rPr lang="en-US" sz="2400" dirty="0" smtClean="0">
                <a:solidFill>
                  <a:schemeClr val="accent1"/>
                </a:solidFill>
              </a:rPr>
              <a:t>insight </a:t>
            </a:r>
            <a:r>
              <a:rPr lang="en-US" sz="2400" dirty="0">
                <a:solidFill>
                  <a:schemeClr val="accent1"/>
                </a:solidFill>
              </a:rPr>
              <a:t>into Pope's beliefs &amp; </a:t>
            </a:r>
            <a:r>
              <a:rPr lang="en-US" sz="2400" dirty="0" smtClean="0">
                <a:solidFill>
                  <a:schemeClr val="accent1"/>
                </a:solidFill>
              </a:rPr>
              <a:t>culture.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solidFill>
                <a:schemeClr val="accent1"/>
              </a:solidFill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</a:rPr>
              <a:t>He </a:t>
            </a:r>
            <a:r>
              <a:rPr lang="en-US" sz="2400" dirty="0">
                <a:solidFill>
                  <a:schemeClr val="accent1"/>
                </a:solidFill>
              </a:rPr>
              <a:t>argues that critics must be both careful &amp; humble when critiquing a piece of literature, for writing of bad criticism actually hurts poetry more than writing of bad poetry does.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chemeClr val="accent1"/>
                </a:solidFill>
              </a:rPr>
              <a:t>He points out that each critic has </a:t>
            </a:r>
            <a:r>
              <a:rPr lang="en-US" sz="2400" dirty="0" smtClean="0">
                <a:solidFill>
                  <a:schemeClr val="accent1"/>
                </a:solidFill>
              </a:rPr>
              <a:t>his/her </a:t>
            </a:r>
            <a:r>
              <a:rPr lang="en-US" sz="2400" dirty="0">
                <a:solidFill>
                  <a:schemeClr val="accent1"/>
                </a:solidFill>
              </a:rPr>
              <a:t>own opinion &amp; if applied incorrectly, a critic can actually censure a talented writer.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2400" dirty="0">
                <a:solidFill>
                  <a:schemeClr val="accent1"/>
                </a:solidFill>
              </a:rPr>
              <a:t>Pope argues that if a critic is honest, doesn't fall prey to envy &amp; listens to seeds of understanding that are naturally a part of him or herself, one can become a wise critic. 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algn="just">
              <a:lnSpc>
                <a:spcPct val="16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</a:rPr>
              <a:t>Greeks </a:t>
            </a:r>
            <a:r>
              <a:rPr lang="en-US" sz="2400" dirty="0">
                <a:solidFill>
                  <a:schemeClr val="accent1"/>
                </a:solidFill>
              </a:rPr>
              <a:t>understand poetry through rules </a:t>
            </a:r>
            <a:r>
              <a:rPr lang="en-US" sz="2400" dirty="0" smtClean="0">
                <a:solidFill>
                  <a:schemeClr val="accent1"/>
                </a:solidFill>
              </a:rPr>
              <a:t>of nature </a:t>
            </a:r>
            <a:r>
              <a:rPr lang="en-US" sz="2400" dirty="0">
                <a:solidFill>
                  <a:schemeClr val="accent1"/>
                </a:solidFill>
              </a:rPr>
              <a:t>&amp; contemporary critics must do </a:t>
            </a:r>
            <a:r>
              <a:rPr lang="en-US" sz="2400" dirty="0" smtClean="0">
                <a:solidFill>
                  <a:schemeClr val="accent1"/>
                </a:solidFill>
              </a:rPr>
              <a:t>same</a:t>
            </a:r>
            <a:r>
              <a:rPr lang="en-US" sz="2400" dirty="0">
                <a:solidFill>
                  <a:schemeClr val="accent1"/>
                </a:solidFill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</TotalTime>
  <Words>413</Words>
  <Application>Microsoft Office PowerPoint</Application>
  <PresentationFormat>On-screen Show (4:3)</PresentationFormat>
  <Paragraphs>32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Dr. Parag Sontakke</cp:lastModifiedBy>
  <cp:revision>573</cp:revision>
  <dcterms:created xsi:type="dcterms:W3CDTF">2006-08-16T00:00:00Z</dcterms:created>
  <dcterms:modified xsi:type="dcterms:W3CDTF">2024-07-28T14:38:35Z</dcterms:modified>
</cp:coreProperties>
</file>