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4"/>
  </p:notesMasterIdLst>
  <p:sldIdLst>
    <p:sldId id="256" r:id="rId6"/>
    <p:sldId id="293" r:id="rId7"/>
    <p:sldId id="294" r:id="rId8"/>
    <p:sldId id="295" r:id="rId9"/>
    <p:sldId id="296" r:id="rId10"/>
    <p:sldId id="297" r:id="rId11"/>
    <p:sldId id="299" r:id="rId12"/>
    <p:sldId id="30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53DF62-2197-4187-97ED-AB0F319B839B}" type="datetimeFigureOut">
              <a:rPr lang="en-US"/>
              <a:pPr>
                <a:defRPr/>
              </a:pPr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6FEAEA3-DDA9-41D1-84EB-55BF426BF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21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FE371-6838-442A-B480-2D353119117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9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34B62-6B4E-47EC-8F8A-1433FB76F4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2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E9991-7FEC-41EF-B279-64DA31E41C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4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C50E6-8029-4C80-8839-9CC87949E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83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EA015-6243-4944-B9F7-7488E420E56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08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AAD5E-D4C9-47A8-807E-E0F282D8A87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58A93-B690-49EE-82A2-406CFB2F38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DD827-5038-46D2-B3AF-1992499F85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9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5705-76A7-46B5-B4FF-8C2AD7A796B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1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FEEA6-DB91-487D-BB6A-2EBD7ECDB57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0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1D6A-BF4D-4706-BA91-A8F92C00F97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1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DE48997-3B36-45C7-994C-34446ECC9BF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850" y="76200"/>
            <a:ext cx="8991600" cy="25908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</a:pPr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     		</a:t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2400" smtClean="0">
                <a:solidFill>
                  <a:srgbClr val="FF0000"/>
                </a:solidFill>
              </a:rPr>
              <a:t>          </a:t>
            </a:r>
            <a:r>
              <a:rPr lang="en-US" sz="2000" smtClean="0">
                <a:solidFill>
                  <a:srgbClr val="FF0000"/>
                </a:solidFill>
              </a:rPr>
              <a:t>Dr. Samuel Johnson’s</a:t>
            </a:r>
            <a:r>
              <a:rPr lang="en-US" sz="2400" smtClean="0">
                <a:solidFill>
                  <a:srgbClr val="FF0000"/>
                </a:solidFill>
              </a:rPr>
              <a:t/>
            </a:r>
            <a:br>
              <a:rPr lang="en-US" sz="2400" smtClean="0">
                <a:solidFill>
                  <a:srgbClr val="FF0000"/>
                </a:solidFill>
              </a:rPr>
            </a:br>
            <a:r>
              <a:rPr lang="en-US" sz="3200" b="1" smtClean="0">
                <a:solidFill>
                  <a:srgbClr val="00B0F0"/>
                </a:solidFill>
                <a:latin typeface="Arial Narrow" pitchFamily="34" charset="0"/>
              </a:rPr>
              <a:t>Preface to Shakespeare </a:t>
            </a:r>
            <a:r>
              <a:rPr lang="en-US" sz="2000" b="1" smtClean="0"/>
              <a:t>(1765)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		</a:t>
            </a:r>
            <a:r>
              <a:rPr lang="en-US" sz="1800" b="1" smtClean="0">
                <a:solidFill>
                  <a:srgbClr val="00B050"/>
                </a:solidFill>
              </a:rPr>
              <a:t>By</a:t>
            </a:r>
            <a:br>
              <a:rPr lang="en-US" sz="1800" b="1" smtClean="0">
                <a:solidFill>
                  <a:srgbClr val="00B050"/>
                </a:solidFill>
              </a:rPr>
            </a:br>
            <a:r>
              <a:rPr lang="en-US" sz="1800" b="1" smtClean="0">
                <a:solidFill>
                  <a:srgbClr val="00B050"/>
                </a:solidFill>
              </a:rPr>
              <a:t>	</a:t>
            </a:r>
            <a:r>
              <a:rPr lang="en-US" sz="1800" b="1" u="sng" smtClean="0">
                <a:solidFill>
                  <a:srgbClr val="00B050"/>
                </a:solidFill>
              </a:rPr>
              <a:t>Dr. P.S. Sontakke</a:t>
            </a:r>
            <a:br>
              <a:rPr lang="en-US" sz="1800" b="1" u="sng" smtClean="0">
                <a:solidFill>
                  <a:srgbClr val="00B050"/>
                </a:solidFill>
              </a:rPr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sz="3200" smtClean="0">
                <a:solidFill>
                  <a:srgbClr val="FF0000"/>
                </a:solidFill>
              </a:rPr>
              <a:t> </a:t>
            </a:r>
            <a:r>
              <a:rPr lang="en-US" smtClean="0">
                <a:solidFill>
                  <a:srgbClr val="FF0000"/>
                </a:solidFill>
              </a:rPr>
              <a:t/>
            </a:r>
            <a:br>
              <a:rPr lang="en-US" smtClean="0">
                <a:solidFill>
                  <a:srgbClr val="FF0000"/>
                </a:solidFill>
              </a:rPr>
            </a:br>
            <a:endParaRPr lang="en-US" sz="320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2743200"/>
            <a:ext cx="8991600" cy="3962400"/>
          </a:xfrm>
        </p:spPr>
        <p:txBody>
          <a:bodyPr/>
          <a:lstStyle/>
          <a:p>
            <a:pPr marL="285750" indent="-285750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Samuel Johnson </a:t>
            </a:r>
            <a:r>
              <a:rPr lang="en-US" sz="2000" smtClean="0">
                <a:solidFill>
                  <a:srgbClr val="7030A0"/>
                </a:solidFill>
              </a:rPr>
              <a:t>(1709-1784)</a:t>
            </a:r>
            <a:r>
              <a:rPr lang="en-US" sz="2400" smtClean="0">
                <a:solidFill>
                  <a:srgbClr val="7030A0"/>
                </a:solidFill>
              </a:rPr>
              <a:t> was an extremely prolific writer of 18</a:t>
            </a:r>
            <a:r>
              <a:rPr lang="en-US" sz="2400" baseline="30000" smtClean="0">
                <a:solidFill>
                  <a:srgbClr val="7030A0"/>
                </a:solidFill>
              </a:rPr>
              <a:t>th</a:t>
            </a:r>
            <a:r>
              <a:rPr lang="en-US" sz="2400" smtClean="0">
                <a:solidFill>
                  <a:srgbClr val="7030A0"/>
                </a:solidFill>
              </a:rPr>
              <a:t> century who worked in a variety of fields &amp; forms.</a:t>
            </a:r>
          </a:p>
          <a:p>
            <a:pPr marL="285750" indent="-285750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His preface to </a:t>
            </a:r>
            <a:r>
              <a:rPr lang="en-US" sz="2400" i="1" smtClean="0">
                <a:solidFill>
                  <a:srgbClr val="FF9900"/>
                </a:solidFill>
              </a:rPr>
              <a:t>The Plays of William Shakespeare</a:t>
            </a:r>
            <a:r>
              <a:rPr lang="en-US" sz="2400" smtClean="0">
                <a:solidFill>
                  <a:srgbClr val="7030A0"/>
                </a:solidFill>
              </a:rPr>
              <a:t> </a:t>
            </a:r>
            <a:r>
              <a:rPr lang="en-US" sz="2400" b="1" smtClean="0"/>
              <a:t> </a:t>
            </a:r>
            <a:r>
              <a:rPr lang="en-US" sz="2400" smtClean="0"/>
              <a:t>(1765) </a:t>
            </a:r>
            <a:r>
              <a:rPr lang="en-US" sz="2400" smtClean="0">
                <a:solidFill>
                  <a:srgbClr val="7030A0"/>
                </a:solidFill>
              </a:rPr>
              <a:t>is a classic document of English literary criticism.</a:t>
            </a:r>
          </a:p>
          <a:p>
            <a:pPr marL="285750" indent="-285750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According to Johnson, Shakespeare's characters are a representation of human nature as they deal with passions &amp; principles which are common to humanity. </a:t>
            </a:r>
            <a:endParaRPr lang="en-US" b="1" smtClean="0">
              <a:solidFill>
                <a:srgbClr val="00B0F0"/>
              </a:solidFill>
            </a:endParaRPr>
          </a:p>
        </p:txBody>
      </p:sp>
      <p:sp>
        <p:nvSpPr>
          <p:cNvPr id="2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DAEFA45-A4CC-4E6B-9F20-FBE6942F21AC}" type="slidenum">
              <a:rPr lang="ar-SA" smtClean="0"/>
              <a:pPr eaLnBrk="1" hangingPunct="1"/>
              <a:t>1</a:t>
            </a:fld>
            <a:endParaRPr lang="en-US" smtClean="0"/>
          </a:p>
        </p:txBody>
      </p:sp>
      <p:pic>
        <p:nvPicPr>
          <p:cNvPr id="2053" name="Picture 6" descr="C:\Users\ADMIN\Desktop\1200px-Samuel_Johnson_by_Joshua_Reynold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6200"/>
            <a:ext cx="3124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lvl="4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7030A0"/>
                </a:solidFill>
              </a:rPr>
              <a:t>They are also true to the age, sex, </a:t>
            </a:r>
            <a:r>
              <a:rPr lang="en-US" sz="2400" dirty="0" smtClean="0">
                <a:solidFill>
                  <a:srgbClr val="7030A0"/>
                </a:solidFill>
              </a:rPr>
              <a:t>profession </a:t>
            </a:r>
            <a:r>
              <a:rPr lang="en-US" sz="2400" dirty="0">
                <a:solidFill>
                  <a:srgbClr val="7030A0"/>
                </a:solidFill>
              </a:rPr>
              <a:t>to which they belong &amp; hence 	speech of one can’t be put in the mouth of </a:t>
            </a:r>
            <a:r>
              <a:rPr lang="en-US" sz="2400" dirty="0" smtClean="0">
                <a:solidFill>
                  <a:srgbClr val="7030A0"/>
                </a:solidFill>
              </a:rPr>
              <a:t>another</a:t>
            </a:r>
            <a:r>
              <a:rPr lang="en-US" sz="2400" dirty="0">
                <a:solidFill>
                  <a:srgbClr val="7030A0"/>
                </a:solidFill>
              </a:rPr>
              <a:t>.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His characters are not exaggerated. Even when the agency is supernatural, the dialogue is level with life.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Shakespeare's plays are a storehouse of practical wisdom &amp; from them can be formulated a philosophy of life.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Moreover, his plays represent the different passions &amp; not love alone. In this, his plays mirror life.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</a:rPr>
              <a:t>Shakespeare’s use of comedy :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7030A0"/>
                </a:solidFill>
              </a:rPr>
              <a:t>Shakespeare is much criticized for mixing tragedy &amp; comedy, but Johnson defends him.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30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2DD57B0-628B-450C-9B58-4766F8C755FF}" type="slidenum">
              <a:rPr lang="ar-SA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Johnson </a:t>
            </a:r>
            <a:r>
              <a:rPr lang="en-US" sz="2400" dirty="0">
                <a:solidFill>
                  <a:srgbClr val="7030A0"/>
                </a:solidFill>
              </a:rPr>
              <a:t>says that in mixing tragedy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comedy, Shakespeare has been true to nature, because even in real life there is a mingling of good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evil, joy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sorrow, tears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smiles etc. this may be against the classical rules, but there is always an appeal open from criticism to nature.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Moreover</a:t>
            </a:r>
            <a:r>
              <a:rPr lang="en-US" sz="2400" dirty="0">
                <a:solidFill>
                  <a:srgbClr val="7030A0"/>
                </a:solidFill>
              </a:rPr>
              <a:t>, tragic-comedy being nearer to life combines within itself </a:t>
            </a:r>
            <a:r>
              <a:rPr lang="en-US" sz="2400" dirty="0" smtClean="0">
                <a:solidFill>
                  <a:srgbClr val="7030A0"/>
                </a:solidFill>
              </a:rPr>
              <a:t>pleasure &amp; </a:t>
            </a:r>
            <a:r>
              <a:rPr lang="en-US" sz="2400" dirty="0">
                <a:solidFill>
                  <a:srgbClr val="7030A0"/>
                </a:solidFill>
              </a:rPr>
              <a:t>instruction of both tragedy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comedy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His use </a:t>
            </a:r>
            <a:r>
              <a:rPr lang="en-US" sz="2400" dirty="0">
                <a:solidFill>
                  <a:srgbClr val="7030A0"/>
                </a:solidFill>
              </a:rPr>
              <a:t>of </a:t>
            </a:r>
            <a:r>
              <a:rPr lang="en-US" sz="2400" dirty="0" smtClean="0">
                <a:solidFill>
                  <a:srgbClr val="7030A0"/>
                </a:solidFill>
              </a:rPr>
              <a:t>tragi-comedy doesn’t </a:t>
            </a:r>
            <a:r>
              <a:rPr lang="en-US" sz="2400" dirty="0">
                <a:solidFill>
                  <a:srgbClr val="7030A0"/>
                </a:solidFill>
              </a:rPr>
              <a:t>weaken </a:t>
            </a:r>
            <a:r>
              <a:rPr lang="en-US" sz="2400" dirty="0" smtClean="0">
                <a:solidFill>
                  <a:srgbClr val="7030A0"/>
                </a:solidFill>
              </a:rPr>
              <a:t>effect </a:t>
            </a:r>
            <a:r>
              <a:rPr lang="en-US" sz="2400" dirty="0">
                <a:solidFill>
                  <a:srgbClr val="7030A0"/>
                </a:solidFill>
              </a:rPr>
              <a:t>of a tragedy because it does not interrupt </a:t>
            </a:r>
            <a:r>
              <a:rPr lang="en-US" sz="2400" dirty="0" smtClean="0">
                <a:solidFill>
                  <a:srgbClr val="7030A0"/>
                </a:solidFill>
              </a:rPr>
              <a:t>progress </a:t>
            </a:r>
            <a:r>
              <a:rPr lang="en-US" sz="2400" dirty="0">
                <a:solidFill>
                  <a:srgbClr val="7030A0"/>
                </a:solidFill>
              </a:rPr>
              <a:t>of passions. </a:t>
            </a:r>
            <a:r>
              <a:rPr lang="en-US" sz="2400" dirty="0" smtClean="0">
                <a:solidFill>
                  <a:srgbClr val="7030A0"/>
                </a:solidFill>
              </a:rPr>
              <a:t>In </a:t>
            </a:r>
            <a:r>
              <a:rPr lang="en-US" sz="2400" dirty="0">
                <a:solidFill>
                  <a:srgbClr val="7030A0"/>
                </a:solidFill>
              </a:rPr>
              <a:t>fact, Shakespeare knew that </a:t>
            </a:r>
            <a:r>
              <a:rPr lang="en-US" sz="2400" dirty="0" smtClean="0">
                <a:solidFill>
                  <a:srgbClr val="7030A0"/>
                </a:solidFill>
              </a:rPr>
              <a:t>pleasure consisted </a:t>
            </a:r>
            <a:r>
              <a:rPr lang="en-US" sz="2400" dirty="0">
                <a:solidFill>
                  <a:srgbClr val="7030A0"/>
                </a:solidFill>
              </a:rPr>
              <a:t>in variety</a:t>
            </a:r>
            <a:r>
              <a:rPr lang="en-US" sz="2400" dirty="0" smtClean="0">
                <a:solidFill>
                  <a:srgbClr val="7030A0"/>
                </a:solidFill>
              </a:rPr>
              <a:t>. Continued </a:t>
            </a:r>
            <a:r>
              <a:rPr lang="en-US" sz="2400" dirty="0">
                <a:solidFill>
                  <a:srgbClr val="7030A0"/>
                </a:solidFill>
              </a:rPr>
              <a:t>	melancholy/grief is often not pleasing. Shakespeare had </a:t>
            </a:r>
            <a:r>
              <a:rPr lang="en-US" sz="2400" dirty="0" smtClean="0">
                <a:solidFill>
                  <a:srgbClr val="7030A0"/>
                </a:solidFill>
              </a:rPr>
              <a:t>power </a:t>
            </a:r>
            <a:r>
              <a:rPr lang="en-US" sz="2400" dirty="0">
                <a:solidFill>
                  <a:srgbClr val="7030A0"/>
                </a:solidFill>
              </a:rPr>
              <a:t>to move, whether to tears/laughter.</a:t>
            </a:r>
          </a:p>
          <a:p>
            <a:pPr algn="just" eaLnBrk="1" hangingPunct="1">
              <a:lnSpc>
                <a:spcPct val="150000"/>
              </a:lnSpc>
              <a:defRPr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40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2D409D-4B4D-4E01-8AF0-B5639BC1C9F7}" type="slidenum">
              <a:rPr lang="ar-SA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Shakespeare’s comic genius : </a:t>
            </a:r>
            <a:r>
              <a:rPr lang="en-US" sz="2400" dirty="0" smtClean="0">
                <a:solidFill>
                  <a:srgbClr val="7030A0"/>
                </a:solidFill>
              </a:rPr>
              <a:t>Johnson says that comedy came natural to Shakespeare. He seems to produce his comic scenes without much </a:t>
            </a:r>
            <a:r>
              <a:rPr lang="en-US" sz="2400" dirty="0" err="1" smtClean="0">
                <a:solidFill>
                  <a:srgbClr val="7030A0"/>
                </a:solidFill>
              </a:rPr>
              <a:t>labour</a:t>
            </a:r>
            <a:r>
              <a:rPr lang="en-US" sz="2400" dirty="0" smtClean="0">
                <a:solidFill>
                  <a:srgbClr val="7030A0"/>
                </a:solidFill>
              </a:rPr>
              <a:t> &amp; these scenes are durable &amp; hence their popularity hasn’t suffered with passing of time.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Language of his comic scenes is language of real life which is not gross &amp; over refined. He writes tragedies with great toil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परिश्रम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400" dirty="0" smtClean="0">
                <a:solidFill>
                  <a:srgbClr val="7030A0"/>
                </a:solidFill>
              </a:rPr>
              <a:t> &amp; study, but there is always something wanting in his tragic scenes.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7030A0"/>
                </a:solidFill>
              </a:rPr>
              <a:t>His tragedy seems to be skill, his comedy instinct.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7030A0"/>
                </a:solidFill>
              </a:rPr>
              <a:t>Shakespeare’s histories are neither tragedy nor comedy &amp; hence he is not required to follow classical rules of unities. </a:t>
            </a:r>
            <a:endParaRPr lang="mr-IN" sz="2400" dirty="0">
              <a:solidFill>
                <a:srgbClr val="7030A0"/>
              </a:solidFill>
            </a:endParaRPr>
          </a:p>
          <a:p>
            <a:pPr algn="just" eaLnBrk="1" hangingPunct="1">
              <a:lnSpc>
                <a:spcPct val="150000"/>
              </a:lnSpc>
              <a:defRPr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512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6A98CF5-A355-4450-A7AC-A59EF4859FC7}" type="slidenum">
              <a:rPr lang="ar-SA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The only unity (</a:t>
            </a:r>
            <a:r>
              <a:rPr lang="en-US" sz="2400" b="1" smtClean="0">
                <a:solidFill>
                  <a:srgbClr val="7030A0"/>
                </a:solidFill>
              </a:rPr>
              <a:t>Time, Place, Action</a:t>
            </a:r>
            <a:r>
              <a:rPr lang="en-US" sz="2400" smtClean="0">
                <a:solidFill>
                  <a:srgbClr val="7030A0"/>
                </a:solidFill>
              </a:rPr>
              <a:t>) he needs to maintain in his histories is the consistency &amp; naturalness in his characters &amp; this he does so faithfully. In his other works also, he maintained well the unity of action.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His plots have the variety &amp; complexity of nature, but have a beginning, middle &amp; an end &amp; one event is logically connected with another &amp; the plot makes gradual advancement towards the denouement.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Shakespeare shows no regard for the unities of Time &amp; place</a:t>
            </a:r>
            <a:r>
              <a:rPr lang="en-US" sz="2400" b="1" smtClean="0">
                <a:solidFill>
                  <a:srgbClr val="7030A0"/>
                </a:solidFill>
              </a:rPr>
              <a:t> </a:t>
            </a:r>
            <a:r>
              <a:rPr lang="en-US" sz="2400" smtClean="0">
                <a:solidFill>
                  <a:srgbClr val="7030A0"/>
                </a:solidFill>
              </a:rPr>
              <a:t>&amp; according to Johnson. The observance of these unities is considered necessary to provide credibility to drama.</a:t>
            </a:r>
            <a:endParaRPr lang="en-US" sz="2400" u="sng" smtClean="0">
              <a:solidFill>
                <a:srgbClr val="7030A0"/>
              </a:solidFill>
            </a:endParaRPr>
          </a:p>
        </p:txBody>
      </p:sp>
      <p:sp>
        <p:nvSpPr>
          <p:cNvPr id="614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7081114-E199-4F21-91F3-C9BDECB41BAF}" type="slidenum">
              <a:rPr lang="ar-SA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But, any fiction can never be real &amp; audience knows this. A spectator </a:t>
            </a:r>
            <a:r>
              <a:rPr lang="en-US" sz="2000" dirty="0" smtClean="0">
                <a:solidFill>
                  <a:srgbClr val="00B050"/>
                </a:solidFill>
              </a:rPr>
              <a:t>(</a:t>
            </a:r>
            <a:r>
              <a:rPr lang="mr-IN" sz="2000" dirty="0" smtClean="0">
                <a:solidFill>
                  <a:srgbClr val="00B050"/>
                </a:solidFill>
              </a:rPr>
              <a:t>प्रेक्षक</a:t>
            </a:r>
            <a:r>
              <a:rPr lang="en-US" sz="2000" dirty="0" smtClean="0">
                <a:solidFill>
                  <a:srgbClr val="00B050"/>
                </a:solidFill>
              </a:rPr>
              <a:t>)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imagines much more than performed on stage.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Imitations produce pleasure/pain, not because they are mistaken for reality, but because they bring realities to mind.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Therefore, unity of Action alone is sufficient, 	&amp; the other two unities arise from false assumptions. Hence, it is good that Shakespeare violates them.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</a:rPr>
              <a:t>Faults of Shakespeare : </a:t>
            </a:r>
            <a:r>
              <a:rPr lang="en-US" sz="2400" dirty="0">
                <a:solidFill>
                  <a:srgbClr val="7030A0"/>
                </a:solidFill>
              </a:rPr>
              <a:t>He writes without moral purpose &amp; is more careful to please than to instruct. There is no poetic justice in his plays. This fault cannot be excused by the barbarity </a:t>
            </a:r>
            <a:r>
              <a:rPr lang="en-US" sz="2000" dirty="0">
                <a:solidFill>
                  <a:srgbClr val="00B050"/>
                </a:solidFill>
              </a:rPr>
              <a:t>(</a:t>
            </a:r>
            <a:r>
              <a:rPr lang="mr-IN" sz="2000" dirty="0">
                <a:solidFill>
                  <a:srgbClr val="00B050"/>
                </a:solidFill>
              </a:rPr>
              <a:t>क्रौर्य</a:t>
            </a:r>
            <a:r>
              <a:rPr lang="en-US" sz="2000" dirty="0">
                <a:solidFill>
                  <a:srgbClr val="00B050"/>
                </a:solidFill>
              </a:rPr>
              <a:t>)</a:t>
            </a:r>
            <a:r>
              <a:rPr lang="en-US" sz="2400" dirty="0">
                <a:solidFill>
                  <a:srgbClr val="7030A0"/>
                </a:solidFill>
              </a:rPr>
              <a:t> of his age for justice is a virtue independent of time &amp; place.</a:t>
            </a:r>
          </a:p>
          <a:p>
            <a:pPr algn="just">
              <a:lnSpc>
                <a:spcPct val="150000"/>
              </a:lnSpc>
              <a:defRPr/>
            </a:pPr>
            <a:endParaRPr lang="en-US" sz="2400" dirty="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2400" dirty="0" smtClean="0">
              <a:solidFill>
                <a:srgbClr val="7030A0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884B54-FCEE-47ED-9EBE-59A940079643}" type="slidenum">
              <a:rPr lang="ar-SA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Next, his plots are loosely formed. He neglects opportunities of instruction that his plots offer. He neglects the later parts of his plays &amp; his catastrophes </a:t>
            </a:r>
            <a:r>
              <a:rPr lang="mr-IN" sz="2000" smtClean="0">
                <a:solidFill>
                  <a:srgbClr val="00B050"/>
                </a:solidFill>
              </a:rPr>
              <a:t>(संकट/आपत्ती)</a:t>
            </a:r>
            <a:r>
              <a:rPr lang="en-US" sz="2400" smtClean="0">
                <a:solidFill>
                  <a:srgbClr val="7030A0"/>
                </a:solidFill>
              </a:rPr>
              <a:t> seem forced &amp; improbable.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There are many faults of chronology &amp; many anachronisms </a:t>
            </a:r>
            <a:r>
              <a:rPr lang="mr-IN" sz="2000" smtClean="0">
                <a:solidFill>
                  <a:srgbClr val="00B050"/>
                </a:solidFill>
              </a:rPr>
              <a:t>(कालबाह्य) </a:t>
            </a:r>
            <a:r>
              <a:rPr lang="en-US" sz="2400" smtClean="0">
                <a:solidFill>
                  <a:srgbClr val="7030A0"/>
                </a:solidFill>
              </a:rPr>
              <a:t>in his play. His jokes are often gross &amp; licentious</a:t>
            </a:r>
            <a:r>
              <a:rPr lang="mr-IN" sz="2400" smtClean="0">
                <a:solidFill>
                  <a:srgbClr val="7030A0"/>
                </a:solidFill>
              </a:rPr>
              <a:t> </a:t>
            </a:r>
            <a:r>
              <a:rPr lang="mr-IN" sz="2000" smtClean="0">
                <a:solidFill>
                  <a:srgbClr val="00B050"/>
                </a:solidFill>
              </a:rPr>
              <a:t>(व्याभिचारी)</a:t>
            </a:r>
            <a:r>
              <a:rPr lang="en-US" sz="2400" smtClean="0">
                <a:solidFill>
                  <a:srgbClr val="7030A0"/>
                </a:solidFill>
              </a:rPr>
              <a:t>. Narration in his dramas is tedious</a:t>
            </a:r>
            <a:r>
              <a:rPr lang="mr-IN" sz="2400" smtClean="0">
                <a:solidFill>
                  <a:srgbClr val="7030A0"/>
                </a:solidFill>
              </a:rPr>
              <a:t> </a:t>
            </a:r>
            <a:r>
              <a:rPr lang="mr-IN" sz="2000" smtClean="0">
                <a:solidFill>
                  <a:srgbClr val="00B050"/>
                </a:solidFill>
              </a:rPr>
              <a:t>(कंटाळवाणा)</a:t>
            </a:r>
            <a:r>
              <a:rPr lang="en-US" sz="2400" smtClean="0">
                <a:solidFill>
                  <a:srgbClr val="7030A0"/>
                </a:solidFill>
              </a:rPr>
              <a:t>. His set speeches are cold &amp; weak. They are verbose </a:t>
            </a:r>
            <a:r>
              <a:rPr lang="mr-IN" sz="2000" smtClean="0">
                <a:solidFill>
                  <a:srgbClr val="00B050"/>
                </a:solidFill>
              </a:rPr>
              <a:t>(पाल्हाळीक)</a:t>
            </a:r>
            <a:r>
              <a:rPr lang="mr-IN" sz="2400" smtClean="0">
                <a:solidFill>
                  <a:srgbClr val="7030A0"/>
                </a:solidFill>
              </a:rPr>
              <a:t> </a:t>
            </a:r>
            <a:r>
              <a:rPr lang="en-US" sz="2400" smtClean="0">
                <a:solidFill>
                  <a:srgbClr val="7030A0"/>
                </a:solidFill>
              </a:rPr>
              <a:t>&amp; too large for thought.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7030A0"/>
                </a:solidFill>
              </a:rPr>
              <a:t>Trivial </a:t>
            </a:r>
            <a:r>
              <a:rPr lang="mr-IN" sz="2000" smtClean="0">
                <a:solidFill>
                  <a:srgbClr val="00B050"/>
                </a:solidFill>
              </a:rPr>
              <a:t>(क्षुल्लक)</a:t>
            </a:r>
            <a:r>
              <a:rPr lang="mr-IN" sz="2400" smtClean="0">
                <a:solidFill>
                  <a:srgbClr val="7030A0"/>
                </a:solidFill>
              </a:rPr>
              <a:t> </a:t>
            </a:r>
            <a:r>
              <a:rPr lang="en-US" sz="2400" smtClean="0">
                <a:solidFill>
                  <a:srgbClr val="7030A0"/>
                </a:solidFill>
              </a:rPr>
              <a:t>ideas are clothed in sonorous epithets</a:t>
            </a:r>
            <a:r>
              <a:rPr lang="mr-IN" sz="2400" smtClean="0">
                <a:solidFill>
                  <a:srgbClr val="7030A0"/>
                </a:solidFill>
              </a:rPr>
              <a:t> </a:t>
            </a:r>
            <a:r>
              <a:rPr lang="mr-IN" sz="2000" smtClean="0">
                <a:solidFill>
                  <a:srgbClr val="00B050"/>
                </a:solidFill>
              </a:rPr>
              <a:t>(प्रभावी उपकरणे)</a:t>
            </a:r>
            <a:r>
              <a:rPr lang="en-US" sz="2000" smtClean="0">
                <a:solidFill>
                  <a:srgbClr val="00B050"/>
                </a:solidFill>
              </a:rPr>
              <a:t>. </a:t>
            </a:r>
            <a:r>
              <a:rPr lang="en-US" sz="2400" smtClean="0">
                <a:solidFill>
                  <a:srgbClr val="7030A0"/>
                </a:solidFill>
              </a:rPr>
              <a:t>He is too fond of puns </a:t>
            </a:r>
            <a:r>
              <a:rPr lang="mr-IN" sz="2000" smtClean="0">
                <a:solidFill>
                  <a:srgbClr val="00B050"/>
                </a:solidFill>
              </a:rPr>
              <a:t>(पंजे)</a:t>
            </a:r>
            <a:r>
              <a:rPr lang="mr-IN" sz="2400" smtClean="0">
                <a:solidFill>
                  <a:srgbClr val="7030A0"/>
                </a:solidFill>
              </a:rPr>
              <a:t> &amp;</a:t>
            </a:r>
            <a:r>
              <a:rPr lang="en-US" sz="2400" smtClean="0">
                <a:solidFill>
                  <a:srgbClr val="7030A0"/>
                </a:solidFill>
              </a:rPr>
              <a:t> quibbles </a:t>
            </a:r>
            <a:r>
              <a:rPr lang="mr-IN" sz="2000" smtClean="0">
                <a:solidFill>
                  <a:srgbClr val="00B050"/>
                </a:solidFill>
              </a:rPr>
              <a:t>(बडबड्या).</a:t>
            </a:r>
            <a:r>
              <a:rPr lang="en-US" sz="2400" smtClean="0">
                <a:solidFill>
                  <a:srgbClr val="7030A0"/>
                </a:solidFill>
              </a:rPr>
              <a:t> </a:t>
            </a:r>
            <a:endParaRPr lang="mr-IN" sz="240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smtClean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</a:pPr>
            <a:endParaRPr lang="en-US" sz="2400" smtClean="0">
              <a:solidFill>
                <a:srgbClr val="7030A0"/>
              </a:solidFill>
            </a:endParaRPr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8FB20F-F626-4353-804D-446B7708B474}" type="slidenum">
              <a:rPr lang="ar-SA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7030A0"/>
                </a:solidFill>
              </a:rPr>
              <a:t>For </a:t>
            </a:r>
            <a:r>
              <a:rPr lang="en-US" sz="2400" dirty="0">
                <a:solidFill>
                  <a:srgbClr val="7030A0"/>
                </a:solidFill>
              </a:rPr>
              <a:t>a pun, he sacrifices reason, propriety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truth</a:t>
            </a:r>
            <a:r>
              <a:rPr lang="en-US" sz="2400" dirty="0" smtClean="0">
                <a:solidFill>
                  <a:srgbClr val="7030A0"/>
                </a:solidFill>
              </a:rPr>
              <a:t>. He </a:t>
            </a:r>
            <a:r>
              <a:rPr lang="en-US" sz="2400" dirty="0">
                <a:solidFill>
                  <a:srgbClr val="7030A0"/>
                </a:solidFill>
              </a:rPr>
              <a:t>often fails at moments of great excellence. Some contemptible </a:t>
            </a:r>
            <a:r>
              <a:rPr lang="mr-IN" sz="2000" dirty="0" smtClean="0">
                <a:solidFill>
                  <a:srgbClr val="00B050"/>
                </a:solidFill>
              </a:rPr>
              <a:t>(तिरस्करणीय)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conceit </a:t>
            </a:r>
            <a:r>
              <a:rPr lang="mr-IN" sz="2000" dirty="0" smtClean="0">
                <a:solidFill>
                  <a:srgbClr val="00B050"/>
                </a:solidFill>
              </a:rPr>
              <a:t>(घमेंडी)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spoils </a:t>
            </a:r>
            <a:r>
              <a:rPr lang="en-US" sz="2400" dirty="0">
                <a:solidFill>
                  <a:srgbClr val="7030A0"/>
                </a:solidFill>
              </a:rPr>
              <a:t>the effect of his pathetic </a:t>
            </a:r>
            <a:r>
              <a:rPr lang="mr-IN" sz="2000" dirty="0" smtClean="0">
                <a:solidFill>
                  <a:srgbClr val="00B050"/>
                </a:solidFill>
              </a:rPr>
              <a:t>(करुणास्पद)</a:t>
            </a:r>
            <a:r>
              <a:rPr lang="mr-IN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&amp; </a:t>
            </a:r>
            <a:r>
              <a:rPr lang="en-US" sz="2400" dirty="0">
                <a:solidFill>
                  <a:srgbClr val="7030A0"/>
                </a:solidFill>
              </a:rPr>
              <a:t>tragic scenes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400" b="1" dirty="0">
                <a:solidFill>
                  <a:srgbClr val="C00000"/>
                </a:solidFill>
              </a:rPr>
              <a:t>Merits of Shakespeare : </a:t>
            </a:r>
            <a:r>
              <a:rPr lang="en-US" sz="2400" dirty="0">
                <a:solidFill>
                  <a:srgbClr val="7030A0"/>
                </a:solidFill>
              </a:rPr>
              <a:t>He perfected </a:t>
            </a:r>
            <a:r>
              <a:rPr lang="en-US" sz="2400" dirty="0" smtClean="0">
                <a:solidFill>
                  <a:srgbClr val="7030A0"/>
                </a:solidFill>
              </a:rPr>
              <a:t>blank </a:t>
            </a:r>
            <a:r>
              <a:rPr lang="en-US" sz="2400" dirty="0">
                <a:solidFill>
                  <a:srgbClr val="7030A0"/>
                </a:solidFill>
              </a:rPr>
              <a:t>verse, imparted to it diversity &amp; flexibility &amp; brought it nearer to language of prose. </a:t>
            </a:r>
            <a:endParaRPr lang="en-US" sz="2400" b="1" dirty="0">
              <a:solidFill>
                <a:srgbClr val="7030A0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§"/>
              <a:defRPr/>
            </a:pP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2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51B47B9-1499-4253-B51C-64C04E80BAF0}" type="slidenum">
              <a:rPr lang="ar-SA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6DCCCF24ACC468E09B6E1B86DDE34" ma:contentTypeVersion="2" ma:contentTypeDescription="Create a new document." ma:contentTypeScope="" ma:versionID="6182a9dfbe9c8df44806824d65e57f59">
  <xsd:schema xmlns:xsd="http://www.w3.org/2001/XMLSchema" xmlns:xs="http://www.w3.org/2001/XMLSchema" xmlns:p="http://schemas.microsoft.com/office/2006/metadata/properties" xmlns:ns1="http://schemas.microsoft.com/sharepoint/v3" xmlns:ns2="d76f25a2-5b42-432f-a165-f4ecf66baf8a" targetNamespace="http://schemas.microsoft.com/office/2006/metadata/properties" ma:root="true" ma:fieldsID="d7dffcd38feed0dcefefa9dd5c375a47" ns1:_="" ns2:_="">
    <xsd:import namespace="http://schemas.microsoft.com/sharepoint/v3"/>
    <xsd:import namespace="d76f25a2-5b42-432f-a165-f4ecf66baf8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urse_x0020_361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6f25a2-5b42-432f-a165-f4ecf66baf8a" elementFormDefault="qualified">
    <xsd:import namespace="http://schemas.microsoft.com/office/2006/documentManagement/types"/>
    <xsd:import namespace="http://schemas.microsoft.com/office/infopath/2007/PartnerControls"/>
    <xsd:element name="urse_x0020_361" ma:index="10" nillable="true" ma:displayName="urse 361" ma:description="Slide show" ma:internalName="urse_x0020_361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se_x0020_361 xmlns="d76f25a2-5b42-432f-a165-f4ecf66baf8a">Course 361</urse_x0020_361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491036D-AF58-4D56-9F7E-BD74DD9C3571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E3420B4-2BA3-4555-A6AD-CB81B1AB8D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76f25a2-5b42-432f-a165-f4ecf66baf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CD17FF-699C-486C-AF93-09C4AF64197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0D24E9F-0004-499F-AF9B-2A8B1A5689D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d76f25a2-5b42-432f-a165-f4ecf66baf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605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Arial Narrow</vt:lpstr>
      <vt:lpstr>Wingdings</vt:lpstr>
      <vt:lpstr>Default Design</vt:lpstr>
      <vt:lpstr>                     Dr. Samuel Johnson’s Preface to Shakespeare (1765)   By  Dr. P.S. Sontakke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Philip Sidney</dc:title>
  <dc:creator>User</dc:creator>
  <cp:lastModifiedBy>Administrator</cp:lastModifiedBy>
  <cp:revision>313</cp:revision>
  <dcterms:created xsi:type="dcterms:W3CDTF">2010-03-05T16:51:25Z</dcterms:created>
  <dcterms:modified xsi:type="dcterms:W3CDTF">2025-02-05T05:07:40Z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