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4" r:id="rId8"/>
    <p:sldId id="265" r:id="rId9"/>
    <p:sldId id="266" r:id="rId10"/>
    <p:sldId id="267" r:id="rId11"/>
    <p:sldId id="268" r:id="rId12"/>
    <p:sldId id="269" r:id="rId13"/>
    <p:sldId id="263" r:id="rId14"/>
    <p:sldId id="261"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8901B6B-A973-43FB-B41E-897995F713D5}" type="datetimeFigureOut">
              <a:rPr lang="en-US" smtClean="0"/>
              <a:t>23-Dec-22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E0F9-2D19-4E7A-8BD4-79534FC47318}" type="slidenum">
              <a:rPr lang="en-US" smtClean="0"/>
              <a:t>‹#›</a:t>
            </a:fld>
            <a:endParaRPr lang="en-US"/>
          </a:p>
        </p:txBody>
      </p:sp>
    </p:spTree>
    <p:extLst>
      <p:ext uri="{BB962C8B-B14F-4D97-AF65-F5344CB8AC3E}">
        <p14:creationId xmlns:p14="http://schemas.microsoft.com/office/powerpoint/2010/main" val="964937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901B6B-A973-43FB-B41E-897995F713D5}" type="datetimeFigureOut">
              <a:rPr lang="en-US" smtClean="0"/>
              <a:t>23-Dec-22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E0F9-2D19-4E7A-8BD4-79534FC47318}" type="slidenum">
              <a:rPr lang="en-US" smtClean="0"/>
              <a:t>‹#›</a:t>
            </a:fld>
            <a:endParaRPr lang="en-US"/>
          </a:p>
        </p:txBody>
      </p:sp>
    </p:spTree>
    <p:extLst>
      <p:ext uri="{BB962C8B-B14F-4D97-AF65-F5344CB8AC3E}">
        <p14:creationId xmlns:p14="http://schemas.microsoft.com/office/powerpoint/2010/main" val="329193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901B6B-A973-43FB-B41E-897995F713D5}" type="datetimeFigureOut">
              <a:rPr lang="en-US" smtClean="0"/>
              <a:t>23-Dec-22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E0F9-2D19-4E7A-8BD4-79534FC47318}" type="slidenum">
              <a:rPr lang="en-US" smtClean="0"/>
              <a:t>‹#›</a:t>
            </a:fld>
            <a:endParaRPr lang="en-US"/>
          </a:p>
        </p:txBody>
      </p:sp>
    </p:spTree>
    <p:extLst>
      <p:ext uri="{BB962C8B-B14F-4D97-AF65-F5344CB8AC3E}">
        <p14:creationId xmlns:p14="http://schemas.microsoft.com/office/powerpoint/2010/main" val="4036102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901B6B-A973-43FB-B41E-897995F713D5}" type="datetimeFigureOut">
              <a:rPr lang="en-US" smtClean="0"/>
              <a:t>23-Dec-22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E0F9-2D19-4E7A-8BD4-79534FC47318}" type="slidenum">
              <a:rPr lang="en-US" smtClean="0"/>
              <a:t>‹#›</a:t>
            </a:fld>
            <a:endParaRPr lang="en-US"/>
          </a:p>
        </p:txBody>
      </p:sp>
    </p:spTree>
    <p:extLst>
      <p:ext uri="{BB962C8B-B14F-4D97-AF65-F5344CB8AC3E}">
        <p14:creationId xmlns:p14="http://schemas.microsoft.com/office/powerpoint/2010/main" val="2661985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901B6B-A973-43FB-B41E-897995F713D5}" type="datetimeFigureOut">
              <a:rPr lang="en-US" smtClean="0"/>
              <a:t>23-Dec-22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E0F9-2D19-4E7A-8BD4-79534FC47318}" type="slidenum">
              <a:rPr lang="en-US" smtClean="0"/>
              <a:t>‹#›</a:t>
            </a:fld>
            <a:endParaRPr lang="en-US"/>
          </a:p>
        </p:txBody>
      </p:sp>
    </p:spTree>
    <p:extLst>
      <p:ext uri="{BB962C8B-B14F-4D97-AF65-F5344CB8AC3E}">
        <p14:creationId xmlns:p14="http://schemas.microsoft.com/office/powerpoint/2010/main" val="3487850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901B6B-A973-43FB-B41E-897995F713D5}" type="datetimeFigureOut">
              <a:rPr lang="en-US" smtClean="0"/>
              <a:t>23-Dec-22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4E0F9-2D19-4E7A-8BD4-79534FC47318}" type="slidenum">
              <a:rPr lang="en-US" smtClean="0"/>
              <a:t>‹#›</a:t>
            </a:fld>
            <a:endParaRPr lang="en-US"/>
          </a:p>
        </p:txBody>
      </p:sp>
    </p:spTree>
    <p:extLst>
      <p:ext uri="{BB962C8B-B14F-4D97-AF65-F5344CB8AC3E}">
        <p14:creationId xmlns:p14="http://schemas.microsoft.com/office/powerpoint/2010/main" val="2730416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901B6B-A973-43FB-B41E-897995F713D5}" type="datetimeFigureOut">
              <a:rPr lang="en-US" smtClean="0"/>
              <a:t>23-Dec-22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E4E0F9-2D19-4E7A-8BD4-79534FC47318}" type="slidenum">
              <a:rPr lang="en-US" smtClean="0"/>
              <a:t>‹#›</a:t>
            </a:fld>
            <a:endParaRPr lang="en-US"/>
          </a:p>
        </p:txBody>
      </p:sp>
    </p:spTree>
    <p:extLst>
      <p:ext uri="{BB962C8B-B14F-4D97-AF65-F5344CB8AC3E}">
        <p14:creationId xmlns:p14="http://schemas.microsoft.com/office/powerpoint/2010/main" val="1363968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901B6B-A973-43FB-B41E-897995F713D5}" type="datetimeFigureOut">
              <a:rPr lang="en-US" smtClean="0"/>
              <a:t>23-Dec-22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E4E0F9-2D19-4E7A-8BD4-79534FC47318}" type="slidenum">
              <a:rPr lang="en-US" smtClean="0"/>
              <a:t>‹#›</a:t>
            </a:fld>
            <a:endParaRPr lang="en-US"/>
          </a:p>
        </p:txBody>
      </p:sp>
    </p:spTree>
    <p:extLst>
      <p:ext uri="{BB962C8B-B14F-4D97-AF65-F5344CB8AC3E}">
        <p14:creationId xmlns:p14="http://schemas.microsoft.com/office/powerpoint/2010/main" val="2840293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901B6B-A973-43FB-B41E-897995F713D5}" type="datetimeFigureOut">
              <a:rPr lang="en-US" smtClean="0"/>
              <a:t>23-Dec-22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E4E0F9-2D19-4E7A-8BD4-79534FC47318}" type="slidenum">
              <a:rPr lang="en-US" smtClean="0"/>
              <a:t>‹#›</a:t>
            </a:fld>
            <a:endParaRPr lang="en-US"/>
          </a:p>
        </p:txBody>
      </p:sp>
    </p:spTree>
    <p:extLst>
      <p:ext uri="{BB962C8B-B14F-4D97-AF65-F5344CB8AC3E}">
        <p14:creationId xmlns:p14="http://schemas.microsoft.com/office/powerpoint/2010/main" val="71525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901B6B-A973-43FB-B41E-897995F713D5}" type="datetimeFigureOut">
              <a:rPr lang="en-US" smtClean="0"/>
              <a:t>23-Dec-22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4E0F9-2D19-4E7A-8BD4-79534FC47318}" type="slidenum">
              <a:rPr lang="en-US" smtClean="0"/>
              <a:t>‹#›</a:t>
            </a:fld>
            <a:endParaRPr lang="en-US"/>
          </a:p>
        </p:txBody>
      </p:sp>
    </p:spTree>
    <p:extLst>
      <p:ext uri="{BB962C8B-B14F-4D97-AF65-F5344CB8AC3E}">
        <p14:creationId xmlns:p14="http://schemas.microsoft.com/office/powerpoint/2010/main" val="4132353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901B6B-A973-43FB-B41E-897995F713D5}" type="datetimeFigureOut">
              <a:rPr lang="en-US" smtClean="0"/>
              <a:t>23-Dec-22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4E0F9-2D19-4E7A-8BD4-79534FC47318}" type="slidenum">
              <a:rPr lang="en-US" smtClean="0"/>
              <a:t>‹#›</a:t>
            </a:fld>
            <a:endParaRPr lang="en-US"/>
          </a:p>
        </p:txBody>
      </p:sp>
    </p:spTree>
    <p:extLst>
      <p:ext uri="{BB962C8B-B14F-4D97-AF65-F5344CB8AC3E}">
        <p14:creationId xmlns:p14="http://schemas.microsoft.com/office/powerpoint/2010/main" val="306039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901B6B-A973-43FB-B41E-897995F713D5}" type="datetimeFigureOut">
              <a:rPr lang="en-US" smtClean="0"/>
              <a:t>23-Dec-22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4E0F9-2D19-4E7A-8BD4-79534FC47318}" type="slidenum">
              <a:rPr lang="en-US" smtClean="0"/>
              <a:t>‹#›</a:t>
            </a:fld>
            <a:endParaRPr lang="en-US"/>
          </a:p>
        </p:txBody>
      </p:sp>
    </p:spTree>
    <p:extLst>
      <p:ext uri="{BB962C8B-B14F-4D97-AF65-F5344CB8AC3E}">
        <p14:creationId xmlns:p14="http://schemas.microsoft.com/office/powerpoint/2010/main" val="2471943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ENGLISH FOR COMPETITIVE EXAMINATIONS-I</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Introduction:</a:t>
            </a:r>
            <a:r>
              <a:rPr lang="en-US" dirty="0">
                <a:solidFill>
                  <a:srgbClr val="7030A0"/>
                </a:solidFill>
                <a:latin typeface="Times New Roman" panose="02020603050405020304" pitchFamily="18" charset="0"/>
                <a:cs typeface="Times New Roman" panose="02020603050405020304" pitchFamily="18" charset="0"/>
              </a:rPr>
              <a:t> English a compulsory subject for most competitive examinations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Good knowledge of English language increases the chances to secure a good job in public sector, private sector, multinational companies, within or outside the country</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Three sections: 1. Vocabulary</a:t>
            </a:r>
          </a:p>
          <a:p>
            <a:pPr marL="0" indent="0">
              <a:buNone/>
            </a:pPr>
            <a:r>
              <a:rPr lang="en-US" dirty="0">
                <a:solidFill>
                  <a:srgbClr val="7030A0"/>
                </a:solidFill>
                <a:latin typeface="Times New Roman" panose="02020603050405020304" pitchFamily="18" charset="0"/>
                <a:cs typeface="Times New Roman" panose="02020603050405020304" pitchFamily="18" charset="0"/>
              </a:rPr>
              <a:t>		        2. Grammar</a:t>
            </a:r>
          </a:p>
          <a:p>
            <a:pPr marL="0" indent="0">
              <a:buNone/>
            </a:pPr>
            <a:r>
              <a:rPr lang="en-US" dirty="0">
                <a:solidFill>
                  <a:srgbClr val="7030A0"/>
                </a:solidFill>
                <a:latin typeface="Times New Roman" panose="02020603050405020304" pitchFamily="18" charset="0"/>
                <a:cs typeface="Times New Roman" panose="02020603050405020304" pitchFamily="18" charset="0"/>
              </a:rPr>
              <a:t>		        3. Comprehension</a:t>
            </a:r>
          </a:p>
          <a:p>
            <a:pPr marL="0" indent="0">
              <a:buNone/>
            </a:pP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7596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57263"/>
          </a:xfrm>
        </p:spPr>
        <p:txBody>
          <a:bodyPr>
            <a:normAutofit/>
          </a:bodyPr>
          <a:lstStyle/>
          <a:p>
            <a:pPr algn="ctr"/>
            <a:r>
              <a:rPr lang="en-US" sz="3600" b="1" dirty="0" smtClean="0">
                <a:solidFill>
                  <a:srgbClr val="C00000"/>
                </a:solidFill>
                <a:latin typeface="Times New Roman" panose="02020603050405020304" pitchFamily="18" charset="0"/>
                <a:cs typeface="Times New Roman" panose="02020603050405020304" pitchFamily="18" charset="0"/>
              </a:rPr>
              <a:t>Past Tense</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57314"/>
            <a:ext cx="11353800" cy="5272086"/>
          </a:xfrm>
        </p:spPr>
        <p:txBody>
          <a:bodyPr>
            <a:normAutofit fontScale="92500" lnSpcReduction="10000"/>
          </a:bodyPr>
          <a:lstStyle/>
          <a:p>
            <a:pPr>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Simple Past Tense: </a:t>
            </a:r>
            <a:r>
              <a:rPr lang="en-US" dirty="0" smtClean="0">
                <a:solidFill>
                  <a:srgbClr val="7030A0"/>
                </a:solidFill>
                <a:latin typeface="Times New Roman" panose="02020603050405020304" pitchFamily="18" charset="0"/>
                <a:cs typeface="Times New Roman" panose="02020603050405020304" pitchFamily="18" charset="0"/>
              </a:rPr>
              <a:t>form: S + Past tense of the verb</a:t>
            </a:r>
          </a:p>
          <a:p>
            <a:pPr lvl="2">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Uses: </a:t>
            </a:r>
            <a:r>
              <a:rPr lang="en-US" dirty="0" smtClean="0">
                <a:solidFill>
                  <a:srgbClr val="7030A0"/>
                </a:solidFill>
                <a:latin typeface="Times New Roman" panose="02020603050405020304" pitchFamily="18" charset="0"/>
                <a:cs typeface="Times New Roman" panose="02020603050405020304" pitchFamily="18" charset="0"/>
              </a:rPr>
              <a:t>1.</a:t>
            </a:r>
            <a:r>
              <a:rPr lang="en-US" b="1" dirty="0" smtClean="0">
                <a:solidFill>
                  <a:srgbClr val="7030A0"/>
                </a:solidFill>
                <a:latin typeface="Times New Roman" panose="02020603050405020304" pitchFamily="18" charset="0"/>
                <a:cs typeface="Times New Roman" panose="02020603050405020304" pitchFamily="18" charset="0"/>
              </a:rPr>
              <a:t> </a:t>
            </a:r>
            <a:r>
              <a:rPr lang="en-US" dirty="0" smtClean="0">
                <a:solidFill>
                  <a:srgbClr val="7030A0"/>
                </a:solidFill>
                <a:latin typeface="Times New Roman" panose="02020603050405020304" pitchFamily="18" charset="0"/>
                <a:cs typeface="Times New Roman" panose="02020603050405020304" pitchFamily="18" charset="0"/>
              </a:rPr>
              <a:t>to denote an action that took place in the past</a:t>
            </a:r>
          </a:p>
          <a:p>
            <a:pPr marL="914400" lvl="2" indent="0">
              <a:buNone/>
            </a:pPr>
            <a:r>
              <a:rPr lang="en-US" dirty="0">
                <a:solidFill>
                  <a:srgbClr val="7030A0"/>
                </a:solidFill>
                <a:latin typeface="Times New Roman" panose="02020603050405020304" pitchFamily="18" charset="0"/>
                <a:cs typeface="Times New Roman" panose="02020603050405020304" pitchFamily="18" charset="0"/>
              </a:rPr>
              <a:t>	</a:t>
            </a:r>
            <a:r>
              <a:rPr lang="en-US" dirty="0" smtClean="0">
                <a:solidFill>
                  <a:srgbClr val="7030A0"/>
                </a:solidFill>
                <a:latin typeface="Times New Roman" panose="02020603050405020304" pitchFamily="18" charset="0"/>
                <a:cs typeface="Times New Roman" panose="02020603050405020304" pitchFamily="18" charset="0"/>
              </a:rPr>
              <a:t>2.to denote a habitual action in the past</a:t>
            </a:r>
          </a:p>
          <a:p>
            <a:pPr marL="342900" lvl="2" indent="-342900">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Past Continuous Tense: </a:t>
            </a:r>
            <a:r>
              <a:rPr lang="en-US" sz="2800" dirty="0" smtClean="0">
                <a:solidFill>
                  <a:srgbClr val="7030A0"/>
                </a:solidFill>
                <a:latin typeface="Times New Roman" panose="02020603050405020304" pitchFamily="18" charset="0"/>
                <a:cs typeface="Times New Roman" panose="02020603050405020304" pitchFamily="18" charset="0"/>
              </a:rPr>
              <a:t>form: S +was/were + </a:t>
            </a:r>
            <a:r>
              <a:rPr lang="en-US" sz="2800" dirty="0" smtClean="0">
                <a:solidFill>
                  <a:srgbClr val="7030A0"/>
                </a:solidFill>
                <a:latin typeface="Times New Roman" panose="02020603050405020304" pitchFamily="18" charset="0"/>
                <a:cs typeface="Times New Roman" panose="02020603050405020304" pitchFamily="18" charset="0"/>
              </a:rPr>
              <a:t>V-</a:t>
            </a:r>
            <a:r>
              <a:rPr lang="en-US" sz="2800" dirty="0" err="1" smtClean="0">
                <a:solidFill>
                  <a:srgbClr val="7030A0"/>
                </a:solidFill>
                <a:latin typeface="Times New Roman" panose="02020603050405020304" pitchFamily="18" charset="0"/>
                <a:cs typeface="Times New Roman" panose="02020603050405020304" pitchFamily="18" charset="0"/>
              </a:rPr>
              <a:t>ing</a:t>
            </a:r>
            <a:endParaRPr lang="en-US" sz="2800" b="1" dirty="0" smtClean="0">
              <a:solidFill>
                <a:srgbClr val="7030A0"/>
              </a:solidFill>
              <a:latin typeface="Times New Roman" panose="02020603050405020304" pitchFamily="18" charset="0"/>
              <a:cs typeface="Times New Roman" panose="02020603050405020304" pitchFamily="18" charset="0"/>
            </a:endParaRPr>
          </a:p>
          <a:p>
            <a:pPr lvl="2">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Uses: </a:t>
            </a:r>
            <a:r>
              <a:rPr lang="en-US" dirty="0" smtClean="0">
                <a:solidFill>
                  <a:srgbClr val="7030A0"/>
                </a:solidFill>
                <a:latin typeface="Times New Roman" panose="02020603050405020304" pitchFamily="18" charset="0"/>
                <a:cs typeface="Times New Roman" panose="02020603050405020304" pitchFamily="18" charset="0"/>
              </a:rPr>
              <a:t>1.</a:t>
            </a:r>
            <a:r>
              <a:rPr lang="en-US" b="1" dirty="0" smtClean="0">
                <a:solidFill>
                  <a:srgbClr val="7030A0"/>
                </a:solidFill>
                <a:latin typeface="Times New Roman" panose="02020603050405020304" pitchFamily="18" charset="0"/>
                <a:cs typeface="Times New Roman" panose="02020603050405020304" pitchFamily="18" charset="0"/>
              </a:rPr>
              <a:t> </a:t>
            </a:r>
            <a:r>
              <a:rPr lang="en-US" dirty="0" smtClean="0">
                <a:solidFill>
                  <a:srgbClr val="7030A0"/>
                </a:solidFill>
                <a:latin typeface="Times New Roman" panose="02020603050405020304" pitchFamily="18" charset="0"/>
                <a:cs typeface="Times New Roman" panose="02020603050405020304" pitchFamily="18" charset="0"/>
              </a:rPr>
              <a:t>to express an action begun and continuing in the past time</a:t>
            </a:r>
          </a:p>
          <a:p>
            <a:pPr marL="914400" lvl="2" indent="0">
              <a:buNone/>
            </a:pPr>
            <a:r>
              <a:rPr lang="en-US" dirty="0">
                <a:solidFill>
                  <a:srgbClr val="7030A0"/>
                </a:solidFill>
                <a:latin typeface="Times New Roman" panose="02020603050405020304" pitchFamily="18" charset="0"/>
                <a:cs typeface="Times New Roman" panose="02020603050405020304" pitchFamily="18" charset="0"/>
              </a:rPr>
              <a:t>	</a:t>
            </a:r>
            <a:r>
              <a:rPr lang="en-US" dirty="0" smtClean="0">
                <a:solidFill>
                  <a:srgbClr val="7030A0"/>
                </a:solidFill>
                <a:latin typeface="Times New Roman" panose="02020603050405020304" pitchFamily="18" charset="0"/>
                <a:cs typeface="Times New Roman" panose="02020603050405020304" pitchFamily="18" charset="0"/>
              </a:rPr>
              <a:t>2.to denote an action happening at a particular point of time in the past</a:t>
            </a:r>
          </a:p>
          <a:p>
            <a:pPr marL="914400" lvl="2" indent="0">
              <a:buNone/>
            </a:pPr>
            <a:r>
              <a:rPr lang="en-US" dirty="0">
                <a:solidFill>
                  <a:srgbClr val="7030A0"/>
                </a:solidFill>
                <a:latin typeface="Times New Roman" panose="02020603050405020304" pitchFamily="18" charset="0"/>
                <a:cs typeface="Times New Roman" panose="02020603050405020304" pitchFamily="18" charset="0"/>
              </a:rPr>
              <a:t>	</a:t>
            </a:r>
            <a:r>
              <a:rPr lang="en-US" dirty="0" smtClean="0">
                <a:solidFill>
                  <a:srgbClr val="7030A0"/>
                </a:solidFill>
                <a:latin typeface="Times New Roman" panose="02020603050405020304" pitchFamily="18" charset="0"/>
                <a:cs typeface="Times New Roman" panose="02020603050405020304" pitchFamily="18" charset="0"/>
              </a:rPr>
              <a:t>3. if two actions occur in the past and one is completed while the other is still going on the, use simple past tense for completed action and past continuous tense for incomplete action</a:t>
            </a:r>
          </a:p>
          <a:p>
            <a:pPr marL="914400" lvl="2" indent="0">
              <a:buNone/>
            </a:pPr>
            <a:r>
              <a:rPr lang="en-US" dirty="0">
                <a:solidFill>
                  <a:srgbClr val="7030A0"/>
                </a:solidFill>
                <a:latin typeface="Times New Roman" panose="02020603050405020304" pitchFamily="18" charset="0"/>
                <a:cs typeface="Times New Roman" panose="02020603050405020304" pitchFamily="18" charset="0"/>
              </a:rPr>
              <a:t>	</a:t>
            </a:r>
            <a:r>
              <a:rPr lang="en-US" dirty="0" smtClean="0">
                <a:solidFill>
                  <a:srgbClr val="7030A0"/>
                </a:solidFill>
                <a:latin typeface="Times New Roman" panose="02020603050405020304" pitchFamily="18" charset="0"/>
                <a:cs typeface="Times New Roman" panose="02020603050405020304" pitchFamily="18" charset="0"/>
              </a:rPr>
              <a:t>4. if two actions simultaneously occur in the past and both are incomplete then, use past continuous tense for both</a:t>
            </a:r>
            <a:endParaRPr lang="en-US" b="1" dirty="0" smtClean="0">
              <a:solidFill>
                <a:srgbClr val="7030A0"/>
              </a:solidFill>
              <a:latin typeface="Times New Roman" panose="02020603050405020304" pitchFamily="18" charset="0"/>
              <a:cs typeface="Times New Roman" panose="02020603050405020304" pitchFamily="18" charset="0"/>
            </a:endParaRPr>
          </a:p>
          <a:p>
            <a:pPr marL="342900" lvl="2" indent="-342900">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Past Perfect Tense: form: S +had + past participle of the verb</a:t>
            </a:r>
            <a:endParaRPr lang="en-US" sz="2600" b="1" dirty="0">
              <a:solidFill>
                <a:srgbClr val="7030A0"/>
              </a:solidFill>
              <a:latin typeface="Times New Roman" panose="02020603050405020304" pitchFamily="18" charset="0"/>
              <a:cs typeface="Times New Roman" panose="02020603050405020304" pitchFamily="18" charset="0"/>
            </a:endParaRPr>
          </a:p>
          <a:p>
            <a:pPr marL="1257300" lvl="4" indent="-342900">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Uses: </a:t>
            </a:r>
            <a:r>
              <a:rPr lang="en-US" sz="2000" dirty="0" smtClean="0">
                <a:solidFill>
                  <a:srgbClr val="7030A0"/>
                </a:solidFill>
                <a:latin typeface="Times New Roman" panose="02020603050405020304" pitchFamily="18" charset="0"/>
                <a:cs typeface="Times New Roman" panose="02020603050405020304" pitchFamily="18" charset="0"/>
              </a:rPr>
              <a:t>1. to refer an action completed at a certain point of time in the past</a:t>
            </a:r>
          </a:p>
          <a:p>
            <a:pPr marL="914400" lvl="4" indent="0">
              <a:buNone/>
            </a:pPr>
            <a:r>
              <a:rPr lang="en-US" sz="2000" b="1"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 2.</a:t>
            </a:r>
            <a:r>
              <a:rPr lang="en-US" sz="2000" b="1" dirty="0" smtClean="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if two actions occur in the past and one is completed before the other afterwards then, use past perfect for the earlier action and simple past for the later one</a:t>
            </a:r>
          </a:p>
          <a:p>
            <a:pPr marL="342900" lvl="4" indent="-342900">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Past Perfect Continuous: </a:t>
            </a:r>
            <a:r>
              <a:rPr lang="en-US" sz="2800" dirty="0" smtClean="0">
                <a:solidFill>
                  <a:srgbClr val="7030A0"/>
                </a:solidFill>
                <a:latin typeface="Times New Roman" panose="02020603050405020304" pitchFamily="18" charset="0"/>
                <a:cs typeface="Times New Roman" panose="02020603050405020304" pitchFamily="18" charset="0"/>
              </a:rPr>
              <a:t>S + had + been + </a:t>
            </a:r>
            <a:r>
              <a:rPr lang="en-US" sz="2800" dirty="0" smtClean="0">
                <a:solidFill>
                  <a:srgbClr val="7030A0"/>
                </a:solidFill>
                <a:latin typeface="Times New Roman" panose="02020603050405020304" pitchFamily="18" charset="0"/>
                <a:cs typeface="Times New Roman" panose="02020603050405020304" pitchFamily="18" charset="0"/>
              </a:rPr>
              <a:t>V-</a:t>
            </a:r>
            <a:r>
              <a:rPr lang="en-US" sz="2800" dirty="0" err="1" smtClean="0">
                <a:solidFill>
                  <a:srgbClr val="7030A0"/>
                </a:solidFill>
                <a:latin typeface="Times New Roman" panose="02020603050405020304" pitchFamily="18" charset="0"/>
                <a:cs typeface="Times New Roman" panose="02020603050405020304" pitchFamily="18" charset="0"/>
              </a:rPr>
              <a:t>ing</a:t>
            </a:r>
            <a:endParaRPr lang="en-US" sz="2800" dirty="0" smtClean="0">
              <a:solidFill>
                <a:srgbClr val="7030A0"/>
              </a:solidFill>
              <a:latin typeface="Times New Roman" panose="02020603050405020304" pitchFamily="18" charset="0"/>
              <a:cs typeface="Times New Roman" panose="02020603050405020304" pitchFamily="18" charset="0"/>
            </a:endParaRPr>
          </a:p>
          <a:p>
            <a:pPr marL="1257300" lvl="6" indent="-342900">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Uses: </a:t>
            </a:r>
            <a:r>
              <a:rPr lang="en-US" sz="2000" dirty="0" smtClean="0">
                <a:solidFill>
                  <a:srgbClr val="7030A0"/>
                </a:solidFill>
                <a:latin typeface="Times New Roman" panose="02020603050405020304" pitchFamily="18" charset="0"/>
                <a:cs typeface="Times New Roman" panose="02020603050405020304" pitchFamily="18" charset="0"/>
              </a:rPr>
              <a:t>1. to denote an action that was continuous or incomplete at a particular point of time in the past but not now</a:t>
            </a:r>
            <a:endParaRPr lang="en-US" sz="20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0467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85849"/>
          </a:xfrm>
        </p:spPr>
        <p:txBody>
          <a:bodyPr>
            <a:normAutofit/>
          </a:bodyPr>
          <a:lstStyle/>
          <a:p>
            <a:pPr algn="ctr"/>
            <a:r>
              <a:rPr lang="en-US" sz="3600" b="1" dirty="0" smtClean="0">
                <a:solidFill>
                  <a:srgbClr val="C00000"/>
                </a:solidFill>
                <a:latin typeface="Times New Roman" panose="02020603050405020304" pitchFamily="18" charset="0"/>
                <a:cs typeface="Times New Roman" panose="02020603050405020304" pitchFamily="18" charset="0"/>
              </a:rPr>
              <a:t>Future Tense</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842963"/>
            <a:ext cx="11353800" cy="5886450"/>
          </a:xfrm>
        </p:spPr>
        <p:txBody>
          <a:bodyPr/>
          <a:lstStyle/>
          <a:p>
            <a:pPr>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Simple Future Tense: </a:t>
            </a:r>
            <a:r>
              <a:rPr lang="en-US" dirty="0" smtClean="0">
                <a:solidFill>
                  <a:srgbClr val="7030A0"/>
                </a:solidFill>
                <a:latin typeface="Times New Roman" panose="02020603050405020304" pitchFamily="18" charset="0"/>
                <a:cs typeface="Times New Roman" panose="02020603050405020304" pitchFamily="18" charset="0"/>
              </a:rPr>
              <a:t>form: S + shall / will + V</a:t>
            </a:r>
          </a:p>
          <a:p>
            <a:pPr lvl="2">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Uses: </a:t>
            </a:r>
            <a:r>
              <a:rPr lang="en-US" dirty="0" smtClean="0">
                <a:solidFill>
                  <a:srgbClr val="7030A0"/>
                </a:solidFill>
                <a:latin typeface="Times New Roman" panose="02020603050405020304" pitchFamily="18" charset="0"/>
                <a:cs typeface="Times New Roman" panose="02020603050405020304" pitchFamily="18" charset="0"/>
              </a:rPr>
              <a:t>1. to denote the events which are not influenced by intention, willingness or probability. Personal element not involved.</a:t>
            </a:r>
          </a:p>
          <a:p>
            <a:pPr lvl="2">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‘Shall’ </a:t>
            </a:r>
            <a:r>
              <a:rPr lang="en-US" dirty="0" smtClean="0">
                <a:solidFill>
                  <a:srgbClr val="7030A0"/>
                </a:solidFill>
                <a:latin typeface="Times New Roman" panose="02020603050405020304" pitchFamily="18" charset="0"/>
                <a:cs typeface="Times New Roman" panose="02020603050405020304" pitchFamily="18" charset="0"/>
              </a:rPr>
              <a:t>is used with the first person when the fact is independent of the speaker’s desire or will.</a:t>
            </a:r>
          </a:p>
          <a:p>
            <a:pPr lvl="2">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‘Will’</a:t>
            </a:r>
            <a:r>
              <a:rPr lang="en-US" dirty="0" smtClean="0">
                <a:solidFill>
                  <a:srgbClr val="7030A0"/>
                </a:solidFill>
                <a:latin typeface="Times New Roman" panose="02020603050405020304" pitchFamily="18" charset="0"/>
                <a:cs typeface="Times New Roman" panose="02020603050405020304" pitchFamily="18" charset="0"/>
              </a:rPr>
              <a:t> is used to express desire/ intention/ determination on the part of the speaker in the first person</a:t>
            </a:r>
          </a:p>
          <a:p>
            <a:pPr lvl="2">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‘Will’ </a:t>
            </a:r>
            <a:r>
              <a:rPr lang="en-US" dirty="0" smtClean="0">
                <a:solidFill>
                  <a:srgbClr val="7030A0"/>
                </a:solidFill>
                <a:latin typeface="Times New Roman" panose="02020603050405020304" pitchFamily="18" charset="0"/>
                <a:cs typeface="Times New Roman" panose="02020603050405020304" pitchFamily="18" charset="0"/>
              </a:rPr>
              <a:t>is commonly used with second and third persons. However, in case of compulsion, promise or in negative sentences ‘shall’ is used.</a:t>
            </a:r>
          </a:p>
          <a:p>
            <a:pPr lvl="2">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‘Going to’ </a:t>
            </a:r>
            <a:r>
              <a:rPr lang="en-US" dirty="0" smtClean="0">
                <a:solidFill>
                  <a:srgbClr val="7030A0"/>
                </a:solidFill>
                <a:latin typeface="Times New Roman" panose="02020603050405020304" pitchFamily="18" charset="0"/>
                <a:cs typeface="Times New Roman" panose="02020603050405020304" pitchFamily="18" charset="0"/>
              </a:rPr>
              <a:t>form is used to denote a premeditated / planned action</a:t>
            </a:r>
          </a:p>
          <a:p>
            <a:pPr marL="0" lvl="2" indent="0">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Future Continuous Tense: </a:t>
            </a:r>
            <a:r>
              <a:rPr lang="en-US" sz="2800" dirty="0" smtClean="0">
                <a:solidFill>
                  <a:srgbClr val="7030A0"/>
                </a:solidFill>
                <a:latin typeface="Times New Roman" panose="02020603050405020304" pitchFamily="18" charset="0"/>
                <a:cs typeface="Times New Roman" panose="02020603050405020304" pitchFamily="18" charset="0"/>
              </a:rPr>
              <a:t>form: S+ shall/ will be + </a:t>
            </a:r>
            <a:r>
              <a:rPr lang="en-US" sz="2800" dirty="0" smtClean="0">
                <a:solidFill>
                  <a:srgbClr val="7030A0"/>
                </a:solidFill>
                <a:latin typeface="Times New Roman" panose="02020603050405020304" pitchFamily="18" charset="0"/>
                <a:cs typeface="Times New Roman" panose="02020603050405020304" pitchFamily="18" charset="0"/>
              </a:rPr>
              <a:t>V-</a:t>
            </a:r>
            <a:r>
              <a:rPr lang="en-US" sz="2800" dirty="0" err="1" smtClean="0">
                <a:solidFill>
                  <a:srgbClr val="7030A0"/>
                </a:solidFill>
                <a:latin typeface="Times New Roman" panose="02020603050405020304" pitchFamily="18" charset="0"/>
                <a:cs typeface="Times New Roman" panose="02020603050405020304" pitchFamily="18" charset="0"/>
              </a:rPr>
              <a:t>ing</a:t>
            </a:r>
            <a:endParaRPr lang="en-US" sz="2800" dirty="0" smtClean="0">
              <a:solidFill>
                <a:srgbClr val="7030A0"/>
              </a:solidFill>
              <a:latin typeface="Times New Roman" panose="02020603050405020304" pitchFamily="18" charset="0"/>
              <a:cs typeface="Times New Roman" panose="02020603050405020304" pitchFamily="18" charset="0"/>
            </a:endParaRPr>
          </a:p>
          <a:p>
            <a:pPr marL="914400" lvl="6" indent="0">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Uses: </a:t>
            </a:r>
            <a:r>
              <a:rPr lang="en-US" sz="2000" dirty="0" smtClean="0">
                <a:solidFill>
                  <a:srgbClr val="7030A0"/>
                </a:solidFill>
                <a:latin typeface="Times New Roman" panose="02020603050405020304" pitchFamily="18" charset="0"/>
                <a:cs typeface="Times New Roman" panose="02020603050405020304" pitchFamily="18" charset="0"/>
              </a:rPr>
              <a:t>1. to refer to an action that may be incomplete/ in progress in future</a:t>
            </a:r>
          </a:p>
          <a:p>
            <a:pPr marL="0" lvl="6" indent="0">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Future Perfect Tense: </a:t>
            </a:r>
            <a:r>
              <a:rPr lang="en-US" sz="2800" dirty="0" smtClean="0">
                <a:solidFill>
                  <a:srgbClr val="7030A0"/>
                </a:solidFill>
                <a:latin typeface="Times New Roman" panose="02020603050405020304" pitchFamily="18" charset="0"/>
                <a:cs typeface="Times New Roman" panose="02020603050405020304" pitchFamily="18" charset="0"/>
              </a:rPr>
              <a:t>form: S + shall/will + have + past participle form of verb</a:t>
            </a:r>
          </a:p>
          <a:p>
            <a:pPr marL="914400" lvl="8" indent="0">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Uses: </a:t>
            </a:r>
            <a:r>
              <a:rPr lang="en-US" sz="2000" dirty="0" smtClean="0">
                <a:solidFill>
                  <a:srgbClr val="7030A0"/>
                </a:solidFill>
                <a:latin typeface="Times New Roman" panose="02020603050405020304" pitchFamily="18" charset="0"/>
                <a:cs typeface="Times New Roman" panose="02020603050405020304" pitchFamily="18" charset="0"/>
              </a:rPr>
              <a:t>to denote an action that may have been completed in future</a:t>
            </a:r>
          </a:p>
          <a:p>
            <a:pPr marL="457200" lvl="8" indent="-457200">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Future Perfect Continuous Tense: </a:t>
            </a:r>
            <a:r>
              <a:rPr lang="en-US" sz="2800" dirty="0" smtClean="0">
                <a:solidFill>
                  <a:srgbClr val="7030A0"/>
                </a:solidFill>
                <a:latin typeface="Times New Roman" panose="02020603050405020304" pitchFamily="18" charset="0"/>
                <a:cs typeface="Times New Roman" panose="02020603050405020304" pitchFamily="18" charset="0"/>
              </a:rPr>
              <a:t>form: S + shall/will + have + been + </a:t>
            </a:r>
            <a:r>
              <a:rPr lang="en-US" sz="2800" dirty="0" smtClean="0">
                <a:solidFill>
                  <a:srgbClr val="7030A0"/>
                </a:solidFill>
                <a:latin typeface="Times New Roman" panose="02020603050405020304" pitchFamily="18" charset="0"/>
                <a:cs typeface="Times New Roman" panose="02020603050405020304" pitchFamily="18" charset="0"/>
              </a:rPr>
              <a:t>V-</a:t>
            </a:r>
            <a:r>
              <a:rPr lang="en-US" sz="2800" dirty="0" err="1" smtClean="0">
                <a:solidFill>
                  <a:srgbClr val="7030A0"/>
                </a:solidFill>
                <a:latin typeface="Times New Roman" panose="02020603050405020304" pitchFamily="18" charset="0"/>
                <a:cs typeface="Times New Roman" panose="02020603050405020304" pitchFamily="18" charset="0"/>
              </a:rPr>
              <a:t>ing</a:t>
            </a:r>
            <a:r>
              <a:rPr lang="en-US" sz="2800" dirty="0" smtClean="0">
                <a:solidFill>
                  <a:srgbClr val="7030A0"/>
                </a:solidFill>
                <a:latin typeface="Times New Roman" panose="02020603050405020304" pitchFamily="18" charset="0"/>
                <a:cs typeface="Times New Roman" panose="02020603050405020304" pitchFamily="18" charset="0"/>
              </a:rPr>
              <a:t> </a:t>
            </a:r>
            <a:endParaRPr lang="en-US" sz="2000" dirty="0" smtClean="0">
              <a:solidFill>
                <a:srgbClr val="7030A0"/>
              </a:solidFill>
              <a:latin typeface="Times New Roman" panose="02020603050405020304" pitchFamily="18" charset="0"/>
              <a:cs typeface="Times New Roman" panose="02020603050405020304" pitchFamily="18" charset="0"/>
            </a:endParaRPr>
          </a:p>
          <a:p>
            <a:pPr marL="0" lvl="8" indent="0">
              <a:buNone/>
            </a:pPr>
            <a:endParaRPr lang="en-US" sz="2800" dirty="0" smtClean="0">
              <a:solidFill>
                <a:srgbClr val="7030A0"/>
              </a:solidFill>
              <a:latin typeface="Times New Roman" panose="02020603050405020304" pitchFamily="18" charset="0"/>
              <a:cs typeface="Times New Roman" panose="02020603050405020304" pitchFamily="18" charset="0"/>
            </a:endParaRPr>
          </a:p>
          <a:p>
            <a:pPr marL="457200" lvl="8" indent="-457200">
              <a:buFont typeface="Wingdings" panose="05000000000000000000" pitchFamily="2" charset="2"/>
              <a:buChar char="Ø"/>
            </a:pPr>
            <a:endParaRPr lang="en-US" sz="2800" b="1" dirty="0" smtClean="0">
              <a:solidFill>
                <a:srgbClr val="7030A0"/>
              </a:solidFill>
              <a:latin typeface="Times New Roman" panose="02020603050405020304" pitchFamily="18" charset="0"/>
              <a:cs typeface="Times New Roman" panose="02020603050405020304" pitchFamily="18" charset="0"/>
            </a:endParaRPr>
          </a:p>
          <a:p>
            <a:pPr marL="0" lvl="4" indent="0">
              <a:buFont typeface="Wingdings" panose="05000000000000000000" pitchFamily="2" charset="2"/>
              <a:buChar char="Ø"/>
            </a:pPr>
            <a:endParaRPr lang="en-US" sz="20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76455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85849"/>
          </a:xfrm>
        </p:spPr>
        <p:txBody>
          <a:bodyPr>
            <a:normAutofit/>
          </a:bodyPr>
          <a:lstStyle/>
          <a:p>
            <a:pPr algn="ctr"/>
            <a:r>
              <a:rPr lang="en-US" sz="3600" b="1" dirty="0" smtClean="0">
                <a:solidFill>
                  <a:srgbClr val="C00000"/>
                </a:solidFill>
                <a:latin typeface="Times New Roman" panose="02020603050405020304" pitchFamily="18" charset="0"/>
                <a:cs typeface="Times New Roman" panose="02020603050405020304" pitchFamily="18" charset="0"/>
              </a:rPr>
              <a:t>Tenses continued…</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957263"/>
            <a:ext cx="11353800" cy="5900737"/>
          </a:xfrm>
        </p:spPr>
        <p:txBody>
          <a:bodyPr>
            <a:normAutofit lnSpcReduction="10000"/>
          </a:bodyPr>
          <a:lstStyle/>
          <a:p>
            <a:pPr lvl="2">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Uses: </a:t>
            </a:r>
            <a:r>
              <a:rPr lang="en-US" dirty="0" smtClean="0">
                <a:solidFill>
                  <a:srgbClr val="7030A0"/>
                </a:solidFill>
                <a:latin typeface="Times New Roman" panose="02020603050405020304" pitchFamily="18" charset="0"/>
                <a:cs typeface="Times New Roman" panose="02020603050405020304" pitchFamily="18" charset="0"/>
              </a:rPr>
              <a:t>1. to denote an action that may start in future and will be happening continuously in future</a:t>
            </a:r>
          </a:p>
          <a:p>
            <a:pPr marL="0" lvl="2" indent="0">
              <a:buNone/>
            </a:pPr>
            <a:r>
              <a:rPr lang="en-US" b="1" dirty="0" smtClean="0">
                <a:solidFill>
                  <a:srgbClr val="7030A0"/>
                </a:solidFill>
                <a:latin typeface="Times New Roman" panose="02020603050405020304" pitchFamily="18" charset="0"/>
                <a:cs typeface="Times New Roman" panose="02020603050405020304" pitchFamily="18" charset="0"/>
              </a:rPr>
              <a:t>              </a:t>
            </a:r>
            <a:r>
              <a:rPr lang="en-US" dirty="0" smtClean="0">
                <a:solidFill>
                  <a:srgbClr val="7030A0"/>
                </a:solidFill>
                <a:latin typeface="Times New Roman" panose="02020603050405020304" pitchFamily="18" charset="0"/>
                <a:cs typeface="Times New Roman" panose="02020603050405020304" pitchFamily="18" charset="0"/>
              </a:rPr>
              <a:t>2.</a:t>
            </a:r>
            <a:r>
              <a:rPr lang="en-US" b="1" dirty="0" smtClean="0">
                <a:solidFill>
                  <a:srgbClr val="7030A0"/>
                </a:solidFill>
                <a:latin typeface="Times New Roman" panose="02020603050405020304" pitchFamily="18" charset="0"/>
                <a:cs typeface="Times New Roman" panose="02020603050405020304" pitchFamily="18" charset="0"/>
              </a:rPr>
              <a:t> </a:t>
            </a:r>
            <a:r>
              <a:rPr lang="en-US" dirty="0" smtClean="0">
                <a:solidFill>
                  <a:srgbClr val="7030A0"/>
                </a:solidFill>
                <a:latin typeface="Times New Roman" panose="02020603050405020304" pitchFamily="18" charset="0"/>
                <a:cs typeface="Times New Roman" panose="02020603050405020304" pitchFamily="18" charset="0"/>
              </a:rPr>
              <a:t>rarely used tense</a:t>
            </a:r>
          </a:p>
          <a:p>
            <a:pPr marL="457200" lvl="2" indent="-457200">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Conditional Tenses: </a:t>
            </a:r>
            <a:r>
              <a:rPr lang="en-US" sz="2800" dirty="0" smtClean="0">
                <a:solidFill>
                  <a:srgbClr val="7030A0"/>
                </a:solidFill>
                <a:latin typeface="Times New Roman" panose="02020603050405020304" pitchFamily="18" charset="0"/>
                <a:cs typeface="Times New Roman" panose="02020603050405020304" pitchFamily="18" charset="0"/>
              </a:rPr>
              <a:t>Clauses with ‘if’ pose a condition in the sentence which affects the connecting clause in it. Three structures available:</a:t>
            </a:r>
          </a:p>
          <a:p>
            <a:pPr marL="457200" lvl="2" indent="-457200">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1.Present tense ‘if’ conditional: </a:t>
            </a:r>
            <a:r>
              <a:rPr lang="en-US" sz="2800" dirty="0" smtClean="0">
                <a:solidFill>
                  <a:srgbClr val="7030A0"/>
                </a:solidFill>
                <a:latin typeface="Times New Roman" panose="02020603050405020304" pitchFamily="18" charset="0"/>
                <a:cs typeface="Times New Roman" panose="02020603050405020304" pitchFamily="18" charset="0"/>
              </a:rPr>
              <a:t>form: If + present tense clause + will + main verb</a:t>
            </a:r>
          </a:p>
          <a:p>
            <a:pPr marL="1371600" lvl="4" indent="-457200">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Use: </a:t>
            </a:r>
            <a:r>
              <a:rPr lang="en-US" sz="2000" dirty="0" smtClean="0">
                <a:solidFill>
                  <a:srgbClr val="7030A0"/>
                </a:solidFill>
                <a:latin typeface="Times New Roman" panose="02020603050405020304" pitchFamily="18" charset="0"/>
                <a:cs typeface="Times New Roman" panose="02020603050405020304" pitchFamily="18" charset="0"/>
              </a:rPr>
              <a:t>1. to express future possibility</a:t>
            </a:r>
          </a:p>
          <a:p>
            <a:pPr marL="457200" lvl="4" indent="-457200">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2.Past Tense ‘if’ conditional: </a:t>
            </a:r>
            <a:r>
              <a:rPr lang="en-US" sz="2800" dirty="0" smtClean="0">
                <a:solidFill>
                  <a:srgbClr val="7030A0"/>
                </a:solidFill>
                <a:latin typeface="Times New Roman" panose="02020603050405020304" pitchFamily="18" charset="0"/>
                <a:cs typeface="Times New Roman" panose="02020603050405020304" pitchFamily="18" charset="0"/>
              </a:rPr>
              <a:t>form: If + past tense + would + main verb</a:t>
            </a:r>
          </a:p>
          <a:p>
            <a:pPr marL="1371600" lvl="6" indent="-457200">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Uses: </a:t>
            </a:r>
            <a:r>
              <a:rPr lang="en-US" sz="2000" dirty="0" smtClean="0">
                <a:solidFill>
                  <a:srgbClr val="7030A0"/>
                </a:solidFill>
                <a:latin typeface="Times New Roman" panose="02020603050405020304" pitchFamily="18" charset="0"/>
                <a:cs typeface="Times New Roman" panose="02020603050405020304" pitchFamily="18" charset="0"/>
              </a:rPr>
              <a:t>1.to refer to some unreal situation</a:t>
            </a:r>
            <a:endParaRPr lang="en-US" sz="2000" b="1" dirty="0">
              <a:solidFill>
                <a:srgbClr val="7030A0"/>
              </a:solidFill>
              <a:latin typeface="Times New Roman" panose="02020603050405020304" pitchFamily="18" charset="0"/>
              <a:cs typeface="Times New Roman" panose="02020603050405020304" pitchFamily="18" charset="0"/>
            </a:endParaRPr>
          </a:p>
          <a:p>
            <a:pPr marL="914400" lvl="6" indent="0">
              <a:buNone/>
            </a:pPr>
            <a:r>
              <a:rPr lang="en-US" sz="2000" b="1" dirty="0" smtClean="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2</a:t>
            </a:r>
            <a:r>
              <a:rPr lang="en-US" sz="2000" b="1" dirty="0" smtClean="0">
                <a:solidFill>
                  <a:srgbClr val="7030A0"/>
                </a:solidFill>
                <a:latin typeface="Times New Roman" panose="02020603050405020304" pitchFamily="18" charset="0"/>
                <a:cs typeface="Times New Roman" panose="02020603050405020304" pitchFamily="18" charset="0"/>
              </a:rPr>
              <a:t>. ‘were’</a:t>
            </a:r>
            <a:r>
              <a:rPr lang="en-US" sz="2000" dirty="0" smtClean="0">
                <a:solidFill>
                  <a:srgbClr val="7030A0"/>
                </a:solidFill>
                <a:latin typeface="Times New Roman" panose="02020603050405020304" pitchFamily="18" charset="0"/>
                <a:cs typeface="Times New Roman" panose="02020603050405020304" pitchFamily="18" charset="0"/>
              </a:rPr>
              <a:t> can be used  of if- clause after any subject. This ‘were’ is called  past subjunctive; only preferred in formal contexts</a:t>
            </a:r>
            <a:endParaRPr lang="en-US" sz="2000" dirty="0">
              <a:solidFill>
                <a:srgbClr val="7030A0"/>
              </a:solidFill>
              <a:latin typeface="Times New Roman" panose="02020603050405020304" pitchFamily="18" charset="0"/>
              <a:cs typeface="Times New Roman" panose="02020603050405020304" pitchFamily="18" charset="0"/>
            </a:endParaRPr>
          </a:p>
          <a:p>
            <a:pPr marL="457200" lvl="6" indent="-457200">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3. Past Perfect ‘if’ conditional: </a:t>
            </a:r>
            <a:r>
              <a:rPr lang="en-US" sz="2800" dirty="0" smtClean="0">
                <a:solidFill>
                  <a:srgbClr val="7030A0"/>
                </a:solidFill>
                <a:latin typeface="Times New Roman" panose="02020603050405020304" pitchFamily="18" charset="0"/>
                <a:cs typeface="Times New Roman" panose="02020603050405020304" pitchFamily="18" charset="0"/>
              </a:rPr>
              <a:t>form: If + past tense + would have + past participle of main verb</a:t>
            </a:r>
          </a:p>
          <a:p>
            <a:pPr marL="1371600" lvl="8" indent="-457200">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Use: </a:t>
            </a:r>
            <a:r>
              <a:rPr lang="en-US" sz="2000" dirty="0" smtClean="0">
                <a:solidFill>
                  <a:srgbClr val="7030A0"/>
                </a:solidFill>
                <a:latin typeface="Times New Roman" panose="02020603050405020304" pitchFamily="18" charset="0"/>
                <a:cs typeface="Times New Roman" panose="02020603050405020304" pitchFamily="18" charset="0"/>
              </a:rPr>
              <a:t>1. to refer to an unreal action in the past</a:t>
            </a:r>
          </a:p>
          <a:p>
            <a:pPr marL="457200" lvl="8" indent="-457200">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4. Zero ‘if’ conditional: </a:t>
            </a:r>
            <a:r>
              <a:rPr lang="en-US" sz="2800" dirty="0" smtClean="0">
                <a:solidFill>
                  <a:srgbClr val="7030A0"/>
                </a:solidFill>
                <a:latin typeface="Times New Roman" panose="02020603050405020304" pitchFamily="18" charset="0"/>
                <a:cs typeface="Times New Roman" panose="02020603050405020304" pitchFamily="18" charset="0"/>
              </a:rPr>
              <a:t>form: ‘zero if’ i.e. no ‘if’; sentence begins with had + S + </a:t>
            </a:r>
            <a:r>
              <a:rPr lang="en-US" sz="2800" dirty="0" smtClean="0">
                <a:solidFill>
                  <a:srgbClr val="7030A0"/>
                </a:solidFill>
                <a:latin typeface="Times New Roman" panose="02020603050405020304" pitchFamily="18" charset="0"/>
                <a:cs typeface="Times New Roman" panose="02020603050405020304" pitchFamily="18" charset="0"/>
              </a:rPr>
              <a:t>been + S+ would have + past participle of main Verb</a:t>
            </a:r>
            <a:endParaRPr lang="en-US" sz="2800" dirty="0">
              <a:solidFill>
                <a:srgbClr val="7030A0"/>
              </a:solidFill>
              <a:latin typeface="Times New Roman" panose="02020603050405020304" pitchFamily="18" charset="0"/>
              <a:cs typeface="Times New Roman" panose="02020603050405020304" pitchFamily="18" charset="0"/>
            </a:endParaRPr>
          </a:p>
          <a:p>
            <a:pPr marL="1371600" lvl="8" indent="-457200">
              <a:buFont typeface="Wingdings" panose="05000000000000000000" pitchFamily="2" charset="2"/>
              <a:buChar char="Ø"/>
            </a:pPr>
            <a:endParaRPr lang="en-US" sz="2000" b="1" dirty="0" smtClean="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95190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8C092A-C252-B896-AABD-117475F90739}"/>
              </a:ext>
            </a:extLst>
          </p:cNvPr>
          <p:cNvSpPr>
            <a:spLocks noGrp="1"/>
          </p:cNvSpPr>
          <p:nvPr>
            <p:ph type="title"/>
          </p:nvPr>
        </p:nvSpPr>
        <p:spPr>
          <a:xfrm>
            <a:off x="838200" y="1"/>
            <a:ext cx="10515600" cy="942974"/>
          </a:xfrm>
        </p:spPr>
        <p:txBody>
          <a:bodyPr>
            <a:normAutofit/>
          </a:bodyPr>
          <a:lstStyle/>
          <a:p>
            <a:pPr algn="ctr"/>
            <a:r>
              <a:rPr lang="en-US" sz="3600" b="1" dirty="0" smtClean="0">
                <a:solidFill>
                  <a:srgbClr val="C00000"/>
                </a:solidFill>
                <a:latin typeface="Times New Roman" panose="02020603050405020304" pitchFamily="18" charset="0"/>
                <a:cs typeface="Times New Roman" panose="02020603050405020304" pitchFamily="18" charset="0"/>
              </a:rPr>
              <a:t>Active and Passive Voice</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E6E21B60-6E01-EF70-15AC-2EF22B51D231}"/>
              </a:ext>
            </a:extLst>
          </p:cNvPr>
          <p:cNvSpPr>
            <a:spLocks noGrp="1"/>
          </p:cNvSpPr>
          <p:nvPr>
            <p:ph idx="1"/>
          </p:nvPr>
        </p:nvSpPr>
        <p:spPr>
          <a:xfrm>
            <a:off x="838200" y="1143000"/>
            <a:ext cx="11353800" cy="5486399"/>
          </a:xfrm>
        </p:spPr>
        <p:txBody>
          <a:bodyPr>
            <a:normAutofit fontScale="92500" lnSpcReduction="10000"/>
          </a:bodyPr>
          <a:lstStyle/>
          <a:p>
            <a:pPr>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Active Voice: </a:t>
            </a:r>
          </a:p>
          <a:p>
            <a:pPr lvl="1">
              <a:buFont typeface="Wingdings" panose="05000000000000000000" pitchFamily="2" charset="2"/>
              <a:buChar char="Ø"/>
            </a:pPr>
            <a:r>
              <a:rPr lang="en-US" sz="2000" dirty="0" smtClean="0">
                <a:solidFill>
                  <a:srgbClr val="7030A0"/>
                </a:solidFill>
                <a:latin typeface="Times New Roman" panose="02020603050405020304" pitchFamily="18" charset="0"/>
                <a:cs typeface="Times New Roman" panose="02020603050405020304" pitchFamily="18" charset="0"/>
              </a:rPr>
              <a:t>The agent or doer of action is important; placed at the beginning of the sentence</a:t>
            </a:r>
          </a:p>
          <a:p>
            <a:pPr lvl="1">
              <a:buFont typeface="Wingdings" panose="05000000000000000000" pitchFamily="2" charset="2"/>
              <a:buChar char="Ø"/>
            </a:pPr>
            <a:r>
              <a:rPr lang="en-US" sz="2000" dirty="0" smtClean="0">
                <a:solidFill>
                  <a:srgbClr val="7030A0"/>
                </a:solidFill>
                <a:latin typeface="Times New Roman" panose="02020603050405020304" pitchFamily="18" charset="0"/>
                <a:cs typeface="Times New Roman" panose="02020603050405020304" pitchFamily="18" charset="0"/>
              </a:rPr>
              <a:t>The sentences are about the doer.</a:t>
            </a:r>
          </a:p>
          <a:p>
            <a:pPr lvl="1">
              <a:buFont typeface="Wingdings" panose="05000000000000000000" pitchFamily="2" charset="2"/>
              <a:buChar char="Ø"/>
            </a:pPr>
            <a:r>
              <a:rPr lang="en-US" sz="2000" dirty="0" smtClean="0">
                <a:solidFill>
                  <a:srgbClr val="7030A0"/>
                </a:solidFill>
                <a:latin typeface="Times New Roman" panose="02020603050405020304" pitchFamily="18" charset="0"/>
                <a:cs typeface="Times New Roman" panose="02020603050405020304" pitchFamily="18" charset="0"/>
              </a:rPr>
              <a:t>Normally we use active voice</a:t>
            </a:r>
            <a:endParaRPr lang="en-US" sz="2000" dirty="0">
              <a:solidFill>
                <a:srgbClr val="7030A0"/>
              </a:solidFill>
              <a:latin typeface="Times New Roman" panose="02020603050405020304" pitchFamily="18" charset="0"/>
              <a:cs typeface="Times New Roman" panose="02020603050405020304" pitchFamily="18" charset="0"/>
            </a:endParaRPr>
          </a:p>
          <a:p>
            <a:pPr marL="228600" lvl="1">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Passive Voice:</a:t>
            </a:r>
          </a:p>
          <a:p>
            <a:pPr marL="685800" lvl="2">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Emphasis on the object or the action done </a:t>
            </a:r>
          </a:p>
          <a:p>
            <a:pPr marL="685800" lvl="2">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The doer not important/ insignificant or we wish not to emphasize the doer</a:t>
            </a:r>
          </a:p>
          <a:p>
            <a:pPr marL="685800" lvl="2">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Passive voice is usually used in legal language, rules etc.</a:t>
            </a:r>
            <a:endParaRPr lang="en-US" dirty="0">
              <a:solidFill>
                <a:srgbClr val="7030A0"/>
              </a:solidFill>
              <a:latin typeface="Times New Roman" panose="02020603050405020304" pitchFamily="18" charset="0"/>
              <a:cs typeface="Times New Roman" panose="02020603050405020304" pitchFamily="18" charset="0"/>
            </a:endParaRPr>
          </a:p>
          <a:p>
            <a:pPr marL="228600" lvl="2">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Transformation of Voice:</a:t>
            </a:r>
          </a:p>
          <a:p>
            <a:pPr marL="685800" lvl="3">
              <a:buFont typeface="Wingdings" panose="05000000000000000000" pitchFamily="2" charset="2"/>
              <a:buChar char="Ø"/>
            </a:pPr>
            <a:r>
              <a:rPr lang="en-US" sz="2400" b="1" dirty="0" smtClean="0">
                <a:solidFill>
                  <a:srgbClr val="7030A0"/>
                </a:solidFill>
                <a:latin typeface="Times New Roman" panose="02020603050405020304" pitchFamily="18" charset="0"/>
                <a:cs typeface="Times New Roman" panose="02020603050405020304" pitchFamily="18" charset="0"/>
              </a:rPr>
              <a:t>Active to Passive: </a:t>
            </a:r>
            <a:r>
              <a:rPr lang="en-US" sz="2400" dirty="0" smtClean="0">
                <a:solidFill>
                  <a:srgbClr val="7030A0"/>
                </a:solidFill>
                <a:latin typeface="Times New Roman" panose="02020603050405020304" pitchFamily="18" charset="0"/>
                <a:cs typeface="Times New Roman" panose="02020603050405020304" pitchFamily="18" charset="0"/>
              </a:rPr>
              <a:t>possible only with verbs that have objects i.e. transitive verbs; sentences with intransitive verbs do not allow change of voice</a:t>
            </a:r>
          </a:p>
          <a:p>
            <a:pPr marL="685800" lvl="3">
              <a:buFont typeface="Wingdings" panose="05000000000000000000" pitchFamily="2" charset="2"/>
              <a:buChar char="Ø"/>
            </a:pPr>
            <a:r>
              <a:rPr lang="en-US" sz="2400" b="1" dirty="0" smtClean="0">
                <a:solidFill>
                  <a:srgbClr val="7030A0"/>
                </a:solidFill>
                <a:latin typeface="Times New Roman" panose="02020603050405020304" pitchFamily="18" charset="0"/>
                <a:cs typeface="Times New Roman" panose="02020603050405020304" pitchFamily="18" charset="0"/>
              </a:rPr>
              <a:t>Simple present tense: </a:t>
            </a:r>
            <a:r>
              <a:rPr lang="en-US" sz="2400" dirty="0" smtClean="0">
                <a:solidFill>
                  <a:srgbClr val="7030A0"/>
                </a:solidFill>
                <a:latin typeface="Times New Roman" panose="02020603050405020304" pitchFamily="18" charset="0"/>
                <a:cs typeface="Times New Roman" panose="02020603050405020304" pitchFamily="18" charset="0"/>
              </a:rPr>
              <a:t>1. active objects become passive subjects;</a:t>
            </a:r>
          </a:p>
          <a:p>
            <a:pPr marL="2743200" lvl="8" indent="0">
              <a:buNone/>
            </a:pPr>
            <a:r>
              <a:rPr lang="en-US" sz="2400" dirty="0" smtClean="0">
                <a:solidFill>
                  <a:srgbClr val="7030A0"/>
                </a:solidFill>
                <a:latin typeface="Times New Roman" panose="02020603050405020304" pitchFamily="18" charset="0"/>
                <a:cs typeface="Times New Roman" panose="02020603050405020304" pitchFamily="18" charset="0"/>
              </a:rPr>
              <a:t>           2. is/am/are followed by past participle of the active verb</a:t>
            </a:r>
          </a:p>
          <a:p>
            <a:pPr marL="2743200" lvl="8" indent="0">
              <a:buNone/>
            </a:pPr>
            <a:r>
              <a:rPr lang="en-US" sz="2400" dirty="0">
                <a:solidFill>
                  <a:srgbClr val="7030A0"/>
                </a:solidFill>
                <a:latin typeface="Times New Roman" panose="02020603050405020304" pitchFamily="18" charset="0"/>
                <a:cs typeface="Times New Roman" panose="02020603050405020304" pitchFamily="18" charset="0"/>
              </a:rPr>
              <a:t> </a:t>
            </a:r>
            <a:r>
              <a:rPr lang="en-US" sz="2400" dirty="0" smtClean="0">
                <a:solidFill>
                  <a:srgbClr val="7030A0"/>
                </a:solidFill>
                <a:latin typeface="Times New Roman" panose="02020603050405020304" pitchFamily="18" charset="0"/>
                <a:cs typeface="Times New Roman" panose="02020603050405020304" pitchFamily="18" charset="0"/>
              </a:rPr>
              <a:t>          3. active subject is changed to passive object and preposition ‘by’ is used before it.</a:t>
            </a:r>
          </a:p>
          <a:p>
            <a:pPr marL="2743200" lvl="8" indent="0">
              <a:buNone/>
            </a:pPr>
            <a:r>
              <a:rPr lang="en-US" sz="2400" smtClean="0">
                <a:solidFill>
                  <a:srgbClr val="7030A0"/>
                </a:solidFill>
                <a:latin typeface="Times New Roman" panose="02020603050405020304" pitchFamily="18" charset="0"/>
                <a:cs typeface="Times New Roman" panose="02020603050405020304" pitchFamily="18" charset="0"/>
              </a:rPr>
              <a:t>           4</a:t>
            </a:r>
            <a:r>
              <a:rPr lang="en-US" sz="2400" dirty="0" smtClean="0">
                <a:solidFill>
                  <a:srgbClr val="7030A0"/>
                </a:solidFill>
                <a:latin typeface="Times New Roman" panose="02020603050405020304" pitchFamily="18" charset="0"/>
                <a:cs typeface="Times New Roman" panose="02020603050405020304" pitchFamily="18" charset="0"/>
              </a:rPr>
              <a:t>. when personal pronoun (I, we, she, me, us)is subject or object, we becomes us, My becomes me I becomes my</a:t>
            </a:r>
          </a:p>
          <a:p>
            <a:pPr marL="2743200" lvl="8" indent="0">
              <a:buNone/>
            </a:pPr>
            <a:endParaRPr lang="en-US" sz="2400" dirty="0" smtClean="0">
              <a:solidFill>
                <a:srgbClr val="7030A0"/>
              </a:solidFill>
              <a:latin typeface="Times New Roman" panose="02020603050405020304" pitchFamily="18" charset="0"/>
              <a:cs typeface="Times New Roman" panose="02020603050405020304" pitchFamily="18" charset="0"/>
            </a:endParaRPr>
          </a:p>
          <a:p>
            <a:pPr marL="685800" lvl="3">
              <a:buFont typeface="Wingdings" panose="05000000000000000000" pitchFamily="2" charset="2"/>
              <a:buChar char="Ø"/>
            </a:pPr>
            <a:endParaRPr lang="en-US" sz="2400" dirty="0" smtClean="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74450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232263-1A34-E3E9-A751-69BC7C2A058B}"/>
              </a:ext>
            </a:extLst>
          </p:cNvPr>
          <p:cNvSpPr>
            <a:spLocks noGrp="1"/>
          </p:cNvSpPr>
          <p:nvPr>
            <p:ph type="title"/>
          </p:nvPr>
        </p:nvSpPr>
        <p:spPr>
          <a:xfrm>
            <a:off x="862012" y="0"/>
            <a:ext cx="10515600" cy="842963"/>
          </a:xfrm>
        </p:spPr>
        <p:txBody>
          <a:bodyPr>
            <a:normAutofit/>
          </a:bodyPr>
          <a:lstStyle/>
          <a:p>
            <a:pPr algn="ctr"/>
            <a:r>
              <a:rPr lang="en-US" sz="3600" b="1" dirty="0" smtClean="0">
                <a:solidFill>
                  <a:srgbClr val="C00000"/>
                </a:solidFill>
                <a:latin typeface="Times New Roman" panose="02020603050405020304" pitchFamily="18" charset="0"/>
                <a:cs typeface="Times New Roman" panose="02020603050405020304" pitchFamily="18" charset="0"/>
              </a:rPr>
              <a:t>Changing Active to Passive</a:t>
            </a:r>
            <a:endParaRPr lang="en-US" sz="3600" b="1" dirty="0">
              <a:solidFill>
                <a:srgbClr val="C00000"/>
              </a:solidFill>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45321451"/>
              </p:ext>
            </p:extLst>
          </p:nvPr>
        </p:nvGraphicFramePr>
        <p:xfrm>
          <a:off x="838200" y="804092"/>
          <a:ext cx="9249229" cy="4754880"/>
        </p:xfrm>
        <a:graphic>
          <a:graphicData uri="http://schemas.openxmlformats.org/drawingml/2006/table">
            <a:tbl>
              <a:tblPr firstRow="1" bandRow="1">
                <a:tableStyleId>{5C22544A-7EE6-4342-B048-85BDC9FD1C3A}</a:tableStyleId>
              </a:tblPr>
              <a:tblGrid>
                <a:gridCol w="3025316"/>
                <a:gridCol w="6223913"/>
              </a:tblGrid>
              <a:tr h="351677">
                <a:tc>
                  <a:txBody>
                    <a:bodyPr/>
                    <a:lstStyle/>
                    <a:p>
                      <a:r>
                        <a:rPr lang="en-US" dirty="0" smtClean="0"/>
                        <a:t>Active</a:t>
                      </a:r>
                      <a:endParaRPr lang="en-US" dirty="0"/>
                    </a:p>
                  </a:txBody>
                  <a:tcPr/>
                </a:tc>
                <a:tc>
                  <a:txBody>
                    <a:bodyPr/>
                    <a:lstStyle/>
                    <a:p>
                      <a:r>
                        <a:rPr lang="en-US" dirty="0" smtClean="0"/>
                        <a:t>Passive</a:t>
                      </a:r>
                      <a:endParaRPr lang="en-US" dirty="0"/>
                    </a:p>
                  </a:txBody>
                  <a:tcPr/>
                </a:tc>
              </a:tr>
              <a:tr h="351677">
                <a:tc>
                  <a:txBody>
                    <a:bodyPr/>
                    <a:lstStyle/>
                    <a:p>
                      <a:r>
                        <a:rPr lang="en-US" dirty="0" smtClean="0"/>
                        <a:t>Simple Present</a:t>
                      </a:r>
                      <a:endParaRPr lang="en-US" dirty="0"/>
                    </a:p>
                  </a:txBody>
                  <a:tcPr/>
                </a:tc>
                <a:tc>
                  <a:txBody>
                    <a:bodyPr/>
                    <a:lstStyle/>
                    <a:p>
                      <a:r>
                        <a:rPr lang="en-US" dirty="0" smtClean="0"/>
                        <a:t>is/am/are + past participle of active</a:t>
                      </a:r>
                      <a:r>
                        <a:rPr lang="en-US" baseline="0" dirty="0" smtClean="0"/>
                        <a:t> verb</a:t>
                      </a:r>
                      <a:endParaRPr lang="en-US" dirty="0"/>
                    </a:p>
                  </a:txBody>
                  <a:tcPr/>
                </a:tc>
              </a:tr>
              <a:tr h="351677">
                <a:tc>
                  <a:txBody>
                    <a:bodyPr/>
                    <a:lstStyle/>
                    <a:p>
                      <a:r>
                        <a:rPr lang="en-US" dirty="0" smtClean="0"/>
                        <a:t>Simple Past</a:t>
                      </a:r>
                      <a:endParaRPr lang="en-US" dirty="0"/>
                    </a:p>
                  </a:txBody>
                  <a:tcPr/>
                </a:tc>
                <a:tc>
                  <a:txBody>
                    <a:bodyPr/>
                    <a:lstStyle/>
                    <a:p>
                      <a:r>
                        <a:rPr lang="en-US" dirty="0" smtClean="0"/>
                        <a:t>was/were + past participle of active verb</a:t>
                      </a:r>
                      <a:endParaRPr lang="en-US" dirty="0"/>
                    </a:p>
                  </a:txBody>
                  <a:tcPr/>
                </a:tc>
              </a:tr>
              <a:tr h="351677">
                <a:tc>
                  <a:txBody>
                    <a:bodyPr/>
                    <a:lstStyle/>
                    <a:p>
                      <a:r>
                        <a:rPr lang="en-US" dirty="0" smtClean="0"/>
                        <a:t>Simple Future</a:t>
                      </a:r>
                      <a:endParaRPr lang="en-US" dirty="0"/>
                    </a:p>
                  </a:txBody>
                  <a:tcPr/>
                </a:tc>
                <a:tc>
                  <a:txBody>
                    <a:bodyPr/>
                    <a:lstStyle/>
                    <a:p>
                      <a:r>
                        <a:rPr lang="en-US" dirty="0" smtClean="0"/>
                        <a:t>will be/ shall be + past participle of active verb</a:t>
                      </a:r>
                      <a:endParaRPr lang="en-US" dirty="0"/>
                    </a:p>
                  </a:txBody>
                  <a:tcPr/>
                </a:tc>
              </a:tr>
              <a:tr h="319631">
                <a:tc>
                  <a:txBody>
                    <a:bodyPr/>
                    <a:lstStyle/>
                    <a:p>
                      <a:r>
                        <a:rPr lang="en-US" dirty="0" smtClean="0"/>
                        <a:t>Present Continuous</a:t>
                      </a:r>
                      <a:endParaRPr lang="en-US" dirty="0"/>
                    </a:p>
                  </a:txBody>
                  <a:tcPr/>
                </a:tc>
                <a:tc>
                  <a:txBody>
                    <a:bodyPr/>
                    <a:lstStyle/>
                    <a:p>
                      <a:r>
                        <a:rPr lang="en-US" dirty="0" smtClean="0"/>
                        <a:t>is/am/ are + being + past</a:t>
                      </a:r>
                      <a:r>
                        <a:rPr lang="en-US" baseline="0" dirty="0" smtClean="0"/>
                        <a:t> participle of active verb</a:t>
                      </a:r>
                      <a:endParaRPr lang="en-US" dirty="0"/>
                    </a:p>
                  </a:txBody>
                  <a:tcPr/>
                </a:tc>
              </a:tr>
              <a:tr h="351677">
                <a:tc>
                  <a:txBody>
                    <a:bodyPr/>
                    <a:lstStyle/>
                    <a:p>
                      <a:r>
                        <a:rPr lang="en-US" dirty="0" smtClean="0"/>
                        <a:t>Past</a:t>
                      </a:r>
                      <a:r>
                        <a:rPr lang="en-US" baseline="0" dirty="0" smtClean="0"/>
                        <a:t> Continuous</a:t>
                      </a:r>
                      <a:endParaRPr lang="en-US" dirty="0"/>
                    </a:p>
                  </a:txBody>
                  <a:tcPr/>
                </a:tc>
                <a:tc>
                  <a:txBody>
                    <a:bodyPr/>
                    <a:lstStyle/>
                    <a:p>
                      <a:r>
                        <a:rPr lang="en-US" dirty="0" smtClean="0"/>
                        <a:t>was/were + being + past participle of active verb</a:t>
                      </a:r>
                      <a:endParaRPr lang="en-US" dirty="0"/>
                    </a:p>
                  </a:txBody>
                  <a:tcPr/>
                </a:tc>
              </a:tr>
              <a:tr h="351677">
                <a:tc>
                  <a:txBody>
                    <a:bodyPr/>
                    <a:lstStyle/>
                    <a:p>
                      <a:r>
                        <a:rPr lang="en-US" dirty="0" smtClean="0"/>
                        <a:t>Future Continuous</a:t>
                      </a:r>
                      <a:endParaRPr lang="en-US" dirty="0"/>
                    </a:p>
                  </a:txBody>
                  <a:tcPr/>
                </a:tc>
                <a:tc>
                  <a:txBody>
                    <a:bodyPr/>
                    <a:lstStyle/>
                    <a:p>
                      <a:r>
                        <a:rPr lang="en-US" dirty="0" smtClean="0"/>
                        <a:t>Cannot be changed</a:t>
                      </a:r>
                      <a:endParaRPr lang="en-US" dirty="0"/>
                    </a:p>
                  </a:txBody>
                  <a:tcPr/>
                </a:tc>
              </a:tr>
              <a:tr h="351677">
                <a:tc>
                  <a:txBody>
                    <a:bodyPr/>
                    <a:lstStyle/>
                    <a:p>
                      <a:r>
                        <a:rPr lang="en-US" dirty="0" smtClean="0"/>
                        <a:t>Present</a:t>
                      </a:r>
                      <a:r>
                        <a:rPr lang="en-US" baseline="0" dirty="0" smtClean="0"/>
                        <a:t> Perfect</a:t>
                      </a:r>
                      <a:endParaRPr lang="en-US" dirty="0"/>
                    </a:p>
                  </a:txBody>
                  <a:tcPr/>
                </a:tc>
                <a:tc>
                  <a:txBody>
                    <a:bodyPr/>
                    <a:lstStyle/>
                    <a:p>
                      <a:r>
                        <a:rPr lang="en-US" dirty="0" smtClean="0"/>
                        <a:t>has/have + been + past participle of active verb</a:t>
                      </a:r>
                      <a:endParaRPr lang="en-US" dirty="0"/>
                    </a:p>
                  </a:txBody>
                  <a:tcPr/>
                </a:tc>
              </a:tr>
              <a:tr h="351677">
                <a:tc>
                  <a:txBody>
                    <a:bodyPr/>
                    <a:lstStyle/>
                    <a:p>
                      <a:r>
                        <a:rPr lang="en-US" dirty="0" smtClean="0"/>
                        <a:t>Past</a:t>
                      </a:r>
                      <a:r>
                        <a:rPr lang="en-US" baseline="0" dirty="0" smtClean="0"/>
                        <a:t> Perfect</a:t>
                      </a:r>
                      <a:endParaRPr lang="en-US" dirty="0"/>
                    </a:p>
                  </a:txBody>
                  <a:tcPr/>
                </a:tc>
                <a:tc>
                  <a:txBody>
                    <a:bodyPr/>
                    <a:lstStyle/>
                    <a:p>
                      <a:r>
                        <a:rPr lang="en-US" dirty="0" smtClean="0"/>
                        <a:t>had been + past participle of the active verb</a:t>
                      </a:r>
                      <a:endParaRPr lang="en-US" dirty="0"/>
                    </a:p>
                  </a:txBody>
                  <a:tcPr/>
                </a:tc>
              </a:tr>
              <a:tr h="351677">
                <a:tc>
                  <a:txBody>
                    <a:bodyPr/>
                    <a:lstStyle/>
                    <a:p>
                      <a:r>
                        <a:rPr lang="en-US" dirty="0" smtClean="0"/>
                        <a:t>Future</a:t>
                      </a:r>
                      <a:r>
                        <a:rPr lang="en-US" baseline="0" dirty="0" smtClean="0"/>
                        <a:t> Perfect</a:t>
                      </a:r>
                      <a:endParaRPr lang="en-US" dirty="0"/>
                    </a:p>
                  </a:txBody>
                  <a:tcPr/>
                </a:tc>
                <a:tc>
                  <a:txBody>
                    <a:bodyPr/>
                    <a:lstStyle/>
                    <a:p>
                      <a:r>
                        <a:rPr lang="en-US" dirty="0" smtClean="0"/>
                        <a:t>will/shall + have</a:t>
                      </a:r>
                      <a:r>
                        <a:rPr lang="en-US" baseline="0" dirty="0" smtClean="0"/>
                        <a:t> been + past participle of active verb</a:t>
                      </a:r>
                      <a:endParaRPr lang="en-US" dirty="0"/>
                    </a:p>
                  </a:txBody>
                  <a:tcPr/>
                </a:tc>
              </a:tr>
              <a:tr h="351677">
                <a:tc>
                  <a:txBody>
                    <a:bodyPr/>
                    <a:lstStyle/>
                    <a:p>
                      <a:r>
                        <a:rPr lang="en-US" dirty="0" smtClean="0"/>
                        <a:t>Present Perfect Continuous</a:t>
                      </a:r>
                      <a:endParaRPr lang="en-US" dirty="0"/>
                    </a:p>
                  </a:txBody>
                  <a:tcPr/>
                </a:tc>
                <a:tc>
                  <a:txBody>
                    <a:bodyPr/>
                    <a:lstStyle/>
                    <a:p>
                      <a:r>
                        <a:rPr lang="en-US" dirty="0" smtClean="0"/>
                        <a:t>Cannot be changed</a:t>
                      </a:r>
                      <a:endParaRPr lang="en-US" dirty="0"/>
                    </a:p>
                  </a:txBody>
                  <a:tcPr/>
                </a:tc>
              </a:tr>
              <a:tr h="351677">
                <a:tc>
                  <a:txBody>
                    <a:bodyPr/>
                    <a:lstStyle/>
                    <a:p>
                      <a:r>
                        <a:rPr lang="en-US" dirty="0" smtClean="0"/>
                        <a:t>Past Perfect Continuous</a:t>
                      </a:r>
                      <a:endParaRPr lang="en-US" dirty="0"/>
                    </a:p>
                  </a:txBody>
                  <a:tcPr/>
                </a:tc>
                <a:tc>
                  <a:txBody>
                    <a:bodyPr/>
                    <a:lstStyle/>
                    <a:p>
                      <a:r>
                        <a:rPr lang="en-US" dirty="0" smtClean="0"/>
                        <a:t>Cannot be changed</a:t>
                      </a:r>
                      <a:endParaRPr lang="en-US" dirty="0"/>
                    </a:p>
                  </a:txBody>
                  <a:tcPr/>
                </a:tc>
              </a:tr>
              <a:tr h="296408">
                <a:tc>
                  <a:txBody>
                    <a:bodyPr/>
                    <a:lstStyle/>
                    <a:p>
                      <a:r>
                        <a:rPr lang="en-US" dirty="0" smtClean="0"/>
                        <a:t>Future Perfect Continuous</a:t>
                      </a:r>
                      <a:endParaRPr lang="en-US" dirty="0"/>
                    </a:p>
                  </a:txBody>
                  <a:tcPr/>
                </a:tc>
                <a:tc>
                  <a:txBody>
                    <a:bodyPr/>
                    <a:lstStyle/>
                    <a:p>
                      <a:r>
                        <a:rPr lang="en-US" dirty="0" smtClean="0"/>
                        <a:t>Cannot be changed</a:t>
                      </a:r>
                      <a:endParaRPr lang="en-US" dirty="0"/>
                    </a:p>
                  </a:txBody>
                  <a:tcPr/>
                </a:tc>
              </a:tr>
            </a:tbl>
          </a:graphicData>
        </a:graphic>
      </p:graphicFrame>
    </p:spTree>
    <p:extLst>
      <p:ext uri="{BB962C8B-B14F-4D97-AF65-F5344CB8AC3E}">
        <p14:creationId xmlns:p14="http://schemas.microsoft.com/office/powerpoint/2010/main" val="8583923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62742"/>
          </a:xfrm>
        </p:spPr>
        <p:txBody>
          <a:bodyPr>
            <a:normAutofit/>
          </a:bodyPr>
          <a:lstStyle/>
          <a:p>
            <a:pPr algn="ctr"/>
            <a:r>
              <a:rPr lang="en-US" sz="3600" b="1" dirty="0" smtClean="0">
                <a:solidFill>
                  <a:srgbClr val="C00000"/>
                </a:solidFill>
                <a:latin typeface="Times New Roman" panose="02020603050405020304" pitchFamily="18" charset="0"/>
                <a:cs typeface="Times New Roman" panose="02020603050405020304" pitchFamily="18" charset="0"/>
              </a:rPr>
              <a:t>Prepositions</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146628"/>
            <a:ext cx="11353800" cy="5711371"/>
          </a:xfrm>
        </p:spPr>
        <p:txBody>
          <a:bodyPr/>
          <a:lstStyle/>
          <a:p>
            <a:pPr>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Preposition:</a:t>
            </a:r>
            <a:r>
              <a:rPr lang="en-US" dirty="0" smtClean="0">
                <a:solidFill>
                  <a:srgbClr val="7030A0"/>
                </a:solidFill>
                <a:latin typeface="Times New Roman" panose="02020603050405020304" pitchFamily="18" charset="0"/>
                <a:cs typeface="Times New Roman" panose="02020603050405020304" pitchFamily="18" charset="0"/>
              </a:rPr>
              <a:t> word placed before a noun or pronoun to show its relation to a verb , an adjective or another noun</a:t>
            </a:r>
          </a:p>
          <a:p>
            <a:pPr>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Types: </a:t>
            </a:r>
            <a:r>
              <a:rPr lang="en-US" dirty="0" smtClean="0">
                <a:solidFill>
                  <a:srgbClr val="7030A0"/>
                </a:solidFill>
                <a:latin typeface="Times New Roman" panose="02020603050405020304" pitchFamily="18" charset="0"/>
                <a:cs typeface="Times New Roman" panose="02020603050405020304" pitchFamily="18" charset="0"/>
              </a:rPr>
              <a:t>1. Time : at, on, during, by, for, since</a:t>
            </a:r>
          </a:p>
          <a:p>
            <a:pPr marL="0" indent="0">
              <a:buNone/>
            </a:pPr>
            <a:r>
              <a:rPr lang="en-US" b="1" dirty="0">
                <a:solidFill>
                  <a:srgbClr val="7030A0"/>
                </a:solidFill>
                <a:latin typeface="Times New Roman" panose="02020603050405020304" pitchFamily="18" charset="0"/>
                <a:cs typeface="Times New Roman" panose="02020603050405020304" pitchFamily="18" charset="0"/>
              </a:rPr>
              <a:t>	</a:t>
            </a:r>
            <a:r>
              <a:rPr lang="en-US" b="1" dirty="0" smtClean="0">
                <a:solidFill>
                  <a:srgbClr val="7030A0"/>
                </a:solidFill>
                <a:latin typeface="Times New Roman" panose="02020603050405020304" pitchFamily="18" charset="0"/>
                <a:cs typeface="Times New Roman" panose="02020603050405020304" pitchFamily="18" charset="0"/>
              </a:rPr>
              <a:t>     </a:t>
            </a:r>
            <a:r>
              <a:rPr lang="en-US" dirty="0" smtClean="0">
                <a:solidFill>
                  <a:srgbClr val="7030A0"/>
                </a:solidFill>
                <a:latin typeface="Times New Roman" panose="02020603050405020304" pitchFamily="18" charset="0"/>
                <a:cs typeface="Times New Roman" panose="02020603050405020304" pitchFamily="18" charset="0"/>
              </a:rPr>
              <a:t>2. Place /Position/Distance: at, in, on, to, beside, below, above,</a:t>
            </a:r>
          </a:p>
          <a:p>
            <a:pPr marL="0" indent="0">
              <a:buNone/>
            </a:pPr>
            <a:r>
              <a:rPr lang="en-US" b="1" dirty="0">
                <a:solidFill>
                  <a:srgbClr val="7030A0"/>
                </a:solidFill>
                <a:latin typeface="Times New Roman" panose="02020603050405020304" pitchFamily="18" charset="0"/>
                <a:cs typeface="Times New Roman" panose="02020603050405020304" pitchFamily="18" charset="0"/>
              </a:rPr>
              <a:t>	 </a:t>
            </a:r>
            <a:r>
              <a:rPr lang="en-US" b="1" dirty="0" smtClean="0">
                <a:solidFill>
                  <a:srgbClr val="7030A0"/>
                </a:solidFill>
                <a:latin typeface="Times New Roman" panose="02020603050405020304" pitchFamily="18" charset="0"/>
                <a:cs typeface="Times New Roman" panose="02020603050405020304" pitchFamily="18" charset="0"/>
              </a:rPr>
              <a:t>    </a:t>
            </a:r>
            <a:r>
              <a:rPr lang="en-US" dirty="0" smtClean="0">
                <a:solidFill>
                  <a:srgbClr val="7030A0"/>
                </a:solidFill>
                <a:latin typeface="Times New Roman" panose="02020603050405020304" pitchFamily="18" charset="0"/>
                <a:cs typeface="Times New Roman" panose="02020603050405020304" pitchFamily="18" charset="0"/>
              </a:rPr>
              <a:t>3. Direction: above, across, along, at, to, behind, toward, up, down, between, under </a:t>
            </a: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915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
            <a:ext cx="10515600" cy="1132113"/>
          </a:xfrm>
        </p:spPr>
        <p:txBody>
          <a:bodyPr>
            <a:normAutofit/>
          </a:bodyPr>
          <a:lstStyle/>
          <a:p>
            <a:pPr algn="ctr"/>
            <a:r>
              <a:rPr lang="en-US" sz="3600" b="1" dirty="0" smtClean="0">
                <a:solidFill>
                  <a:srgbClr val="C00000"/>
                </a:solidFill>
                <a:latin typeface="Times New Roman" panose="02020603050405020304" pitchFamily="18" charset="0"/>
                <a:cs typeface="Times New Roman" panose="02020603050405020304" pitchFamily="18" charset="0"/>
              </a:rPr>
              <a:t>Phrasal Verbs</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838200" y="899885"/>
            <a:ext cx="11353800" cy="5958115"/>
          </a:xfrm>
        </p:spPr>
        <p:txBody>
          <a:bodyPr>
            <a:normAutofit fontScale="85000" lnSpcReduction="10000"/>
          </a:bodyPr>
          <a:lstStyle/>
          <a:p>
            <a:pPr>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Phrasal Verbs: </a:t>
            </a:r>
            <a:r>
              <a:rPr lang="en-US" dirty="0" smtClean="0">
                <a:solidFill>
                  <a:srgbClr val="7030A0"/>
                </a:solidFill>
                <a:latin typeface="Times New Roman" panose="02020603050405020304" pitchFamily="18" charset="0"/>
                <a:cs typeface="Times New Roman" panose="02020603050405020304" pitchFamily="18" charset="0"/>
              </a:rPr>
              <a:t>commonly used in English</a:t>
            </a:r>
          </a:p>
          <a:p>
            <a:pPr>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Form: </a:t>
            </a:r>
            <a:r>
              <a:rPr lang="en-US" dirty="0" smtClean="0">
                <a:solidFill>
                  <a:srgbClr val="7030A0"/>
                </a:solidFill>
                <a:latin typeface="Times New Roman" panose="02020603050405020304" pitchFamily="18" charset="0"/>
                <a:cs typeface="Times New Roman" panose="02020603050405020304" pitchFamily="18" charset="0"/>
              </a:rPr>
              <a:t>verb + preposition  or a verb + adverb having a specific meaning</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 </a:t>
            </a:r>
            <a:r>
              <a:rPr lang="en-US" dirty="0" smtClean="0">
                <a:solidFill>
                  <a:srgbClr val="7030A0"/>
                </a:solidFill>
                <a:latin typeface="Times New Roman" panose="02020603050405020304" pitchFamily="18" charset="0"/>
                <a:cs typeface="Times New Roman" panose="02020603050405020304" pitchFamily="18" charset="0"/>
              </a:rPr>
              <a:t>The same verb gives one meaning with one preposition but a different meaning with different preposition</a:t>
            </a:r>
          </a:p>
          <a:p>
            <a:pPr>
              <a:buFont typeface="Wingdings" panose="05000000000000000000" pitchFamily="2" charset="2"/>
              <a:buChar char="Ø"/>
            </a:pPr>
            <a:r>
              <a:rPr lang="en-US" sz="3600" b="1" dirty="0" smtClean="0">
                <a:solidFill>
                  <a:srgbClr val="C00000"/>
                </a:solidFill>
                <a:latin typeface="Times New Roman" panose="02020603050405020304" pitchFamily="18" charset="0"/>
                <a:cs typeface="Times New Roman" panose="02020603050405020304" pitchFamily="18" charset="0"/>
              </a:rPr>
              <a:t>Conjunctions: </a:t>
            </a:r>
            <a:r>
              <a:rPr lang="en-US" dirty="0" smtClean="0">
                <a:solidFill>
                  <a:srgbClr val="7030A0"/>
                </a:solidFill>
                <a:latin typeface="Times New Roman" panose="02020603050405020304" pitchFamily="18" charset="0"/>
                <a:cs typeface="Times New Roman" panose="02020603050405020304" pitchFamily="18" charset="0"/>
              </a:rPr>
              <a:t>word used for joining other words, phrases or sentences</a:t>
            </a:r>
          </a:p>
          <a:p>
            <a:pPr>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Functions: </a:t>
            </a:r>
            <a:r>
              <a:rPr lang="en-US" dirty="0" smtClean="0">
                <a:solidFill>
                  <a:srgbClr val="7030A0"/>
                </a:solidFill>
                <a:latin typeface="Times New Roman" panose="02020603050405020304" pitchFamily="18" charset="0"/>
                <a:cs typeface="Times New Roman" panose="02020603050405020304" pitchFamily="18" charset="0"/>
              </a:rPr>
              <a:t>additions, explanations, ideas, exceptions, consequences and contrast</a:t>
            </a:r>
          </a:p>
          <a:p>
            <a:pPr>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Types: </a:t>
            </a:r>
            <a:r>
              <a:rPr lang="en-US" dirty="0" smtClean="0">
                <a:solidFill>
                  <a:srgbClr val="7030A0"/>
                </a:solidFill>
                <a:latin typeface="Times New Roman" panose="02020603050405020304" pitchFamily="18" charset="0"/>
                <a:cs typeface="Times New Roman" panose="02020603050405020304" pitchFamily="18" charset="0"/>
              </a:rPr>
              <a:t>1.</a:t>
            </a:r>
            <a:r>
              <a:rPr lang="en-US" b="1" dirty="0" smtClean="0">
                <a:solidFill>
                  <a:srgbClr val="7030A0"/>
                </a:solidFill>
                <a:latin typeface="Times New Roman" panose="02020603050405020304" pitchFamily="18" charset="0"/>
                <a:cs typeface="Times New Roman" panose="02020603050405020304" pitchFamily="18" charset="0"/>
              </a:rPr>
              <a:t> </a:t>
            </a:r>
            <a:r>
              <a:rPr lang="en-US" dirty="0" smtClean="0">
                <a:solidFill>
                  <a:srgbClr val="7030A0"/>
                </a:solidFill>
                <a:latin typeface="Times New Roman" panose="02020603050405020304" pitchFamily="18" charset="0"/>
                <a:cs typeface="Times New Roman" panose="02020603050405020304" pitchFamily="18" charset="0"/>
              </a:rPr>
              <a:t>Co-</a:t>
            </a:r>
            <a:r>
              <a:rPr lang="en-US" dirty="0" err="1" smtClean="0">
                <a:solidFill>
                  <a:srgbClr val="7030A0"/>
                </a:solidFill>
                <a:latin typeface="Times New Roman" panose="02020603050405020304" pitchFamily="18" charset="0"/>
                <a:cs typeface="Times New Roman" panose="02020603050405020304" pitchFamily="18" charset="0"/>
              </a:rPr>
              <a:t>ordinating</a:t>
            </a:r>
            <a:r>
              <a:rPr lang="en-US" dirty="0" smtClean="0">
                <a:solidFill>
                  <a:srgbClr val="7030A0"/>
                </a:solidFill>
                <a:latin typeface="Times New Roman" panose="02020603050405020304" pitchFamily="18" charset="0"/>
                <a:cs typeface="Times New Roman" panose="02020603050405020304" pitchFamily="18" charset="0"/>
              </a:rPr>
              <a:t> Conjunctions: </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Use: to join elements of equal ranks like nouns with nouns, adverbs with adverbs, phrases with phrases, clauses with clauses and sentences with sentences</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Examples: and, but, or, so, yet</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Two-word </a:t>
            </a:r>
            <a:r>
              <a:rPr lang="en-US" dirty="0" err="1" smtClean="0">
                <a:solidFill>
                  <a:srgbClr val="7030A0"/>
                </a:solidFill>
                <a:latin typeface="Times New Roman" panose="02020603050405020304" pitchFamily="18" charset="0"/>
                <a:cs typeface="Times New Roman" panose="02020603050405020304" pitchFamily="18" charset="0"/>
              </a:rPr>
              <a:t>co-ordinating</a:t>
            </a:r>
            <a:r>
              <a:rPr lang="en-US" dirty="0" smtClean="0">
                <a:solidFill>
                  <a:srgbClr val="7030A0"/>
                </a:solidFill>
                <a:latin typeface="Times New Roman" panose="02020603050405020304" pitchFamily="18" charset="0"/>
                <a:cs typeface="Times New Roman" panose="02020603050405020304" pitchFamily="18" charset="0"/>
              </a:rPr>
              <a:t> conjunctions: as well as, both-and, not only- but also</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Coordinating conjunctions of addition: and, as well as, both-and, not only- but also</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Coordinating conjunctions </a:t>
            </a:r>
            <a:r>
              <a:rPr lang="en-US" dirty="0" smtClean="0">
                <a:solidFill>
                  <a:srgbClr val="7030A0"/>
                </a:solidFill>
                <a:latin typeface="Times New Roman" panose="02020603050405020304" pitchFamily="18" charset="0"/>
                <a:cs typeface="Times New Roman" panose="02020603050405020304" pitchFamily="18" charset="0"/>
              </a:rPr>
              <a:t>of contrast: but, although (though), yet, still, while, whereas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Coordinating conjunctions </a:t>
            </a:r>
            <a:r>
              <a:rPr lang="en-US" dirty="0" smtClean="0">
                <a:solidFill>
                  <a:srgbClr val="7030A0"/>
                </a:solidFill>
                <a:latin typeface="Times New Roman" panose="02020603050405020304" pitchFamily="18" charset="0"/>
                <a:cs typeface="Times New Roman" panose="02020603050405020304" pitchFamily="18" charset="0"/>
              </a:rPr>
              <a:t>of choice/ alternative: either- or, neither- nor, otherwise</a:t>
            </a:r>
          </a:p>
          <a:p>
            <a:pPr>
              <a:buFont typeface="Wingdings" panose="05000000000000000000" pitchFamily="2" charset="2"/>
              <a:buChar char="Ø"/>
            </a:pPr>
            <a:endParaRPr lang="en-US" dirty="0" smtClean="0">
              <a:solidFill>
                <a:srgbClr val="7030A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dirty="0" smtClean="0">
              <a:solidFill>
                <a:srgbClr val="7030A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63443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49829"/>
          </a:xfrm>
        </p:spPr>
        <p:txBody>
          <a:bodyPr>
            <a:normAutofit/>
          </a:bodyPr>
          <a:lstStyle/>
          <a:p>
            <a:pPr algn="ctr"/>
            <a:r>
              <a:rPr lang="en-US" sz="3600" b="1" dirty="0" smtClean="0">
                <a:solidFill>
                  <a:srgbClr val="C00000"/>
                </a:solidFill>
                <a:latin typeface="Times New Roman" panose="02020603050405020304" pitchFamily="18" charset="0"/>
                <a:cs typeface="Times New Roman" panose="02020603050405020304" pitchFamily="18" charset="0"/>
              </a:rPr>
              <a:t>Conjunctions continued…</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19201"/>
            <a:ext cx="11353800" cy="4957762"/>
          </a:xfrm>
        </p:spPr>
        <p:txBody>
          <a:bodyPr/>
          <a:lstStyle/>
          <a:p>
            <a:pPr>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Sub-</a:t>
            </a:r>
            <a:r>
              <a:rPr lang="en-US" b="1" dirty="0" err="1" smtClean="0">
                <a:solidFill>
                  <a:srgbClr val="7030A0"/>
                </a:solidFill>
                <a:latin typeface="Times New Roman" panose="02020603050405020304" pitchFamily="18" charset="0"/>
                <a:cs typeface="Times New Roman" panose="02020603050405020304" pitchFamily="18" charset="0"/>
              </a:rPr>
              <a:t>ordinating</a:t>
            </a:r>
            <a:r>
              <a:rPr lang="en-US" b="1" dirty="0" smtClean="0">
                <a:solidFill>
                  <a:srgbClr val="7030A0"/>
                </a:solidFill>
                <a:latin typeface="Times New Roman" panose="02020603050405020304" pitchFamily="18" charset="0"/>
                <a:cs typeface="Times New Roman" panose="02020603050405020304" pitchFamily="18" charset="0"/>
              </a:rPr>
              <a:t> Conjunctions: </a:t>
            </a:r>
            <a:r>
              <a:rPr lang="en-US" dirty="0" smtClean="0">
                <a:solidFill>
                  <a:srgbClr val="7030A0"/>
                </a:solidFill>
                <a:latin typeface="Times New Roman" panose="02020603050405020304" pitchFamily="18" charset="0"/>
                <a:cs typeface="Times New Roman" panose="02020603050405020304" pitchFamily="18" charset="0"/>
              </a:rPr>
              <a:t>introduce either a noun clause or an adverb clause</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that, if /whether – used before a noun clause</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since, before, after, as soon as, till, while – used before an adverb clause of time</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as, because, - used to show reason</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 as if, if, unless- used to show condition</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so- that – used to show result</a:t>
            </a: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3440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5046"/>
          </a:xfrm>
        </p:spPr>
        <p:txBody>
          <a:bodyPr>
            <a:normAutofit/>
          </a:bodyPr>
          <a:lstStyle/>
          <a:p>
            <a:pPr algn="ctr"/>
            <a:r>
              <a:rPr lang="en-US" sz="3600" b="1" dirty="0" smtClean="0">
                <a:solidFill>
                  <a:srgbClr val="C00000"/>
                </a:solidFill>
                <a:latin typeface="Times New Roman" panose="02020603050405020304" pitchFamily="18" charset="0"/>
                <a:cs typeface="Times New Roman" panose="02020603050405020304" pitchFamily="18" charset="0"/>
              </a:rPr>
              <a:t>Idioms and Phrases</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93371"/>
            <a:ext cx="10515600" cy="4783592"/>
          </a:xfrm>
        </p:spPr>
        <p:txBody>
          <a:bodyPr/>
          <a:lstStyle/>
          <a:p>
            <a:pPr>
              <a:buFont typeface="Wingdings" panose="05000000000000000000" pitchFamily="2" charset="2"/>
              <a:buChar char="Ø"/>
            </a:pPr>
            <a:r>
              <a:rPr lang="en-US" b="1" dirty="0" smtClean="0">
                <a:solidFill>
                  <a:srgbClr val="7030A0"/>
                </a:solidFill>
                <a:latin typeface="Times New Roman" panose="02020603050405020304" pitchFamily="18" charset="0"/>
                <a:cs typeface="Times New Roman" panose="02020603050405020304" pitchFamily="18" charset="0"/>
              </a:rPr>
              <a:t>Idioms and Phrases: </a:t>
            </a:r>
            <a:r>
              <a:rPr lang="en-US" dirty="0" smtClean="0">
                <a:solidFill>
                  <a:srgbClr val="7030A0"/>
                </a:solidFill>
                <a:latin typeface="Times New Roman" panose="02020603050405020304" pitchFamily="18" charset="0"/>
                <a:cs typeface="Times New Roman" panose="02020603050405020304" pitchFamily="18" charset="0"/>
              </a:rPr>
              <a:t>are words/ phrases/ the turns of expression which are used over a long period in a language</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 It is an expression in which words have a meaning slightly different from their </a:t>
            </a:r>
            <a:r>
              <a:rPr lang="en-US" smtClean="0">
                <a:solidFill>
                  <a:srgbClr val="7030A0"/>
                </a:solidFill>
                <a:latin typeface="Times New Roman" panose="02020603050405020304" pitchFamily="18" charset="0"/>
                <a:cs typeface="Times New Roman" panose="02020603050405020304" pitchFamily="18" charset="0"/>
              </a:rPr>
              <a:t>original meaning</a:t>
            </a: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5756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5053"/>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Vocabulary for Competitive </a:t>
            </a:r>
            <a:r>
              <a:rPr lang="en-US" sz="3600" b="1" dirty="0">
                <a:solidFill>
                  <a:schemeClr val="accent2">
                    <a:lumMod val="75000"/>
                  </a:schemeClr>
                </a:solidFill>
                <a:latin typeface="Times New Roman" panose="02020603050405020304" pitchFamily="18" charset="0"/>
                <a:cs typeface="Times New Roman" panose="02020603050405020304" pitchFamily="18" charset="0"/>
              </a:rPr>
              <a:t>Examinations</a:t>
            </a:r>
          </a:p>
        </p:txBody>
      </p:sp>
      <p:sp>
        <p:nvSpPr>
          <p:cNvPr id="3" name="Content Placeholder 2"/>
          <p:cNvSpPr>
            <a:spLocks noGrp="1"/>
          </p:cNvSpPr>
          <p:nvPr>
            <p:ph idx="1"/>
          </p:nvPr>
        </p:nvSpPr>
        <p:spPr>
          <a:xfrm>
            <a:off x="838200" y="1038578"/>
            <a:ext cx="10515600" cy="5138385"/>
          </a:xfrm>
        </p:spPr>
        <p:txBody>
          <a:bodyPr>
            <a:normAutofit fontScale="92500" lnSpcReduction="20000"/>
          </a:bodyPr>
          <a:lstStyle/>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Vocabulary: </a:t>
            </a:r>
            <a:r>
              <a:rPr lang="en-US" dirty="0">
                <a:solidFill>
                  <a:srgbClr val="7030A0"/>
                </a:solidFill>
                <a:latin typeface="Times New Roman" panose="02020603050405020304" pitchFamily="18" charset="0"/>
                <a:cs typeface="Times New Roman" panose="02020603050405020304" pitchFamily="18" charset="0"/>
              </a:rPr>
              <a:t>1.</a:t>
            </a:r>
            <a:r>
              <a:rPr lang="en-US" b="1" dirty="0">
                <a:solidFill>
                  <a:srgbClr val="7030A0"/>
                </a:solidFill>
                <a:latin typeface="Times New Roman" panose="02020603050405020304" pitchFamily="18" charset="0"/>
                <a:cs typeface="Times New Roman" panose="02020603050405020304" pitchFamily="18" charset="0"/>
              </a:rPr>
              <a:t> </a:t>
            </a:r>
            <a:r>
              <a:rPr lang="en-US" dirty="0">
                <a:solidFill>
                  <a:srgbClr val="7030A0"/>
                </a:solidFill>
                <a:latin typeface="Times New Roman" panose="02020603050405020304" pitchFamily="18" charset="0"/>
                <a:cs typeface="Times New Roman" panose="02020603050405020304" pitchFamily="18" charset="0"/>
              </a:rPr>
              <a:t>Synonyms</a:t>
            </a:r>
          </a:p>
          <a:p>
            <a:pPr marL="0" indent="0">
              <a:buNone/>
            </a:pPr>
            <a:r>
              <a:rPr lang="en-US" b="1" dirty="0">
                <a:solidFill>
                  <a:srgbClr val="7030A0"/>
                </a:solidFill>
                <a:latin typeface="Times New Roman" panose="02020603050405020304" pitchFamily="18" charset="0"/>
                <a:cs typeface="Times New Roman" panose="02020603050405020304" pitchFamily="18" charset="0"/>
              </a:rPr>
              <a:t>		     </a:t>
            </a:r>
            <a:r>
              <a:rPr lang="en-US" dirty="0">
                <a:solidFill>
                  <a:srgbClr val="7030A0"/>
                </a:solidFill>
                <a:latin typeface="Times New Roman" panose="02020603050405020304" pitchFamily="18" charset="0"/>
                <a:cs typeface="Times New Roman" panose="02020603050405020304" pitchFamily="18" charset="0"/>
              </a:rPr>
              <a:t>2. Antonyms</a:t>
            </a:r>
          </a:p>
          <a:p>
            <a:pPr marL="0" indent="0">
              <a:buNone/>
            </a:pPr>
            <a:r>
              <a:rPr lang="en-US" dirty="0">
                <a:solidFill>
                  <a:srgbClr val="7030A0"/>
                </a:solidFill>
                <a:latin typeface="Times New Roman" panose="02020603050405020304" pitchFamily="18" charset="0"/>
                <a:cs typeface="Times New Roman" panose="02020603050405020304" pitchFamily="18" charset="0"/>
              </a:rPr>
              <a:t>		     3. One word substitution</a:t>
            </a:r>
          </a:p>
          <a:p>
            <a:pPr marL="0" indent="0">
              <a:buNone/>
            </a:pPr>
            <a:r>
              <a:rPr lang="en-US" dirty="0">
                <a:solidFill>
                  <a:srgbClr val="7030A0"/>
                </a:solidFill>
                <a:latin typeface="Times New Roman" panose="02020603050405020304" pitchFamily="18" charset="0"/>
                <a:cs typeface="Times New Roman" panose="02020603050405020304" pitchFamily="18" charset="0"/>
              </a:rPr>
              <a:t>		     4. Words often confused</a:t>
            </a:r>
          </a:p>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Uses: </a:t>
            </a:r>
            <a:r>
              <a:rPr lang="en-US" dirty="0">
                <a:solidFill>
                  <a:srgbClr val="7030A0"/>
                </a:solidFill>
                <a:latin typeface="Times New Roman" panose="02020603050405020304" pitchFamily="18" charset="0"/>
                <a:cs typeface="Times New Roman" panose="02020603050405020304" pitchFamily="18" charset="0"/>
              </a:rPr>
              <a:t>to improve vocabulary and ability to use words creatively</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Meaning of unknown words understood from structure and context </a:t>
            </a:r>
          </a:p>
          <a:p>
            <a:pPr>
              <a:buFont typeface="Wingdings" panose="05000000000000000000" pitchFamily="2" charset="2"/>
              <a:buChar char="Ø"/>
            </a:pPr>
            <a:r>
              <a:rPr lang="en-US" b="1" dirty="0">
                <a:solidFill>
                  <a:srgbClr val="C00000"/>
                </a:solidFill>
                <a:latin typeface="Times New Roman" panose="02020603050405020304" pitchFamily="18" charset="0"/>
                <a:cs typeface="Times New Roman" panose="02020603050405020304" pitchFamily="18" charset="0"/>
              </a:rPr>
              <a:t>Synonyms:</a:t>
            </a:r>
            <a:r>
              <a:rPr lang="en-US" dirty="0">
                <a:solidFill>
                  <a:srgbClr val="C00000"/>
                </a:solidFill>
                <a:latin typeface="Times New Roman" panose="02020603050405020304" pitchFamily="18" charset="0"/>
                <a:cs typeface="Times New Roman" panose="02020603050405020304" pitchFamily="18" charset="0"/>
              </a:rPr>
              <a:t> </a:t>
            </a:r>
            <a:r>
              <a:rPr lang="en-US" dirty="0">
                <a:solidFill>
                  <a:srgbClr val="7030A0"/>
                </a:solidFill>
                <a:latin typeface="Times New Roman" panose="02020603050405020304" pitchFamily="18" charset="0"/>
                <a:cs typeface="Times New Roman" panose="02020603050405020304" pitchFamily="18" charset="0"/>
              </a:rPr>
              <a:t>a word or a phrase that has the same / similar meaning as another word or phrase in the same language</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Similarity of meaning in a particular sense/ context</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Meaning also depends on general context</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Different shades of meaning/ overtones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Figurative/ creative </a:t>
            </a:r>
            <a:r>
              <a:rPr lang="en-US" dirty="0" smtClean="0">
                <a:solidFill>
                  <a:srgbClr val="7030A0"/>
                </a:solidFill>
                <a:latin typeface="Times New Roman" panose="02020603050405020304" pitchFamily="18" charset="0"/>
                <a:cs typeface="Times New Roman" panose="02020603050405020304" pitchFamily="18" charset="0"/>
              </a:rPr>
              <a:t>meanings</a:t>
            </a: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7922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7C4293-C220-38ED-D3B1-DCE0567C6660}"/>
              </a:ext>
            </a:extLst>
          </p:cNvPr>
          <p:cNvSpPr>
            <a:spLocks noGrp="1"/>
          </p:cNvSpPr>
          <p:nvPr>
            <p:ph type="title"/>
          </p:nvPr>
        </p:nvSpPr>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Antonyms</a:t>
            </a:r>
          </a:p>
        </p:txBody>
      </p:sp>
      <p:sp>
        <p:nvSpPr>
          <p:cNvPr id="3" name="Content Placeholder 2">
            <a:extLst>
              <a:ext uri="{FF2B5EF4-FFF2-40B4-BE49-F238E27FC236}">
                <a16:creationId xmlns:a16="http://schemas.microsoft.com/office/drawing/2014/main" xmlns="" id="{0FAD6A6C-D88B-7823-BABB-B660748E4D0E}"/>
              </a:ext>
            </a:extLst>
          </p:cNvPr>
          <p:cNvSpPr>
            <a:spLocks noGrp="1"/>
          </p:cNvSpPr>
          <p:nvPr>
            <p:ph idx="1"/>
          </p:nvPr>
        </p:nvSpPr>
        <p:spPr/>
        <p:txBody>
          <a:bodyPr>
            <a:normAutofit/>
          </a:bodyPr>
          <a:lstStyle/>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Antonyms: </a:t>
            </a:r>
            <a:r>
              <a:rPr lang="en-US" dirty="0">
                <a:solidFill>
                  <a:srgbClr val="7030A0"/>
                </a:solidFill>
                <a:latin typeface="Times New Roman" panose="02020603050405020304" pitchFamily="18" charset="0"/>
                <a:cs typeface="Times New Roman" panose="02020603050405020304" pitchFamily="18" charset="0"/>
              </a:rPr>
              <a:t>words that have contrasting or opposite meanings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Used to demonstrate/ show contrast between two things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Provide clues as to which is meant</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Belong to same grammatical class but opposite in meaning</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Can be understood with the help of context clues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Words like ‘but’, ‘although’, ‘as against’, ‘despite’, ‘in contrast’, ‘whereas’, ‘yet’ etc. help to identify antonyms in sentences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Different shades of </a:t>
            </a:r>
            <a:r>
              <a:rPr lang="en-US">
                <a:solidFill>
                  <a:srgbClr val="7030A0"/>
                </a:solidFill>
                <a:latin typeface="Times New Roman" panose="02020603050405020304" pitchFamily="18" charset="0"/>
                <a:cs typeface="Times New Roman" panose="02020603050405020304" pitchFamily="18" charset="0"/>
              </a:rPr>
              <a:t>meaning/ overtones</a:t>
            </a: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2619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299A02-A7F1-39F9-4686-6A908F7E79BD}"/>
              </a:ext>
            </a:extLst>
          </p:cNvPr>
          <p:cNvSpPr>
            <a:spLocks noGrp="1"/>
          </p:cNvSpPr>
          <p:nvPr>
            <p:ph type="title"/>
          </p:nvPr>
        </p:nvSpPr>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One Word Substitution</a:t>
            </a:r>
          </a:p>
        </p:txBody>
      </p:sp>
      <p:sp>
        <p:nvSpPr>
          <p:cNvPr id="3" name="Content Placeholder 2">
            <a:extLst>
              <a:ext uri="{FF2B5EF4-FFF2-40B4-BE49-F238E27FC236}">
                <a16:creationId xmlns:a16="http://schemas.microsoft.com/office/drawing/2014/main" xmlns="" id="{10523FAD-E935-68D6-B507-57CB457E43F0}"/>
              </a:ext>
            </a:extLst>
          </p:cNvPr>
          <p:cNvSpPr>
            <a:spLocks noGrp="1"/>
          </p:cNvSpPr>
          <p:nvPr>
            <p:ph idx="1"/>
          </p:nvPr>
        </p:nvSpPr>
        <p:spPr/>
        <p:txBody>
          <a:bodyPr/>
          <a:lstStyle/>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Single word used in place of a group of words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Words with a comprehensive meaning</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Can be substituted /used instead of a group of words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Help to create good effect</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Add depth, aptness, effectiveness to the language</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Can be effectively used while preparing summary/ precis</a:t>
            </a:r>
          </a:p>
        </p:txBody>
      </p:sp>
    </p:spTree>
    <p:extLst>
      <p:ext uri="{BB962C8B-B14F-4D97-AF65-F5344CB8AC3E}">
        <p14:creationId xmlns:p14="http://schemas.microsoft.com/office/powerpoint/2010/main" val="111295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45D899-DE50-8A94-02C2-A32045DE7295}"/>
              </a:ext>
            </a:extLst>
          </p:cNvPr>
          <p:cNvSpPr>
            <a:spLocks noGrp="1"/>
          </p:cNvSpPr>
          <p:nvPr>
            <p:ph type="title"/>
          </p:nvPr>
        </p:nvSpPr>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Words Often Confused</a:t>
            </a:r>
          </a:p>
        </p:txBody>
      </p:sp>
      <p:sp>
        <p:nvSpPr>
          <p:cNvPr id="3" name="Content Placeholder 2">
            <a:extLst>
              <a:ext uri="{FF2B5EF4-FFF2-40B4-BE49-F238E27FC236}">
                <a16:creationId xmlns:a16="http://schemas.microsoft.com/office/drawing/2014/main" xmlns="" id="{C47652F7-19D9-DD04-8686-69C28921F6DB}"/>
              </a:ext>
            </a:extLst>
          </p:cNvPr>
          <p:cNvSpPr>
            <a:spLocks noGrp="1"/>
          </p:cNvSpPr>
          <p:nvPr>
            <p:ph idx="1"/>
          </p:nvPr>
        </p:nvSpPr>
        <p:spPr>
          <a:xfrm>
            <a:off x="838200" y="1690688"/>
            <a:ext cx="10515600" cy="4486275"/>
          </a:xfrm>
        </p:spPr>
        <p:txBody>
          <a:bodyPr/>
          <a:lstStyle/>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Causes of Confusion: 1. similarity in meaning</a:t>
            </a:r>
          </a:p>
          <a:p>
            <a:pPr marL="0" indent="0">
              <a:buNone/>
            </a:pPr>
            <a:r>
              <a:rPr lang="en-US" dirty="0">
                <a:solidFill>
                  <a:srgbClr val="7030A0"/>
                </a:solidFill>
                <a:latin typeface="Times New Roman" panose="02020603050405020304" pitchFamily="18" charset="0"/>
                <a:cs typeface="Times New Roman" panose="02020603050405020304" pitchFamily="18" charset="0"/>
              </a:rPr>
              <a:t>			        2. similarity in pronunciation</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Homonyms: words that have the same sound or spelling but different meaning</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Homophones: same sound/ pronunciation but different meaning, origin, and often spelling e.g. break - brake</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Homographs: words that have the same spelling but different meaning, origin and sometimes pronunciation e.g. bear, live, bank</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To avoid confusion note the meaning, form and usage</a:t>
            </a:r>
          </a:p>
        </p:txBody>
      </p:sp>
    </p:spTree>
    <p:extLst>
      <p:ext uri="{BB962C8B-B14F-4D97-AF65-F5344CB8AC3E}">
        <p14:creationId xmlns:p14="http://schemas.microsoft.com/office/powerpoint/2010/main" val="221577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9BD6AB-72A7-BEC6-B17E-0A96DCEE91CF}"/>
              </a:ext>
            </a:extLst>
          </p:cNvPr>
          <p:cNvSpPr>
            <a:spLocks noGrp="1"/>
          </p:cNvSpPr>
          <p:nvPr>
            <p:ph type="title"/>
          </p:nvPr>
        </p:nvSpPr>
        <p:spPr>
          <a:xfrm>
            <a:off x="838200" y="365125"/>
            <a:ext cx="10515600" cy="696031"/>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Grammar for Competitive Examinations</a:t>
            </a:r>
          </a:p>
        </p:txBody>
      </p:sp>
      <p:sp>
        <p:nvSpPr>
          <p:cNvPr id="3" name="Content Placeholder 2">
            <a:extLst>
              <a:ext uri="{FF2B5EF4-FFF2-40B4-BE49-F238E27FC236}">
                <a16:creationId xmlns:a16="http://schemas.microsoft.com/office/drawing/2014/main" xmlns="" id="{AA9D56DC-E5D3-28F9-70E1-992090B1B53B}"/>
              </a:ext>
            </a:extLst>
          </p:cNvPr>
          <p:cNvSpPr>
            <a:spLocks noGrp="1"/>
          </p:cNvSpPr>
          <p:nvPr>
            <p:ph idx="1"/>
          </p:nvPr>
        </p:nvSpPr>
        <p:spPr>
          <a:xfrm>
            <a:off x="1199445" y="1061156"/>
            <a:ext cx="10515600" cy="5587999"/>
          </a:xfrm>
        </p:spPr>
        <p:txBody>
          <a:bodyPr>
            <a:normAutofit lnSpcReduction="10000"/>
          </a:bodyPr>
          <a:lstStyle/>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Grammar: </a:t>
            </a:r>
            <a:r>
              <a:rPr lang="en-US" dirty="0">
                <a:solidFill>
                  <a:srgbClr val="7030A0"/>
                </a:solidFill>
                <a:latin typeface="Times New Roman" panose="02020603050405020304" pitchFamily="18" charset="0"/>
                <a:cs typeface="Times New Roman" panose="02020603050405020304" pitchFamily="18" charset="0"/>
              </a:rPr>
              <a:t>1. Tenses: </a:t>
            </a:r>
            <a:r>
              <a:rPr lang="en-US" dirty="0" err="1">
                <a:solidFill>
                  <a:srgbClr val="7030A0"/>
                </a:solidFill>
                <a:latin typeface="Times New Roman" panose="02020603050405020304" pitchFamily="18" charset="0"/>
                <a:cs typeface="Times New Roman" panose="02020603050405020304" pitchFamily="18" charset="0"/>
              </a:rPr>
              <a:t>i</a:t>
            </a:r>
            <a:r>
              <a:rPr lang="en-US" dirty="0">
                <a:solidFill>
                  <a:srgbClr val="7030A0"/>
                </a:solidFill>
                <a:latin typeface="Times New Roman" panose="02020603050405020304" pitchFamily="18" charset="0"/>
                <a:cs typeface="Times New Roman" panose="02020603050405020304" pitchFamily="18" charset="0"/>
              </a:rPr>
              <a:t>. Present Tense </a:t>
            </a:r>
            <a:r>
              <a:rPr lang="en-US" sz="2000" dirty="0">
                <a:solidFill>
                  <a:srgbClr val="7030A0"/>
                </a:solidFill>
                <a:latin typeface="Times New Roman" panose="02020603050405020304" pitchFamily="18" charset="0"/>
                <a:cs typeface="Times New Roman" panose="02020603050405020304" pitchFamily="18" charset="0"/>
              </a:rPr>
              <a:t>a) Simple Present</a:t>
            </a:r>
          </a:p>
          <a:p>
            <a:pPr marL="0" indent="0">
              <a:buNone/>
            </a:pPr>
            <a:r>
              <a:rPr lang="en-US" sz="2000" dirty="0">
                <a:solidFill>
                  <a:srgbClr val="7030A0"/>
                </a:solidFill>
                <a:latin typeface="Times New Roman" panose="02020603050405020304" pitchFamily="18" charset="0"/>
                <a:cs typeface="Times New Roman" panose="02020603050405020304" pitchFamily="18" charset="0"/>
              </a:rPr>
              <a:t>						    b) Present Continuous</a:t>
            </a:r>
          </a:p>
          <a:p>
            <a:pPr marL="0" indent="0">
              <a:buNone/>
            </a:pPr>
            <a:r>
              <a:rPr lang="en-US" sz="2000" dirty="0">
                <a:solidFill>
                  <a:srgbClr val="7030A0"/>
                </a:solidFill>
                <a:latin typeface="Times New Roman" panose="02020603050405020304" pitchFamily="18" charset="0"/>
                <a:cs typeface="Times New Roman" panose="02020603050405020304" pitchFamily="18" charset="0"/>
              </a:rPr>
              <a:t>						    c) Present Perfect</a:t>
            </a:r>
          </a:p>
          <a:p>
            <a:pPr marL="0" indent="0">
              <a:buNone/>
            </a:pPr>
            <a:r>
              <a:rPr lang="en-US" sz="2000" dirty="0">
                <a:solidFill>
                  <a:srgbClr val="7030A0"/>
                </a:solidFill>
                <a:latin typeface="Times New Roman" panose="02020603050405020304" pitchFamily="18" charset="0"/>
                <a:cs typeface="Times New Roman" panose="02020603050405020304" pitchFamily="18" charset="0"/>
              </a:rPr>
              <a:t>						    d) Present Perfect Continuous</a:t>
            </a:r>
          </a:p>
          <a:p>
            <a:pPr marL="0" indent="0">
              <a:buNone/>
            </a:pPr>
            <a:r>
              <a:rPr lang="en-US" dirty="0">
                <a:solidFill>
                  <a:srgbClr val="7030A0"/>
                </a:solidFill>
                <a:latin typeface="Times New Roman" panose="02020603050405020304" pitchFamily="18" charset="0"/>
                <a:cs typeface="Times New Roman" panose="02020603050405020304" pitchFamily="18" charset="0"/>
              </a:rPr>
              <a:t>			        ii. Past Tense     </a:t>
            </a:r>
            <a:r>
              <a:rPr lang="en-US" sz="2000" dirty="0">
                <a:solidFill>
                  <a:srgbClr val="7030A0"/>
                </a:solidFill>
                <a:latin typeface="Times New Roman" panose="02020603050405020304" pitchFamily="18" charset="0"/>
                <a:cs typeface="Times New Roman" panose="02020603050405020304" pitchFamily="18" charset="0"/>
              </a:rPr>
              <a:t>a) Simple Past</a:t>
            </a:r>
          </a:p>
          <a:p>
            <a:pPr marL="0" indent="0">
              <a:buNone/>
            </a:pPr>
            <a:r>
              <a:rPr lang="en-US" sz="2000" dirty="0">
                <a:solidFill>
                  <a:srgbClr val="7030A0"/>
                </a:solidFill>
                <a:latin typeface="Times New Roman" panose="02020603050405020304" pitchFamily="18" charset="0"/>
                <a:cs typeface="Times New Roman" panose="02020603050405020304" pitchFamily="18" charset="0"/>
              </a:rPr>
              <a:t>						    b) Past Continuous </a:t>
            </a:r>
          </a:p>
          <a:p>
            <a:pPr marL="0" indent="0">
              <a:buNone/>
            </a:pPr>
            <a:r>
              <a:rPr lang="en-US" sz="2000" dirty="0">
                <a:solidFill>
                  <a:srgbClr val="7030A0"/>
                </a:solidFill>
                <a:latin typeface="Times New Roman" panose="02020603050405020304" pitchFamily="18" charset="0"/>
                <a:cs typeface="Times New Roman" panose="02020603050405020304" pitchFamily="18" charset="0"/>
              </a:rPr>
              <a:t>						    c) Past Perfect</a:t>
            </a:r>
          </a:p>
          <a:p>
            <a:pPr marL="0" indent="0">
              <a:buNone/>
            </a:pPr>
            <a:r>
              <a:rPr lang="en-US" sz="2000" dirty="0">
                <a:solidFill>
                  <a:srgbClr val="7030A0"/>
                </a:solidFill>
                <a:latin typeface="Times New Roman" panose="02020603050405020304" pitchFamily="18" charset="0"/>
                <a:cs typeface="Times New Roman" panose="02020603050405020304" pitchFamily="18" charset="0"/>
              </a:rPr>
              <a:t>						    d) Past Perfect Continuous</a:t>
            </a:r>
          </a:p>
          <a:p>
            <a:pPr marL="0" indent="0">
              <a:buNone/>
            </a:pPr>
            <a:r>
              <a:rPr lang="en-US" dirty="0">
                <a:solidFill>
                  <a:srgbClr val="7030A0"/>
                </a:solidFill>
                <a:latin typeface="Times New Roman" panose="02020603050405020304" pitchFamily="18" charset="0"/>
                <a:cs typeface="Times New Roman" panose="02020603050405020304" pitchFamily="18" charset="0"/>
              </a:rPr>
              <a:t>			       iii. Future Tense </a:t>
            </a:r>
            <a:r>
              <a:rPr lang="en-US" sz="2000" dirty="0">
                <a:solidFill>
                  <a:srgbClr val="7030A0"/>
                </a:solidFill>
                <a:latin typeface="Times New Roman" panose="02020603050405020304" pitchFamily="18" charset="0"/>
                <a:cs typeface="Times New Roman" panose="02020603050405020304" pitchFamily="18" charset="0"/>
              </a:rPr>
              <a:t>a) Simple Future</a:t>
            </a:r>
          </a:p>
          <a:p>
            <a:pPr marL="0" indent="0">
              <a:buNone/>
            </a:pPr>
            <a:r>
              <a:rPr lang="en-US" sz="2000" dirty="0">
                <a:solidFill>
                  <a:srgbClr val="7030A0"/>
                </a:solidFill>
                <a:latin typeface="Times New Roman" panose="02020603050405020304" pitchFamily="18" charset="0"/>
                <a:cs typeface="Times New Roman" panose="02020603050405020304" pitchFamily="18" charset="0"/>
              </a:rPr>
              <a:t>						     b) Future Continuous</a:t>
            </a:r>
          </a:p>
          <a:p>
            <a:pPr marL="0" indent="0">
              <a:buNone/>
            </a:pP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 </a:t>
            </a:r>
            <a:r>
              <a:rPr lang="en-US" sz="2000" dirty="0">
                <a:solidFill>
                  <a:srgbClr val="7030A0"/>
                </a:solidFill>
                <a:latin typeface="Times New Roman" panose="02020603050405020304" pitchFamily="18" charset="0"/>
                <a:cs typeface="Times New Roman" panose="02020603050405020304" pitchFamily="18" charset="0"/>
              </a:rPr>
              <a:t>c) Future Perfect</a:t>
            </a:r>
          </a:p>
          <a:p>
            <a:pPr marL="0" indent="0">
              <a:buNone/>
            </a:pP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 </a:t>
            </a:r>
            <a:r>
              <a:rPr lang="en-US" sz="2000" dirty="0">
                <a:solidFill>
                  <a:srgbClr val="7030A0"/>
                </a:solidFill>
                <a:latin typeface="Times New Roman" panose="02020603050405020304" pitchFamily="18" charset="0"/>
                <a:cs typeface="Times New Roman" panose="02020603050405020304" pitchFamily="18" charset="0"/>
              </a:rPr>
              <a:t>d) Future Perfect Continuous</a:t>
            </a:r>
          </a:p>
          <a:p>
            <a:pPr marL="0" indent="0">
              <a:buNone/>
            </a:pPr>
            <a:r>
              <a:rPr lang="en-US" sz="2000" dirty="0">
                <a:solidFill>
                  <a:srgbClr val="7030A0"/>
                </a:solidFill>
                <a:latin typeface="Times New Roman" panose="02020603050405020304" pitchFamily="18" charset="0"/>
                <a:cs typeface="Times New Roman" panose="02020603050405020304" pitchFamily="18" charset="0"/>
              </a:rPr>
              <a:t>			</a:t>
            </a:r>
            <a:r>
              <a:rPr lang="en-US" dirty="0">
                <a:solidFill>
                  <a:srgbClr val="7030A0"/>
                </a:solidFill>
                <a:latin typeface="Times New Roman" panose="02020603050405020304" pitchFamily="18" charset="0"/>
                <a:cs typeface="Times New Roman" panose="02020603050405020304" pitchFamily="18" charset="0"/>
              </a:rPr>
              <a:t>        iv. Conditional Tenses</a:t>
            </a:r>
          </a:p>
          <a:p>
            <a:pPr marL="0" indent="0">
              <a:buNone/>
            </a:pP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2426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8C8117-4458-3694-8692-7365E6542F1A}"/>
              </a:ext>
            </a:extLst>
          </p:cNvPr>
          <p:cNvSpPr>
            <a:spLocks noGrp="1"/>
          </p:cNvSpPr>
          <p:nvPr>
            <p:ph type="title"/>
          </p:nvPr>
        </p:nvSpPr>
        <p:spPr>
          <a:xfrm>
            <a:off x="838200" y="365126"/>
            <a:ext cx="10515600" cy="684742"/>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Grammar for Competitive Examinations</a:t>
            </a:r>
            <a:endParaRPr lang="en-US" sz="3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A02C4544-E7E4-BCD6-B588-247E914A1003}"/>
              </a:ext>
            </a:extLst>
          </p:cNvPr>
          <p:cNvSpPr>
            <a:spLocks noGrp="1"/>
          </p:cNvSpPr>
          <p:nvPr>
            <p:ph idx="1"/>
          </p:nvPr>
        </p:nvSpPr>
        <p:spPr>
          <a:xfrm>
            <a:off x="838200" y="1049868"/>
            <a:ext cx="10515600" cy="5127095"/>
          </a:xfrm>
        </p:spPr>
        <p:txBody>
          <a:bodyPr/>
          <a:lstStyle/>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Voice:</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i</a:t>
            </a:r>
            <a:r>
              <a:rPr lang="en-US" dirty="0">
                <a:solidFill>
                  <a:srgbClr val="7030A0"/>
                </a:solidFill>
                <a:latin typeface="Times New Roman" panose="02020603050405020304" pitchFamily="18" charset="0"/>
                <a:cs typeface="Times New Roman" panose="02020603050405020304" pitchFamily="18" charset="0"/>
              </a:rPr>
              <a:t>. Active Voice</a:t>
            </a:r>
          </a:p>
          <a:p>
            <a:pPr marL="0" indent="0">
              <a:buNone/>
            </a:pPr>
            <a:r>
              <a:rPr lang="en-US" b="1" dirty="0">
                <a:solidFill>
                  <a:srgbClr val="7030A0"/>
                </a:solidFill>
                <a:latin typeface="Times New Roman" panose="02020603050405020304" pitchFamily="18" charset="0"/>
                <a:cs typeface="Times New Roman" panose="02020603050405020304" pitchFamily="18" charset="0"/>
              </a:rPr>
              <a:t>	    </a:t>
            </a:r>
            <a:r>
              <a:rPr lang="en-US" dirty="0">
                <a:solidFill>
                  <a:srgbClr val="7030A0"/>
                </a:solidFill>
                <a:latin typeface="Times New Roman" panose="02020603050405020304" pitchFamily="18" charset="0"/>
                <a:cs typeface="Times New Roman" panose="02020603050405020304" pitchFamily="18" charset="0"/>
              </a:rPr>
              <a:t>ii. Passive Voice</a:t>
            </a:r>
          </a:p>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Prepositions: </a:t>
            </a:r>
            <a:r>
              <a:rPr lang="en-US" dirty="0" err="1">
                <a:solidFill>
                  <a:srgbClr val="7030A0"/>
                </a:solidFill>
                <a:latin typeface="Times New Roman" panose="02020603050405020304" pitchFamily="18" charset="0"/>
                <a:cs typeface="Times New Roman" panose="02020603050405020304" pitchFamily="18" charset="0"/>
              </a:rPr>
              <a:t>i</a:t>
            </a:r>
            <a:r>
              <a:rPr lang="en-US" dirty="0">
                <a:solidFill>
                  <a:srgbClr val="7030A0"/>
                </a:solidFill>
                <a:latin typeface="Times New Roman" panose="02020603050405020304" pitchFamily="18" charset="0"/>
                <a:cs typeface="Times New Roman" panose="02020603050405020304" pitchFamily="18" charset="0"/>
              </a:rPr>
              <a:t>. Preposition of Time</a:t>
            </a:r>
          </a:p>
          <a:p>
            <a:pPr marL="0" indent="0">
              <a:buNone/>
            </a:pPr>
            <a:r>
              <a:rPr lang="en-US" dirty="0">
                <a:solidFill>
                  <a:srgbClr val="7030A0"/>
                </a:solidFill>
                <a:latin typeface="Times New Roman" panose="02020603050405020304" pitchFamily="18" charset="0"/>
                <a:cs typeface="Times New Roman" panose="02020603050405020304" pitchFamily="18" charset="0"/>
              </a:rPr>
              <a:t>		      ii. Preposition of Place/ Location</a:t>
            </a:r>
          </a:p>
          <a:p>
            <a:pPr marL="0" indent="0">
              <a:buNone/>
            </a:pPr>
            <a:r>
              <a:rPr lang="en-US" dirty="0">
                <a:solidFill>
                  <a:srgbClr val="7030A0"/>
                </a:solidFill>
                <a:latin typeface="Times New Roman" panose="02020603050405020304" pitchFamily="18" charset="0"/>
                <a:cs typeface="Times New Roman" panose="02020603050405020304" pitchFamily="18" charset="0"/>
              </a:rPr>
              <a:t>		      iii. Preposition of Direction</a:t>
            </a:r>
          </a:p>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Phrasal Verbs</a:t>
            </a:r>
          </a:p>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Conjunctions: </a:t>
            </a:r>
            <a:r>
              <a:rPr lang="en-US" dirty="0" err="1">
                <a:solidFill>
                  <a:srgbClr val="7030A0"/>
                </a:solidFill>
                <a:latin typeface="Times New Roman" panose="02020603050405020304" pitchFamily="18" charset="0"/>
                <a:cs typeface="Times New Roman" panose="02020603050405020304" pitchFamily="18" charset="0"/>
              </a:rPr>
              <a:t>i</a:t>
            </a:r>
            <a:r>
              <a:rPr lang="en-US" dirty="0">
                <a:solidFill>
                  <a:srgbClr val="7030A0"/>
                </a:solidFill>
                <a:latin typeface="Times New Roman" panose="02020603050405020304" pitchFamily="18" charset="0"/>
                <a:cs typeface="Times New Roman" panose="02020603050405020304" pitchFamily="18" charset="0"/>
              </a:rPr>
              <a:t>. Co-ordinating Conjunctions</a:t>
            </a:r>
          </a:p>
          <a:p>
            <a:pPr marL="0" indent="0">
              <a:buNone/>
            </a:pPr>
            <a:r>
              <a:rPr lang="en-US" b="1" dirty="0">
                <a:solidFill>
                  <a:srgbClr val="7030A0"/>
                </a:solidFill>
                <a:latin typeface="Times New Roman" panose="02020603050405020304" pitchFamily="18" charset="0"/>
                <a:cs typeface="Times New Roman" panose="02020603050405020304" pitchFamily="18" charset="0"/>
              </a:rPr>
              <a:t>		</a:t>
            </a:r>
            <a:r>
              <a:rPr lang="en-US" dirty="0">
                <a:solidFill>
                  <a:srgbClr val="7030A0"/>
                </a:solidFill>
                <a:latin typeface="Times New Roman" panose="02020603050405020304" pitchFamily="18" charset="0"/>
                <a:cs typeface="Times New Roman" panose="02020603050405020304" pitchFamily="18" charset="0"/>
              </a:rPr>
              <a:t>        ii. Sub-ordinating Conjunctions</a:t>
            </a:r>
          </a:p>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Idioms and Phrases</a:t>
            </a:r>
          </a:p>
          <a:p>
            <a:pPr marL="0" indent="0">
              <a:buNone/>
            </a:pP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3980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237573-7EAF-C735-4B1C-B2D13E27C39E}"/>
              </a:ext>
            </a:extLst>
          </p:cNvPr>
          <p:cNvSpPr>
            <a:spLocks noGrp="1"/>
          </p:cNvSpPr>
          <p:nvPr>
            <p:ph type="title"/>
          </p:nvPr>
        </p:nvSpPr>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Tenses</a:t>
            </a:r>
          </a:p>
        </p:txBody>
      </p:sp>
      <p:sp>
        <p:nvSpPr>
          <p:cNvPr id="3" name="Content Placeholder 2">
            <a:extLst>
              <a:ext uri="{FF2B5EF4-FFF2-40B4-BE49-F238E27FC236}">
                <a16:creationId xmlns:a16="http://schemas.microsoft.com/office/drawing/2014/main" xmlns="" id="{490DA1C1-066F-CDC3-947D-9E5E32E46C92}"/>
              </a:ext>
            </a:extLst>
          </p:cNvPr>
          <p:cNvSpPr>
            <a:spLocks noGrp="1"/>
          </p:cNvSpPr>
          <p:nvPr>
            <p:ph idx="1"/>
          </p:nvPr>
        </p:nvSpPr>
        <p:spPr>
          <a:xfrm>
            <a:off x="838200" y="1444978"/>
            <a:ext cx="10515600" cy="5047897"/>
          </a:xfrm>
        </p:spPr>
        <p:txBody>
          <a:bodyPr/>
          <a:lstStyle/>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Tenses indicate the time of action.</a:t>
            </a:r>
          </a:p>
          <a:p>
            <a:pPr>
              <a:buFont typeface="Wingdings" panose="05000000000000000000" pitchFamily="2" charset="2"/>
              <a:buChar char="Ø"/>
            </a:pPr>
            <a:r>
              <a:rPr lang="en-US" b="1" dirty="0">
                <a:solidFill>
                  <a:srgbClr val="C00000"/>
                </a:solidFill>
                <a:latin typeface="Times New Roman" panose="02020603050405020304" pitchFamily="18" charset="0"/>
                <a:cs typeface="Times New Roman" panose="02020603050405020304" pitchFamily="18" charset="0"/>
              </a:rPr>
              <a:t>Present Tense</a:t>
            </a:r>
          </a:p>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Simple Present Tense: </a:t>
            </a:r>
            <a:r>
              <a:rPr lang="en-US" dirty="0">
                <a:solidFill>
                  <a:srgbClr val="7030A0"/>
                </a:solidFill>
                <a:latin typeface="Times New Roman" panose="02020603050405020304" pitchFamily="18" charset="0"/>
                <a:cs typeface="Times New Roman" panose="02020603050405020304" pitchFamily="18" charset="0"/>
              </a:rPr>
              <a:t>form: S + V/ V-s/es</a:t>
            </a:r>
          </a:p>
          <a:p>
            <a:pPr lvl="2">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Uses:</a:t>
            </a:r>
            <a:r>
              <a:rPr lang="en-US" dirty="0">
                <a:solidFill>
                  <a:srgbClr val="7030A0"/>
                </a:solidFill>
                <a:latin typeface="Times New Roman" panose="02020603050405020304" pitchFamily="18" charset="0"/>
                <a:cs typeface="Times New Roman" panose="02020603050405020304" pitchFamily="18" charset="0"/>
              </a:rPr>
              <a:t> 1. regular, habitual, or repeated action</a:t>
            </a:r>
            <a:endParaRPr lang="en-US" b="1" dirty="0">
              <a:solidFill>
                <a:srgbClr val="7030A0"/>
              </a:solidFill>
              <a:latin typeface="Times New Roman" panose="02020603050405020304" pitchFamily="18" charset="0"/>
              <a:cs typeface="Times New Roman" panose="02020603050405020304" pitchFamily="18" charset="0"/>
            </a:endParaRPr>
          </a:p>
          <a:p>
            <a:pPr marL="914400" lvl="2" indent="0">
              <a:buNone/>
            </a:pPr>
            <a:r>
              <a:rPr lang="en-US" b="1" dirty="0">
                <a:solidFill>
                  <a:srgbClr val="7030A0"/>
                </a:solidFill>
                <a:latin typeface="Times New Roman" panose="02020603050405020304" pitchFamily="18" charset="0"/>
                <a:cs typeface="Times New Roman" panose="02020603050405020304" pitchFamily="18" charset="0"/>
              </a:rPr>
              <a:t>              </a:t>
            </a:r>
            <a:r>
              <a:rPr lang="en-US" dirty="0">
                <a:solidFill>
                  <a:srgbClr val="7030A0"/>
                </a:solidFill>
                <a:latin typeface="Times New Roman" panose="02020603050405020304" pitchFamily="18" charset="0"/>
                <a:cs typeface="Times New Roman" panose="02020603050405020304" pitchFamily="18" charset="0"/>
              </a:rPr>
              <a:t>2. to express universal truth</a:t>
            </a:r>
          </a:p>
          <a:p>
            <a:pPr marL="914400" lvl="2" indent="0">
              <a:buNone/>
            </a:pPr>
            <a:r>
              <a:rPr lang="en-US" dirty="0">
                <a:solidFill>
                  <a:srgbClr val="7030A0"/>
                </a:solidFill>
                <a:latin typeface="Times New Roman" panose="02020603050405020304" pitchFamily="18" charset="0"/>
                <a:cs typeface="Times New Roman" panose="02020603050405020304" pitchFamily="18" charset="0"/>
              </a:rPr>
              <a:t>	3. to express pre- planned action (future action)</a:t>
            </a:r>
          </a:p>
          <a:p>
            <a:pPr marL="914400" lvl="2" indent="0">
              <a:buNone/>
            </a:pPr>
            <a:r>
              <a:rPr lang="en-US" dirty="0">
                <a:solidFill>
                  <a:srgbClr val="7030A0"/>
                </a:solidFill>
                <a:latin typeface="Times New Roman" panose="02020603050405020304" pitchFamily="18" charset="0"/>
                <a:cs typeface="Times New Roman" panose="02020603050405020304" pitchFamily="18" charset="0"/>
              </a:rPr>
              <a:t>	4. used in proverbs</a:t>
            </a:r>
          </a:p>
          <a:p>
            <a:pPr marL="914400" lvl="2" indent="0">
              <a:buNone/>
            </a:pPr>
            <a:r>
              <a:rPr lang="en-US" dirty="0">
                <a:solidFill>
                  <a:srgbClr val="7030A0"/>
                </a:solidFill>
                <a:latin typeface="Times New Roman" panose="02020603050405020304" pitchFamily="18" charset="0"/>
                <a:cs typeface="Times New Roman" panose="02020603050405020304" pitchFamily="18" charset="0"/>
              </a:rPr>
              <a:t>	5. to express present action</a:t>
            </a:r>
          </a:p>
          <a:p>
            <a:pPr marL="914400" lvl="2" indent="0">
              <a:buNone/>
            </a:pPr>
            <a:r>
              <a:rPr lang="en-US" dirty="0">
                <a:solidFill>
                  <a:srgbClr val="7030A0"/>
                </a:solidFill>
                <a:latin typeface="Times New Roman" panose="02020603050405020304" pitchFamily="18" charset="0"/>
                <a:cs typeface="Times New Roman" panose="02020603050405020304" pitchFamily="18" charset="0"/>
              </a:rPr>
              <a:t>	6. in imperative sentences</a:t>
            </a:r>
          </a:p>
          <a:p>
            <a:pPr marL="914400" lvl="2" indent="0">
              <a:buNone/>
            </a:pPr>
            <a:r>
              <a:rPr lang="en-US" dirty="0">
                <a:solidFill>
                  <a:srgbClr val="7030A0"/>
                </a:solidFill>
                <a:latin typeface="Times New Roman" panose="02020603050405020304" pitchFamily="18" charset="0"/>
                <a:cs typeface="Times New Roman" panose="02020603050405020304" pitchFamily="18" charset="0"/>
              </a:rPr>
              <a:t>	7. to tell historic present/ graphic present</a:t>
            </a:r>
          </a:p>
        </p:txBody>
      </p:sp>
    </p:spTree>
    <p:extLst>
      <p:ext uri="{BB962C8B-B14F-4D97-AF65-F5344CB8AC3E}">
        <p14:creationId xmlns:p14="http://schemas.microsoft.com/office/powerpoint/2010/main" val="2503216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0E3541-EE59-FB40-9CB6-31E52689E643}"/>
              </a:ext>
            </a:extLst>
          </p:cNvPr>
          <p:cNvSpPr>
            <a:spLocks noGrp="1"/>
          </p:cNvSpPr>
          <p:nvPr>
            <p:ph type="title"/>
          </p:nvPr>
        </p:nvSpPr>
        <p:spPr>
          <a:xfrm>
            <a:off x="838200" y="1"/>
            <a:ext cx="10515600" cy="1100138"/>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Tenses: continued…</a:t>
            </a:r>
          </a:p>
        </p:txBody>
      </p:sp>
      <p:sp>
        <p:nvSpPr>
          <p:cNvPr id="3" name="Content Placeholder 2">
            <a:extLst>
              <a:ext uri="{FF2B5EF4-FFF2-40B4-BE49-F238E27FC236}">
                <a16:creationId xmlns:a16="http://schemas.microsoft.com/office/drawing/2014/main" xmlns="" id="{F1EEA472-A342-0844-DB73-8BE73A2DFE6F}"/>
              </a:ext>
            </a:extLst>
          </p:cNvPr>
          <p:cNvSpPr>
            <a:spLocks noGrp="1"/>
          </p:cNvSpPr>
          <p:nvPr>
            <p:ph idx="1"/>
          </p:nvPr>
        </p:nvSpPr>
        <p:spPr>
          <a:xfrm>
            <a:off x="838200" y="1100138"/>
            <a:ext cx="10515600" cy="5643561"/>
          </a:xfrm>
        </p:spPr>
        <p:txBody>
          <a:bodyPr>
            <a:normAutofit/>
          </a:bodyPr>
          <a:lstStyle/>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Present Continuous Tense: </a:t>
            </a:r>
            <a:r>
              <a:rPr lang="en-US" dirty="0">
                <a:solidFill>
                  <a:srgbClr val="7030A0"/>
                </a:solidFill>
                <a:latin typeface="Times New Roman" panose="02020603050405020304" pitchFamily="18" charset="0"/>
                <a:cs typeface="Times New Roman" panose="02020603050405020304" pitchFamily="18" charset="0"/>
              </a:rPr>
              <a:t>form: S + am/ is/ are +V –</a:t>
            </a:r>
            <a:r>
              <a:rPr lang="en-US" dirty="0" err="1">
                <a:solidFill>
                  <a:srgbClr val="7030A0"/>
                </a:solidFill>
                <a:latin typeface="Times New Roman" panose="02020603050405020304" pitchFamily="18" charset="0"/>
                <a:cs typeface="Times New Roman" panose="02020603050405020304" pitchFamily="18" charset="0"/>
              </a:rPr>
              <a:t>ing</a:t>
            </a:r>
            <a:endParaRPr lang="en-US" dirty="0">
              <a:solidFill>
                <a:srgbClr val="7030A0"/>
              </a:solidFill>
              <a:latin typeface="Times New Roman" panose="02020603050405020304" pitchFamily="18" charset="0"/>
              <a:cs typeface="Times New Roman" panose="02020603050405020304" pitchFamily="18" charset="0"/>
            </a:endParaRPr>
          </a:p>
          <a:p>
            <a:pPr lvl="3">
              <a:buFont typeface="Wingdings" panose="05000000000000000000" pitchFamily="2" charset="2"/>
              <a:buChar char="Ø"/>
            </a:pPr>
            <a:r>
              <a:rPr lang="en-US" sz="2000" b="1" dirty="0">
                <a:solidFill>
                  <a:srgbClr val="7030A0"/>
                </a:solidFill>
                <a:latin typeface="Times New Roman" panose="02020603050405020304" pitchFamily="18" charset="0"/>
                <a:cs typeface="Times New Roman" panose="02020603050405020304" pitchFamily="18" charset="0"/>
              </a:rPr>
              <a:t>Uses:</a:t>
            </a:r>
            <a:r>
              <a:rPr lang="en-US" sz="2000" dirty="0">
                <a:solidFill>
                  <a:srgbClr val="7030A0"/>
                </a:solidFill>
                <a:latin typeface="Times New Roman" panose="02020603050405020304" pitchFamily="18" charset="0"/>
                <a:cs typeface="Times New Roman" panose="02020603050405020304" pitchFamily="18" charset="0"/>
              </a:rPr>
              <a:t> 1. action going on/ incomplete at the time of speaking</a:t>
            </a:r>
            <a:r>
              <a:rPr lang="en-US" sz="2000" b="1" dirty="0">
                <a:solidFill>
                  <a:srgbClr val="7030A0"/>
                </a:solidFill>
                <a:latin typeface="Times New Roman" panose="02020603050405020304" pitchFamily="18" charset="0"/>
                <a:cs typeface="Times New Roman" panose="02020603050405020304" pitchFamily="18" charset="0"/>
              </a:rPr>
              <a:t> </a:t>
            </a:r>
          </a:p>
          <a:p>
            <a:pPr marL="1371600" lvl="3" indent="0">
              <a:buNone/>
            </a:pPr>
            <a:r>
              <a:rPr lang="en-US" sz="2000" b="1" dirty="0">
                <a:solidFill>
                  <a:srgbClr val="7030A0"/>
                </a:solidFill>
                <a:latin typeface="Times New Roman" panose="02020603050405020304" pitchFamily="18" charset="0"/>
                <a:cs typeface="Times New Roman" panose="02020603050405020304" pitchFamily="18" charset="0"/>
              </a:rPr>
              <a:t>	      </a:t>
            </a:r>
            <a:r>
              <a:rPr lang="en-US" sz="2000" dirty="0">
                <a:solidFill>
                  <a:srgbClr val="7030A0"/>
                </a:solidFill>
                <a:latin typeface="Times New Roman" panose="02020603050405020304" pitchFamily="18" charset="0"/>
                <a:cs typeface="Times New Roman" panose="02020603050405020304" pitchFamily="18" charset="0"/>
              </a:rPr>
              <a:t>2. to express planned action in near future</a:t>
            </a:r>
          </a:p>
          <a:p>
            <a:pPr lvl="3">
              <a:buFont typeface="Wingdings" panose="05000000000000000000" pitchFamily="2" charset="2"/>
              <a:buChar char="Ø"/>
            </a:pPr>
            <a:r>
              <a:rPr lang="en-US" sz="2000" dirty="0">
                <a:solidFill>
                  <a:srgbClr val="7030A0"/>
                </a:solidFill>
                <a:latin typeface="Times New Roman" panose="02020603050405020304" pitchFamily="18" charset="0"/>
                <a:cs typeface="Times New Roman" panose="02020603050405020304" pitchFamily="18" charset="0"/>
              </a:rPr>
              <a:t>Verbs of perception should not be used in the continuous form (e.g. see, touch, test, love, know, become, appear, seem, understand remember)  </a:t>
            </a:r>
          </a:p>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Present Perfect Tense:</a:t>
            </a:r>
            <a:r>
              <a:rPr lang="en-US" sz="3000" dirty="0">
                <a:solidFill>
                  <a:srgbClr val="7030A0"/>
                </a:solidFill>
                <a:latin typeface="Times New Roman" panose="02020603050405020304" pitchFamily="18" charset="0"/>
                <a:cs typeface="Times New Roman" panose="02020603050405020304" pitchFamily="18" charset="0"/>
              </a:rPr>
              <a:t> form: S+ has/ have past participle of the verb  </a:t>
            </a:r>
          </a:p>
          <a:p>
            <a:pPr lvl="3">
              <a:buFont typeface="Wingdings" panose="05000000000000000000" pitchFamily="2" charset="2"/>
              <a:buChar char="Ø"/>
            </a:pPr>
            <a:r>
              <a:rPr lang="en-US" sz="2000" dirty="0">
                <a:solidFill>
                  <a:srgbClr val="7030A0"/>
                </a:solidFill>
                <a:latin typeface="Times New Roman" panose="02020603050405020304" pitchFamily="18" charset="0"/>
                <a:cs typeface="Times New Roman" panose="02020603050405020304" pitchFamily="18" charset="0"/>
              </a:rPr>
              <a:t> </a:t>
            </a:r>
            <a:r>
              <a:rPr lang="en-US" sz="2000" b="1" dirty="0">
                <a:solidFill>
                  <a:srgbClr val="7030A0"/>
                </a:solidFill>
                <a:latin typeface="Times New Roman" panose="02020603050405020304" pitchFamily="18" charset="0"/>
                <a:cs typeface="Times New Roman" panose="02020603050405020304" pitchFamily="18" charset="0"/>
              </a:rPr>
              <a:t>Uses: </a:t>
            </a:r>
            <a:r>
              <a:rPr lang="en-US" sz="2000" dirty="0">
                <a:solidFill>
                  <a:srgbClr val="7030A0"/>
                </a:solidFill>
                <a:latin typeface="Times New Roman" panose="02020603050405020304" pitchFamily="18" charset="0"/>
                <a:cs typeface="Times New Roman" panose="02020603050405020304" pitchFamily="18" charset="0"/>
              </a:rPr>
              <a:t>1. to refer to an action completed at the time of speaking.</a:t>
            </a:r>
          </a:p>
          <a:p>
            <a:pPr marL="1371600" lvl="3" indent="0">
              <a:buNone/>
            </a:pPr>
            <a:r>
              <a:rPr lang="en-US" sz="2000" dirty="0">
                <a:solidFill>
                  <a:srgbClr val="7030A0"/>
                </a:solidFill>
                <a:latin typeface="Times New Roman" panose="02020603050405020304" pitchFamily="18" charset="0"/>
                <a:cs typeface="Times New Roman" panose="02020603050405020304" pitchFamily="18" charset="0"/>
              </a:rPr>
              <a:t>	       2. to indicate actions completed in the immediate past – can use present perfect tense with the adverb ‘just’  </a:t>
            </a:r>
            <a:r>
              <a:rPr lang="en-US" sz="2000" dirty="0" smtClean="0">
                <a:solidFill>
                  <a:srgbClr val="7030A0"/>
                </a:solidFill>
                <a:latin typeface="Times New Roman" panose="02020603050405020304" pitchFamily="18" charset="0"/>
                <a:cs typeface="Times New Roman" panose="02020603050405020304" pitchFamily="18" charset="0"/>
              </a:rPr>
              <a:t>     </a:t>
            </a:r>
            <a:endParaRPr lang="en-US" sz="2000" dirty="0">
              <a:solidFill>
                <a:srgbClr val="7030A0"/>
              </a:solidFill>
              <a:latin typeface="Times New Roman" panose="02020603050405020304" pitchFamily="18" charset="0"/>
              <a:cs typeface="Times New Roman" panose="02020603050405020304" pitchFamily="18" charset="0"/>
            </a:endParaRPr>
          </a:p>
          <a:p>
            <a:pPr marL="457200" lvl="3" indent="-457200">
              <a:buFont typeface="Wingdings" panose="05000000000000000000" pitchFamily="2" charset="2"/>
              <a:buChar char="Ø"/>
            </a:pPr>
            <a:r>
              <a:rPr lang="en-US" sz="2800" b="1" dirty="0" smtClean="0">
                <a:solidFill>
                  <a:srgbClr val="7030A0"/>
                </a:solidFill>
                <a:latin typeface="Times New Roman" panose="02020603050405020304" pitchFamily="18" charset="0"/>
                <a:cs typeface="Times New Roman" panose="02020603050405020304" pitchFamily="18" charset="0"/>
              </a:rPr>
              <a:t>Present Perfect Continuous Tense:</a:t>
            </a:r>
            <a:r>
              <a:rPr lang="en-US" sz="2800" dirty="0" smtClean="0">
                <a:solidFill>
                  <a:srgbClr val="7030A0"/>
                </a:solidFill>
                <a:latin typeface="Times New Roman" panose="02020603050405020304" pitchFamily="18" charset="0"/>
                <a:cs typeface="Times New Roman" panose="02020603050405020304" pitchFamily="18" charset="0"/>
              </a:rPr>
              <a:t> form: S + has/have/+been+ </a:t>
            </a:r>
            <a:r>
              <a:rPr lang="en-US" sz="2800" dirty="0" smtClean="0">
                <a:solidFill>
                  <a:srgbClr val="7030A0"/>
                </a:solidFill>
                <a:latin typeface="Times New Roman" panose="02020603050405020304" pitchFamily="18" charset="0"/>
                <a:cs typeface="Times New Roman" panose="02020603050405020304" pitchFamily="18" charset="0"/>
              </a:rPr>
              <a:t>V-</a:t>
            </a:r>
            <a:r>
              <a:rPr lang="en-US" sz="2800" dirty="0" err="1" smtClean="0">
                <a:solidFill>
                  <a:srgbClr val="7030A0"/>
                </a:solidFill>
                <a:latin typeface="Times New Roman" panose="02020603050405020304" pitchFamily="18" charset="0"/>
                <a:cs typeface="Times New Roman" panose="02020603050405020304" pitchFamily="18" charset="0"/>
              </a:rPr>
              <a:t>ing</a:t>
            </a:r>
            <a:endParaRPr lang="en-US" sz="2800" dirty="0" smtClean="0">
              <a:solidFill>
                <a:srgbClr val="7030A0"/>
              </a:solidFill>
              <a:latin typeface="Times New Roman" panose="02020603050405020304" pitchFamily="18" charset="0"/>
              <a:cs typeface="Times New Roman" panose="02020603050405020304" pitchFamily="18" charset="0"/>
            </a:endParaRPr>
          </a:p>
          <a:p>
            <a:pPr marL="1714500" lvl="5" indent="-342900">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Uses: </a:t>
            </a:r>
            <a:r>
              <a:rPr lang="en-US" sz="2000" dirty="0" smtClean="0">
                <a:solidFill>
                  <a:srgbClr val="7030A0"/>
                </a:solidFill>
                <a:latin typeface="Times New Roman" panose="02020603050405020304" pitchFamily="18" charset="0"/>
                <a:cs typeface="Times New Roman" panose="02020603050405020304" pitchFamily="18" charset="0"/>
              </a:rPr>
              <a:t>1.to refer to an action that began in the past, happening in the present and will </a:t>
            </a:r>
          </a:p>
          <a:p>
            <a:pPr marL="1371600" lvl="5" indent="0">
              <a:buNone/>
            </a:pPr>
            <a:r>
              <a:rPr lang="en-US" sz="2000" dirty="0" smtClean="0">
                <a:solidFill>
                  <a:srgbClr val="7030A0"/>
                </a:solidFill>
                <a:latin typeface="Times New Roman" panose="02020603050405020304" pitchFamily="18" charset="0"/>
                <a:cs typeface="Times New Roman" panose="02020603050405020304" pitchFamily="18" charset="0"/>
              </a:rPr>
              <a:t>continue in the future</a:t>
            </a:r>
            <a:endParaRPr lang="en-US" sz="2000" b="1" dirty="0" smtClean="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4575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457</TotalTime>
  <Words>1272</Words>
  <Application>Microsoft Office PowerPoint</Application>
  <PresentationFormat>Widescreen</PresentationFormat>
  <Paragraphs>196</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Times New Roman</vt:lpstr>
      <vt:lpstr>Wingdings</vt:lpstr>
      <vt:lpstr>Office Theme</vt:lpstr>
      <vt:lpstr>ENGLISH FOR COMPETITIVE EXAMINATIONS-I</vt:lpstr>
      <vt:lpstr>Vocabulary for Competitive Examinations</vt:lpstr>
      <vt:lpstr>Antonyms</vt:lpstr>
      <vt:lpstr>One Word Substitution</vt:lpstr>
      <vt:lpstr>Words Often Confused</vt:lpstr>
      <vt:lpstr>Grammar for Competitive Examinations</vt:lpstr>
      <vt:lpstr>Grammar for Competitive Examinations</vt:lpstr>
      <vt:lpstr>Tenses</vt:lpstr>
      <vt:lpstr>Tenses: continued…</vt:lpstr>
      <vt:lpstr>Past Tense</vt:lpstr>
      <vt:lpstr>Future Tense</vt:lpstr>
      <vt:lpstr>Tenses continued…</vt:lpstr>
      <vt:lpstr>Active and Passive Voice</vt:lpstr>
      <vt:lpstr>Changing Active to Passive</vt:lpstr>
      <vt:lpstr>Prepositions</vt:lpstr>
      <vt:lpstr>Phrasal Verbs</vt:lpstr>
      <vt:lpstr>Conjunctions continued…</vt:lpstr>
      <vt:lpstr>Idioms and Phrases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COMPETITIVE EXAMINATIONS-I</dc:title>
  <dc:creator>Snehal Prabhune</dc:creator>
  <cp:lastModifiedBy>Snehal Prabhune</cp:lastModifiedBy>
  <cp:revision>39</cp:revision>
  <dcterms:created xsi:type="dcterms:W3CDTF">2022-12-04T13:44:32Z</dcterms:created>
  <dcterms:modified xsi:type="dcterms:W3CDTF">2022-12-23T02:05:14Z</dcterms:modified>
</cp:coreProperties>
</file>