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4" r:id="rId11"/>
    <p:sldId id="265"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264"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E63358-DBEB-71B1-F2CC-5610D89002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D40EF6B9-33D9-6F51-06BA-64F368AE2C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857F871C-7AB5-2ACC-8AE1-895D04D613F5}"/>
              </a:ext>
            </a:extLst>
          </p:cNvPr>
          <p:cNvSpPr>
            <a:spLocks noGrp="1"/>
          </p:cNvSpPr>
          <p:nvPr>
            <p:ph type="dt" sz="half" idx="10"/>
          </p:nvPr>
        </p:nvSpPr>
        <p:spPr/>
        <p:txBody>
          <a:bodyPr/>
          <a:lstStyle/>
          <a:p>
            <a:fld id="{90A75F6E-7AF2-4C1B-B43E-4B0872F8B65B}" type="datetimeFigureOut">
              <a:rPr lang="en-US" smtClean="0"/>
              <a:t>5/17/2023</a:t>
            </a:fld>
            <a:endParaRPr lang="en-US"/>
          </a:p>
        </p:txBody>
      </p:sp>
      <p:sp>
        <p:nvSpPr>
          <p:cNvPr id="5" name="Footer Placeholder 4">
            <a:extLst>
              <a:ext uri="{FF2B5EF4-FFF2-40B4-BE49-F238E27FC236}">
                <a16:creationId xmlns:a16="http://schemas.microsoft.com/office/drawing/2014/main" xmlns="" id="{4CE51BC1-2362-7F07-D2CB-46A5DD7A86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85FE77E-6B90-6899-CE6D-8956B9DA3420}"/>
              </a:ext>
            </a:extLst>
          </p:cNvPr>
          <p:cNvSpPr>
            <a:spLocks noGrp="1"/>
          </p:cNvSpPr>
          <p:nvPr>
            <p:ph type="sldNum" sz="quarter" idx="12"/>
          </p:nvPr>
        </p:nvSpPr>
        <p:spPr/>
        <p:txBody>
          <a:bodyPr/>
          <a:lstStyle/>
          <a:p>
            <a:fld id="{46F90299-C40B-4316-A613-62A1E7B62FDC}" type="slidenum">
              <a:rPr lang="en-US" smtClean="0"/>
              <a:t>‹#›</a:t>
            </a:fld>
            <a:endParaRPr lang="en-US"/>
          </a:p>
        </p:txBody>
      </p:sp>
    </p:spTree>
    <p:extLst>
      <p:ext uri="{BB962C8B-B14F-4D97-AF65-F5344CB8AC3E}">
        <p14:creationId xmlns:p14="http://schemas.microsoft.com/office/powerpoint/2010/main" val="2630818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B5B1ED-D842-0B3C-731E-5677074A509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3414BA07-90BF-8AC8-DBC9-23274B14EA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3222C03-2D53-9349-B963-50461ED2FF32}"/>
              </a:ext>
            </a:extLst>
          </p:cNvPr>
          <p:cNvSpPr>
            <a:spLocks noGrp="1"/>
          </p:cNvSpPr>
          <p:nvPr>
            <p:ph type="dt" sz="half" idx="10"/>
          </p:nvPr>
        </p:nvSpPr>
        <p:spPr/>
        <p:txBody>
          <a:bodyPr/>
          <a:lstStyle/>
          <a:p>
            <a:fld id="{90A75F6E-7AF2-4C1B-B43E-4B0872F8B65B}" type="datetimeFigureOut">
              <a:rPr lang="en-US" smtClean="0"/>
              <a:t>5/17/2023</a:t>
            </a:fld>
            <a:endParaRPr lang="en-US"/>
          </a:p>
        </p:txBody>
      </p:sp>
      <p:sp>
        <p:nvSpPr>
          <p:cNvPr id="5" name="Footer Placeholder 4">
            <a:extLst>
              <a:ext uri="{FF2B5EF4-FFF2-40B4-BE49-F238E27FC236}">
                <a16:creationId xmlns:a16="http://schemas.microsoft.com/office/drawing/2014/main" xmlns="" id="{3A439F42-A000-067F-CEBE-B59D01C298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EA9FB48-DBEF-55A4-9FAB-92B078659FA9}"/>
              </a:ext>
            </a:extLst>
          </p:cNvPr>
          <p:cNvSpPr>
            <a:spLocks noGrp="1"/>
          </p:cNvSpPr>
          <p:nvPr>
            <p:ph type="sldNum" sz="quarter" idx="12"/>
          </p:nvPr>
        </p:nvSpPr>
        <p:spPr/>
        <p:txBody>
          <a:bodyPr/>
          <a:lstStyle/>
          <a:p>
            <a:fld id="{46F90299-C40B-4316-A613-62A1E7B62FDC}" type="slidenum">
              <a:rPr lang="en-US" smtClean="0"/>
              <a:t>‹#›</a:t>
            </a:fld>
            <a:endParaRPr lang="en-US"/>
          </a:p>
        </p:txBody>
      </p:sp>
    </p:spTree>
    <p:extLst>
      <p:ext uri="{BB962C8B-B14F-4D97-AF65-F5344CB8AC3E}">
        <p14:creationId xmlns:p14="http://schemas.microsoft.com/office/powerpoint/2010/main" val="2711932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30BE1DB-4A1E-4F61-A9E0-24F37A28DF2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B73913C-DC8B-619C-612C-9BFCBD08DC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7EA28B2-B8EE-0878-8D00-AF04631AD694}"/>
              </a:ext>
            </a:extLst>
          </p:cNvPr>
          <p:cNvSpPr>
            <a:spLocks noGrp="1"/>
          </p:cNvSpPr>
          <p:nvPr>
            <p:ph type="dt" sz="half" idx="10"/>
          </p:nvPr>
        </p:nvSpPr>
        <p:spPr/>
        <p:txBody>
          <a:bodyPr/>
          <a:lstStyle/>
          <a:p>
            <a:fld id="{90A75F6E-7AF2-4C1B-B43E-4B0872F8B65B}" type="datetimeFigureOut">
              <a:rPr lang="en-US" smtClean="0"/>
              <a:t>5/17/2023</a:t>
            </a:fld>
            <a:endParaRPr lang="en-US"/>
          </a:p>
        </p:txBody>
      </p:sp>
      <p:sp>
        <p:nvSpPr>
          <p:cNvPr id="5" name="Footer Placeholder 4">
            <a:extLst>
              <a:ext uri="{FF2B5EF4-FFF2-40B4-BE49-F238E27FC236}">
                <a16:creationId xmlns:a16="http://schemas.microsoft.com/office/drawing/2014/main" xmlns="" id="{9BF7F57C-403F-A5BC-B202-0D371F6C07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E3DA55D-65F2-D885-FC67-18B071DE688F}"/>
              </a:ext>
            </a:extLst>
          </p:cNvPr>
          <p:cNvSpPr>
            <a:spLocks noGrp="1"/>
          </p:cNvSpPr>
          <p:nvPr>
            <p:ph type="sldNum" sz="quarter" idx="12"/>
          </p:nvPr>
        </p:nvSpPr>
        <p:spPr/>
        <p:txBody>
          <a:bodyPr/>
          <a:lstStyle/>
          <a:p>
            <a:fld id="{46F90299-C40B-4316-A613-62A1E7B62FDC}" type="slidenum">
              <a:rPr lang="en-US" smtClean="0"/>
              <a:t>‹#›</a:t>
            </a:fld>
            <a:endParaRPr lang="en-US"/>
          </a:p>
        </p:txBody>
      </p:sp>
    </p:spTree>
    <p:extLst>
      <p:ext uri="{BB962C8B-B14F-4D97-AF65-F5344CB8AC3E}">
        <p14:creationId xmlns:p14="http://schemas.microsoft.com/office/powerpoint/2010/main" val="79326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3C5140-FFE4-FDCD-15BE-4664C3C515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DEA5C62-710F-14B3-03B8-44F2059B46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B7430C3-0D0A-F3C5-1C68-42A654805C9A}"/>
              </a:ext>
            </a:extLst>
          </p:cNvPr>
          <p:cNvSpPr>
            <a:spLocks noGrp="1"/>
          </p:cNvSpPr>
          <p:nvPr>
            <p:ph type="dt" sz="half" idx="10"/>
          </p:nvPr>
        </p:nvSpPr>
        <p:spPr/>
        <p:txBody>
          <a:bodyPr/>
          <a:lstStyle/>
          <a:p>
            <a:fld id="{90A75F6E-7AF2-4C1B-B43E-4B0872F8B65B}" type="datetimeFigureOut">
              <a:rPr lang="en-US" smtClean="0"/>
              <a:t>5/17/2023</a:t>
            </a:fld>
            <a:endParaRPr lang="en-US"/>
          </a:p>
        </p:txBody>
      </p:sp>
      <p:sp>
        <p:nvSpPr>
          <p:cNvPr id="5" name="Footer Placeholder 4">
            <a:extLst>
              <a:ext uri="{FF2B5EF4-FFF2-40B4-BE49-F238E27FC236}">
                <a16:creationId xmlns:a16="http://schemas.microsoft.com/office/drawing/2014/main" xmlns="" id="{A5CC8DF4-FD1E-A392-62EB-45C31C5C5F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3898EBE-FFEC-4120-63A2-0C38D90931F7}"/>
              </a:ext>
            </a:extLst>
          </p:cNvPr>
          <p:cNvSpPr>
            <a:spLocks noGrp="1"/>
          </p:cNvSpPr>
          <p:nvPr>
            <p:ph type="sldNum" sz="quarter" idx="12"/>
          </p:nvPr>
        </p:nvSpPr>
        <p:spPr/>
        <p:txBody>
          <a:bodyPr/>
          <a:lstStyle/>
          <a:p>
            <a:fld id="{46F90299-C40B-4316-A613-62A1E7B62FDC}" type="slidenum">
              <a:rPr lang="en-US" smtClean="0"/>
              <a:t>‹#›</a:t>
            </a:fld>
            <a:endParaRPr lang="en-US"/>
          </a:p>
        </p:txBody>
      </p:sp>
    </p:spTree>
    <p:extLst>
      <p:ext uri="{BB962C8B-B14F-4D97-AF65-F5344CB8AC3E}">
        <p14:creationId xmlns:p14="http://schemas.microsoft.com/office/powerpoint/2010/main" val="2390569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630A2E-64DB-5999-D20B-6C406D6AB5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E13DE053-9E27-DB05-829F-9AA4B06DEF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56A215FD-A1BF-2B5D-074A-4715F8220C84}"/>
              </a:ext>
            </a:extLst>
          </p:cNvPr>
          <p:cNvSpPr>
            <a:spLocks noGrp="1"/>
          </p:cNvSpPr>
          <p:nvPr>
            <p:ph type="dt" sz="half" idx="10"/>
          </p:nvPr>
        </p:nvSpPr>
        <p:spPr/>
        <p:txBody>
          <a:bodyPr/>
          <a:lstStyle/>
          <a:p>
            <a:fld id="{90A75F6E-7AF2-4C1B-B43E-4B0872F8B65B}" type="datetimeFigureOut">
              <a:rPr lang="en-US" smtClean="0"/>
              <a:t>5/17/2023</a:t>
            </a:fld>
            <a:endParaRPr lang="en-US"/>
          </a:p>
        </p:txBody>
      </p:sp>
      <p:sp>
        <p:nvSpPr>
          <p:cNvPr id="5" name="Footer Placeholder 4">
            <a:extLst>
              <a:ext uri="{FF2B5EF4-FFF2-40B4-BE49-F238E27FC236}">
                <a16:creationId xmlns:a16="http://schemas.microsoft.com/office/drawing/2014/main" xmlns="" id="{450C609F-FED9-F463-B13C-12BD7755E4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4D7ED00-F023-C574-28DA-0245BA620AF1}"/>
              </a:ext>
            </a:extLst>
          </p:cNvPr>
          <p:cNvSpPr>
            <a:spLocks noGrp="1"/>
          </p:cNvSpPr>
          <p:nvPr>
            <p:ph type="sldNum" sz="quarter" idx="12"/>
          </p:nvPr>
        </p:nvSpPr>
        <p:spPr/>
        <p:txBody>
          <a:bodyPr/>
          <a:lstStyle/>
          <a:p>
            <a:fld id="{46F90299-C40B-4316-A613-62A1E7B62FDC}" type="slidenum">
              <a:rPr lang="en-US" smtClean="0"/>
              <a:t>‹#›</a:t>
            </a:fld>
            <a:endParaRPr lang="en-US"/>
          </a:p>
        </p:txBody>
      </p:sp>
    </p:spTree>
    <p:extLst>
      <p:ext uri="{BB962C8B-B14F-4D97-AF65-F5344CB8AC3E}">
        <p14:creationId xmlns:p14="http://schemas.microsoft.com/office/powerpoint/2010/main" val="246828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1C8446-78C6-9C91-8E7A-42C8A2A2EA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4978B605-5026-9DEC-030D-01ECC9EA45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A5264905-106C-9B3E-DA9A-A9DA6DEC56C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70F397B9-6F95-CC87-777E-DA5DC748B85A}"/>
              </a:ext>
            </a:extLst>
          </p:cNvPr>
          <p:cNvSpPr>
            <a:spLocks noGrp="1"/>
          </p:cNvSpPr>
          <p:nvPr>
            <p:ph type="dt" sz="half" idx="10"/>
          </p:nvPr>
        </p:nvSpPr>
        <p:spPr/>
        <p:txBody>
          <a:bodyPr/>
          <a:lstStyle/>
          <a:p>
            <a:fld id="{90A75F6E-7AF2-4C1B-B43E-4B0872F8B65B}" type="datetimeFigureOut">
              <a:rPr lang="en-US" smtClean="0"/>
              <a:t>5/17/2023</a:t>
            </a:fld>
            <a:endParaRPr lang="en-US"/>
          </a:p>
        </p:txBody>
      </p:sp>
      <p:sp>
        <p:nvSpPr>
          <p:cNvPr id="6" name="Footer Placeholder 5">
            <a:extLst>
              <a:ext uri="{FF2B5EF4-FFF2-40B4-BE49-F238E27FC236}">
                <a16:creationId xmlns:a16="http://schemas.microsoft.com/office/drawing/2014/main" xmlns="" id="{1F8DB257-8031-CCAB-64CA-2326092B03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5031EE6-687B-7864-2529-7B8186C6DC82}"/>
              </a:ext>
            </a:extLst>
          </p:cNvPr>
          <p:cNvSpPr>
            <a:spLocks noGrp="1"/>
          </p:cNvSpPr>
          <p:nvPr>
            <p:ph type="sldNum" sz="quarter" idx="12"/>
          </p:nvPr>
        </p:nvSpPr>
        <p:spPr/>
        <p:txBody>
          <a:bodyPr/>
          <a:lstStyle/>
          <a:p>
            <a:fld id="{46F90299-C40B-4316-A613-62A1E7B62FDC}" type="slidenum">
              <a:rPr lang="en-US" smtClean="0"/>
              <a:t>‹#›</a:t>
            </a:fld>
            <a:endParaRPr lang="en-US"/>
          </a:p>
        </p:txBody>
      </p:sp>
    </p:spTree>
    <p:extLst>
      <p:ext uri="{BB962C8B-B14F-4D97-AF65-F5344CB8AC3E}">
        <p14:creationId xmlns:p14="http://schemas.microsoft.com/office/powerpoint/2010/main" val="75402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951698-60FA-A13F-772D-571F1E2A1A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39E22D5A-D471-5725-C2D3-F632D17CA7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6D5EB7B6-4178-D1D2-462A-95D41B6314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D5A9396-E13C-2468-5225-6CBFB259F2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A620CA4-4CEA-9228-6FAA-FBBDC20195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FBD6C423-7508-5241-B1CA-B94C3CB09B5B}"/>
              </a:ext>
            </a:extLst>
          </p:cNvPr>
          <p:cNvSpPr>
            <a:spLocks noGrp="1"/>
          </p:cNvSpPr>
          <p:nvPr>
            <p:ph type="dt" sz="half" idx="10"/>
          </p:nvPr>
        </p:nvSpPr>
        <p:spPr/>
        <p:txBody>
          <a:bodyPr/>
          <a:lstStyle/>
          <a:p>
            <a:fld id="{90A75F6E-7AF2-4C1B-B43E-4B0872F8B65B}" type="datetimeFigureOut">
              <a:rPr lang="en-US" smtClean="0"/>
              <a:t>5/17/2023</a:t>
            </a:fld>
            <a:endParaRPr lang="en-US"/>
          </a:p>
        </p:txBody>
      </p:sp>
      <p:sp>
        <p:nvSpPr>
          <p:cNvPr id="8" name="Footer Placeholder 7">
            <a:extLst>
              <a:ext uri="{FF2B5EF4-FFF2-40B4-BE49-F238E27FC236}">
                <a16:creationId xmlns:a16="http://schemas.microsoft.com/office/drawing/2014/main" xmlns="" id="{47C28A99-D544-4942-4A23-CEEBC2F8E4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FC777CCB-AE06-94F9-A9E5-B9F2B22BECBE}"/>
              </a:ext>
            </a:extLst>
          </p:cNvPr>
          <p:cNvSpPr>
            <a:spLocks noGrp="1"/>
          </p:cNvSpPr>
          <p:nvPr>
            <p:ph type="sldNum" sz="quarter" idx="12"/>
          </p:nvPr>
        </p:nvSpPr>
        <p:spPr/>
        <p:txBody>
          <a:bodyPr/>
          <a:lstStyle/>
          <a:p>
            <a:fld id="{46F90299-C40B-4316-A613-62A1E7B62FDC}" type="slidenum">
              <a:rPr lang="en-US" smtClean="0"/>
              <a:t>‹#›</a:t>
            </a:fld>
            <a:endParaRPr lang="en-US"/>
          </a:p>
        </p:txBody>
      </p:sp>
    </p:spTree>
    <p:extLst>
      <p:ext uri="{BB962C8B-B14F-4D97-AF65-F5344CB8AC3E}">
        <p14:creationId xmlns:p14="http://schemas.microsoft.com/office/powerpoint/2010/main" val="1540470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5B4C68-7A18-CADD-513D-6F13B13189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C25E7873-0045-CDBB-7FBE-9673ABD33615}"/>
              </a:ext>
            </a:extLst>
          </p:cNvPr>
          <p:cNvSpPr>
            <a:spLocks noGrp="1"/>
          </p:cNvSpPr>
          <p:nvPr>
            <p:ph type="dt" sz="half" idx="10"/>
          </p:nvPr>
        </p:nvSpPr>
        <p:spPr/>
        <p:txBody>
          <a:bodyPr/>
          <a:lstStyle/>
          <a:p>
            <a:fld id="{90A75F6E-7AF2-4C1B-B43E-4B0872F8B65B}" type="datetimeFigureOut">
              <a:rPr lang="en-US" smtClean="0"/>
              <a:t>5/17/2023</a:t>
            </a:fld>
            <a:endParaRPr lang="en-US"/>
          </a:p>
        </p:txBody>
      </p:sp>
      <p:sp>
        <p:nvSpPr>
          <p:cNvPr id="4" name="Footer Placeholder 3">
            <a:extLst>
              <a:ext uri="{FF2B5EF4-FFF2-40B4-BE49-F238E27FC236}">
                <a16:creationId xmlns:a16="http://schemas.microsoft.com/office/drawing/2014/main" xmlns="" id="{F6C92410-1A9B-F47E-4B43-316918AF7C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5A596C39-CB54-86BA-F95D-E9D3CA8D9A8F}"/>
              </a:ext>
            </a:extLst>
          </p:cNvPr>
          <p:cNvSpPr>
            <a:spLocks noGrp="1"/>
          </p:cNvSpPr>
          <p:nvPr>
            <p:ph type="sldNum" sz="quarter" idx="12"/>
          </p:nvPr>
        </p:nvSpPr>
        <p:spPr/>
        <p:txBody>
          <a:bodyPr/>
          <a:lstStyle/>
          <a:p>
            <a:fld id="{46F90299-C40B-4316-A613-62A1E7B62FDC}" type="slidenum">
              <a:rPr lang="en-US" smtClean="0"/>
              <a:t>‹#›</a:t>
            </a:fld>
            <a:endParaRPr lang="en-US"/>
          </a:p>
        </p:txBody>
      </p:sp>
    </p:spTree>
    <p:extLst>
      <p:ext uri="{BB962C8B-B14F-4D97-AF65-F5344CB8AC3E}">
        <p14:creationId xmlns:p14="http://schemas.microsoft.com/office/powerpoint/2010/main" val="2239195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DBFB90E-A150-AF3B-AB5C-7B7E567E12A7}"/>
              </a:ext>
            </a:extLst>
          </p:cNvPr>
          <p:cNvSpPr>
            <a:spLocks noGrp="1"/>
          </p:cNvSpPr>
          <p:nvPr>
            <p:ph type="dt" sz="half" idx="10"/>
          </p:nvPr>
        </p:nvSpPr>
        <p:spPr/>
        <p:txBody>
          <a:bodyPr/>
          <a:lstStyle/>
          <a:p>
            <a:fld id="{90A75F6E-7AF2-4C1B-B43E-4B0872F8B65B}" type="datetimeFigureOut">
              <a:rPr lang="en-US" smtClean="0"/>
              <a:t>5/17/2023</a:t>
            </a:fld>
            <a:endParaRPr lang="en-US"/>
          </a:p>
        </p:txBody>
      </p:sp>
      <p:sp>
        <p:nvSpPr>
          <p:cNvPr id="3" name="Footer Placeholder 2">
            <a:extLst>
              <a:ext uri="{FF2B5EF4-FFF2-40B4-BE49-F238E27FC236}">
                <a16:creationId xmlns:a16="http://schemas.microsoft.com/office/drawing/2014/main" xmlns="" id="{757BD447-4C8E-6452-B66C-6685E3A28FF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F5CE4E0C-4EB3-2C4B-D804-A315883AC5EE}"/>
              </a:ext>
            </a:extLst>
          </p:cNvPr>
          <p:cNvSpPr>
            <a:spLocks noGrp="1"/>
          </p:cNvSpPr>
          <p:nvPr>
            <p:ph type="sldNum" sz="quarter" idx="12"/>
          </p:nvPr>
        </p:nvSpPr>
        <p:spPr/>
        <p:txBody>
          <a:bodyPr/>
          <a:lstStyle/>
          <a:p>
            <a:fld id="{46F90299-C40B-4316-A613-62A1E7B62FDC}" type="slidenum">
              <a:rPr lang="en-US" smtClean="0"/>
              <a:t>‹#›</a:t>
            </a:fld>
            <a:endParaRPr lang="en-US"/>
          </a:p>
        </p:txBody>
      </p:sp>
    </p:spTree>
    <p:extLst>
      <p:ext uri="{BB962C8B-B14F-4D97-AF65-F5344CB8AC3E}">
        <p14:creationId xmlns:p14="http://schemas.microsoft.com/office/powerpoint/2010/main" val="4245775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FC03E3-3721-6BAC-8291-53576E929A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A5101C6-1407-D464-4AEE-52BFE62303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E9C45D6D-9870-E177-5E4A-B2207AAF8D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173CF03-4386-8575-ACB2-FDCF2FCA5D92}"/>
              </a:ext>
            </a:extLst>
          </p:cNvPr>
          <p:cNvSpPr>
            <a:spLocks noGrp="1"/>
          </p:cNvSpPr>
          <p:nvPr>
            <p:ph type="dt" sz="half" idx="10"/>
          </p:nvPr>
        </p:nvSpPr>
        <p:spPr/>
        <p:txBody>
          <a:bodyPr/>
          <a:lstStyle/>
          <a:p>
            <a:fld id="{90A75F6E-7AF2-4C1B-B43E-4B0872F8B65B}" type="datetimeFigureOut">
              <a:rPr lang="en-US" smtClean="0"/>
              <a:t>5/17/2023</a:t>
            </a:fld>
            <a:endParaRPr lang="en-US"/>
          </a:p>
        </p:txBody>
      </p:sp>
      <p:sp>
        <p:nvSpPr>
          <p:cNvPr id="6" name="Footer Placeholder 5">
            <a:extLst>
              <a:ext uri="{FF2B5EF4-FFF2-40B4-BE49-F238E27FC236}">
                <a16:creationId xmlns:a16="http://schemas.microsoft.com/office/drawing/2014/main" xmlns="" id="{9A296675-FC32-718D-612F-EA55A17087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16569F4-CE1F-ED67-2249-5FC244C8D672}"/>
              </a:ext>
            </a:extLst>
          </p:cNvPr>
          <p:cNvSpPr>
            <a:spLocks noGrp="1"/>
          </p:cNvSpPr>
          <p:nvPr>
            <p:ph type="sldNum" sz="quarter" idx="12"/>
          </p:nvPr>
        </p:nvSpPr>
        <p:spPr/>
        <p:txBody>
          <a:bodyPr/>
          <a:lstStyle/>
          <a:p>
            <a:fld id="{46F90299-C40B-4316-A613-62A1E7B62FDC}" type="slidenum">
              <a:rPr lang="en-US" smtClean="0"/>
              <a:t>‹#›</a:t>
            </a:fld>
            <a:endParaRPr lang="en-US"/>
          </a:p>
        </p:txBody>
      </p:sp>
    </p:spTree>
    <p:extLst>
      <p:ext uri="{BB962C8B-B14F-4D97-AF65-F5344CB8AC3E}">
        <p14:creationId xmlns:p14="http://schemas.microsoft.com/office/powerpoint/2010/main" val="2349228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13D2B1-B63F-42F9-58EA-6F7583EB88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06A9310A-120E-C35F-66C8-94EC32BD7B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5ACD71E2-9974-76E2-79F2-855649DC56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A47B150-A97C-DDCC-67CC-71D156FAFC9A}"/>
              </a:ext>
            </a:extLst>
          </p:cNvPr>
          <p:cNvSpPr>
            <a:spLocks noGrp="1"/>
          </p:cNvSpPr>
          <p:nvPr>
            <p:ph type="dt" sz="half" idx="10"/>
          </p:nvPr>
        </p:nvSpPr>
        <p:spPr/>
        <p:txBody>
          <a:bodyPr/>
          <a:lstStyle/>
          <a:p>
            <a:fld id="{90A75F6E-7AF2-4C1B-B43E-4B0872F8B65B}" type="datetimeFigureOut">
              <a:rPr lang="en-US" smtClean="0"/>
              <a:t>5/17/2023</a:t>
            </a:fld>
            <a:endParaRPr lang="en-US"/>
          </a:p>
        </p:txBody>
      </p:sp>
      <p:sp>
        <p:nvSpPr>
          <p:cNvPr id="6" name="Footer Placeholder 5">
            <a:extLst>
              <a:ext uri="{FF2B5EF4-FFF2-40B4-BE49-F238E27FC236}">
                <a16:creationId xmlns:a16="http://schemas.microsoft.com/office/drawing/2014/main" xmlns="" id="{D8FC81F7-D348-67C3-6EEA-7DBD3A7A40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B8B63B6-EF95-F617-0F08-D820083D68B0}"/>
              </a:ext>
            </a:extLst>
          </p:cNvPr>
          <p:cNvSpPr>
            <a:spLocks noGrp="1"/>
          </p:cNvSpPr>
          <p:nvPr>
            <p:ph type="sldNum" sz="quarter" idx="12"/>
          </p:nvPr>
        </p:nvSpPr>
        <p:spPr/>
        <p:txBody>
          <a:bodyPr/>
          <a:lstStyle/>
          <a:p>
            <a:fld id="{46F90299-C40B-4316-A613-62A1E7B62FDC}" type="slidenum">
              <a:rPr lang="en-US" smtClean="0"/>
              <a:t>‹#›</a:t>
            </a:fld>
            <a:endParaRPr lang="en-US"/>
          </a:p>
        </p:txBody>
      </p:sp>
    </p:spTree>
    <p:extLst>
      <p:ext uri="{BB962C8B-B14F-4D97-AF65-F5344CB8AC3E}">
        <p14:creationId xmlns:p14="http://schemas.microsoft.com/office/powerpoint/2010/main" val="2304415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5CB03C77-55FE-3E59-3143-CFBFE30AE4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C3FD79CD-937B-1033-D623-9E1286BDF1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3887DA3-C5ED-0C51-45C5-9A8BD0297F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A75F6E-7AF2-4C1B-B43E-4B0872F8B65B}" type="datetimeFigureOut">
              <a:rPr lang="en-US" smtClean="0"/>
              <a:t>5/17/2023</a:t>
            </a:fld>
            <a:endParaRPr lang="en-US"/>
          </a:p>
        </p:txBody>
      </p:sp>
      <p:sp>
        <p:nvSpPr>
          <p:cNvPr id="5" name="Footer Placeholder 4">
            <a:extLst>
              <a:ext uri="{FF2B5EF4-FFF2-40B4-BE49-F238E27FC236}">
                <a16:creationId xmlns:a16="http://schemas.microsoft.com/office/drawing/2014/main" xmlns="" id="{7F94BEE2-1B93-B0F3-C2EC-8D3398AF9C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F8079ABF-0A4B-115A-0821-CF9EE65A3D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F90299-C40B-4316-A613-62A1E7B62FDC}" type="slidenum">
              <a:rPr lang="en-US" smtClean="0"/>
              <a:t>‹#›</a:t>
            </a:fld>
            <a:endParaRPr lang="en-US"/>
          </a:p>
        </p:txBody>
      </p:sp>
    </p:spTree>
    <p:extLst>
      <p:ext uri="{BB962C8B-B14F-4D97-AF65-F5344CB8AC3E}">
        <p14:creationId xmlns:p14="http://schemas.microsoft.com/office/powerpoint/2010/main" val="768483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srprabhune@gmail.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7D28C8FA-A48D-2174-FCB1-81C3B3D6A26C}"/>
              </a:ext>
            </a:extLst>
          </p:cNvPr>
          <p:cNvSpPr>
            <a:spLocks noGrp="1"/>
          </p:cNvSpPr>
          <p:nvPr>
            <p:ph type="title"/>
          </p:nvPr>
        </p:nvSpPr>
        <p:spPr>
          <a:xfrm>
            <a:off x="451262" y="365125"/>
            <a:ext cx="10902538" cy="1325563"/>
          </a:xfrm>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E- Communication</a:t>
            </a:r>
          </a:p>
        </p:txBody>
      </p:sp>
      <p:sp>
        <p:nvSpPr>
          <p:cNvPr id="5" name="Content Placeholder 4">
            <a:extLst>
              <a:ext uri="{FF2B5EF4-FFF2-40B4-BE49-F238E27FC236}">
                <a16:creationId xmlns:a16="http://schemas.microsoft.com/office/drawing/2014/main" xmlns="" id="{A30818D3-84D1-FA20-3B48-8551B1B7ECD8}"/>
              </a:ext>
            </a:extLst>
          </p:cNvPr>
          <p:cNvSpPr>
            <a:spLocks noGrp="1"/>
          </p:cNvSpPr>
          <p:nvPr>
            <p:ph idx="1"/>
          </p:nvPr>
        </p:nvSpPr>
        <p:spPr>
          <a:xfrm>
            <a:off x="838200" y="1591294"/>
            <a:ext cx="10740242" cy="5266705"/>
          </a:xfrm>
        </p:spPr>
        <p:txBody>
          <a:bodyPr/>
          <a:lstStyle/>
          <a:p>
            <a:pPr>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Learning Outcomes:</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To understand electronic communication through e-mail</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To understand the concepts of e-mail discussion groups, e-mail pals and blogs</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To write formal and informal e-mails</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To write personal and professional blogs</a:t>
            </a:r>
          </a:p>
        </p:txBody>
      </p:sp>
    </p:spTree>
    <p:extLst>
      <p:ext uri="{BB962C8B-B14F-4D97-AF65-F5344CB8AC3E}">
        <p14:creationId xmlns:p14="http://schemas.microsoft.com/office/powerpoint/2010/main" val="11031717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9E65C-4F49-5C84-4324-6539CAE60361}"/>
              </a:ext>
            </a:extLst>
          </p:cNvPr>
          <p:cNvSpPr>
            <a:spLocks noGrp="1"/>
          </p:cNvSpPr>
          <p:nvPr>
            <p:ph type="title"/>
          </p:nvPr>
        </p:nvSpPr>
        <p:spPr>
          <a:xfrm>
            <a:off x="838200" y="1"/>
            <a:ext cx="11353800" cy="1235033"/>
          </a:xfrm>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Blogs: continued…</a:t>
            </a:r>
          </a:p>
        </p:txBody>
      </p:sp>
      <p:sp>
        <p:nvSpPr>
          <p:cNvPr id="3" name="Content Placeholder 2">
            <a:extLst>
              <a:ext uri="{FF2B5EF4-FFF2-40B4-BE49-F238E27FC236}">
                <a16:creationId xmlns:a16="http://schemas.microsoft.com/office/drawing/2014/main" xmlns="" id="{843C4ECF-F29E-9581-6699-6F3123A754B8}"/>
              </a:ext>
            </a:extLst>
          </p:cNvPr>
          <p:cNvSpPr>
            <a:spLocks noGrp="1"/>
          </p:cNvSpPr>
          <p:nvPr>
            <p:ph idx="1"/>
          </p:nvPr>
        </p:nvSpPr>
        <p:spPr>
          <a:xfrm>
            <a:off x="838200" y="1235034"/>
            <a:ext cx="11353800" cy="5622965"/>
          </a:xfrm>
        </p:spPr>
        <p:txBody>
          <a:bodyPr/>
          <a:lstStyle/>
          <a:p>
            <a:pPr>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Format</a:t>
            </a:r>
          </a:p>
        </p:txBody>
      </p:sp>
      <p:graphicFrame>
        <p:nvGraphicFramePr>
          <p:cNvPr id="6" name="Table 6">
            <a:extLst>
              <a:ext uri="{FF2B5EF4-FFF2-40B4-BE49-F238E27FC236}">
                <a16:creationId xmlns:a16="http://schemas.microsoft.com/office/drawing/2014/main" xmlns="" id="{8149F89D-C7BA-AC1A-E732-72CD72F5B9B6}"/>
              </a:ext>
            </a:extLst>
          </p:cNvPr>
          <p:cNvGraphicFramePr>
            <a:graphicFrameLocks noGrp="1"/>
          </p:cNvGraphicFramePr>
          <p:nvPr>
            <p:extLst>
              <p:ext uri="{D42A27DB-BD31-4B8C-83A1-F6EECF244321}">
                <p14:modId xmlns:p14="http://schemas.microsoft.com/office/powerpoint/2010/main" val="4118162940"/>
              </p:ext>
            </p:extLst>
          </p:nvPr>
        </p:nvGraphicFramePr>
        <p:xfrm>
          <a:off x="2909455" y="1235034"/>
          <a:ext cx="6685808" cy="4476997"/>
        </p:xfrm>
        <a:graphic>
          <a:graphicData uri="http://schemas.openxmlformats.org/drawingml/2006/table">
            <a:tbl>
              <a:tblPr firstRow="1" bandRow="1">
                <a:tableStyleId>{5C22544A-7EE6-4342-B048-85BDC9FD1C3A}</a:tableStyleId>
              </a:tblPr>
              <a:tblGrid>
                <a:gridCol w="3325091">
                  <a:extLst>
                    <a:ext uri="{9D8B030D-6E8A-4147-A177-3AD203B41FA5}">
                      <a16:colId xmlns:a16="http://schemas.microsoft.com/office/drawing/2014/main" xmlns="" val="824453594"/>
                    </a:ext>
                  </a:extLst>
                </a:gridCol>
                <a:gridCol w="3360717">
                  <a:extLst>
                    <a:ext uri="{9D8B030D-6E8A-4147-A177-3AD203B41FA5}">
                      <a16:colId xmlns:a16="http://schemas.microsoft.com/office/drawing/2014/main" xmlns="" val="3337468414"/>
                    </a:ext>
                  </a:extLst>
                </a:gridCol>
              </a:tblGrid>
              <a:tr h="957975">
                <a:tc>
                  <a:txBody>
                    <a:bodyPr/>
                    <a:lstStyle/>
                    <a:p>
                      <a:r>
                        <a:rPr lang="en-US" sz="2000" dirty="0">
                          <a:solidFill>
                            <a:srgbClr val="7030A0"/>
                          </a:solidFill>
                          <a:latin typeface="Times New Roman" panose="02020603050405020304" pitchFamily="18" charset="0"/>
                          <a:cs typeface="Times New Roman" panose="02020603050405020304" pitchFamily="18" charset="0"/>
                        </a:rPr>
                        <a:t>Header</a:t>
                      </a:r>
                    </a:p>
                  </a:txBody>
                  <a:tcPr/>
                </a:tc>
                <a:tc>
                  <a:txBody>
                    <a:bodyPr/>
                    <a:lstStyle/>
                    <a:p>
                      <a:endParaRPr lang="en-US" sz="2000" dirty="0">
                        <a:solidFill>
                          <a:srgbClr val="7030A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873558336"/>
                  </a:ext>
                </a:extLst>
              </a:tr>
              <a:tr h="1759511">
                <a:tc>
                  <a:txBody>
                    <a:bodyPr/>
                    <a:lstStyle/>
                    <a:p>
                      <a:r>
                        <a:rPr lang="en-US" sz="2000" dirty="0">
                          <a:solidFill>
                            <a:srgbClr val="7030A0"/>
                          </a:solidFill>
                          <a:latin typeface="Times New Roman" panose="02020603050405020304" pitchFamily="18" charset="0"/>
                          <a:cs typeface="Times New Roman" panose="02020603050405020304" pitchFamily="18" charset="0"/>
                        </a:rPr>
                        <a:t>Main navigation &amp; search</a:t>
                      </a:r>
                    </a:p>
                    <a:p>
                      <a:r>
                        <a:rPr lang="en-US" sz="2000" dirty="0">
                          <a:solidFill>
                            <a:srgbClr val="7030A0"/>
                          </a:solidFill>
                          <a:latin typeface="Times New Roman" panose="02020603050405020304" pitchFamily="18" charset="0"/>
                          <a:cs typeface="Times New Roman" panose="02020603050405020304" pitchFamily="18" charset="0"/>
                        </a:rPr>
                        <a:t>Main Content (posts, pages etc.)</a:t>
                      </a:r>
                    </a:p>
                  </a:txBody>
                  <a:tcPr/>
                </a:tc>
                <a:tc>
                  <a:txBody>
                    <a:bodyPr/>
                    <a:lstStyle/>
                    <a:p>
                      <a:r>
                        <a:rPr lang="en-US" sz="2000" dirty="0">
                          <a:solidFill>
                            <a:srgbClr val="7030A0"/>
                          </a:solidFill>
                          <a:latin typeface="Times New Roman" panose="02020603050405020304" pitchFamily="18" charset="0"/>
                          <a:cs typeface="Times New Roman" panose="02020603050405020304" pitchFamily="18" charset="0"/>
                        </a:rPr>
                        <a:t>Side Bar</a:t>
                      </a:r>
                    </a:p>
                    <a:p>
                      <a:r>
                        <a:rPr lang="en-US" sz="2000" dirty="0">
                          <a:solidFill>
                            <a:srgbClr val="7030A0"/>
                          </a:solidFill>
                          <a:latin typeface="Times New Roman" panose="02020603050405020304" pitchFamily="18" charset="0"/>
                          <a:cs typeface="Times New Roman" panose="02020603050405020304" pitchFamily="18" charset="0"/>
                        </a:rPr>
                        <a:t>Subscription options, features, content &amp; social media</a:t>
                      </a:r>
                    </a:p>
                  </a:txBody>
                  <a:tcPr/>
                </a:tc>
                <a:extLst>
                  <a:ext uri="{0D108BD9-81ED-4DB2-BD59-A6C34878D82A}">
                    <a16:rowId xmlns:a16="http://schemas.microsoft.com/office/drawing/2014/main" xmlns="" val="73205416"/>
                  </a:ext>
                </a:extLst>
              </a:tr>
              <a:tr h="1759511">
                <a:tc>
                  <a:txBody>
                    <a:bodyPr/>
                    <a:lstStyle/>
                    <a:p>
                      <a:r>
                        <a:rPr lang="en-US" sz="2000" dirty="0">
                          <a:solidFill>
                            <a:srgbClr val="7030A0"/>
                          </a:solidFill>
                          <a:latin typeface="Times New Roman" panose="02020603050405020304" pitchFamily="18" charset="0"/>
                          <a:cs typeface="Times New Roman" panose="02020603050405020304" pitchFamily="18" charset="0"/>
                        </a:rPr>
                        <a:t>Footer</a:t>
                      </a:r>
                    </a:p>
                    <a:p>
                      <a:r>
                        <a:rPr lang="en-US" sz="2000" dirty="0">
                          <a:solidFill>
                            <a:srgbClr val="7030A0"/>
                          </a:solidFill>
                          <a:latin typeface="Times New Roman" panose="02020603050405020304" pitchFamily="18" charset="0"/>
                          <a:cs typeface="Times New Roman" panose="02020603050405020304" pitchFamily="18" charset="0"/>
                        </a:rPr>
                        <a:t>Repeat subscription, options &amp; links, disclaimer, privacy policy</a:t>
                      </a:r>
                    </a:p>
                  </a:txBody>
                  <a:tcPr/>
                </a:tc>
                <a:tc>
                  <a:txBody>
                    <a:bodyPr/>
                    <a:lstStyle/>
                    <a:p>
                      <a:endParaRPr lang="en-US" sz="2000" dirty="0">
                        <a:solidFill>
                          <a:srgbClr val="7030A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852400225"/>
                  </a:ext>
                </a:extLst>
              </a:tr>
            </a:tbl>
          </a:graphicData>
        </a:graphic>
      </p:graphicFrame>
    </p:spTree>
    <p:extLst>
      <p:ext uri="{BB962C8B-B14F-4D97-AF65-F5344CB8AC3E}">
        <p14:creationId xmlns:p14="http://schemas.microsoft.com/office/powerpoint/2010/main" val="15605752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796FDE-7CE7-41A7-9420-89E6612C9F69}"/>
              </a:ext>
            </a:extLst>
          </p:cNvPr>
          <p:cNvSpPr>
            <a:spLocks noGrp="1"/>
          </p:cNvSpPr>
          <p:nvPr>
            <p:ph type="title"/>
          </p:nvPr>
        </p:nvSpPr>
        <p:spPr>
          <a:xfrm>
            <a:off x="838200" y="2"/>
            <a:ext cx="11353800" cy="984736"/>
          </a:xfrm>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Blogs: </a:t>
            </a:r>
            <a:r>
              <a:rPr lang="en-US" sz="3600" b="1" dirty="0" smtClean="0">
                <a:solidFill>
                  <a:srgbClr val="C00000"/>
                </a:solidFill>
                <a:latin typeface="Times New Roman" panose="02020603050405020304" pitchFamily="18" charset="0"/>
                <a:cs typeface="Times New Roman" panose="02020603050405020304" pitchFamily="18" charset="0"/>
              </a:rPr>
              <a:t>continued…</a:t>
            </a:r>
            <a:endParaRPr lang="en-US" sz="36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AD7E29B6-8D20-3A8A-1F71-B7146C1DBFA8}"/>
              </a:ext>
            </a:extLst>
          </p:cNvPr>
          <p:cNvSpPr>
            <a:spLocks noGrp="1"/>
          </p:cNvSpPr>
          <p:nvPr>
            <p:ph idx="1"/>
          </p:nvPr>
        </p:nvSpPr>
        <p:spPr>
          <a:xfrm>
            <a:off x="838200" y="1195754"/>
            <a:ext cx="11353800" cy="5662246"/>
          </a:xfrm>
        </p:spPr>
        <p:txBody>
          <a:bodyPr/>
          <a:lstStyle/>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Blogging can be done with the help of various blog sites</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Blog sites either paid or free</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Some blog sites: Word Press, Blogger, Type Pad etc.</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Blog can be created with the Google App “Blogger”; register user name, password on admin page of the software and add content for blog</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Readymade templates or formats also available</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Parts of blog: Title Text, Tags/Categories, Author, Time of publication, and URL</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Terms: Blog means the content published, Blogger means the person who publishes and controls the blog and blogging is the activity of publishing and controlling the blog and it includes writing, posting, linking and sharing content</a:t>
            </a:r>
            <a:endParaRPr lang="en-US"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14256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1353800" cy="1209821"/>
          </a:xfrm>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Blogs: continued…</a:t>
            </a:r>
            <a:endParaRPr lang="en-US" sz="3600"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22362"/>
            <a:ext cx="11353800" cy="5535637"/>
          </a:xfrm>
        </p:spPr>
        <p:txBody>
          <a:bodyPr>
            <a:normAutofit lnSpcReduction="10000"/>
          </a:bodyPr>
          <a:lstStyle/>
          <a:p>
            <a:pPr>
              <a:buFont typeface="Wingdings" panose="05000000000000000000" pitchFamily="2" charset="2"/>
              <a:buChar char="Ø"/>
            </a:pPr>
            <a:r>
              <a:rPr lang="en-US" b="1" dirty="0" smtClean="0">
                <a:solidFill>
                  <a:srgbClr val="C00000"/>
                </a:solidFill>
                <a:latin typeface="Times New Roman" panose="02020603050405020304" pitchFamily="18" charset="0"/>
                <a:cs typeface="Times New Roman" panose="02020603050405020304" pitchFamily="18" charset="0"/>
              </a:rPr>
              <a:t>Types of Blog: </a:t>
            </a:r>
            <a:r>
              <a:rPr lang="en-US" dirty="0" smtClean="0">
                <a:solidFill>
                  <a:srgbClr val="7030A0"/>
                </a:solidFill>
                <a:latin typeface="Times New Roman" panose="02020603050405020304" pitchFamily="18" charset="0"/>
                <a:cs typeface="Times New Roman" panose="02020603050405020304" pitchFamily="18" charset="0"/>
              </a:rPr>
              <a:t> a) Personal b) Professional</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Personal blog: a form of self-expression</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 also seen as online diary/ commentary</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 written by an individual</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Celebrities, political leaders, sports persons</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Aim: to build online reputation by communicating with fans/audience</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Style is informal, colloquial, conversational tone</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Short paragraphs, sentence fragments used</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Emotive words, interjections, deictic expressions (this, that etc.), first person pronouns direct address to readers, questions used</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Uses: expression of personal emotions, views, comments, information, description of event etc.</a:t>
            </a:r>
            <a:endParaRPr lang="en-US"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38344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2338" y="0"/>
            <a:ext cx="11353800" cy="1125414"/>
          </a:xfrm>
        </p:spPr>
        <p:txBody>
          <a:bodyPr/>
          <a:lstStyle/>
          <a:p>
            <a:pPr algn="ctr"/>
            <a:r>
              <a:rPr lang="en-US" b="1" dirty="0">
                <a:solidFill>
                  <a:srgbClr val="C00000"/>
                </a:solidFill>
                <a:latin typeface="Times New Roman" panose="02020603050405020304" pitchFamily="18" charset="0"/>
                <a:cs typeface="Times New Roman" panose="02020603050405020304" pitchFamily="18" charset="0"/>
              </a:rPr>
              <a:t>Blogs: continued…</a:t>
            </a:r>
            <a:endParaRPr lang="en-US" dirty="0"/>
          </a:p>
        </p:txBody>
      </p:sp>
      <p:sp>
        <p:nvSpPr>
          <p:cNvPr id="3" name="Content Placeholder 2"/>
          <p:cNvSpPr>
            <a:spLocks noGrp="1"/>
          </p:cNvSpPr>
          <p:nvPr>
            <p:ph idx="1"/>
          </p:nvPr>
        </p:nvSpPr>
        <p:spPr>
          <a:xfrm>
            <a:off x="838200" y="1223888"/>
            <a:ext cx="11347938" cy="5634111"/>
          </a:xfrm>
        </p:spPr>
        <p:txBody>
          <a:bodyPr/>
          <a:lstStyle/>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Professional Blog: Blogs posted by a company or employees of a firm</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Aim: to create social relations through interaction between bloggers and readers</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Goal-oriented and less personal</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Content- oriented and share information</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Parts: headline, categories, publication/blogging</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Subject matter: advertisements, reviews, recommendations, opinions etc.</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Use of personal pronouns for the company like ‘we’, ‘you’</a:t>
            </a:r>
          </a:p>
          <a:p>
            <a:pPr>
              <a:buFont typeface="Wingdings" panose="05000000000000000000" pitchFamily="2" charset="2"/>
              <a:buChar char="Ø"/>
            </a:pPr>
            <a:r>
              <a:rPr lang="en-US" dirty="0" smtClean="0">
                <a:solidFill>
                  <a:srgbClr val="7030A0"/>
                </a:solidFill>
                <a:latin typeface="Times New Roman" panose="02020603050405020304" pitchFamily="18" charset="0"/>
                <a:cs typeface="Times New Roman" panose="02020603050405020304" pitchFamily="18" charset="0"/>
              </a:rPr>
              <a:t>May be used for expressing views on environment issues college life, various activities, library, syllabi, fashions, current affairs, celebrations etc.</a:t>
            </a:r>
            <a:endParaRPr lang="en-US"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5309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059CA2-C6EB-3663-CDFA-7515202062DB}"/>
              </a:ext>
            </a:extLst>
          </p:cNvPr>
          <p:cNvSpPr>
            <a:spLocks noGrp="1"/>
          </p:cNvSpPr>
          <p:nvPr>
            <p:ph type="title"/>
          </p:nvPr>
        </p:nvSpPr>
        <p:spPr>
          <a:xfrm>
            <a:off x="838200" y="365126"/>
            <a:ext cx="10515600" cy="1059914"/>
          </a:xfrm>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E- Communication: Nature and Advantages</a:t>
            </a:r>
          </a:p>
        </p:txBody>
      </p:sp>
      <p:sp>
        <p:nvSpPr>
          <p:cNvPr id="3" name="Content Placeholder 2">
            <a:extLst>
              <a:ext uri="{FF2B5EF4-FFF2-40B4-BE49-F238E27FC236}">
                <a16:creationId xmlns:a16="http://schemas.microsoft.com/office/drawing/2014/main" xmlns="" id="{E843EFA6-090D-2982-665F-EB528D9D59DC}"/>
              </a:ext>
            </a:extLst>
          </p:cNvPr>
          <p:cNvSpPr>
            <a:spLocks noGrp="1"/>
          </p:cNvSpPr>
          <p:nvPr>
            <p:ph idx="1"/>
          </p:nvPr>
        </p:nvSpPr>
        <p:spPr>
          <a:xfrm>
            <a:off x="985653" y="1341912"/>
            <a:ext cx="10515600" cy="5391397"/>
          </a:xfrm>
        </p:spPr>
        <p:txBody>
          <a:bodyPr/>
          <a:lstStyle/>
          <a:p>
            <a:pPr algn="just">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Definition:</a:t>
            </a:r>
            <a:r>
              <a:rPr lang="en-US" dirty="0">
                <a:solidFill>
                  <a:srgbClr val="7030A0"/>
                </a:solidFill>
                <a:latin typeface="Times New Roman" panose="02020603050405020304" pitchFamily="18" charset="0"/>
                <a:cs typeface="Times New Roman" panose="02020603050405020304" pitchFamily="18" charset="0"/>
              </a:rPr>
              <a:t> Electronic Communication or e-communication is communication between a person and/or persons/ groups with the help of electronic media.</a:t>
            </a:r>
          </a:p>
          <a:p>
            <a:pPr algn="just">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Advantages: </a:t>
            </a:r>
            <a:r>
              <a:rPr lang="en-US" dirty="0">
                <a:solidFill>
                  <a:srgbClr val="7030A0"/>
                </a:solidFill>
                <a:latin typeface="Times New Roman" panose="02020603050405020304" pitchFamily="18" charset="0"/>
                <a:cs typeface="Times New Roman" panose="02020603050405020304" pitchFamily="18" charset="0"/>
              </a:rPr>
              <a:t>1. speedy transfer of message</a:t>
            </a:r>
          </a:p>
          <a:p>
            <a:pPr marL="0" indent="0" algn="just">
              <a:buNone/>
            </a:pPr>
            <a:r>
              <a:rPr lang="en-US" dirty="0">
                <a:solidFill>
                  <a:srgbClr val="7030A0"/>
                </a:solidFill>
                <a:latin typeface="Times New Roman" panose="02020603050405020304" pitchFamily="18" charset="0"/>
                <a:cs typeface="Times New Roman" panose="02020603050405020304" pitchFamily="18" charset="0"/>
              </a:rPr>
              <a:t>		     2. wide coverage</a:t>
            </a:r>
          </a:p>
          <a:p>
            <a:pPr marL="0" indent="0" algn="just">
              <a:buNone/>
            </a:pPr>
            <a:r>
              <a:rPr lang="en-US" dirty="0">
                <a:solidFill>
                  <a:srgbClr val="7030A0"/>
                </a:solidFill>
                <a:latin typeface="Times New Roman" panose="02020603050405020304" pitchFamily="18" charset="0"/>
                <a:cs typeface="Times New Roman" panose="02020603050405020304" pitchFamily="18" charset="0"/>
              </a:rPr>
              <a:t>             	     3. management of global access</a:t>
            </a:r>
          </a:p>
          <a:p>
            <a:pPr marL="0" indent="0" algn="just">
              <a:buNone/>
            </a:pPr>
            <a:r>
              <a:rPr lang="en-US" dirty="0">
                <a:solidFill>
                  <a:srgbClr val="7030A0"/>
                </a:solidFill>
                <a:latin typeface="Times New Roman" panose="02020603050405020304" pitchFamily="18" charset="0"/>
                <a:cs typeface="Times New Roman" panose="02020603050405020304" pitchFamily="18" charset="0"/>
              </a:rPr>
              <a:t>		     4. exchange of feedback</a:t>
            </a:r>
          </a:p>
          <a:p>
            <a:pPr marL="0" indent="0" algn="just">
              <a:buNone/>
            </a:pPr>
            <a:r>
              <a:rPr lang="en-US" dirty="0">
                <a:solidFill>
                  <a:srgbClr val="7030A0"/>
                </a:solidFill>
                <a:latin typeface="Times New Roman" panose="02020603050405020304" pitchFamily="18" charset="0"/>
                <a:cs typeface="Times New Roman" panose="02020603050405020304" pitchFamily="18" charset="0"/>
              </a:rPr>
              <a:t>		     5. reasonable cost</a:t>
            </a:r>
          </a:p>
          <a:p>
            <a:pPr algn="just">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Forms: </a:t>
            </a:r>
            <a:r>
              <a:rPr lang="en-US" dirty="0">
                <a:solidFill>
                  <a:srgbClr val="7030A0"/>
                </a:solidFill>
                <a:latin typeface="Times New Roman" panose="02020603050405020304" pitchFamily="18" charset="0"/>
                <a:cs typeface="Times New Roman" panose="02020603050405020304" pitchFamily="18" charset="0"/>
              </a:rPr>
              <a:t>1. E-mail  2. E-mail Discussion Group 3.E-mail Pals</a:t>
            </a:r>
          </a:p>
          <a:p>
            <a:pPr marL="0" indent="0" algn="just">
              <a:buNone/>
            </a:pPr>
            <a:r>
              <a:rPr lang="en-US" b="1" dirty="0">
                <a:solidFill>
                  <a:srgbClr val="7030A0"/>
                </a:solidFill>
                <a:latin typeface="Times New Roman" panose="02020603050405020304" pitchFamily="18" charset="0"/>
                <a:cs typeface="Times New Roman" panose="02020603050405020304" pitchFamily="18" charset="0"/>
              </a:rPr>
              <a:t>	</a:t>
            </a:r>
            <a:r>
              <a:rPr lang="en-US" dirty="0">
                <a:solidFill>
                  <a:srgbClr val="7030A0"/>
                </a:solidFill>
                <a:latin typeface="Times New Roman" panose="02020603050405020304" pitchFamily="18" charset="0"/>
                <a:cs typeface="Times New Roman" panose="02020603050405020304" pitchFamily="18" charset="0"/>
              </a:rPr>
              <a:t>      4. Blogs</a:t>
            </a:r>
          </a:p>
        </p:txBody>
      </p:sp>
    </p:spTree>
    <p:extLst>
      <p:ext uri="{BB962C8B-B14F-4D97-AF65-F5344CB8AC3E}">
        <p14:creationId xmlns:p14="http://schemas.microsoft.com/office/powerpoint/2010/main" val="2947507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CB3090-7A85-C02E-DE92-3B88E272CE7B}"/>
              </a:ext>
            </a:extLst>
          </p:cNvPr>
          <p:cNvSpPr>
            <a:spLocks noGrp="1"/>
          </p:cNvSpPr>
          <p:nvPr>
            <p:ph type="title"/>
          </p:nvPr>
        </p:nvSpPr>
        <p:spPr>
          <a:xfrm>
            <a:off x="838200" y="365125"/>
            <a:ext cx="10515600" cy="1012413"/>
          </a:xfrm>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Email:  Types</a:t>
            </a:r>
            <a:r>
              <a:rPr lang="en-US" sz="3600" dirty="0">
                <a:solidFill>
                  <a:srgbClr val="C00000"/>
                </a:solidFill>
                <a:latin typeface="Times New Roman" panose="02020603050405020304" pitchFamily="18" charset="0"/>
                <a:cs typeface="Times New Roman" panose="02020603050405020304" pitchFamily="18" charset="0"/>
              </a:rPr>
              <a:t>, </a:t>
            </a:r>
            <a:r>
              <a:rPr lang="en-US" sz="3600" b="1" dirty="0">
                <a:solidFill>
                  <a:srgbClr val="C00000"/>
                </a:solidFill>
                <a:latin typeface="Times New Roman" panose="02020603050405020304" pitchFamily="18" charset="0"/>
                <a:cs typeface="Times New Roman" panose="02020603050405020304" pitchFamily="18" charset="0"/>
              </a:rPr>
              <a:t>Parts, Form and Terms</a:t>
            </a:r>
          </a:p>
        </p:txBody>
      </p:sp>
      <p:sp>
        <p:nvSpPr>
          <p:cNvPr id="3" name="Content Placeholder 2">
            <a:extLst>
              <a:ext uri="{FF2B5EF4-FFF2-40B4-BE49-F238E27FC236}">
                <a16:creationId xmlns:a16="http://schemas.microsoft.com/office/drawing/2014/main" xmlns="" id="{3CBD351A-F559-958C-42AF-53AE52B0F743}"/>
              </a:ext>
            </a:extLst>
          </p:cNvPr>
          <p:cNvSpPr>
            <a:spLocks noGrp="1"/>
          </p:cNvSpPr>
          <p:nvPr>
            <p:ph idx="1"/>
          </p:nvPr>
        </p:nvSpPr>
        <p:spPr>
          <a:xfrm>
            <a:off x="838199" y="1377538"/>
            <a:ext cx="11072751" cy="5308270"/>
          </a:xfrm>
        </p:spPr>
        <p:txBody>
          <a:bodyPr>
            <a:normAutofit fontScale="92500"/>
          </a:bodyPr>
          <a:lstStyle/>
          <a:p>
            <a:pPr>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Definition: </a:t>
            </a:r>
            <a:r>
              <a:rPr lang="en-US" dirty="0">
                <a:solidFill>
                  <a:srgbClr val="7030A0"/>
                </a:solidFill>
                <a:latin typeface="Times New Roman" panose="02020603050405020304" pitchFamily="18" charset="0"/>
                <a:cs typeface="Times New Roman" panose="02020603050405020304" pitchFamily="18" charset="0"/>
              </a:rPr>
              <a:t>mail written/ transmitted electronically, using internet</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Can transfer textual information, pictures , files, audio as well as video files</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Information/messages sent or received through email can be stored, organized as per need</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Reduces use of paper, hence, eco-friendly</a:t>
            </a:r>
          </a:p>
          <a:p>
            <a:pPr>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Format and Parts:</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Sender, Receiver (email ids)</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Cc, Bcc</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Subject</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Text</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Attachments, if any</a:t>
            </a:r>
          </a:p>
          <a:p>
            <a:pPr>
              <a:buFont typeface="Wingdings" panose="05000000000000000000" pitchFamily="2" charset="2"/>
              <a:buChar char="Ø"/>
            </a:pPr>
            <a:endParaRPr lang="en-US"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6655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015" y="1"/>
            <a:ext cx="11873133" cy="1420836"/>
          </a:xfrm>
        </p:spPr>
        <p:txBody>
          <a:bodyPr/>
          <a:lstStyle/>
          <a:p>
            <a:pPr algn="ctr"/>
            <a:r>
              <a:rPr lang="en-US" b="1" dirty="0">
                <a:solidFill>
                  <a:srgbClr val="C00000"/>
                </a:solidFill>
                <a:latin typeface="Times New Roman" panose="02020603050405020304" pitchFamily="18" charset="0"/>
                <a:cs typeface="Times New Roman" panose="02020603050405020304" pitchFamily="18" charset="0"/>
              </a:rPr>
              <a:t>Email:  Types</a:t>
            </a:r>
            <a:r>
              <a:rPr lang="en-US" dirty="0">
                <a:solidFill>
                  <a:srgbClr val="C00000"/>
                </a:solidFill>
                <a:latin typeface="Times New Roman" panose="02020603050405020304" pitchFamily="18" charset="0"/>
                <a:cs typeface="Times New Roman" panose="02020603050405020304" pitchFamily="18" charset="0"/>
              </a:rPr>
              <a:t>, </a:t>
            </a:r>
            <a:r>
              <a:rPr lang="en-US" b="1" dirty="0">
                <a:solidFill>
                  <a:srgbClr val="C00000"/>
                </a:solidFill>
                <a:latin typeface="Times New Roman" panose="02020603050405020304" pitchFamily="18" charset="0"/>
                <a:cs typeface="Times New Roman" panose="02020603050405020304" pitchFamily="18" charset="0"/>
              </a:rPr>
              <a:t>Parts, Form and Terms continued…</a:t>
            </a:r>
            <a:endParaRPr lang="en-US" dirty="0"/>
          </a:p>
        </p:txBody>
      </p:sp>
      <p:sp>
        <p:nvSpPr>
          <p:cNvPr id="3" name="Content Placeholder 2"/>
          <p:cNvSpPr>
            <a:spLocks noGrp="1"/>
          </p:cNvSpPr>
          <p:nvPr>
            <p:ph idx="1"/>
          </p:nvPr>
        </p:nvSpPr>
        <p:spPr>
          <a:xfrm>
            <a:off x="838200" y="1825624"/>
            <a:ext cx="11353800" cy="5032375"/>
          </a:xfrm>
        </p:spPr>
        <p:txBody>
          <a:bodyPr/>
          <a:lstStyle/>
          <a:p>
            <a:pPr algn="just">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Format of address: </a:t>
            </a:r>
            <a:r>
              <a:rPr lang="en-US" b="1" dirty="0" err="1">
                <a:solidFill>
                  <a:srgbClr val="7030A0"/>
                </a:solidFill>
                <a:latin typeface="Times New Roman" panose="02020603050405020304" pitchFamily="18" charset="0"/>
                <a:cs typeface="Times New Roman" panose="02020603050405020304" pitchFamily="18" charset="0"/>
              </a:rPr>
              <a:t>userid@host.domain</a:t>
            </a:r>
            <a:endParaRPr lang="en-US" b="1" dirty="0">
              <a:solidFill>
                <a:srgbClr val="7030A0"/>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e.g.1. </a:t>
            </a:r>
            <a:r>
              <a:rPr lang="en-US" dirty="0">
                <a:solidFill>
                  <a:srgbClr val="7030A0"/>
                </a:solidFill>
                <a:latin typeface="Times New Roman" panose="02020603050405020304" pitchFamily="18" charset="0"/>
                <a:cs typeface="Times New Roman" panose="02020603050405020304" pitchFamily="18" charset="0"/>
                <a:hlinkClick r:id="rId2"/>
              </a:rPr>
              <a:t>srprabhune@gmail.com</a:t>
            </a:r>
            <a:endParaRPr lang="en-US" dirty="0">
              <a:solidFill>
                <a:srgbClr val="7030A0"/>
              </a:solidFill>
              <a:latin typeface="Times New Roman" panose="02020603050405020304" pitchFamily="18" charset="0"/>
              <a:cs typeface="Times New Roman" panose="02020603050405020304" pitchFamily="18" charset="0"/>
            </a:endParaRPr>
          </a:p>
          <a:p>
            <a:pPr marL="0" indent="0" algn="just">
              <a:buNone/>
            </a:pPr>
            <a:r>
              <a:rPr lang="en-US" dirty="0">
                <a:solidFill>
                  <a:srgbClr val="7030A0"/>
                </a:solidFill>
                <a:latin typeface="Times New Roman" panose="02020603050405020304" pitchFamily="18" charset="0"/>
                <a:cs typeface="Times New Roman" panose="02020603050405020304" pitchFamily="18" charset="0"/>
              </a:rPr>
              <a:t>         </a:t>
            </a:r>
          </a:p>
          <a:p>
            <a:pPr marL="0" indent="0" algn="just">
              <a:buNone/>
            </a:pPr>
            <a:r>
              <a:rPr lang="en-US" dirty="0">
                <a:solidFill>
                  <a:srgbClr val="7030A0"/>
                </a:solidFill>
                <a:latin typeface="Times New Roman" panose="02020603050405020304" pitchFamily="18" charset="0"/>
                <a:cs typeface="Times New Roman" panose="02020603050405020304" pitchFamily="18" charset="0"/>
              </a:rPr>
              <a:t>	  user id	   host	   domain</a:t>
            </a:r>
          </a:p>
          <a:p>
            <a:pPr algn="ct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User id is the name of the user; then there is the sign of @ which means ‘at’ and it is followed by the host of the email account like </a:t>
            </a:r>
            <a:r>
              <a:rPr lang="en-US" dirty="0" err="1">
                <a:solidFill>
                  <a:srgbClr val="7030A0"/>
                </a:solidFill>
                <a:latin typeface="Times New Roman" panose="02020603050405020304" pitchFamily="18" charset="0"/>
                <a:cs typeface="Times New Roman" panose="02020603050405020304" pitchFamily="18" charset="0"/>
              </a:rPr>
              <a:t>gmail</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hotmail</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rediff</a:t>
            </a:r>
            <a:r>
              <a:rPr lang="en-US" dirty="0">
                <a:solidFill>
                  <a:srgbClr val="7030A0"/>
                </a:solidFill>
                <a:latin typeface="Times New Roman" panose="02020603050405020304" pitchFamily="18" charset="0"/>
                <a:cs typeface="Times New Roman" panose="02020603050405020304" pitchFamily="18" charset="0"/>
              </a:rPr>
              <a:t> mail, yahoo etc</a:t>
            </a:r>
            <a:r>
              <a:rPr lang="en-US" dirty="0" smtClean="0">
                <a:solidFill>
                  <a:srgbClr val="7030A0"/>
                </a:solidFill>
                <a:latin typeface="Times New Roman" panose="02020603050405020304" pitchFamily="18" charset="0"/>
                <a:cs typeface="Times New Roman" panose="02020603050405020304" pitchFamily="18" charset="0"/>
              </a:rPr>
              <a:t>. and </a:t>
            </a:r>
            <a:r>
              <a:rPr lang="en-US" dirty="0">
                <a:solidFill>
                  <a:srgbClr val="7030A0"/>
                </a:solidFill>
                <a:latin typeface="Times New Roman" panose="02020603050405020304" pitchFamily="18" charset="0"/>
                <a:cs typeface="Times New Roman" panose="02020603050405020304" pitchFamily="18" charset="0"/>
              </a:rPr>
              <a:t>then follows the domain like ‘.com’, ‘.in’, ‘.org’, ‘.</a:t>
            </a:r>
            <a:r>
              <a:rPr lang="en-US" dirty="0" err="1">
                <a:solidFill>
                  <a:srgbClr val="7030A0"/>
                </a:solidFill>
                <a:latin typeface="Times New Roman" panose="02020603050405020304" pitchFamily="18" charset="0"/>
                <a:cs typeface="Times New Roman" panose="02020603050405020304" pitchFamily="18" charset="0"/>
              </a:rPr>
              <a:t>edu</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.net</a:t>
            </a:r>
            <a:r>
              <a:rPr lang="en-US" dirty="0">
                <a:solidFill>
                  <a:srgbClr val="7030A0"/>
                </a:solidFill>
                <a:latin typeface="Times New Roman" panose="02020603050405020304" pitchFamily="18" charset="0"/>
                <a:cs typeface="Times New Roman" panose="02020603050405020304" pitchFamily="18" charset="0"/>
              </a:rPr>
              <a:t>’, ‘.ac’, ‘.</a:t>
            </a:r>
            <a:r>
              <a:rPr lang="en-US" dirty="0" err="1">
                <a:solidFill>
                  <a:srgbClr val="7030A0"/>
                </a:solidFill>
                <a:latin typeface="Times New Roman" panose="02020603050405020304" pitchFamily="18" charset="0"/>
                <a:cs typeface="Times New Roman" panose="02020603050405020304" pitchFamily="18" charset="0"/>
              </a:rPr>
              <a:t>gov</a:t>
            </a:r>
            <a:r>
              <a:rPr lang="en-US" dirty="0">
                <a:solidFill>
                  <a:srgbClr val="7030A0"/>
                </a:solidFill>
                <a:latin typeface="Times New Roman" panose="02020603050405020304" pitchFamily="18" charset="0"/>
                <a:cs typeface="Times New Roman" panose="02020603050405020304" pitchFamily="18" charset="0"/>
              </a:rPr>
              <a:t>’ etc.</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Email being a mail but in electronic form it too has sender and receiver mentioned at the top</a:t>
            </a:r>
          </a:p>
          <a:p>
            <a:pPr algn="just">
              <a:buFont typeface="Wingdings" panose="05000000000000000000" pitchFamily="2" charset="2"/>
              <a:buChar char="Ø"/>
            </a:pPr>
            <a:endParaRPr lang="en-US" dirty="0">
              <a:solidFill>
                <a:srgbClr val="7030A0"/>
              </a:solidFill>
              <a:latin typeface="Times New Roman" panose="02020603050405020304" pitchFamily="18" charset="0"/>
              <a:cs typeface="Times New Roman" panose="02020603050405020304" pitchFamily="18" charset="0"/>
            </a:endParaRPr>
          </a:p>
        </p:txBody>
      </p:sp>
      <p:sp>
        <p:nvSpPr>
          <p:cNvPr id="4" name="Left Brace 3"/>
          <p:cNvSpPr/>
          <p:nvPr/>
        </p:nvSpPr>
        <p:spPr>
          <a:xfrm rot="16200000">
            <a:off x="2704906" y="2258980"/>
            <a:ext cx="236247" cy="1494974"/>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5" name="Left Brace 4"/>
          <p:cNvSpPr/>
          <p:nvPr/>
        </p:nvSpPr>
        <p:spPr>
          <a:xfrm rot="16200000">
            <a:off x="4163591" y="2614581"/>
            <a:ext cx="236250" cy="783770"/>
          </a:xfrm>
          <a:prstGeom prst="leftBrace">
            <a:avLst>
              <a:gd name="adj1" fmla="val 8333"/>
              <a:gd name="adj2" fmla="val 55555"/>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6" name="Left Brace 5"/>
          <p:cNvSpPr/>
          <p:nvPr/>
        </p:nvSpPr>
        <p:spPr>
          <a:xfrm rot="16200000">
            <a:off x="5021750" y="2674451"/>
            <a:ext cx="236250" cy="664029"/>
          </a:xfrm>
          <a:prstGeom prst="leftBrace">
            <a:avLst>
              <a:gd name="adj1" fmla="val 8333"/>
              <a:gd name="adj2" fmla="val 41552"/>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156486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1353800" cy="886265"/>
          </a:xfrm>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Email:  Types</a:t>
            </a:r>
            <a:r>
              <a:rPr lang="en-US" sz="3600" dirty="0">
                <a:solidFill>
                  <a:srgbClr val="C00000"/>
                </a:solidFill>
                <a:latin typeface="Times New Roman" panose="02020603050405020304" pitchFamily="18" charset="0"/>
                <a:cs typeface="Times New Roman" panose="02020603050405020304" pitchFamily="18" charset="0"/>
              </a:rPr>
              <a:t>, </a:t>
            </a:r>
            <a:r>
              <a:rPr lang="en-US" sz="3600" b="1" dirty="0">
                <a:solidFill>
                  <a:srgbClr val="C00000"/>
                </a:solidFill>
                <a:latin typeface="Times New Roman" panose="02020603050405020304" pitchFamily="18" charset="0"/>
                <a:cs typeface="Times New Roman" panose="02020603050405020304" pitchFamily="18" charset="0"/>
              </a:rPr>
              <a:t>Parts, Form and Terms continued…</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886266"/>
            <a:ext cx="11353800" cy="5971734"/>
          </a:xfrm>
        </p:spPr>
        <p:txBody>
          <a:bodyPr/>
          <a:lstStyle/>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Caption ‘from’  is for the sender’s email id</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Caption ‘ To’ is for the receiver’s email id</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Cc: means ‘carbon copy’ and is used when the same mail is to be sent to multiple receivers; contains email ids of all the remaining recipients</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Bcc: means ‘blind carbon copy’ and with this option other recipients cannot see the person entered in this field; is hidden from view of other recipients</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Subject line: similar to a general letter; tells about the subject of the mail and helps in organization of mails; the receiver gets an idea of the message and is not a complete sentence but contains the key words</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Beginning and Ending of email: similar to salutation and complimentary close of the regular letter; but the nature of these depends on whether the mail is formal or informal</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Use of left-wing form</a:t>
            </a:r>
          </a:p>
          <a:p>
            <a:pPr>
              <a:buFont typeface="Wingdings" panose="05000000000000000000" pitchFamily="2" charset="2"/>
              <a:buChar char="Ø"/>
            </a:pPr>
            <a:endParaRPr lang="en-US" dirty="0">
              <a:solidFill>
                <a:srgbClr val="7030A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2259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1353800" cy="1378633"/>
          </a:xfrm>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Email: Types</a:t>
            </a:r>
          </a:p>
        </p:txBody>
      </p:sp>
      <p:sp>
        <p:nvSpPr>
          <p:cNvPr id="3" name="Content Placeholder 2"/>
          <p:cNvSpPr>
            <a:spLocks noGrp="1"/>
          </p:cNvSpPr>
          <p:nvPr>
            <p:ph idx="1"/>
          </p:nvPr>
        </p:nvSpPr>
        <p:spPr>
          <a:xfrm>
            <a:off x="838200" y="1055077"/>
            <a:ext cx="11353800" cy="5802923"/>
          </a:xfrm>
        </p:spPr>
        <p:txBody>
          <a:bodyPr>
            <a:normAutofit fontScale="92500" lnSpcReduction="10000"/>
          </a:bodyPr>
          <a:lstStyle/>
          <a:p>
            <a:pPr>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1. Formal:</a:t>
            </a:r>
            <a:r>
              <a:rPr lang="en-US" dirty="0">
                <a:solidFill>
                  <a:srgbClr val="7030A0"/>
                </a:solidFill>
                <a:latin typeface="Times New Roman" panose="02020603050405020304" pitchFamily="18" charset="0"/>
                <a:cs typeface="Times New Roman" panose="02020603050405020304" pitchFamily="18" charset="0"/>
              </a:rPr>
              <a:t> Used basically for business correspondence or communication in formal situations</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College, bank, administrative offices, shops, hotels, corporate world</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Salutation and complimentary close has formal tone</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Accuracy, grammatical correctness necessary, proper punctuation marks</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Should be precise</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Requesting, informing, complaining, for advertising in corporate world</a:t>
            </a:r>
          </a:p>
          <a:p>
            <a:pPr algn="just">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2. Informal: </a:t>
            </a:r>
            <a:r>
              <a:rPr lang="en-US" dirty="0">
                <a:solidFill>
                  <a:srgbClr val="7030A0"/>
                </a:solidFill>
                <a:latin typeface="Times New Roman" panose="02020603050405020304" pitchFamily="18" charset="0"/>
                <a:cs typeface="Times New Roman" panose="02020603050405020304" pitchFamily="18" charset="0"/>
              </a:rPr>
              <a:t>Used for writing to friends, relatives, colleagues and in informal matters</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Personal touch, informal language</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Rules of grammar, correctness may be disregarded at times</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Inviting, thanking, accepting/refusing invitations, requesting, greeting, apologizing, condoling etc.</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Use of abbreviations, contractions, emotive words, jargon</a:t>
            </a:r>
          </a:p>
          <a:p>
            <a:pPr algn="just">
              <a:buFont typeface="Wingdings" panose="05000000000000000000" pitchFamily="2" charset="2"/>
              <a:buChar char="Ø"/>
            </a:pPr>
            <a:endParaRPr lang="en-US" dirty="0">
              <a:solidFill>
                <a:srgbClr val="7030A0"/>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US"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5640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1353800" cy="1406768"/>
          </a:xfrm>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Email Discussion Groups</a:t>
            </a:r>
          </a:p>
        </p:txBody>
      </p:sp>
      <p:sp>
        <p:nvSpPr>
          <p:cNvPr id="3" name="Content Placeholder 2"/>
          <p:cNvSpPr>
            <a:spLocks noGrp="1"/>
          </p:cNvSpPr>
          <p:nvPr>
            <p:ph idx="1"/>
          </p:nvPr>
        </p:nvSpPr>
        <p:spPr>
          <a:xfrm>
            <a:off x="838200" y="1406768"/>
            <a:ext cx="11353800" cy="5451231"/>
          </a:xfrm>
        </p:spPr>
        <p:txBody>
          <a:bodyPr/>
          <a:lstStyle/>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Also known as: email discussion forum, internet group, mailing list, listserv</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Email Discussion Group is a type of group that uses online environment for providing, sharing, exchanging, commenting, discussing on a certain topic within the group by using email</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Similar to </a:t>
            </a:r>
            <a:r>
              <a:rPr lang="en-US" dirty="0" err="1">
                <a:solidFill>
                  <a:srgbClr val="7030A0"/>
                </a:solidFill>
                <a:latin typeface="Times New Roman" panose="02020603050405020304" pitchFamily="18" charset="0"/>
                <a:cs typeface="Times New Roman" panose="02020603050405020304" pitchFamily="18" charset="0"/>
              </a:rPr>
              <a:t>WhatsApp</a:t>
            </a:r>
            <a:r>
              <a:rPr lang="en-US" dirty="0">
                <a:solidFill>
                  <a:srgbClr val="7030A0"/>
                </a:solidFill>
                <a:latin typeface="Times New Roman" panose="02020603050405020304" pitchFamily="18" charset="0"/>
                <a:cs typeface="Times New Roman" panose="02020603050405020304" pitchFamily="18" charset="0"/>
              </a:rPr>
              <a:t> or Facebook group</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Such a group can be created, subscribed or joined</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Use of Google Groups App may be made to create such a group</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Can be used effectively in teaching- learning process</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For dialogue/ discussion between teacher and students</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For collaborative activities like online discussion, tests, </a:t>
            </a:r>
            <a:r>
              <a:rPr lang="en-US">
                <a:solidFill>
                  <a:srgbClr val="7030A0"/>
                </a:solidFill>
                <a:latin typeface="Times New Roman" panose="02020603050405020304" pitchFamily="18" charset="0"/>
                <a:cs typeface="Times New Roman" panose="02020603050405020304" pitchFamily="18" charset="0"/>
              </a:rPr>
              <a:t>projects etc.</a:t>
            </a:r>
            <a:endParaRPr lang="en-US"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8326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58388F-F1F9-DCFB-6D62-8DFB3BA9BDC3}"/>
              </a:ext>
            </a:extLst>
          </p:cNvPr>
          <p:cNvSpPr>
            <a:spLocks noGrp="1"/>
          </p:cNvSpPr>
          <p:nvPr>
            <p:ph type="title"/>
          </p:nvPr>
        </p:nvSpPr>
        <p:spPr>
          <a:xfrm>
            <a:off x="838200" y="1"/>
            <a:ext cx="11353800" cy="1246908"/>
          </a:xfrm>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Email Pals</a:t>
            </a:r>
          </a:p>
        </p:txBody>
      </p:sp>
      <p:sp>
        <p:nvSpPr>
          <p:cNvPr id="3" name="Content Placeholder 2">
            <a:extLst>
              <a:ext uri="{FF2B5EF4-FFF2-40B4-BE49-F238E27FC236}">
                <a16:creationId xmlns:a16="http://schemas.microsoft.com/office/drawing/2014/main" xmlns="" id="{F70CB0C5-F2E4-6054-34A3-BCD56B6F74A3}"/>
              </a:ext>
            </a:extLst>
          </p:cNvPr>
          <p:cNvSpPr>
            <a:spLocks noGrp="1"/>
          </p:cNvSpPr>
          <p:nvPr>
            <p:ph idx="1"/>
          </p:nvPr>
        </p:nvSpPr>
        <p:spPr>
          <a:xfrm>
            <a:off x="838200" y="1246908"/>
            <a:ext cx="11353800" cy="5611091"/>
          </a:xfrm>
        </p:spPr>
        <p:txBody>
          <a:bodyPr/>
          <a:lstStyle/>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Pals means friends</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Email Pals is a concept similar to Pen friendship; email pals/ e-pals means pen friends</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E-pals are friends whom you have not seen but friendship is through emails</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Aim : to share information about culture, traditions, nature, habits, feelings, information etc.</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E-pals could be of any age, nationality or culture</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advantage: can be used to develop language proficiency</a:t>
            </a:r>
          </a:p>
        </p:txBody>
      </p:sp>
    </p:spTree>
    <p:extLst>
      <p:ext uri="{BB962C8B-B14F-4D97-AF65-F5344CB8AC3E}">
        <p14:creationId xmlns:p14="http://schemas.microsoft.com/office/powerpoint/2010/main" val="1738011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29D85F-CD5E-A1AE-963F-E69F311AFD13}"/>
              </a:ext>
            </a:extLst>
          </p:cNvPr>
          <p:cNvSpPr>
            <a:spLocks noGrp="1"/>
          </p:cNvSpPr>
          <p:nvPr>
            <p:ph type="title"/>
          </p:nvPr>
        </p:nvSpPr>
        <p:spPr>
          <a:xfrm>
            <a:off x="838200" y="1"/>
            <a:ext cx="11353800" cy="1413164"/>
          </a:xfrm>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Blogs: Nature, Types and Functions</a:t>
            </a:r>
            <a:endParaRPr lang="en-US" sz="3600" dirty="0"/>
          </a:p>
        </p:txBody>
      </p:sp>
      <p:sp>
        <p:nvSpPr>
          <p:cNvPr id="3" name="Content Placeholder 2">
            <a:extLst>
              <a:ext uri="{FF2B5EF4-FFF2-40B4-BE49-F238E27FC236}">
                <a16:creationId xmlns:a16="http://schemas.microsoft.com/office/drawing/2014/main" xmlns="" id="{15F0FAC4-7F3B-1403-1678-4F56B418865D}"/>
              </a:ext>
            </a:extLst>
          </p:cNvPr>
          <p:cNvSpPr>
            <a:spLocks noGrp="1"/>
          </p:cNvSpPr>
          <p:nvPr>
            <p:ph idx="1"/>
          </p:nvPr>
        </p:nvSpPr>
        <p:spPr>
          <a:xfrm>
            <a:off x="838200" y="1805049"/>
            <a:ext cx="10515600" cy="4371914"/>
          </a:xfrm>
        </p:spPr>
        <p:txBody>
          <a:bodyPr/>
          <a:lstStyle/>
          <a:p>
            <a:pPr>
              <a:buFont typeface="Wingdings" panose="05000000000000000000" pitchFamily="2" charset="2"/>
              <a:buChar char="Ø"/>
            </a:pPr>
            <a:r>
              <a:rPr lang="en-US" b="1" dirty="0">
                <a:solidFill>
                  <a:srgbClr val="7030A0"/>
                </a:solidFill>
                <a:latin typeface="Times New Roman" panose="02020603050405020304" pitchFamily="18" charset="0"/>
                <a:cs typeface="Times New Roman" panose="02020603050405020304" pitchFamily="18" charset="0"/>
              </a:rPr>
              <a:t>Blog: </a:t>
            </a:r>
            <a:r>
              <a:rPr lang="en-US" dirty="0">
                <a:solidFill>
                  <a:srgbClr val="7030A0"/>
                </a:solidFill>
                <a:latin typeface="Times New Roman" panose="02020603050405020304" pitchFamily="18" charset="0"/>
                <a:cs typeface="Times New Roman" panose="02020603050405020304" pitchFamily="18" charset="0"/>
              </a:rPr>
              <a:t>is a blend of weblog; </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It’s a website maintained by a person or group by publishing regular entries in the form of text, images, audios, videos, description of events, comments/ views on events etc.</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A form of online published communication</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Blogs displayed in reverse chronological order that is latest blog is appears first</a:t>
            </a:r>
          </a:p>
          <a:p>
            <a:pPr>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Also seen as a sort of online diary and helps in keeping a record</a:t>
            </a:r>
          </a:p>
          <a:p>
            <a:pPr marL="0" indent="0">
              <a:buNone/>
            </a:pPr>
            <a:endParaRPr lang="en-US" dirty="0"/>
          </a:p>
        </p:txBody>
      </p:sp>
    </p:spTree>
    <p:extLst>
      <p:ext uri="{BB962C8B-B14F-4D97-AF65-F5344CB8AC3E}">
        <p14:creationId xmlns:p14="http://schemas.microsoft.com/office/powerpoint/2010/main" val="29896928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343</TotalTime>
  <Words>1087</Words>
  <Application>Microsoft Office PowerPoint</Application>
  <PresentationFormat>Custom</PresentationFormat>
  <Paragraphs>112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E- Communication</vt:lpstr>
      <vt:lpstr>E- Communication: Nature and Advantages</vt:lpstr>
      <vt:lpstr>Email:  Types, Parts, Form and Terms</vt:lpstr>
      <vt:lpstr>Email:  Types, Parts, Form and Terms continued…</vt:lpstr>
      <vt:lpstr>Email:  Types, Parts, Form and Terms continued…</vt:lpstr>
      <vt:lpstr>Email: Types</vt:lpstr>
      <vt:lpstr>Email Discussion Groups</vt:lpstr>
      <vt:lpstr>Email Pals</vt:lpstr>
      <vt:lpstr>Blogs: Nature, Types and Functions</vt:lpstr>
      <vt:lpstr>Blogs: continued…</vt:lpstr>
      <vt:lpstr>Blogs: continued…</vt:lpstr>
      <vt:lpstr>Blogs: continued…</vt:lpstr>
      <vt:lpstr>Blogs: continued…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 Communication</dc:title>
  <dc:creator>MCK NTA33</dc:creator>
  <cp:lastModifiedBy>MCK NTA6</cp:lastModifiedBy>
  <cp:revision>26</cp:revision>
  <dcterms:created xsi:type="dcterms:W3CDTF">2023-05-03T02:38:14Z</dcterms:created>
  <dcterms:modified xsi:type="dcterms:W3CDTF">2023-05-17T03:49:49Z</dcterms:modified>
</cp:coreProperties>
</file>