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6" r:id="rId10"/>
    <p:sldId id="264" r:id="rId11"/>
    <p:sldId id="265" r:id="rId12"/>
    <p:sldId id="267" r:id="rId13"/>
    <p:sldId id="268"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6" d="100"/>
          <a:sy n="86" d="100"/>
        </p:scale>
        <p:origin x="-264" y="-7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1E63358-DBEB-71B1-F2CC-5610D89002A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xmlns="" id="{D40EF6B9-33D9-6F51-06BA-64F368AE2C5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xmlns="" id="{857F871C-7AB5-2ACC-8AE1-895D04D613F5}"/>
              </a:ext>
            </a:extLst>
          </p:cNvPr>
          <p:cNvSpPr>
            <a:spLocks noGrp="1"/>
          </p:cNvSpPr>
          <p:nvPr>
            <p:ph type="dt" sz="half" idx="10"/>
          </p:nvPr>
        </p:nvSpPr>
        <p:spPr/>
        <p:txBody>
          <a:bodyPr/>
          <a:lstStyle/>
          <a:p>
            <a:fld id="{90A75F6E-7AF2-4C1B-B43E-4B0872F8B65B}" type="datetimeFigureOut">
              <a:rPr lang="en-US" smtClean="0"/>
              <a:t>5/17/2023</a:t>
            </a:fld>
            <a:endParaRPr lang="en-US"/>
          </a:p>
        </p:txBody>
      </p:sp>
      <p:sp>
        <p:nvSpPr>
          <p:cNvPr id="5" name="Footer Placeholder 4">
            <a:extLst>
              <a:ext uri="{FF2B5EF4-FFF2-40B4-BE49-F238E27FC236}">
                <a16:creationId xmlns:a16="http://schemas.microsoft.com/office/drawing/2014/main" xmlns="" id="{4CE51BC1-2362-7F07-D2CB-46A5DD7A866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C85FE77E-6B90-6899-CE6D-8956B9DA3420}"/>
              </a:ext>
            </a:extLst>
          </p:cNvPr>
          <p:cNvSpPr>
            <a:spLocks noGrp="1"/>
          </p:cNvSpPr>
          <p:nvPr>
            <p:ph type="sldNum" sz="quarter" idx="12"/>
          </p:nvPr>
        </p:nvSpPr>
        <p:spPr/>
        <p:txBody>
          <a:bodyPr/>
          <a:lstStyle/>
          <a:p>
            <a:fld id="{46F90299-C40B-4316-A613-62A1E7B62FDC}" type="slidenum">
              <a:rPr lang="en-US" smtClean="0"/>
              <a:t>‹#›</a:t>
            </a:fld>
            <a:endParaRPr lang="en-US"/>
          </a:p>
        </p:txBody>
      </p:sp>
    </p:spTree>
    <p:extLst>
      <p:ext uri="{BB962C8B-B14F-4D97-AF65-F5344CB8AC3E}">
        <p14:creationId xmlns:p14="http://schemas.microsoft.com/office/powerpoint/2010/main" val="26308186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BB5B1ED-D842-0B3C-731E-5677074A509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xmlns="" id="{3414BA07-90BF-8AC8-DBC9-23274B14EA4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63222C03-2D53-9349-B963-50461ED2FF32}"/>
              </a:ext>
            </a:extLst>
          </p:cNvPr>
          <p:cNvSpPr>
            <a:spLocks noGrp="1"/>
          </p:cNvSpPr>
          <p:nvPr>
            <p:ph type="dt" sz="half" idx="10"/>
          </p:nvPr>
        </p:nvSpPr>
        <p:spPr/>
        <p:txBody>
          <a:bodyPr/>
          <a:lstStyle/>
          <a:p>
            <a:fld id="{90A75F6E-7AF2-4C1B-B43E-4B0872F8B65B}" type="datetimeFigureOut">
              <a:rPr lang="en-US" smtClean="0"/>
              <a:t>5/17/2023</a:t>
            </a:fld>
            <a:endParaRPr lang="en-US"/>
          </a:p>
        </p:txBody>
      </p:sp>
      <p:sp>
        <p:nvSpPr>
          <p:cNvPr id="5" name="Footer Placeholder 4">
            <a:extLst>
              <a:ext uri="{FF2B5EF4-FFF2-40B4-BE49-F238E27FC236}">
                <a16:creationId xmlns:a16="http://schemas.microsoft.com/office/drawing/2014/main" xmlns="" id="{3A439F42-A000-067F-CEBE-B59D01C2984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5EA9FB48-DBEF-55A4-9FAB-92B078659FA9}"/>
              </a:ext>
            </a:extLst>
          </p:cNvPr>
          <p:cNvSpPr>
            <a:spLocks noGrp="1"/>
          </p:cNvSpPr>
          <p:nvPr>
            <p:ph type="sldNum" sz="quarter" idx="12"/>
          </p:nvPr>
        </p:nvSpPr>
        <p:spPr/>
        <p:txBody>
          <a:bodyPr/>
          <a:lstStyle/>
          <a:p>
            <a:fld id="{46F90299-C40B-4316-A613-62A1E7B62FDC}" type="slidenum">
              <a:rPr lang="en-US" smtClean="0"/>
              <a:t>‹#›</a:t>
            </a:fld>
            <a:endParaRPr lang="en-US"/>
          </a:p>
        </p:txBody>
      </p:sp>
    </p:spTree>
    <p:extLst>
      <p:ext uri="{BB962C8B-B14F-4D97-AF65-F5344CB8AC3E}">
        <p14:creationId xmlns:p14="http://schemas.microsoft.com/office/powerpoint/2010/main" val="27119322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130BE1DB-4A1E-4F61-A9E0-24F37A28DF2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xmlns="" id="{FB73913C-DC8B-619C-612C-9BFCBD08DC6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37EA28B2-B8EE-0878-8D00-AF04631AD694}"/>
              </a:ext>
            </a:extLst>
          </p:cNvPr>
          <p:cNvSpPr>
            <a:spLocks noGrp="1"/>
          </p:cNvSpPr>
          <p:nvPr>
            <p:ph type="dt" sz="half" idx="10"/>
          </p:nvPr>
        </p:nvSpPr>
        <p:spPr/>
        <p:txBody>
          <a:bodyPr/>
          <a:lstStyle/>
          <a:p>
            <a:fld id="{90A75F6E-7AF2-4C1B-B43E-4B0872F8B65B}" type="datetimeFigureOut">
              <a:rPr lang="en-US" smtClean="0"/>
              <a:t>5/17/2023</a:t>
            </a:fld>
            <a:endParaRPr lang="en-US"/>
          </a:p>
        </p:txBody>
      </p:sp>
      <p:sp>
        <p:nvSpPr>
          <p:cNvPr id="5" name="Footer Placeholder 4">
            <a:extLst>
              <a:ext uri="{FF2B5EF4-FFF2-40B4-BE49-F238E27FC236}">
                <a16:creationId xmlns:a16="http://schemas.microsoft.com/office/drawing/2014/main" xmlns="" id="{9BF7F57C-403F-A5BC-B202-0D371F6C07F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4E3DA55D-65F2-D885-FC67-18B071DE688F}"/>
              </a:ext>
            </a:extLst>
          </p:cNvPr>
          <p:cNvSpPr>
            <a:spLocks noGrp="1"/>
          </p:cNvSpPr>
          <p:nvPr>
            <p:ph type="sldNum" sz="quarter" idx="12"/>
          </p:nvPr>
        </p:nvSpPr>
        <p:spPr/>
        <p:txBody>
          <a:bodyPr/>
          <a:lstStyle/>
          <a:p>
            <a:fld id="{46F90299-C40B-4316-A613-62A1E7B62FDC}" type="slidenum">
              <a:rPr lang="en-US" smtClean="0"/>
              <a:t>‹#›</a:t>
            </a:fld>
            <a:endParaRPr lang="en-US"/>
          </a:p>
        </p:txBody>
      </p:sp>
    </p:spTree>
    <p:extLst>
      <p:ext uri="{BB962C8B-B14F-4D97-AF65-F5344CB8AC3E}">
        <p14:creationId xmlns:p14="http://schemas.microsoft.com/office/powerpoint/2010/main" val="793265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C3C5140-FFE4-FDCD-15BE-4664C3C5159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8DEA5C62-710F-14B3-03B8-44F2059B46B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8B7430C3-0D0A-F3C5-1C68-42A654805C9A}"/>
              </a:ext>
            </a:extLst>
          </p:cNvPr>
          <p:cNvSpPr>
            <a:spLocks noGrp="1"/>
          </p:cNvSpPr>
          <p:nvPr>
            <p:ph type="dt" sz="half" idx="10"/>
          </p:nvPr>
        </p:nvSpPr>
        <p:spPr/>
        <p:txBody>
          <a:bodyPr/>
          <a:lstStyle/>
          <a:p>
            <a:fld id="{90A75F6E-7AF2-4C1B-B43E-4B0872F8B65B}" type="datetimeFigureOut">
              <a:rPr lang="en-US" smtClean="0"/>
              <a:t>5/17/2023</a:t>
            </a:fld>
            <a:endParaRPr lang="en-US"/>
          </a:p>
        </p:txBody>
      </p:sp>
      <p:sp>
        <p:nvSpPr>
          <p:cNvPr id="5" name="Footer Placeholder 4">
            <a:extLst>
              <a:ext uri="{FF2B5EF4-FFF2-40B4-BE49-F238E27FC236}">
                <a16:creationId xmlns:a16="http://schemas.microsoft.com/office/drawing/2014/main" xmlns="" id="{A5CC8DF4-FD1E-A392-62EB-45C31C5C5F5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93898EBE-FFEC-4120-63A2-0C38D90931F7}"/>
              </a:ext>
            </a:extLst>
          </p:cNvPr>
          <p:cNvSpPr>
            <a:spLocks noGrp="1"/>
          </p:cNvSpPr>
          <p:nvPr>
            <p:ph type="sldNum" sz="quarter" idx="12"/>
          </p:nvPr>
        </p:nvSpPr>
        <p:spPr/>
        <p:txBody>
          <a:bodyPr/>
          <a:lstStyle/>
          <a:p>
            <a:fld id="{46F90299-C40B-4316-A613-62A1E7B62FDC}" type="slidenum">
              <a:rPr lang="en-US" smtClean="0"/>
              <a:t>‹#›</a:t>
            </a:fld>
            <a:endParaRPr lang="en-US"/>
          </a:p>
        </p:txBody>
      </p:sp>
    </p:spTree>
    <p:extLst>
      <p:ext uri="{BB962C8B-B14F-4D97-AF65-F5344CB8AC3E}">
        <p14:creationId xmlns:p14="http://schemas.microsoft.com/office/powerpoint/2010/main" val="23905697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7630A2E-64DB-5999-D20B-6C406D6AB5C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xmlns="" id="{E13DE053-9E27-DB05-829F-9AA4B06DEF4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56A215FD-A1BF-2B5D-074A-4715F8220C84}"/>
              </a:ext>
            </a:extLst>
          </p:cNvPr>
          <p:cNvSpPr>
            <a:spLocks noGrp="1"/>
          </p:cNvSpPr>
          <p:nvPr>
            <p:ph type="dt" sz="half" idx="10"/>
          </p:nvPr>
        </p:nvSpPr>
        <p:spPr/>
        <p:txBody>
          <a:bodyPr/>
          <a:lstStyle/>
          <a:p>
            <a:fld id="{90A75F6E-7AF2-4C1B-B43E-4B0872F8B65B}" type="datetimeFigureOut">
              <a:rPr lang="en-US" smtClean="0"/>
              <a:t>5/17/2023</a:t>
            </a:fld>
            <a:endParaRPr lang="en-US"/>
          </a:p>
        </p:txBody>
      </p:sp>
      <p:sp>
        <p:nvSpPr>
          <p:cNvPr id="5" name="Footer Placeholder 4">
            <a:extLst>
              <a:ext uri="{FF2B5EF4-FFF2-40B4-BE49-F238E27FC236}">
                <a16:creationId xmlns:a16="http://schemas.microsoft.com/office/drawing/2014/main" xmlns="" id="{450C609F-FED9-F463-B13C-12BD7755E42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34D7ED00-F023-C574-28DA-0245BA620AF1}"/>
              </a:ext>
            </a:extLst>
          </p:cNvPr>
          <p:cNvSpPr>
            <a:spLocks noGrp="1"/>
          </p:cNvSpPr>
          <p:nvPr>
            <p:ph type="sldNum" sz="quarter" idx="12"/>
          </p:nvPr>
        </p:nvSpPr>
        <p:spPr/>
        <p:txBody>
          <a:bodyPr/>
          <a:lstStyle/>
          <a:p>
            <a:fld id="{46F90299-C40B-4316-A613-62A1E7B62FDC}" type="slidenum">
              <a:rPr lang="en-US" smtClean="0"/>
              <a:t>‹#›</a:t>
            </a:fld>
            <a:endParaRPr lang="en-US"/>
          </a:p>
        </p:txBody>
      </p:sp>
    </p:spTree>
    <p:extLst>
      <p:ext uri="{BB962C8B-B14F-4D97-AF65-F5344CB8AC3E}">
        <p14:creationId xmlns:p14="http://schemas.microsoft.com/office/powerpoint/2010/main" val="2468282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C1C8446-78C6-9C91-8E7A-42C8A2A2EAE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4978B605-5026-9DEC-030D-01ECC9EA45B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xmlns="" id="{A5264905-106C-9B3E-DA9A-A9DA6DEC56C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xmlns="" id="{70F397B9-6F95-CC87-777E-DA5DC748B85A}"/>
              </a:ext>
            </a:extLst>
          </p:cNvPr>
          <p:cNvSpPr>
            <a:spLocks noGrp="1"/>
          </p:cNvSpPr>
          <p:nvPr>
            <p:ph type="dt" sz="half" idx="10"/>
          </p:nvPr>
        </p:nvSpPr>
        <p:spPr/>
        <p:txBody>
          <a:bodyPr/>
          <a:lstStyle/>
          <a:p>
            <a:fld id="{90A75F6E-7AF2-4C1B-B43E-4B0872F8B65B}" type="datetimeFigureOut">
              <a:rPr lang="en-US" smtClean="0"/>
              <a:t>5/17/2023</a:t>
            </a:fld>
            <a:endParaRPr lang="en-US"/>
          </a:p>
        </p:txBody>
      </p:sp>
      <p:sp>
        <p:nvSpPr>
          <p:cNvPr id="6" name="Footer Placeholder 5">
            <a:extLst>
              <a:ext uri="{FF2B5EF4-FFF2-40B4-BE49-F238E27FC236}">
                <a16:creationId xmlns:a16="http://schemas.microsoft.com/office/drawing/2014/main" xmlns="" id="{1F8DB257-8031-CCAB-64CA-2326092B030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C5031EE6-687B-7864-2529-7B8186C6DC82}"/>
              </a:ext>
            </a:extLst>
          </p:cNvPr>
          <p:cNvSpPr>
            <a:spLocks noGrp="1"/>
          </p:cNvSpPr>
          <p:nvPr>
            <p:ph type="sldNum" sz="quarter" idx="12"/>
          </p:nvPr>
        </p:nvSpPr>
        <p:spPr/>
        <p:txBody>
          <a:bodyPr/>
          <a:lstStyle/>
          <a:p>
            <a:fld id="{46F90299-C40B-4316-A613-62A1E7B62FDC}" type="slidenum">
              <a:rPr lang="en-US" smtClean="0"/>
              <a:t>‹#›</a:t>
            </a:fld>
            <a:endParaRPr lang="en-US"/>
          </a:p>
        </p:txBody>
      </p:sp>
    </p:spTree>
    <p:extLst>
      <p:ext uri="{BB962C8B-B14F-4D97-AF65-F5344CB8AC3E}">
        <p14:creationId xmlns:p14="http://schemas.microsoft.com/office/powerpoint/2010/main" val="754023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7951698-60FA-A13F-772D-571F1E2A1A5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xmlns="" id="{39E22D5A-D471-5725-C2D3-F632D17CA78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xmlns="" id="{6D5EB7B6-4178-D1D2-462A-95D41B63147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xmlns="" id="{DD5A9396-E13C-2468-5225-6CBFB259F24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xmlns="" id="{9A620CA4-4CEA-9228-6FAA-FBBDC20195B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xmlns="" id="{FBD6C423-7508-5241-B1CA-B94C3CB09B5B}"/>
              </a:ext>
            </a:extLst>
          </p:cNvPr>
          <p:cNvSpPr>
            <a:spLocks noGrp="1"/>
          </p:cNvSpPr>
          <p:nvPr>
            <p:ph type="dt" sz="half" idx="10"/>
          </p:nvPr>
        </p:nvSpPr>
        <p:spPr/>
        <p:txBody>
          <a:bodyPr/>
          <a:lstStyle/>
          <a:p>
            <a:fld id="{90A75F6E-7AF2-4C1B-B43E-4B0872F8B65B}" type="datetimeFigureOut">
              <a:rPr lang="en-US" smtClean="0"/>
              <a:t>5/17/2023</a:t>
            </a:fld>
            <a:endParaRPr lang="en-US"/>
          </a:p>
        </p:txBody>
      </p:sp>
      <p:sp>
        <p:nvSpPr>
          <p:cNvPr id="8" name="Footer Placeholder 7">
            <a:extLst>
              <a:ext uri="{FF2B5EF4-FFF2-40B4-BE49-F238E27FC236}">
                <a16:creationId xmlns:a16="http://schemas.microsoft.com/office/drawing/2014/main" xmlns="" id="{47C28A99-D544-4942-4A23-CEEBC2F8E41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xmlns="" id="{FC777CCB-AE06-94F9-A9E5-B9F2B22BECBE}"/>
              </a:ext>
            </a:extLst>
          </p:cNvPr>
          <p:cNvSpPr>
            <a:spLocks noGrp="1"/>
          </p:cNvSpPr>
          <p:nvPr>
            <p:ph type="sldNum" sz="quarter" idx="12"/>
          </p:nvPr>
        </p:nvSpPr>
        <p:spPr/>
        <p:txBody>
          <a:bodyPr/>
          <a:lstStyle/>
          <a:p>
            <a:fld id="{46F90299-C40B-4316-A613-62A1E7B62FDC}" type="slidenum">
              <a:rPr lang="en-US" smtClean="0"/>
              <a:t>‹#›</a:t>
            </a:fld>
            <a:endParaRPr lang="en-US"/>
          </a:p>
        </p:txBody>
      </p:sp>
    </p:spTree>
    <p:extLst>
      <p:ext uri="{BB962C8B-B14F-4D97-AF65-F5344CB8AC3E}">
        <p14:creationId xmlns:p14="http://schemas.microsoft.com/office/powerpoint/2010/main" val="15404704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95B4C68-7A18-CADD-513D-6F13B131899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xmlns="" id="{C25E7873-0045-CDBB-7FBE-9673ABD33615}"/>
              </a:ext>
            </a:extLst>
          </p:cNvPr>
          <p:cNvSpPr>
            <a:spLocks noGrp="1"/>
          </p:cNvSpPr>
          <p:nvPr>
            <p:ph type="dt" sz="half" idx="10"/>
          </p:nvPr>
        </p:nvSpPr>
        <p:spPr/>
        <p:txBody>
          <a:bodyPr/>
          <a:lstStyle/>
          <a:p>
            <a:fld id="{90A75F6E-7AF2-4C1B-B43E-4B0872F8B65B}" type="datetimeFigureOut">
              <a:rPr lang="en-US" smtClean="0"/>
              <a:t>5/17/2023</a:t>
            </a:fld>
            <a:endParaRPr lang="en-US"/>
          </a:p>
        </p:txBody>
      </p:sp>
      <p:sp>
        <p:nvSpPr>
          <p:cNvPr id="4" name="Footer Placeholder 3">
            <a:extLst>
              <a:ext uri="{FF2B5EF4-FFF2-40B4-BE49-F238E27FC236}">
                <a16:creationId xmlns:a16="http://schemas.microsoft.com/office/drawing/2014/main" xmlns="" id="{F6C92410-1A9B-F47E-4B43-316918AF7CD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xmlns="" id="{5A596C39-CB54-86BA-F95D-E9D3CA8D9A8F}"/>
              </a:ext>
            </a:extLst>
          </p:cNvPr>
          <p:cNvSpPr>
            <a:spLocks noGrp="1"/>
          </p:cNvSpPr>
          <p:nvPr>
            <p:ph type="sldNum" sz="quarter" idx="12"/>
          </p:nvPr>
        </p:nvSpPr>
        <p:spPr/>
        <p:txBody>
          <a:bodyPr/>
          <a:lstStyle/>
          <a:p>
            <a:fld id="{46F90299-C40B-4316-A613-62A1E7B62FDC}" type="slidenum">
              <a:rPr lang="en-US" smtClean="0"/>
              <a:t>‹#›</a:t>
            </a:fld>
            <a:endParaRPr lang="en-US"/>
          </a:p>
        </p:txBody>
      </p:sp>
    </p:spTree>
    <p:extLst>
      <p:ext uri="{BB962C8B-B14F-4D97-AF65-F5344CB8AC3E}">
        <p14:creationId xmlns:p14="http://schemas.microsoft.com/office/powerpoint/2010/main" val="22391959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2DBFB90E-A150-AF3B-AB5C-7B7E567E12A7}"/>
              </a:ext>
            </a:extLst>
          </p:cNvPr>
          <p:cNvSpPr>
            <a:spLocks noGrp="1"/>
          </p:cNvSpPr>
          <p:nvPr>
            <p:ph type="dt" sz="half" idx="10"/>
          </p:nvPr>
        </p:nvSpPr>
        <p:spPr/>
        <p:txBody>
          <a:bodyPr/>
          <a:lstStyle/>
          <a:p>
            <a:fld id="{90A75F6E-7AF2-4C1B-B43E-4B0872F8B65B}" type="datetimeFigureOut">
              <a:rPr lang="en-US" smtClean="0"/>
              <a:t>5/17/2023</a:t>
            </a:fld>
            <a:endParaRPr lang="en-US"/>
          </a:p>
        </p:txBody>
      </p:sp>
      <p:sp>
        <p:nvSpPr>
          <p:cNvPr id="3" name="Footer Placeholder 2">
            <a:extLst>
              <a:ext uri="{FF2B5EF4-FFF2-40B4-BE49-F238E27FC236}">
                <a16:creationId xmlns:a16="http://schemas.microsoft.com/office/drawing/2014/main" xmlns="" id="{757BD447-4C8E-6452-B66C-6685E3A28FF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xmlns="" id="{F5CE4E0C-4EB3-2C4B-D804-A315883AC5EE}"/>
              </a:ext>
            </a:extLst>
          </p:cNvPr>
          <p:cNvSpPr>
            <a:spLocks noGrp="1"/>
          </p:cNvSpPr>
          <p:nvPr>
            <p:ph type="sldNum" sz="quarter" idx="12"/>
          </p:nvPr>
        </p:nvSpPr>
        <p:spPr/>
        <p:txBody>
          <a:bodyPr/>
          <a:lstStyle/>
          <a:p>
            <a:fld id="{46F90299-C40B-4316-A613-62A1E7B62FDC}" type="slidenum">
              <a:rPr lang="en-US" smtClean="0"/>
              <a:t>‹#›</a:t>
            </a:fld>
            <a:endParaRPr lang="en-US"/>
          </a:p>
        </p:txBody>
      </p:sp>
    </p:spTree>
    <p:extLst>
      <p:ext uri="{BB962C8B-B14F-4D97-AF65-F5344CB8AC3E}">
        <p14:creationId xmlns:p14="http://schemas.microsoft.com/office/powerpoint/2010/main" val="42457751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0FC03E3-3721-6BAC-8291-53576E929AA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xmlns="" id="{9A5101C6-1407-D464-4AEE-52BFE62303A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xmlns="" id="{E9C45D6D-9870-E177-5E4A-B2207AAF8D8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B173CF03-4386-8575-ACB2-FDCF2FCA5D92}"/>
              </a:ext>
            </a:extLst>
          </p:cNvPr>
          <p:cNvSpPr>
            <a:spLocks noGrp="1"/>
          </p:cNvSpPr>
          <p:nvPr>
            <p:ph type="dt" sz="half" idx="10"/>
          </p:nvPr>
        </p:nvSpPr>
        <p:spPr/>
        <p:txBody>
          <a:bodyPr/>
          <a:lstStyle/>
          <a:p>
            <a:fld id="{90A75F6E-7AF2-4C1B-B43E-4B0872F8B65B}" type="datetimeFigureOut">
              <a:rPr lang="en-US" smtClean="0"/>
              <a:t>5/17/2023</a:t>
            </a:fld>
            <a:endParaRPr lang="en-US"/>
          </a:p>
        </p:txBody>
      </p:sp>
      <p:sp>
        <p:nvSpPr>
          <p:cNvPr id="6" name="Footer Placeholder 5">
            <a:extLst>
              <a:ext uri="{FF2B5EF4-FFF2-40B4-BE49-F238E27FC236}">
                <a16:creationId xmlns:a16="http://schemas.microsoft.com/office/drawing/2014/main" xmlns="" id="{9A296675-FC32-718D-612F-EA55A170876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216569F4-CE1F-ED67-2249-5FC244C8D672}"/>
              </a:ext>
            </a:extLst>
          </p:cNvPr>
          <p:cNvSpPr>
            <a:spLocks noGrp="1"/>
          </p:cNvSpPr>
          <p:nvPr>
            <p:ph type="sldNum" sz="quarter" idx="12"/>
          </p:nvPr>
        </p:nvSpPr>
        <p:spPr/>
        <p:txBody>
          <a:bodyPr/>
          <a:lstStyle/>
          <a:p>
            <a:fld id="{46F90299-C40B-4316-A613-62A1E7B62FDC}" type="slidenum">
              <a:rPr lang="en-US" smtClean="0"/>
              <a:t>‹#›</a:t>
            </a:fld>
            <a:endParaRPr lang="en-US"/>
          </a:p>
        </p:txBody>
      </p:sp>
    </p:spTree>
    <p:extLst>
      <p:ext uri="{BB962C8B-B14F-4D97-AF65-F5344CB8AC3E}">
        <p14:creationId xmlns:p14="http://schemas.microsoft.com/office/powerpoint/2010/main" val="23492286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813D2B1-B63F-42F9-58EA-6F7583EB883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xmlns="" id="{06A9310A-120E-C35F-66C8-94EC32BD7B0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xmlns="" id="{5ACD71E2-9974-76E2-79F2-855649DC56A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9A47B150-A97C-DDCC-67CC-71D156FAFC9A}"/>
              </a:ext>
            </a:extLst>
          </p:cNvPr>
          <p:cNvSpPr>
            <a:spLocks noGrp="1"/>
          </p:cNvSpPr>
          <p:nvPr>
            <p:ph type="dt" sz="half" idx="10"/>
          </p:nvPr>
        </p:nvSpPr>
        <p:spPr/>
        <p:txBody>
          <a:bodyPr/>
          <a:lstStyle/>
          <a:p>
            <a:fld id="{90A75F6E-7AF2-4C1B-B43E-4B0872F8B65B}" type="datetimeFigureOut">
              <a:rPr lang="en-US" smtClean="0"/>
              <a:t>5/17/2023</a:t>
            </a:fld>
            <a:endParaRPr lang="en-US"/>
          </a:p>
        </p:txBody>
      </p:sp>
      <p:sp>
        <p:nvSpPr>
          <p:cNvPr id="6" name="Footer Placeholder 5">
            <a:extLst>
              <a:ext uri="{FF2B5EF4-FFF2-40B4-BE49-F238E27FC236}">
                <a16:creationId xmlns:a16="http://schemas.microsoft.com/office/drawing/2014/main" xmlns="" id="{D8FC81F7-D348-67C3-6EEA-7DBD3A7A402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9B8B63B6-EF95-F617-0F08-D820083D68B0}"/>
              </a:ext>
            </a:extLst>
          </p:cNvPr>
          <p:cNvSpPr>
            <a:spLocks noGrp="1"/>
          </p:cNvSpPr>
          <p:nvPr>
            <p:ph type="sldNum" sz="quarter" idx="12"/>
          </p:nvPr>
        </p:nvSpPr>
        <p:spPr/>
        <p:txBody>
          <a:bodyPr/>
          <a:lstStyle/>
          <a:p>
            <a:fld id="{46F90299-C40B-4316-A613-62A1E7B62FDC}" type="slidenum">
              <a:rPr lang="en-US" smtClean="0"/>
              <a:t>‹#›</a:t>
            </a:fld>
            <a:endParaRPr lang="en-US"/>
          </a:p>
        </p:txBody>
      </p:sp>
    </p:spTree>
    <p:extLst>
      <p:ext uri="{BB962C8B-B14F-4D97-AF65-F5344CB8AC3E}">
        <p14:creationId xmlns:p14="http://schemas.microsoft.com/office/powerpoint/2010/main" val="23044159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5CB03C77-55FE-3E59-3143-CFBFE30AE40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xmlns="" id="{C3FD79CD-937B-1033-D623-9E1286BDF1A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13887DA3-C5ED-0C51-45C5-9A8BD0297F3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0A75F6E-7AF2-4C1B-B43E-4B0872F8B65B}" type="datetimeFigureOut">
              <a:rPr lang="en-US" smtClean="0"/>
              <a:t>5/17/2023</a:t>
            </a:fld>
            <a:endParaRPr lang="en-US"/>
          </a:p>
        </p:txBody>
      </p:sp>
      <p:sp>
        <p:nvSpPr>
          <p:cNvPr id="5" name="Footer Placeholder 4">
            <a:extLst>
              <a:ext uri="{FF2B5EF4-FFF2-40B4-BE49-F238E27FC236}">
                <a16:creationId xmlns:a16="http://schemas.microsoft.com/office/drawing/2014/main" xmlns="" id="{7F94BEE2-1B93-B0F3-C2EC-8D3398AF9CC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xmlns="" id="{F8079ABF-0A4B-115A-0821-CF9EE65A3D5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6F90299-C40B-4316-A613-62A1E7B62FDC}" type="slidenum">
              <a:rPr lang="en-US" smtClean="0"/>
              <a:t>‹#›</a:t>
            </a:fld>
            <a:endParaRPr lang="en-US"/>
          </a:p>
        </p:txBody>
      </p:sp>
    </p:spTree>
    <p:extLst>
      <p:ext uri="{BB962C8B-B14F-4D97-AF65-F5344CB8AC3E}">
        <p14:creationId xmlns:p14="http://schemas.microsoft.com/office/powerpoint/2010/main" val="7684835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mailto:srprabhune@gmail.com"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7D28C8FA-A48D-2174-FCB1-81C3B3D6A26C}"/>
              </a:ext>
            </a:extLst>
          </p:cNvPr>
          <p:cNvSpPr>
            <a:spLocks noGrp="1"/>
          </p:cNvSpPr>
          <p:nvPr>
            <p:ph type="title"/>
          </p:nvPr>
        </p:nvSpPr>
        <p:spPr>
          <a:xfrm>
            <a:off x="451262" y="365125"/>
            <a:ext cx="10902538" cy="1325563"/>
          </a:xfrm>
        </p:spPr>
        <p:txBody>
          <a:bodyPr>
            <a:normAutofit/>
          </a:bodyPr>
          <a:lstStyle/>
          <a:p>
            <a:pPr algn="ctr"/>
            <a:r>
              <a:rPr lang="en-US" sz="3600" b="1" dirty="0">
                <a:solidFill>
                  <a:srgbClr val="C00000"/>
                </a:solidFill>
                <a:latin typeface="Times New Roman" panose="02020603050405020304" pitchFamily="18" charset="0"/>
                <a:cs typeface="Times New Roman" panose="02020603050405020304" pitchFamily="18" charset="0"/>
              </a:rPr>
              <a:t>E- Communication</a:t>
            </a:r>
          </a:p>
        </p:txBody>
      </p:sp>
      <p:sp>
        <p:nvSpPr>
          <p:cNvPr id="5" name="Content Placeholder 4">
            <a:extLst>
              <a:ext uri="{FF2B5EF4-FFF2-40B4-BE49-F238E27FC236}">
                <a16:creationId xmlns:a16="http://schemas.microsoft.com/office/drawing/2014/main" xmlns="" id="{A30818D3-84D1-FA20-3B48-8551B1B7ECD8}"/>
              </a:ext>
            </a:extLst>
          </p:cNvPr>
          <p:cNvSpPr>
            <a:spLocks noGrp="1"/>
          </p:cNvSpPr>
          <p:nvPr>
            <p:ph idx="1"/>
          </p:nvPr>
        </p:nvSpPr>
        <p:spPr>
          <a:xfrm>
            <a:off x="838200" y="1591294"/>
            <a:ext cx="10740242" cy="5266705"/>
          </a:xfrm>
        </p:spPr>
        <p:txBody>
          <a:bodyPr/>
          <a:lstStyle/>
          <a:p>
            <a:pPr>
              <a:buFont typeface="Wingdings" panose="05000000000000000000" pitchFamily="2" charset="2"/>
              <a:buChar char="Ø"/>
            </a:pPr>
            <a:r>
              <a:rPr lang="en-US" b="1" dirty="0">
                <a:solidFill>
                  <a:srgbClr val="7030A0"/>
                </a:solidFill>
                <a:latin typeface="Times New Roman" panose="02020603050405020304" pitchFamily="18" charset="0"/>
                <a:cs typeface="Times New Roman" panose="02020603050405020304" pitchFamily="18" charset="0"/>
              </a:rPr>
              <a:t>Learning Outcomes:</a:t>
            </a:r>
          </a:p>
          <a:p>
            <a:pPr>
              <a:buFont typeface="Wingdings" panose="05000000000000000000" pitchFamily="2" charset="2"/>
              <a:buChar char="Ø"/>
            </a:pPr>
            <a:r>
              <a:rPr lang="en-US" dirty="0">
                <a:solidFill>
                  <a:srgbClr val="7030A0"/>
                </a:solidFill>
                <a:latin typeface="Times New Roman" panose="02020603050405020304" pitchFamily="18" charset="0"/>
                <a:cs typeface="Times New Roman" panose="02020603050405020304" pitchFamily="18" charset="0"/>
              </a:rPr>
              <a:t>To understand electronic communication through e-mail</a:t>
            </a:r>
          </a:p>
          <a:p>
            <a:pPr>
              <a:buFont typeface="Wingdings" panose="05000000000000000000" pitchFamily="2" charset="2"/>
              <a:buChar char="Ø"/>
            </a:pPr>
            <a:r>
              <a:rPr lang="en-US" dirty="0">
                <a:solidFill>
                  <a:srgbClr val="7030A0"/>
                </a:solidFill>
                <a:latin typeface="Times New Roman" panose="02020603050405020304" pitchFamily="18" charset="0"/>
                <a:cs typeface="Times New Roman" panose="02020603050405020304" pitchFamily="18" charset="0"/>
              </a:rPr>
              <a:t>To understand the concepts of e-mail discussion groups, e-mail pals and blogs</a:t>
            </a:r>
          </a:p>
          <a:p>
            <a:pPr>
              <a:buFont typeface="Wingdings" panose="05000000000000000000" pitchFamily="2" charset="2"/>
              <a:buChar char="Ø"/>
            </a:pPr>
            <a:r>
              <a:rPr lang="en-US" dirty="0">
                <a:solidFill>
                  <a:srgbClr val="7030A0"/>
                </a:solidFill>
                <a:latin typeface="Times New Roman" panose="02020603050405020304" pitchFamily="18" charset="0"/>
                <a:cs typeface="Times New Roman" panose="02020603050405020304" pitchFamily="18" charset="0"/>
              </a:rPr>
              <a:t>To write formal and informal e-mails</a:t>
            </a:r>
          </a:p>
          <a:p>
            <a:pPr>
              <a:buFont typeface="Wingdings" panose="05000000000000000000" pitchFamily="2" charset="2"/>
              <a:buChar char="Ø"/>
            </a:pPr>
            <a:r>
              <a:rPr lang="en-US" dirty="0">
                <a:solidFill>
                  <a:srgbClr val="7030A0"/>
                </a:solidFill>
                <a:latin typeface="Times New Roman" panose="02020603050405020304" pitchFamily="18" charset="0"/>
                <a:cs typeface="Times New Roman" panose="02020603050405020304" pitchFamily="18" charset="0"/>
              </a:rPr>
              <a:t>To write personal and professional blogs</a:t>
            </a:r>
          </a:p>
        </p:txBody>
      </p:sp>
    </p:spTree>
    <p:extLst>
      <p:ext uri="{BB962C8B-B14F-4D97-AF65-F5344CB8AC3E}">
        <p14:creationId xmlns:p14="http://schemas.microsoft.com/office/powerpoint/2010/main" val="110317173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D29E65C-4F49-5C84-4324-6539CAE60361}"/>
              </a:ext>
            </a:extLst>
          </p:cNvPr>
          <p:cNvSpPr>
            <a:spLocks noGrp="1"/>
          </p:cNvSpPr>
          <p:nvPr>
            <p:ph type="title"/>
          </p:nvPr>
        </p:nvSpPr>
        <p:spPr>
          <a:xfrm>
            <a:off x="838200" y="1"/>
            <a:ext cx="11353800" cy="1235033"/>
          </a:xfrm>
        </p:spPr>
        <p:txBody>
          <a:bodyPr>
            <a:normAutofit/>
          </a:bodyPr>
          <a:lstStyle/>
          <a:p>
            <a:pPr algn="ctr"/>
            <a:r>
              <a:rPr lang="en-US" sz="3600" b="1" dirty="0">
                <a:solidFill>
                  <a:srgbClr val="C00000"/>
                </a:solidFill>
                <a:latin typeface="Times New Roman" panose="02020603050405020304" pitchFamily="18" charset="0"/>
                <a:cs typeface="Times New Roman" panose="02020603050405020304" pitchFamily="18" charset="0"/>
              </a:rPr>
              <a:t>Blogs: continued…</a:t>
            </a:r>
          </a:p>
        </p:txBody>
      </p:sp>
      <p:sp>
        <p:nvSpPr>
          <p:cNvPr id="3" name="Content Placeholder 2">
            <a:extLst>
              <a:ext uri="{FF2B5EF4-FFF2-40B4-BE49-F238E27FC236}">
                <a16:creationId xmlns:a16="http://schemas.microsoft.com/office/drawing/2014/main" xmlns="" id="{843C4ECF-F29E-9581-6699-6F3123A754B8}"/>
              </a:ext>
            </a:extLst>
          </p:cNvPr>
          <p:cNvSpPr>
            <a:spLocks noGrp="1"/>
          </p:cNvSpPr>
          <p:nvPr>
            <p:ph idx="1"/>
          </p:nvPr>
        </p:nvSpPr>
        <p:spPr>
          <a:xfrm>
            <a:off x="838200" y="1235034"/>
            <a:ext cx="11353800" cy="5622965"/>
          </a:xfrm>
        </p:spPr>
        <p:txBody>
          <a:bodyPr/>
          <a:lstStyle/>
          <a:p>
            <a:pPr>
              <a:buFont typeface="Wingdings" panose="05000000000000000000" pitchFamily="2" charset="2"/>
              <a:buChar char="Ø"/>
            </a:pPr>
            <a:r>
              <a:rPr lang="en-US" b="1" dirty="0">
                <a:solidFill>
                  <a:srgbClr val="7030A0"/>
                </a:solidFill>
                <a:latin typeface="Times New Roman" panose="02020603050405020304" pitchFamily="18" charset="0"/>
                <a:cs typeface="Times New Roman" panose="02020603050405020304" pitchFamily="18" charset="0"/>
              </a:rPr>
              <a:t>Format</a:t>
            </a:r>
          </a:p>
        </p:txBody>
      </p:sp>
      <p:graphicFrame>
        <p:nvGraphicFramePr>
          <p:cNvPr id="6" name="Table 6">
            <a:extLst>
              <a:ext uri="{FF2B5EF4-FFF2-40B4-BE49-F238E27FC236}">
                <a16:creationId xmlns:a16="http://schemas.microsoft.com/office/drawing/2014/main" xmlns="" id="{8149F89D-C7BA-AC1A-E732-72CD72F5B9B6}"/>
              </a:ext>
            </a:extLst>
          </p:cNvPr>
          <p:cNvGraphicFramePr>
            <a:graphicFrameLocks noGrp="1"/>
          </p:cNvGraphicFramePr>
          <p:nvPr>
            <p:extLst>
              <p:ext uri="{D42A27DB-BD31-4B8C-83A1-F6EECF244321}">
                <p14:modId xmlns:p14="http://schemas.microsoft.com/office/powerpoint/2010/main" val="4118162940"/>
              </p:ext>
            </p:extLst>
          </p:nvPr>
        </p:nvGraphicFramePr>
        <p:xfrm>
          <a:off x="2909455" y="1235034"/>
          <a:ext cx="6685808" cy="4476997"/>
        </p:xfrm>
        <a:graphic>
          <a:graphicData uri="http://schemas.openxmlformats.org/drawingml/2006/table">
            <a:tbl>
              <a:tblPr firstRow="1" bandRow="1">
                <a:tableStyleId>{5C22544A-7EE6-4342-B048-85BDC9FD1C3A}</a:tableStyleId>
              </a:tblPr>
              <a:tblGrid>
                <a:gridCol w="3325091">
                  <a:extLst>
                    <a:ext uri="{9D8B030D-6E8A-4147-A177-3AD203B41FA5}">
                      <a16:colId xmlns:a16="http://schemas.microsoft.com/office/drawing/2014/main" xmlns="" val="824453594"/>
                    </a:ext>
                  </a:extLst>
                </a:gridCol>
                <a:gridCol w="3360717">
                  <a:extLst>
                    <a:ext uri="{9D8B030D-6E8A-4147-A177-3AD203B41FA5}">
                      <a16:colId xmlns:a16="http://schemas.microsoft.com/office/drawing/2014/main" xmlns="" val="3337468414"/>
                    </a:ext>
                  </a:extLst>
                </a:gridCol>
              </a:tblGrid>
              <a:tr h="957975">
                <a:tc>
                  <a:txBody>
                    <a:bodyPr/>
                    <a:lstStyle/>
                    <a:p>
                      <a:r>
                        <a:rPr lang="en-US" sz="2000" dirty="0">
                          <a:solidFill>
                            <a:srgbClr val="7030A0"/>
                          </a:solidFill>
                          <a:latin typeface="Times New Roman" panose="02020603050405020304" pitchFamily="18" charset="0"/>
                          <a:cs typeface="Times New Roman" panose="02020603050405020304" pitchFamily="18" charset="0"/>
                        </a:rPr>
                        <a:t>Header</a:t>
                      </a:r>
                    </a:p>
                  </a:txBody>
                  <a:tcPr/>
                </a:tc>
                <a:tc>
                  <a:txBody>
                    <a:bodyPr/>
                    <a:lstStyle/>
                    <a:p>
                      <a:endParaRPr lang="en-US" sz="2000" dirty="0">
                        <a:solidFill>
                          <a:srgbClr val="7030A0"/>
                        </a:solidFill>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xmlns="" val="3873558336"/>
                  </a:ext>
                </a:extLst>
              </a:tr>
              <a:tr h="1759511">
                <a:tc>
                  <a:txBody>
                    <a:bodyPr/>
                    <a:lstStyle/>
                    <a:p>
                      <a:r>
                        <a:rPr lang="en-US" sz="2000" dirty="0">
                          <a:solidFill>
                            <a:srgbClr val="7030A0"/>
                          </a:solidFill>
                          <a:latin typeface="Times New Roman" panose="02020603050405020304" pitchFamily="18" charset="0"/>
                          <a:cs typeface="Times New Roman" panose="02020603050405020304" pitchFamily="18" charset="0"/>
                        </a:rPr>
                        <a:t>Main navigation &amp; search</a:t>
                      </a:r>
                    </a:p>
                    <a:p>
                      <a:r>
                        <a:rPr lang="en-US" sz="2000" dirty="0">
                          <a:solidFill>
                            <a:srgbClr val="7030A0"/>
                          </a:solidFill>
                          <a:latin typeface="Times New Roman" panose="02020603050405020304" pitchFamily="18" charset="0"/>
                          <a:cs typeface="Times New Roman" panose="02020603050405020304" pitchFamily="18" charset="0"/>
                        </a:rPr>
                        <a:t>Main Content (posts, pages etc.)</a:t>
                      </a:r>
                    </a:p>
                  </a:txBody>
                  <a:tcPr/>
                </a:tc>
                <a:tc>
                  <a:txBody>
                    <a:bodyPr/>
                    <a:lstStyle/>
                    <a:p>
                      <a:r>
                        <a:rPr lang="en-US" sz="2000" dirty="0">
                          <a:solidFill>
                            <a:srgbClr val="7030A0"/>
                          </a:solidFill>
                          <a:latin typeface="Times New Roman" panose="02020603050405020304" pitchFamily="18" charset="0"/>
                          <a:cs typeface="Times New Roman" panose="02020603050405020304" pitchFamily="18" charset="0"/>
                        </a:rPr>
                        <a:t>Side Bar</a:t>
                      </a:r>
                    </a:p>
                    <a:p>
                      <a:r>
                        <a:rPr lang="en-US" sz="2000" dirty="0">
                          <a:solidFill>
                            <a:srgbClr val="7030A0"/>
                          </a:solidFill>
                          <a:latin typeface="Times New Roman" panose="02020603050405020304" pitchFamily="18" charset="0"/>
                          <a:cs typeface="Times New Roman" panose="02020603050405020304" pitchFamily="18" charset="0"/>
                        </a:rPr>
                        <a:t>Subscription options, features, content &amp; social media</a:t>
                      </a:r>
                    </a:p>
                  </a:txBody>
                  <a:tcPr/>
                </a:tc>
                <a:extLst>
                  <a:ext uri="{0D108BD9-81ED-4DB2-BD59-A6C34878D82A}">
                    <a16:rowId xmlns:a16="http://schemas.microsoft.com/office/drawing/2014/main" xmlns="" val="73205416"/>
                  </a:ext>
                </a:extLst>
              </a:tr>
              <a:tr h="1759511">
                <a:tc>
                  <a:txBody>
                    <a:bodyPr/>
                    <a:lstStyle/>
                    <a:p>
                      <a:r>
                        <a:rPr lang="en-US" sz="2000" dirty="0">
                          <a:solidFill>
                            <a:srgbClr val="7030A0"/>
                          </a:solidFill>
                          <a:latin typeface="Times New Roman" panose="02020603050405020304" pitchFamily="18" charset="0"/>
                          <a:cs typeface="Times New Roman" panose="02020603050405020304" pitchFamily="18" charset="0"/>
                        </a:rPr>
                        <a:t>Footer</a:t>
                      </a:r>
                    </a:p>
                    <a:p>
                      <a:r>
                        <a:rPr lang="en-US" sz="2000" dirty="0">
                          <a:solidFill>
                            <a:srgbClr val="7030A0"/>
                          </a:solidFill>
                          <a:latin typeface="Times New Roman" panose="02020603050405020304" pitchFamily="18" charset="0"/>
                          <a:cs typeface="Times New Roman" panose="02020603050405020304" pitchFamily="18" charset="0"/>
                        </a:rPr>
                        <a:t>Repeat subscription, options &amp; links, disclaimer, privacy policy</a:t>
                      </a:r>
                    </a:p>
                  </a:txBody>
                  <a:tcPr/>
                </a:tc>
                <a:tc>
                  <a:txBody>
                    <a:bodyPr/>
                    <a:lstStyle/>
                    <a:p>
                      <a:endParaRPr lang="en-US" sz="2000" dirty="0">
                        <a:solidFill>
                          <a:srgbClr val="7030A0"/>
                        </a:solidFill>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xmlns="" val="2852400225"/>
                  </a:ext>
                </a:extLst>
              </a:tr>
            </a:tbl>
          </a:graphicData>
        </a:graphic>
      </p:graphicFrame>
    </p:spTree>
    <p:extLst>
      <p:ext uri="{BB962C8B-B14F-4D97-AF65-F5344CB8AC3E}">
        <p14:creationId xmlns:p14="http://schemas.microsoft.com/office/powerpoint/2010/main" val="156057524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F796FDE-7CE7-41A7-9420-89E6612C9F69}"/>
              </a:ext>
            </a:extLst>
          </p:cNvPr>
          <p:cNvSpPr>
            <a:spLocks noGrp="1"/>
          </p:cNvSpPr>
          <p:nvPr>
            <p:ph type="title"/>
          </p:nvPr>
        </p:nvSpPr>
        <p:spPr>
          <a:xfrm>
            <a:off x="838200" y="2"/>
            <a:ext cx="11353800" cy="984736"/>
          </a:xfrm>
        </p:spPr>
        <p:txBody>
          <a:bodyPr>
            <a:normAutofit/>
          </a:bodyPr>
          <a:lstStyle/>
          <a:p>
            <a:pPr algn="ctr"/>
            <a:r>
              <a:rPr lang="en-US" sz="3600" b="1" dirty="0">
                <a:solidFill>
                  <a:srgbClr val="C00000"/>
                </a:solidFill>
                <a:latin typeface="Times New Roman" panose="02020603050405020304" pitchFamily="18" charset="0"/>
                <a:cs typeface="Times New Roman" panose="02020603050405020304" pitchFamily="18" charset="0"/>
              </a:rPr>
              <a:t>Blogs: </a:t>
            </a:r>
            <a:r>
              <a:rPr lang="en-US" sz="3600" b="1" dirty="0" smtClean="0">
                <a:solidFill>
                  <a:srgbClr val="C00000"/>
                </a:solidFill>
                <a:latin typeface="Times New Roman" panose="02020603050405020304" pitchFamily="18" charset="0"/>
                <a:cs typeface="Times New Roman" panose="02020603050405020304" pitchFamily="18" charset="0"/>
              </a:rPr>
              <a:t>continued…</a:t>
            </a:r>
            <a:endParaRPr lang="en-US" sz="3600" b="1" dirty="0">
              <a:solidFill>
                <a:srgbClr val="C00000"/>
              </a:solidFill>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xmlns="" id="{AD7E29B6-8D20-3A8A-1F71-B7146C1DBFA8}"/>
              </a:ext>
            </a:extLst>
          </p:cNvPr>
          <p:cNvSpPr>
            <a:spLocks noGrp="1"/>
          </p:cNvSpPr>
          <p:nvPr>
            <p:ph idx="1"/>
          </p:nvPr>
        </p:nvSpPr>
        <p:spPr>
          <a:xfrm>
            <a:off x="838200" y="1195754"/>
            <a:ext cx="11353800" cy="5662246"/>
          </a:xfrm>
        </p:spPr>
        <p:txBody>
          <a:bodyPr/>
          <a:lstStyle/>
          <a:p>
            <a:pPr>
              <a:buFont typeface="Wingdings" panose="05000000000000000000" pitchFamily="2" charset="2"/>
              <a:buChar char="Ø"/>
            </a:pPr>
            <a:r>
              <a:rPr lang="en-US" dirty="0" smtClean="0">
                <a:solidFill>
                  <a:srgbClr val="7030A0"/>
                </a:solidFill>
                <a:latin typeface="Times New Roman" panose="02020603050405020304" pitchFamily="18" charset="0"/>
                <a:cs typeface="Times New Roman" panose="02020603050405020304" pitchFamily="18" charset="0"/>
              </a:rPr>
              <a:t>Blogging can be done with the help of various blog sites</a:t>
            </a:r>
          </a:p>
          <a:p>
            <a:pPr>
              <a:buFont typeface="Wingdings" panose="05000000000000000000" pitchFamily="2" charset="2"/>
              <a:buChar char="Ø"/>
            </a:pPr>
            <a:r>
              <a:rPr lang="en-US" dirty="0" smtClean="0">
                <a:solidFill>
                  <a:srgbClr val="7030A0"/>
                </a:solidFill>
                <a:latin typeface="Times New Roman" panose="02020603050405020304" pitchFamily="18" charset="0"/>
                <a:cs typeface="Times New Roman" panose="02020603050405020304" pitchFamily="18" charset="0"/>
              </a:rPr>
              <a:t>Blog sites either paid or free</a:t>
            </a:r>
          </a:p>
          <a:p>
            <a:pPr>
              <a:buFont typeface="Wingdings" panose="05000000000000000000" pitchFamily="2" charset="2"/>
              <a:buChar char="Ø"/>
            </a:pPr>
            <a:r>
              <a:rPr lang="en-US" dirty="0" smtClean="0">
                <a:solidFill>
                  <a:srgbClr val="7030A0"/>
                </a:solidFill>
                <a:latin typeface="Times New Roman" panose="02020603050405020304" pitchFamily="18" charset="0"/>
                <a:cs typeface="Times New Roman" panose="02020603050405020304" pitchFamily="18" charset="0"/>
              </a:rPr>
              <a:t>Some blog sites: Word Press, Blogger, Type Pad etc.</a:t>
            </a:r>
          </a:p>
          <a:p>
            <a:pPr>
              <a:buFont typeface="Wingdings" panose="05000000000000000000" pitchFamily="2" charset="2"/>
              <a:buChar char="Ø"/>
            </a:pPr>
            <a:r>
              <a:rPr lang="en-US" dirty="0" smtClean="0">
                <a:solidFill>
                  <a:srgbClr val="7030A0"/>
                </a:solidFill>
                <a:latin typeface="Times New Roman" panose="02020603050405020304" pitchFamily="18" charset="0"/>
                <a:cs typeface="Times New Roman" panose="02020603050405020304" pitchFamily="18" charset="0"/>
              </a:rPr>
              <a:t>Blog can be created with the Google App “Blogger”; register user name, password on admin page of the software and add content for blog</a:t>
            </a:r>
          </a:p>
          <a:p>
            <a:pPr>
              <a:buFont typeface="Wingdings" panose="05000000000000000000" pitchFamily="2" charset="2"/>
              <a:buChar char="Ø"/>
            </a:pPr>
            <a:r>
              <a:rPr lang="en-US" dirty="0" smtClean="0">
                <a:solidFill>
                  <a:srgbClr val="7030A0"/>
                </a:solidFill>
                <a:latin typeface="Times New Roman" panose="02020603050405020304" pitchFamily="18" charset="0"/>
                <a:cs typeface="Times New Roman" panose="02020603050405020304" pitchFamily="18" charset="0"/>
              </a:rPr>
              <a:t>Readymade templates or formats also available</a:t>
            </a:r>
          </a:p>
          <a:p>
            <a:pPr>
              <a:buFont typeface="Wingdings" panose="05000000000000000000" pitchFamily="2" charset="2"/>
              <a:buChar char="Ø"/>
            </a:pPr>
            <a:r>
              <a:rPr lang="en-US" dirty="0" smtClean="0">
                <a:solidFill>
                  <a:srgbClr val="7030A0"/>
                </a:solidFill>
                <a:latin typeface="Times New Roman" panose="02020603050405020304" pitchFamily="18" charset="0"/>
                <a:cs typeface="Times New Roman" panose="02020603050405020304" pitchFamily="18" charset="0"/>
              </a:rPr>
              <a:t>Parts of blog: Title Text, Tags/Categories, Author, Time of publication, and URL</a:t>
            </a:r>
          </a:p>
          <a:p>
            <a:pPr>
              <a:buFont typeface="Wingdings" panose="05000000000000000000" pitchFamily="2" charset="2"/>
              <a:buChar char="Ø"/>
            </a:pPr>
            <a:r>
              <a:rPr lang="en-US" dirty="0" smtClean="0">
                <a:solidFill>
                  <a:srgbClr val="7030A0"/>
                </a:solidFill>
                <a:latin typeface="Times New Roman" panose="02020603050405020304" pitchFamily="18" charset="0"/>
                <a:cs typeface="Times New Roman" panose="02020603050405020304" pitchFamily="18" charset="0"/>
              </a:rPr>
              <a:t>Terms: Blog means the content published, Blogger means the person who publishes and controls the blog and blogging is the activity of publishing and controlling the blog and it includes writing, posting, linking and sharing content</a:t>
            </a:r>
            <a:endParaRPr lang="en-US" dirty="0">
              <a:solidFill>
                <a:srgbClr val="7030A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5142561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1353800" cy="1209821"/>
          </a:xfrm>
        </p:spPr>
        <p:txBody>
          <a:bodyPr>
            <a:normAutofit/>
          </a:bodyPr>
          <a:lstStyle/>
          <a:p>
            <a:pPr algn="ctr"/>
            <a:r>
              <a:rPr lang="en-US" sz="3600" b="1" dirty="0">
                <a:solidFill>
                  <a:srgbClr val="C00000"/>
                </a:solidFill>
                <a:latin typeface="Times New Roman" panose="02020603050405020304" pitchFamily="18" charset="0"/>
                <a:cs typeface="Times New Roman" panose="02020603050405020304" pitchFamily="18" charset="0"/>
              </a:rPr>
              <a:t>Blogs: continued…</a:t>
            </a:r>
            <a:endParaRPr lang="en-US" sz="3600" dirty="0">
              <a:solidFill>
                <a:srgbClr val="C0000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38200" y="1322362"/>
            <a:ext cx="11353800" cy="5535637"/>
          </a:xfrm>
        </p:spPr>
        <p:txBody>
          <a:bodyPr>
            <a:normAutofit lnSpcReduction="10000"/>
          </a:bodyPr>
          <a:lstStyle/>
          <a:p>
            <a:pPr>
              <a:buFont typeface="Wingdings" panose="05000000000000000000" pitchFamily="2" charset="2"/>
              <a:buChar char="Ø"/>
            </a:pPr>
            <a:r>
              <a:rPr lang="en-US" b="1" dirty="0" smtClean="0">
                <a:solidFill>
                  <a:srgbClr val="C00000"/>
                </a:solidFill>
                <a:latin typeface="Times New Roman" panose="02020603050405020304" pitchFamily="18" charset="0"/>
                <a:cs typeface="Times New Roman" panose="02020603050405020304" pitchFamily="18" charset="0"/>
              </a:rPr>
              <a:t>Types of Blog: </a:t>
            </a:r>
            <a:r>
              <a:rPr lang="en-US" dirty="0" smtClean="0">
                <a:solidFill>
                  <a:srgbClr val="7030A0"/>
                </a:solidFill>
                <a:latin typeface="Times New Roman" panose="02020603050405020304" pitchFamily="18" charset="0"/>
                <a:cs typeface="Times New Roman" panose="02020603050405020304" pitchFamily="18" charset="0"/>
              </a:rPr>
              <a:t> a) Personal b) Professional</a:t>
            </a:r>
          </a:p>
          <a:p>
            <a:pPr>
              <a:buFont typeface="Wingdings" panose="05000000000000000000" pitchFamily="2" charset="2"/>
              <a:buChar char="Ø"/>
            </a:pPr>
            <a:r>
              <a:rPr lang="en-US" dirty="0" smtClean="0">
                <a:solidFill>
                  <a:srgbClr val="7030A0"/>
                </a:solidFill>
                <a:latin typeface="Times New Roman" panose="02020603050405020304" pitchFamily="18" charset="0"/>
                <a:cs typeface="Times New Roman" panose="02020603050405020304" pitchFamily="18" charset="0"/>
              </a:rPr>
              <a:t>Personal blog: a form of self-expression</a:t>
            </a:r>
          </a:p>
          <a:p>
            <a:pPr>
              <a:buFont typeface="Wingdings" panose="05000000000000000000" pitchFamily="2" charset="2"/>
              <a:buChar char="Ø"/>
            </a:pPr>
            <a:r>
              <a:rPr lang="en-US" dirty="0" smtClean="0">
                <a:solidFill>
                  <a:srgbClr val="7030A0"/>
                </a:solidFill>
                <a:latin typeface="Times New Roman" panose="02020603050405020304" pitchFamily="18" charset="0"/>
                <a:cs typeface="Times New Roman" panose="02020603050405020304" pitchFamily="18" charset="0"/>
              </a:rPr>
              <a:t> also seen as online diary/ commentary</a:t>
            </a:r>
          </a:p>
          <a:p>
            <a:pPr>
              <a:buFont typeface="Wingdings" panose="05000000000000000000" pitchFamily="2" charset="2"/>
              <a:buChar char="Ø"/>
            </a:pPr>
            <a:r>
              <a:rPr lang="en-US" dirty="0" smtClean="0">
                <a:solidFill>
                  <a:srgbClr val="7030A0"/>
                </a:solidFill>
                <a:latin typeface="Times New Roman" panose="02020603050405020304" pitchFamily="18" charset="0"/>
                <a:cs typeface="Times New Roman" panose="02020603050405020304" pitchFamily="18" charset="0"/>
              </a:rPr>
              <a:t> written by an individual</a:t>
            </a:r>
          </a:p>
          <a:p>
            <a:pPr>
              <a:buFont typeface="Wingdings" panose="05000000000000000000" pitchFamily="2" charset="2"/>
              <a:buChar char="Ø"/>
            </a:pPr>
            <a:r>
              <a:rPr lang="en-US" dirty="0" smtClean="0">
                <a:solidFill>
                  <a:srgbClr val="7030A0"/>
                </a:solidFill>
                <a:latin typeface="Times New Roman" panose="02020603050405020304" pitchFamily="18" charset="0"/>
                <a:cs typeface="Times New Roman" panose="02020603050405020304" pitchFamily="18" charset="0"/>
              </a:rPr>
              <a:t>Celebrities, political leaders, sports persons</a:t>
            </a:r>
          </a:p>
          <a:p>
            <a:pPr>
              <a:buFont typeface="Wingdings" panose="05000000000000000000" pitchFamily="2" charset="2"/>
              <a:buChar char="Ø"/>
            </a:pPr>
            <a:r>
              <a:rPr lang="en-US" dirty="0" smtClean="0">
                <a:solidFill>
                  <a:srgbClr val="7030A0"/>
                </a:solidFill>
                <a:latin typeface="Times New Roman" panose="02020603050405020304" pitchFamily="18" charset="0"/>
                <a:cs typeface="Times New Roman" panose="02020603050405020304" pitchFamily="18" charset="0"/>
              </a:rPr>
              <a:t>Aim: to build online reputation by communicating with fans/audience</a:t>
            </a:r>
          </a:p>
          <a:p>
            <a:pPr>
              <a:buFont typeface="Wingdings" panose="05000000000000000000" pitchFamily="2" charset="2"/>
              <a:buChar char="Ø"/>
            </a:pPr>
            <a:r>
              <a:rPr lang="en-US" dirty="0" smtClean="0">
                <a:solidFill>
                  <a:srgbClr val="7030A0"/>
                </a:solidFill>
                <a:latin typeface="Times New Roman" panose="02020603050405020304" pitchFamily="18" charset="0"/>
                <a:cs typeface="Times New Roman" panose="02020603050405020304" pitchFamily="18" charset="0"/>
              </a:rPr>
              <a:t>Style is informal, colloquial, conversational tone</a:t>
            </a:r>
          </a:p>
          <a:p>
            <a:pPr>
              <a:buFont typeface="Wingdings" panose="05000000000000000000" pitchFamily="2" charset="2"/>
              <a:buChar char="Ø"/>
            </a:pPr>
            <a:r>
              <a:rPr lang="en-US" dirty="0" smtClean="0">
                <a:solidFill>
                  <a:srgbClr val="7030A0"/>
                </a:solidFill>
                <a:latin typeface="Times New Roman" panose="02020603050405020304" pitchFamily="18" charset="0"/>
                <a:cs typeface="Times New Roman" panose="02020603050405020304" pitchFamily="18" charset="0"/>
              </a:rPr>
              <a:t>Short paragraphs, sentence fragments used</a:t>
            </a:r>
          </a:p>
          <a:p>
            <a:pPr>
              <a:buFont typeface="Wingdings" panose="05000000000000000000" pitchFamily="2" charset="2"/>
              <a:buChar char="Ø"/>
            </a:pPr>
            <a:r>
              <a:rPr lang="en-US" dirty="0" smtClean="0">
                <a:solidFill>
                  <a:srgbClr val="7030A0"/>
                </a:solidFill>
                <a:latin typeface="Times New Roman" panose="02020603050405020304" pitchFamily="18" charset="0"/>
                <a:cs typeface="Times New Roman" panose="02020603050405020304" pitchFamily="18" charset="0"/>
              </a:rPr>
              <a:t>Emotive words, interjections, deictic expressions (this, that etc.), first person pronouns direct address to readers, questions used</a:t>
            </a:r>
          </a:p>
          <a:p>
            <a:pPr>
              <a:buFont typeface="Wingdings" panose="05000000000000000000" pitchFamily="2" charset="2"/>
              <a:buChar char="Ø"/>
            </a:pPr>
            <a:r>
              <a:rPr lang="en-US" dirty="0" smtClean="0">
                <a:solidFill>
                  <a:srgbClr val="7030A0"/>
                </a:solidFill>
                <a:latin typeface="Times New Roman" panose="02020603050405020304" pitchFamily="18" charset="0"/>
                <a:cs typeface="Times New Roman" panose="02020603050405020304" pitchFamily="18" charset="0"/>
              </a:rPr>
              <a:t>Uses: expression of personal emotions, views, comments, information, description of event etc.</a:t>
            </a:r>
            <a:endParaRPr lang="en-US" dirty="0">
              <a:solidFill>
                <a:srgbClr val="7030A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2383443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2338" y="0"/>
            <a:ext cx="11353800" cy="1125414"/>
          </a:xfrm>
        </p:spPr>
        <p:txBody>
          <a:bodyPr/>
          <a:lstStyle/>
          <a:p>
            <a:pPr algn="ctr"/>
            <a:r>
              <a:rPr lang="en-US" b="1" dirty="0">
                <a:solidFill>
                  <a:srgbClr val="C00000"/>
                </a:solidFill>
                <a:latin typeface="Times New Roman" panose="02020603050405020304" pitchFamily="18" charset="0"/>
                <a:cs typeface="Times New Roman" panose="02020603050405020304" pitchFamily="18" charset="0"/>
              </a:rPr>
              <a:t>Blogs: continued…</a:t>
            </a:r>
            <a:endParaRPr lang="en-US" dirty="0"/>
          </a:p>
        </p:txBody>
      </p:sp>
      <p:sp>
        <p:nvSpPr>
          <p:cNvPr id="3" name="Content Placeholder 2"/>
          <p:cNvSpPr>
            <a:spLocks noGrp="1"/>
          </p:cNvSpPr>
          <p:nvPr>
            <p:ph idx="1"/>
          </p:nvPr>
        </p:nvSpPr>
        <p:spPr>
          <a:xfrm>
            <a:off x="838200" y="1223888"/>
            <a:ext cx="11347938" cy="5634111"/>
          </a:xfrm>
        </p:spPr>
        <p:txBody>
          <a:bodyPr/>
          <a:lstStyle/>
          <a:p>
            <a:pPr>
              <a:buFont typeface="Wingdings" panose="05000000000000000000" pitchFamily="2" charset="2"/>
              <a:buChar char="Ø"/>
            </a:pPr>
            <a:r>
              <a:rPr lang="en-US" dirty="0" smtClean="0">
                <a:solidFill>
                  <a:srgbClr val="7030A0"/>
                </a:solidFill>
                <a:latin typeface="Times New Roman" panose="02020603050405020304" pitchFamily="18" charset="0"/>
                <a:cs typeface="Times New Roman" panose="02020603050405020304" pitchFamily="18" charset="0"/>
              </a:rPr>
              <a:t>Professional Blog: Blogs posted by a company or employees of a firm</a:t>
            </a:r>
          </a:p>
          <a:p>
            <a:pPr>
              <a:buFont typeface="Wingdings" panose="05000000000000000000" pitchFamily="2" charset="2"/>
              <a:buChar char="Ø"/>
            </a:pPr>
            <a:r>
              <a:rPr lang="en-US" dirty="0" smtClean="0">
                <a:solidFill>
                  <a:srgbClr val="7030A0"/>
                </a:solidFill>
                <a:latin typeface="Times New Roman" panose="02020603050405020304" pitchFamily="18" charset="0"/>
                <a:cs typeface="Times New Roman" panose="02020603050405020304" pitchFamily="18" charset="0"/>
              </a:rPr>
              <a:t>Aim: to create social relations through interaction between bloggers and readers</a:t>
            </a:r>
          </a:p>
          <a:p>
            <a:pPr>
              <a:buFont typeface="Wingdings" panose="05000000000000000000" pitchFamily="2" charset="2"/>
              <a:buChar char="Ø"/>
            </a:pPr>
            <a:r>
              <a:rPr lang="en-US" dirty="0" smtClean="0">
                <a:solidFill>
                  <a:srgbClr val="7030A0"/>
                </a:solidFill>
                <a:latin typeface="Times New Roman" panose="02020603050405020304" pitchFamily="18" charset="0"/>
                <a:cs typeface="Times New Roman" panose="02020603050405020304" pitchFamily="18" charset="0"/>
              </a:rPr>
              <a:t>Goal-oriented and less personal</a:t>
            </a:r>
          </a:p>
          <a:p>
            <a:pPr>
              <a:buFont typeface="Wingdings" panose="05000000000000000000" pitchFamily="2" charset="2"/>
              <a:buChar char="Ø"/>
            </a:pPr>
            <a:r>
              <a:rPr lang="en-US" dirty="0" smtClean="0">
                <a:solidFill>
                  <a:srgbClr val="7030A0"/>
                </a:solidFill>
                <a:latin typeface="Times New Roman" panose="02020603050405020304" pitchFamily="18" charset="0"/>
                <a:cs typeface="Times New Roman" panose="02020603050405020304" pitchFamily="18" charset="0"/>
              </a:rPr>
              <a:t>Content- oriented and share information</a:t>
            </a:r>
          </a:p>
          <a:p>
            <a:pPr>
              <a:buFont typeface="Wingdings" panose="05000000000000000000" pitchFamily="2" charset="2"/>
              <a:buChar char="Ø"/>
            </a:pPr>
            <a:r>
              <a:rPr lang="en-US" dirty="0" smtClean="0">
                <a:solidFill>
                  <a:srgbClr val="7030A0"/>
                </a:solidFill>
                <a:latin typeface="Times New Roman" panose="02020603050405020304" pitchFamily="18" charset="0"/>
                <a:cs typeface="Times New Roman" panose="02020603050405020304" pitchFamily="18" charset="0"/>
              </a:rPr>
              <a:t>Parts: headline, categories, publication/blogging</a:t>
            </a:r>
          </a:p>
          <a:p>
            <a:pPr>
              <a:buFont typeface="Wingdings" panose="05000000000000000000" pitchFamily="2" charset="2"/>
              <a:buChar char="Ø"/>
            </a:pPr>
            <a:r>
              <a:rPr lang="en-US" dirty="0" smtClean="0">
                <a:solidFill>
                  <a:srgbClr val="7030A0"/>
                </a:solidFill>
                <a:latin typeface="Times New Roman" panose="02020603050405020304" pitchFamily="18" charset="0"/>
                <a:cs typeface="Times New Roman" panose="02020603050405020304" pitchFamily="18" charset="0"/>
              </a:rPr>
              <a:t>Subject matter: advertisements, reviews, recommendations, opinions etc.</a:t>
            </a:r>
          </a:p>
          <a:p>
            <a:pPr>
              <a:buFont typeface="Wingdings" panose="05000000000000000000" pitchFamily="2" charset="2"/>
              <a:buChar char="Ø"/>
            </a:pPr>
            <a:r>
              <a:rPr lang="en-US" dirty="0" smtClean="0">
                <a:solidFill>
                  <a:srgbClr val="7030A0"/>
                </a:solidFill>
                <a:latin typeface="Times New Roman" panose="02020603050405020304" pitchFamily="18" charset="0"/>
                <a:cs typeface="Times New Roman" panose="02020603050405020304" pitchFamily="18" charset="0"/>
              </a:rPr>
              <a:t>Use of personal pronouns for the company like ‘we’, ‘you’</a:t>
            </a:r>
          </a:p>
          <a:p>
            <a:pPr>
              <a:buFont typeface="Wingdings" panose="05000000000000000000" pitchFamily="2" charset="2"/>
              <a:buChar char="Ø"/>
            </a:pPr>
            <a:r>
              <a:rPr lang="en-US" dirty="0" smtClean="0">
                <a:solidFill>
                  <a:srgbClr val="7030A0"/>
                </a:solidFill>
                <a:latin typeface="Times New Roman" panose="02020603050405020304" pitchFamily="18" charset="0"/>
                <a:cs typeface="Times New Roman" panose="02020603050405020304" pitchFamily="18" charset="0"/>
              </a:rPr>
              <a:t>May be used for expressing views on environment issues college life, various activities, library, syllabi, fashions, current affairs, celebrations etc.</a:t>
            </a:r>
            <a:endParaRPr lang="en-US" dirty="0">
              <a:solidFill>
                <a:srgbClr val="7030A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0530943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5059CA2-C6EB-3663-CDFA-7515202062DB}"/>
              </a:ext>
            </a:extLst>
          </p:cNvPr>
          <p:cNvSpPr>
            <a:spLocks noGrp="1"/>
          </p:cNvSpPr>
          <p:nvPr>
            <p:ph type="title"/>
          </p:nvPr>
        </p:nvSpPr>
        <p:spPr>
          <a:xfrm>
            <a:off x="838200" y="365126"/>
            <a:ext cx="10515600" cy="1059914"/>
          </a:xfrm>
        </p:spPr>
        <p:txBody>
          <a:bodyPr>
            <a:normAutofit/>
          </a:bodyPr>
          <a:lstStyle/>
          <a:p>
            <a:pPr algn="ctr"/>
            <a:r>
              <a:rPr lang="en-US" sz="3600" b="1" dirty="0">
                <a:solidFill>
                  <a:srgbClr val="C00000"/>
                </a:solidFill>
                <a:latin typeface="Times New Roman" panose="02020603050405020304" pitchFamily="18" charset="0"/>
                <a:cs typeface="Times New Roman" panose="02020603050405020304" pitchFamily="18" charset="0"/>
              </a:rPr>
              <a:t>E- Communication: Nature and Advantages</a:t>
            </a:r>
          </a:p>
        </p:txBody>
      </p:sp>
      <p:sp>
        <p:nvSpPr>
          <p:cNvPr id="3" name="Content Placeholder 2">
            <a:extLst>
              <a:ext uri="{FF2B5EF4-FFF2-40B4-BE49-F238E27FC236}">
                <a16:creationId xmlns:a16="http://schemas.microsoft.com/office/drawing/2014/main" xmlns="" id="{E843EFA6-090D-2982-665F-EB528D9D59DC}"/>
              </a:ext>
            </a:extLst>
          </p:cNvPr>
          <p:cNvSpPr>
            <a:spLocks noGrp="1"/>
          </p:cNvSpPr>
          <p:nvPr>
            <p:ph idx="1"/>
          </p:nvPr>
        </p:nvSpPr>
        <p:spPr>
          <a:xfrm>
            <a:off x="985653" y="1341912"/>
            <a:ext cx="10515600" cy="5391397"/>
          </a:xfrm>
        </p:spPr>
        <p:txBody>
          <a:bodyPr/>
          <a:lstStyle/>
          <a:p>
            <a:pPr algn="just">
              <a:buFont typeface="Wingdings" panose="05000000000000000000" pitchFamily="2" charset="2"/>
              <a:buChar char="Ø"/>
            </a:pPr>
            <a:r>
              <a:rPr lang="en-US" b="1" dirty="0">
                <a:solidFill>
                  <a:srgbClr val="7030A0"/>
                </a:solidFill>
                <a:latin typeface="Times New Roman" panose="02020603050405020304" pitchFamily="18" charset="0"/>
                <a:cs typeface="Times New Roman" panose="02020603050405020304" pitchFamily="18" charset="0"/>
              </a:rPr>
              <a:t>Definition:</a:t>
            </a:r>
            <a:r>
              <a:rPr lang="en-US" dirty="0">
                <a:solidFill>
                  <a:srgbClr val="7030A0"/>
                </a:solidFill>
                <a:latin typeface="Times New Roman" panose="02020603050405020304" pitchFamily="18" charset="0"/>
                <a:cs typeface="Times New Roman" panose="02020603050405020304" pitchFamily="18" charset="0"/>
              </a:rPr>
              <a:t> Electronic Communication or e-communication is communication between a person and/or persons/ groups with the help of electronic media.</a:t>
            </a:r>
          </a:p>
          <a:p>
            <a:pPr algn="just">
              <a:buFont typeface="Wingdings" panose="05000000000000000000" pitchFamily="2" charset="2"/>
              <a:buChar char="Ø"/>
            </a:pPr>
            <a:r>
              <a:rPr lang="en-US" b="1" dirty="0">
                <a:solidFill>
                  <a:srgbClr val="7030A0"/>
                </a:solidFill>
                <a:latin typeface="Times New Roman" panose="02020603050405020304" pitchFamily="18" charset="0"/>
                <a:cs typeface="Times New Roman" panose="02020603050405020304" pitchFamily="18" charset="0"/>
              </a:rPr>
              <a:t>Advantages: </a:t>
            </a:r>
            <a:r>
              <a:rPr lang="en-US" dirty="0">
                <a:solidFill>
                  <a:srgbClr val="7030A0"/>
                </a:solidFill>
                <a:latin typeface="Times New Roman" panose="02020603050405020304" pitchFamily="18" charset="0"/>
                <a:cs typeface="Times New Roman" panose="02020603050405020304" pitchFamily="18" charset="0"/>
              </a:rPr>
              <a:t>1. speedy transfer of message</a:t>
            </a:r>
          </a:p>
          <a:p>
            <a:pPr marL="0" indent="0" algn="just">
              <a:buNone/>
            </a:pPr>
            <a:r>
              <a:rPr lang="en-US" dirty="0">
                <a:solidFill>
                  <a:srgbClr val="7030A0"/>
                </a:solidFill>
                <a:latin typeface="Times New Roman" panose="02020603050405020304" pitchFamily="18" charset="0"/>
                <a:cs typeface="Times New Roman" panose="02020603050405020304" pitchFamily="18" charset="0"/>
              </a:rPr>
              <a:t>		     2. wide coverage</a:t>
            </a:r>
          </a:p>
          <a:p>
            <a:pPr marL="0" indent="0" algn="just">
              <a:buNone/>
            </a:pPr>
            <a:r>
              <a:rPr lang="en-US" dirty="0">
                <a:solidFill>
                  <a:srgbClr val="7030A0"/>
                </a:solidFill>
                <a:latin typeface="Times New Roman" panose="02020603050405020304" pitchFamily="18" charset="0"/>
                <a:cs typeface="Times New Roman" panose="02020603050405020304" pitchFamily="18" charset="0"/>
              </a:rPr>
              <a:t>             	     3. management of global access</a:t>
            </a:r>
          </a:p>
          <a:p>
            <a:pPr marL="0" indent="0" algn="just">
              <a:buNone/>
            </a:pPr>
            <a:r>
              <a:rPr lang="en-US" dirty="0">
                <a:solidFill>
                  <a:srgbClr val="7030A0"/>
                </a:solidFill>
                <a:latin typeface="Times New Roman" panose="02020603050405020304" pitchFamily="18" charset="0"/>
                <a:cs typeface="Times New Roman" panose="02020603050405020304" pitchFamily="18" charset="0"/>
              </a:rPr>
              <a:t>		     4. exchange of feedback</a:t>
            </a:r>
          </a:p>
          <a:p>
            <a:pPr marL="0" indent="0" algn="just">
              <a:buNone/>
            </a:pPr>
            <a:r>
              <a:rPr lang="en-US" dirty="0">
                <a:solidFill>
                  <a:srgbClr val="7030A0"/>
                </a:solidFill>
                <a:latin typeface="Times New Roman" panose="02020603050405020304" pitchFamily="18" charset="0"/>
                <a:cs typeface="Times New Roman" panose="02020603050405020304" pitchFamily="18" charset="0"/>
              </a:rPr>
              <a:t>		     5. reasonable cost</a:t>
            </a:r>
          </a:p>
          <a:p>
            <a:pPr algn="just">
              <a:buFont typeface="Wingdings" panose="05000000000000000000" pitchFamily="2" charset="2"/>
              <a:buChar char="Ø"/>
            </a:pPr>
            <a:r>
              <a:rPr lang="en-US" b="1" dirty="0">
                <a:solidFill>
                  <a:srgbClr val="7030A0"/>
                </a:solidFill>
                <a:latin typeface="Times New Roman" panose="02020603050405020304" pitchFamily="18" charset="0"/>
                <a:cs typeface="Times New Roman" panose="02020603050405020304" pitchFamily="18" charset="0"/>
              </a:rPr>
              <a:t>Forms: </a:t>
            </a:r>
            <a:r>
              <a:rPr lang="en-US" dirty="0">
                <a:solidFill>
                  <a:srgbClr val="7030A0"/>
                </a:solidFill>
                <a:latin typeface="Times New Roman" panose="02020603050405020304" pitchFamily="18" charset="0"/>
                <a:cs typeface="Times New Roman" panose="02020603050405020304" pitchFamily="18" charset="0"/>
              </a:rPr>
              <a:t>1. E-mail  2. E-mail Discussion Group 3.E-mail Pals</a:t>
            </a:r>
          </a:p>
          <a:p>
            <a:pPr marL="0" indent="0" algn="just">
              <a:buNone/>
            </a:pPr>
            <a:r>
              <a:rPr lang="en-US" b="1" dirty="0">
                <a:solidFill>
                  <a:srgbClr val="7030A0"/>
                </a:solidFill>
                <a:latin typeface="Times New Roman" panose="02020603050405020304" pitchFamily="18" charset="0"/>
                <a:cs typeface="Times New Roman" panose="02020603050405020304" pitchFamily="18" charset="0"/>
              </a:rPr>
              <a:t>	</a:t>
            </a:r>
            <a:r>
              <a:rPr lang="en-US" dirty="0">
                <a:solidFill>
                  <a:srgbClr val="7030A0"/>
                </a:solidFill>
                <a:latin typeface="Times New Roman" panose="02020603050405020304" pitchFamily="18" charset="0"/>
                <a:cs typeface="Times New Roman" panose="02020603050405020304" pitchFamily="18" charset="0"/>
              </a:rPr>
              <a:t>      4. Blogs</a:t>
            </a:r>
          </a:p>
        </p:txBody>
      </p:sp>
    </p:spTree>
    <p:extLst>
      <p:ext uri="{BB962C8B-B14F-4D97-AF65-F5344CB8AC3E}">
        <p14:creationId xmlns:p14="http://schemas.microsoft.com/office/powerpoint/2010/main" val="29475076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8CB3090-7A85-C02E-DE92-3B88E272CE7B}"/>
              </a:ext>
            </a:extLst>
          </p:cNvPr>
          <p:cNvSpPr>
            <a:spLocks noGrp="1"/>
          </p:cNvSpPr>
          <p:nvPr>
            <p:ph type="title"/>
          </p:nvPr>
        </p:nvSpPr>
        <p:spPr>
          <a:xfrm>
            <a:off x="838200" y="365125"/>
            <a:ext cx="10515600" cy="1012413"/>
          </a:xfrm>
        </p:spPr>
        <p:txBody>
          <a:bodyPr>
            <a:normAutofit/>
          </a:bodyPr>
          <a:lstStyle/>
          <a:p>
            <a:pPr algn="ctr"/>
            <a:r>
              <a:rPr lang="en-US" sz="3600" b="1" dirty="0">
                <a:solidFill>
                  <a:srgbClr val="C00000"/>
                </a:solidFill>
                <a:latin typeface="Times New Roman" panose="02020603050405020304" pitchFamily="18" charset="0"/>
                <a:cs typeface="Times New Roman" panose="02020603050405020304" pitchFamily="18" charset="0"/>
              </a:rPr>
              <a:t>Email:  Types</a:t>
            </a:r>
            <a:r>
              <a:rPr lang="en-US" sz="3600" dirty="0">
                <a:solidFill>
                  <a:srgbClr val="C00000"/>
                </a:solidFill>
                <a:latin typeface="Times New Roman" panose="02020603050405020304" pitchFamily="18" charset="0"/>
                <a:cs typeface="Times New Roman" panose="02020603050405020304" pitchFamily="18" charset="0"/>
              </a:rPr>
              <a:t>, </a:t>
            </a:r>
            <a:r>
              <a:rPr lang="en-US" sz="3600" b="1" dirty="0">
                <a:solidFill>
                  <a:srgbClr val="C00000"/>
                </a:solidFill>
                <a:latin typeface="Times New Roman" panose="02020603050405020304" pitchFamily="18" charset="0"/>
                <a:cs typeface="Times New Roman" panose="02020603050405020304" pitchFamily="18" charset="0"/>
              </a:rPr>
              <a:t>Parts, Form and Terms</a:t>
            </a:r>
          </a:p>
        </p:txBody>
      </p:sp>
      <p:sp>
        <p:nvSpPr>
          <p:cNvPr id="3" name="Content Placeholder 2">
            <a:extLst>
              <a:ext uri="{FF2B5EF4-FFF2-40B4-BE49-F238E27FC236}">
                <a16:creationId xmlns:a16="http://schemas.microsoft.com/office/drawing/2014/main" xmlns="" id="{3CBD351A-F559-958C-42AF-53AE52B0F743}"/>
              </a:ext>
            </a:extLst>
          </p:cNvPr>
          <p:cNvSpPr>
            <a:spLocks noGrp="1"/>
          </p:cNvSpPr>
          <p:nvPr>
            <p:ph idx="1"/>
          </p:nvPr>
        </p:nvSpPr>
        <p:spPr>
          <a:xfrm>
            <a:off x="838199" y="1377538"/>
            <a:ext cx="11072751" cy="5308270"/>
          </a:xfrm>
        </p:spPr>
        <p:txBody>
          <a:bodyPr>
            <a:normAutofit fontScale="92500"/>
          </a:bodyPr>
          <a:lstStyle/>
          <a:p>
            <a:pPr>
              <a:buFont typeface="Wingdings" panose="05000000000000000000" pitchFamily="2" charset="2"/>
              <a:buChar char="Ø"/>
            </a:pPr>
            <a:r>
              <a:rPr lang="en-US" b="1" dirty="0">
                <a:solidFill>
                  <a:srgbClr val="7030A0"/>
                </a:solidFill>
                <a:latin typeface="Times New Roman" panose="02020603050405020304" pitchFamily="18" charset="0"/>
                <a:cs typeface="Times New Roman" panose="02020603050405020304" pitchFamily="18" charset="0"/>
              </a:rPr>
              <a:t>Definition: </a:t>
            </a:r>
            <a:r>
              <a:rPr lang="en-US" dirty="0">
                <a:solidFill>
                  <a:srgbClr val="7030A0"/>
                </a:solidFill>
                <a:latin typeface="Times New Roman" panose="02020603050405020304" pitchFamily="18" charset="0"/>
                <a:cs typeface="Times New Roman" panose="02020603050405020304" pitchFamily="18" charset="0"/>
              </a:rPr>
              <a:t>mail written/ transmitted electronically, using internet</a:t>
            </a:r>
          </a:p>
          <a:p>
            <a:pPr>
              <a:buFont typeface="Wingdings" panose="05000000000000000000" pitchFamily="2" charset="2"/>
              <a:buChar char="Ø"/>
            </a:pPr>
            <a:r>
              <a:rPr lang="en-US" dirty="0">
                <a:solidFill>
                  <a:srgbClr val="7030A0"/>
                </a:solidFill>
                <a:latin typeface="Times New Roman" panose="02020603050405020304" pitchFamily="18" charset="0"/>
                <a:cs typeface="Times New Roman" panose="02020603050405020304" pitchFamily="18" charset="0"/>
              </a:rPr>
              <a:t>Can transfer textual information, pictures , files, audio as well as video files</a:t>
            </a:r>
          </a:p>
          <a:p>
            <a:pPr>
              <a:buFont typeface="Wingdings" panose="05000000000000000000" pitchFamily="2" charset="2"/>
              <a:buChar char="Ø"/>
            </a:pPr>
            <a:r>
              <a:rPr lang="en-US" dirty="0">
                <a:solidFill>
                  <a:srgbClr val="7030A0"/>
                </a:solidFill>
                <a:latin typeface="Times New Roman" panose="02020603050405020304" pitchFamily="18" charset="0"/>
                <a:cs typeface="Times New Roman" panose="02020603050405020304" pitchFamily="18" charset="0"/>
              </a:rPr>
              <a:t>Information/messages sent or received through email can be stored, organized as per need</a:t>
            </a:r>
          </a:p>
          <a:p>
            <a:pPr>
              <a:buFont typeface="Wingdings" panose="05000000000000000000" pitchFamily="2" charset="2"/>
              <a:buChar char="Ø"/>
            </a:pPr>
            <a:r>
              <a:rPr lang="en-US" dirty="0">
                <a:solidFill>
                  <a:srgbClr val="7030A0"/>
                </a:solidFill>
                <a:latin typeface="Times New Roman" panose="02020603050405020304" pitchFamily="18" charset="0"/>
                <a:cs typeface="Times New Roman" panose="02020603050405020304" pitchFamily="18" charset="0"/>
              </a:rPr>
              <a:t>Reduces use of paper, hence, eco-friendly</a:t>
            </a:r>
          </a:p>
          <a:p>
            <a:pPr>
              <a:buFont typeface="Wingdings" panose="05000000000000000000" pitchFamily="2" charset="2"/>
              <a:buChar char="Ø"/>
            </a:pPr>
            <a:r>
              <a:rPr lang="en-US" b="1" dirty="0">
                <a:solidFill>
                  <a:srgbClr val="7030A0"/>
                </a:solidFill>
                <a:latin typeface="Times New Roman" panose="02020603050405020304" pitchFamily="18" charset="0"/>
                <a:cs typeface="Times New Roman" panose="02020603050405020304" pitchFamily="18" charset="0"/>
              </a:rPr>
              <a:t>Format and Parts:</a:t>
            </a:r>
          </a:p>
          <a:p>
            <a:pPr>
              <a:buFont typeface="Wingdings" panose="05000000000000000000" pitchFamily="2" charset="2"/>
              <a:buChar char="Ø"/>
            </a:pPr>
            <a:r>
              <a:rPr lang="en-US" dirty="0">
                <a:solidFill>
                  <a:srgbClr val="7030A0"/>
                </a:solidFill>
                <a:latin typeface="Times New Roman" panose="02020603050405020304" pitchFamily="18" charset="0"/>
                <a:cs typeface="Times New Roman" panose="02020603050405020304" pitchFamily="18" charset="0"/>
              </a:rPr>
              <a:t>Sender, Receiver (email ids)</a:t>
            </a:r>
          </a:p>
          <a:p>
            <a:pPr>
              <a:buFont typeface="Wingdings" panose="05000000000000000000" pitchFamily="2" charset="2"/>
              <a:buChar char="Ø"/>
            </a:pPr>
            <a:r>
              <a:rPr lang="en-US" dirty="0">
                <a:solidFill>
                  <a:srgbClr val="7030A0"/>
                </a:solidFill>
                <a:latin typeface="Times New Roman" panose="02020603050405020304" pitchFamily="18" charset="0"/>
                <a:cs typeface="Times New Roman" panose="02020603050405020304" pitchFamily="18" charset="0"/>
              </a:rPr>
              <a:t>Cc, Bcc</a:t>
            </a:r>
          </a:p>
          <a:p>
            <a:pPr>
              <a:buFont typeface="Wingdings" panose="05000000000000000000" pitchFamily="2" charset="2"/>
              <a:buChar char="Ø"/>
            </a:pPr>
            <a:r>
              <a:rPr lang="en-US" dirty="0">
                <a:solidFill>
                  <a:srgbClr val="7030A0"/>
                </a:solidFill>
                <a:latin typeface="Times New Roman" panose="02020603050405020304" pitchFamily="18" charset="0"/>
                <a:cs typeface="Times New Roman" panose="02020603050405020304" pitchFamily="18" charset="0"/>
              </a:rPr>
              <a:t>Subject</a:t>
            </a:r>
          </a:p>
          <a:p>
            <a:pPr>
              <a:buFont typeface="Wingdings" panose="05000000000000000000" pitchFamily="2" charset="2"/>
              <a:buChar char="Ø"/>
            </a:pPr>
            <a:r>
              <a:rPr lang="en-US" dirty="0">
                <a:solidFill>
                  <a:srgbClr val="7030A0"/>
                </a:solidFill>
                <a:latin typeface="Times New Roman" panose="02020603050405020304" pitchFamily="18" charset="0"/>
                <a:cs typeface="Times New Roman" panose="02020603050405020304" pitchFamily="18" charset="0"/>
              </a:rPr>
              <a:t>Text</a:t>
            </a:r>
          </a:p>
          <a:p>
            <a:pPr>
              <a:buFont typeface="Wingdings" panose="05000000000000000000" pitchFamily="2" charset="2"/>
              <a:buChar char="Ø"/>
            </a:pPr>
            <a:r>
              <a:rPr lang="en-US" dirty="0">
                <a:solidFill>
                  <a:srgbClr val="7030A0"/>
                </a:solidFill>
                <a:latin typeface="Times New Roman" panose="02020603050405020304" pitchFamily="18" charset="0"/>
                <a:cs typeface="Times New Roman" panose="02020603050405020304" pitchFamily="18" charset="0"/>
              </a:rPr>
              <a:t>Attachments, if any</a:t>
            </a:r>
          </a:p>
          <a:p>
            <a:pPr>
              <a:buFont typeface="Wingdings" panose="05000000000000000000" pitchFamily="2" charset="2"/>
              <a:buChar char="Ø"/>
            </a:pPr>
            <a:endParaRPr lang="en-US" dirty="0">
              <a:solidFill>
                <a:srgbClr val="7030A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666558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1015" y="1"/>
            <a:ext cx="11873133" cy="1420836"/>
          </a:xfrm>
        </p:spPr>
        <p:txBody>
          <a:bodyPr/>
          <a:lstStyle/>
          <a:p>
            <a:pPr algn="ctr"/>
            <a:r>
              <a:rPr lang="en-US" b="1" dirty="0">
                <a:solidFill>
                  <a:srgbClr val="C00000"/>
                </a:solidFill>
                <a:latin typeface="Times New Roman" panose="02020603050405020304" pitchFamily="18" charset="0"/>
                <a:cs typeface="Times New Roman" panose="02020603050405020304" pitchFamily="18" charset="0"/>
              </a:rPr>
              <a:t>Email:  Types</a:t>
            </a:r>
            <a:r>
              <a:rPr lang="en-US" dirty="0">
                <a:solidFill>
                  <a:srgbClr val="C00000"/>
                </a:solidFill>
                <a:latin typeface="Times New Roman" panose="02020603050405020304" pitchFamily="18" charset="0"/>
                <a:cs typeface="Times New Roman" panose="02020603050405020304" pitchFamily="18" charset="0"/>
              </a:rPr>
              <a:t>, </a:t>
            </a:r>
            <a:r>
              <a:rPr lang="en-US" b="1" dirty="0">
                <a:solidFill>
                  <a:srgbClr val="C00000"/>
                </a:solidFill>
                <a:latin typeface="Times New Roman" panose="02020603050405020304" pitchFamily="18" charset="0"/>
                <a:cs typeface="Times New Roman" panose="02020603050405020304" pitchFamily="18" charset="0"/>
              </a:rPr>
              <a:t>Parts, Form and Terms continued…</a:t>
            </a:r>
            <a:endParaRPr lang="en-US" dirty="0"/>
          </a:p>
        </p:txBody>
      </p:sp>
      <p:sp>
        <p:nvSpPr>
          <p:cNvPr id="3" name="Content Placeholder 2"/>
          <p:cNvSpPr>
            <a:spLocks noGrp="1"/>
          </p:cNvSpPr>
          <p:nvPr>
            <p:ph idx="1"/>
          </p:nvPr>
        </p:nvSpPr>
        <p:spPr>
          <a:xfrm>
            <a:off x="838200" y="1825624"/>
            <a:ext cx="11353800" cy="5032375"/>
          </a:xfrm>
        </p:spPr>
        <p:txBody>
          <a:bodyPr/>
          <a:lstStyle/>
          <a:p>
            <a:pPr algn="just">
              <a:buFont typeface="Wingdings" panose="05000000000000000000" pitchFamily="2" charset="2"/>
              <a:buChar char="Ø"/>
            </a:pPr>
            <a:r>
              <a:rPr lang="en-US" b="1" dirty="0">
                <a:solidFill>
                  <a:srgbClr val="7030A0"/>
                </a:solidFill>
                <a:latin typeface="Times New Roman" panose="02020603050405020304" pitchFamily="18" charset="0"/>
                <a:cs typeface="Times New Roman" panose="02020603050405020304" pitchFamily="18" charset="0"/>
              </a:rPr>
              <a:t>Format of address: </a:t>
            </a:r>
            <a:r>
              <a:rPr lang="en-US" b="1" dirty="0" err="1">
                <a:solidFill>
                  <a:srgbClr val="7030A0"/>
                </a:solidFill>
                <a:latin typeface="Times New Roman" panose="02020603050405020304" pitchFamily="18" charset="0"/>
                <a:cs typeface="Times New Roman" panose="02020603050405020304" pitchFamily="18" charset="0"/>
              </a:rPr>
              <a:t>userid@host.domain</a:t>
            </a:r>
            <a:endParaRPr lang="en-US" b="1" dirty="0">
              <a:solidFill>
                <a:srgbClr val="7030A0"/>
              </a:solidFill>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Ø"/>
            </a:pPr>
            <a:r>
              <a:rPr lang="en-US" dirty="0">
                <a:solidFill>
                  <a:srgbClr val="7030A0"/>
                </a:solidFill>
                <a:latin typeface="Times New Roman" panose="02020603050405020304" pitchFamily="18" charset="0"/>
                <a:cs typeface="Times New Roman" panose="02020603050405020304" pitchFamily="18" charset="0"/>
              </a:rPr>
              <a:t>e.g.1. </a:t>
            </a:r>
            <a:r>
              <a:rPr lang="en-US" dirty="0">
                <a:solidFill>
                  <a:srgbClr val="7030A0"/>
                </a:solidFill>
                <a:latin typeface="Times New Roman" panose="02020603050405020304" pitchFamily="18" charset="0"/>
                <a:cs typeface="Times New Roman" panose="02020603050405020304" pitchFamily="18" charset="0"/>
                <a:hlinkClick r:id="rId2"/>
              </a:rPr>
              <a:t>srprabhune@gmail.com</a:t>
            </a:r>
            <a:endParaRPr lang="en-US" dirty="0">
              <a:solidFill>
                <a:srgbClr val="7030A0"/>
              </a:solidFill>
              <a:latin typeface="Times New Roman" panose="02020603050405020304" pitchFamily="18" charset="0"/>
              <a:cs typeface="Times New Roman" panose="02020603050405020304" pitchFamily="18" charset="0"/>
            </a:endParaRPr>
          </a:p>
          <a:p>
            <a:pPr marL="0" indent="0" algn="just">
              <a:buNone/>
            </a:pPr>
            <a:r>
              <a:rPr lang="en-US" dirty="0">
                <a:solidFill>
                  <a:srgbClr val="7030A0"/>
                </a:solidFill>
                <a:latin typeface="Times New Roman" panose="02020603050405020304" pitchFamily="18" charset="0"/>
                <a:cs typeface="Times New Roman" panose="02020603050405020304" pitchFamily="18" charset="0"/>
              </a:rPr>
              <a:t>         </a:t>
            </a:r>
          </a:p>
          <a:p>
            <a:pPr marL="0" indent="0" algn="just">
              <a:buNone/>
            </a:pPr>
            <a:r>
              <a:rPr lang="en-US" dirty="0">
                <a:solidFill>
                  <a:srgbClr val="7030A0"/>
                </a:solidFill>
                <a:latin typeface="Times New Roman" panose="02020603050405020304" pitchFamily="18" charset="0"/>
                <a:cs typeface="Times New Roman" panose="02020603050405020304" pitchFamily="18" charset="0"/>
              </a:rPr>
              <a:t>	  user id	   host	   domain</a:t>
            </a:r>
          </a:p>
          <a:p>
            <a:pPr algn="ctr">
              <a:buFont typeface="Wingdings" panose="05000000000000000000" pitchFamily="2" charset="2"/>
              <a:buChar char="Ø"/>
            </a:pPr>
            <a:r>
              <a:rPr lang="en-US" dirty="0">
                <a:solidFill>
                  <a:srgbClr val="7030A0"/>
                </a:solidFill>
                <a:latin typeface="Times New Roman" panose="02020603050405020304" pitchFamily="18" charset="0"/>
                <a:cs typeface="Times New Roman" panose="02020603050405020304" pitchFamily="18" charset="0"/>
              </a:rPr>
              <a:t>User id is the name of the user; then there is the sign of @ which means ‘at’ and it is followed by the host of the email account like </a:t>
            </a:r>
            <a:r>
              <a:rPr lang="en-US" dirty="0" err="1">
                <a:solidFill>
                  <a:srgbClr val="7030A0"/>
                </a:solidFill>
                <a:latin typeface="Times New Roman" panose="02020603050405020304" pitchFamily="18" charset="0"/>
                <a:cs typeface="Times New Roman" panose="02020603050405020304" pitchFamily="18" charset="0"/>
              </a:rPr>
              <a:t>gmail</a:t>
            </a:r>
            <a:r>
              <a:rPr lang="en-US" dirty="0">
                <a:solidFill>
                  <a:srgbClr val="7030A0"/>
                </a:solidFill>
                <a:latin typeface="Times New Roman" panose="02020603050405020304" pitchFamily="18" charset="0"/>
                <a:cs typeface="Times New Roman" panose="02020603050405020304" pitchFamily="18" charset="0"/>
              </a:rPr>
              <a:t>, </a:t>
            </a:r>
            <a:r>
              <a:rPr lang="en-US" dirty="0" err="1">
                <a:solidFill>
                  <a:srgbClr val="7030A0"/>
                </a:solidFill>
                <a:latin typeface="Times New Roman" panose="02020603050405020304" pitchFamily="18" charset="0"/>
                <a:cs typeface="Times New Roman" panose="02020603050405020304" pitchFamily="18" charset="0"/>
              </a:rPr>
              <a:t>hotmail</a:t>
            </a:r>
            <a:r>
              <a:rPr lang="en-US" dirty="0">
                <a:solidFill>
                  <a:srgbClr val="7030A0"/>
                </a:solidFill>
                <a:latin typeface="Times New Roman" panose="02020603050405020304" pitchFamily="18" charset="0"/>
                <a:cs typeface="Times New Roman" panose="02020603050405020304" pitchFamily="18" charset="0"/>
              </a:rPr>
              <a:t>, </a:t>
            </a:r>
            <a:r>
              <a:rPr lang="en-US" dirty="0" err="1">
                <a:solidFill>
                  <a:srgbClr val="7030A0"/>
                </a:solidFill>
                <a:latin typeface="Times New Roman" panose="02020603050405020304" pitchFamily="18" charset="0"/>
                <a:cs typeface="Times New Roman" panose="02020603050405020304" pitchFamily="18" charset="0"/>
              </a:rPr>
              <a:t>rediff</a:t>
            </a:r>
            <a:r>
              <a:rPr lang="en-US" dirty="0">
                <a:solidFill>
                  <a:srgbClr val="7030A0"/>
                </a:solidFill>
                <a:latin typeface="Times New Roman" panose="02020603050405020304" pitchFamily="18" charset="0"/>
                <a:cs typeface="Times New Roman" panose="02020603050405020304" pitchFamily="18" charset="0"/>
              </a:rPr>
              <a:t> mail, yahoo etc</a:t>
            </a:r>
            <a:r>
              <a:rPr lang="en-US" dirty="0" smtClean="0">
                <a:solidFill>
                  <a:srgbClr val="7030A0"/>
                </a:solidFill>
                <a:latin typeface="Times New Roman" panose="02020603050405020304" pitchFamily="18" charset="0"/>
                <a:cs typeface="Times New Roman" panose="02020603050405020304" pitchFamily="18" charset="0"/>
              </a:rPr>
              <a:t>. and </a:t>
            </a:r>
            <a:r>
              <a:rPr lang="en-US" dirty="0">
                <a:solidFill>
                  <a:srgbClr val="7030A0"/>
                </a:solidFill>
                <a:latin typeface="Times New Roman" panose="02020603050405020304" pitchFamily="18" charset="0"/>
                <a:cs typeface="Times New Roman" panose="02020603050405020304" pitchFamily="18" charset="0"/>
              </a:rPr>
              <a:t>then follows the domain like ‘.com’, ‘.in’, ‘.org’, ‘.</a:t>
            </a:r>
            <a:r>
              <a:rPr lang="en-US" dirty="0" err="1">
                <a:solidFill>
                  <a:srgbClr val="7030A0"/>
                </a:solidFill>
                <a:latin typeface="Times New Roman" panose="02020603050405020304" pitchFamily="18" charset="0"/>
                <a:cs typeface="Times New Roman" panose="02020603050405020304" pitchFamily="18" charset="0"/>
              </a:rPr>
              <a:t>edu</a:t>
            </a:r>
            <a:r>
              <a:rPr lang="en-US" dirty="0">
                <a:solidFill>
                  <a:srgbClr val="7030A0"/>
                </a:solidFill>
                <a:latin typeface="Times New Roman" panose="02020603050405020304" pitchFamily="18" charset="0"/>
                <a:cs typeface="Times New Roman" panose="02020603050405020304" pitchFamily="18" charset="0"/>
              </a:rPr>
              <a:t>’, ‘</a:t>
            </a:r>
            <a:r>
              <a:rPr lang="en-US" dirty="0" err="1">
                <a:solidFill>
                  <a:srgbClr val="7030A0"/>
                </a:solidFill>
                <a:latin typeface="Times New Roman" panose="02020603050405020304" pitchFamily="18" charset="0"/>
                <a:cs typeface="Times New Roman" panose="02020603050405020304" pitchFamily="18" charset="0"/>
              </a:rPr>
              <a:t>.net</a:t>
            </a:r>
            <a:r>
              <a:rPr lang="en-US" dirty="0">
                <a:solidFill>
                  <a:srgbClr val="7030A0"/>
                </a:solidFill>
                <a:latin typeface="Times New Roman" panose="02020603050405020304" pitchFamily="18" charset="0"/>
                <a:cs typeface="Times New Roman" panose="02020603050405020304" pitchFamily="18" charset="0"/>
              </a:rPr>
              <a:t>’, ‘.ac’, ‘.</a:t>
            </a:r>
            <a:r>
              <a:rPr lang="en-US" dirty="0" err="1">
                <a:solidFill>
                  <a:srgbClr val="7030A0"/>
                </a:solidFill>
                <a:latin typeface="Times New Roman" panose="02020603050405020304" pitchFamily="18" charset="0"/>
                <a:cs typeface="Times New Roman" panose="02020603050405020304" pitchFamily="18" charset="0"/>
              </a:rPr>
              <a:t>gov</a:t>
            </a:r>
            <a:r>
              <a:rPr lang="en-US" dirty="0">
                <a:solidFill>
                  <a:srgbClr val="7030A0"/>
                </a:solidFill>
                <a:latin typeface="Times New Roman" panose="02020603050405020304" pitchFamily="18" charset="0"/>
                <a:cs typeface="Times New Roman" panose="02020603050405020304" pitchFamily="18" charset="0"/>
              </a:rPr>
              <a:t>’ etc.</a:t>
            </a:r>
          </a:p>
          <a:p>
            <a:pPr algn="just">
              <a:buFont typeface="Wingdings" panose="05000000000000000000" pitchFamily="2" charset="2"/>
              <a:buChar char="Ø"/>
            </a:pPr>
            <a:r>
              <a:rPr lang="en-US" dirty="0">
                <a:solidFill>
                  <a:srgbClr val="7030A0"/>
                </a:solidFill>
                <a:latin typeface="Times New Roman" panose="02020603050405020304" pitchFamily="18" charset="0"/>
                <a:cs typeface="Times New Roman" panose="02020603050405020304" pitchFamily="18" charset="0"/>
              </a:rPr>
              <a:t>Email being a mail but in electronic form it too has sender and receiver mentioned at the top</a:t>
            </a:r>
          </a:p>
          <a:p>
            <a:pPr algn="just">
              <a:buFont typeface="Wingdings" panose="05000000000000000000" pitchFamily="2" charset="2"/>
              <a:buChar char="Ø"/>
            </a:pPr>
            <a:endParaRPr lang="en-US" dirty="0">
              <a:solidFill>
                <a:srgbClr val="7030A0"/>
              </a:solidFill>
              <a:latin typeface="Times New Roman" panose="02020603050405020304" pitchFamily="18" charset="0"/>
              <a:cs typeface="Times New Roman" panose="02020603050405020304" pitchFamily="18" charset="0"/>
            </a:endParaRPr>
          </a:p>
        </p:txBody>
      </p:sp>
      <p:sp>
        <p:nvSpPr>
          <p:cNvPr id="4" name="Left Brace 3"/>
          <p:cNvSpPr/>
          <p:nvPr/>
        </p:nvSpPr>
        <p:spPr>
          <a:xfrm rot="16200000">
            <a:off x="2704906" y="2258980"/>
            <a:ext cx="236247" cy="1494974"/>
          </a:xfrm>
          <a:prstGeom prst="leftBrace">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5" name="Left Brace 4"/>
          <p:cNvSpPr/>
          <p:nvPr/>
        </p:nvSpPr>
        <p:spPr>
          <a:xfrm rot="16200000">
            <a:off x="4163591" y="2614581"/>
            <a:ext cx="236250" cy="783770"/>
          </a:xfrm>
          <a:prstGeom prst="leftBrace">
            <a:avLst>
              <a:gd name="adj1" fmla="val 8333"/>
              <a:gd name="adj2" fmla="val 55555"/>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6" name="Left Brace 5"/>
          <p:cNvSpPr/>
          <p:nvPr/>
        </p:nvSpPr>
        <p:spPr>
          <a:xfrm rot="16200000">
            <a:off x="5021750" y="2674451"/>
            <a:ext cx="236250" cy="664029"/>
          </a:xfrm>
          <a:prstGeom prst="leftBrace">
            <a:avLst>
              <a:gd name="adj1" fmla="val 8333"/>
              <a:gd name="adj2" fmla="val 41552"/>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11564866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1353800" cy="886265"/>
          </a:xfrm>
        </p:spPr>
        <p:txBody>
          <a:bodyPr>
            <a:normAutofit/>
          </a:bodyPr>
          <a:lstStyle/>
          <a:p>
            <a:pPr algn="ctr"/>
            <a:r>
              <a:rPr lang="en-US" sz="3600" b="1" dirty="0">
                <a:solidFill>
                  <a:srgbClr val="C00000"/>
                </a:solidFill>
                <a:latin typeface="Times New Roman" panose="02020603050405020304" pitchFamily="18" charset="0"/>
                <a:cs typeface="Times New Roman" panose="02020603050405020304" pitchFamily="18" charset="0"/>
              </a:rPr>
              <a:t>Email:  Types</a:t>
            </a:r>
            <a:r>
              <a:rPr lang="en-US" sz="3600" dirty="0">
                <a:solidFill>
                  <a:srgbClr val="C00000"/>
                </a:solidFill>
                <a:latin typeface="Times New Roman" panose="02020603050405020304" pitchFamily="18" charset="0"/>
                <a:cs typeface="Times New Roman" panose="02020603050405020304" pitchFamily="18" charset="0"/>
              </a:rPr>
              <a:t>, </a:t>
            </a:r>
            <a:r>
              <a:rPr lang="en-US" sz="3600" b="1" dirty="0">
                <a:solidFill>
                  <a:srgbClr val="C00000"/>
                </a:solidFill>
                <a:latin typeface="Times New Roman" panose="02020603050405020304" pitchFamily="18" charset="0"/>
                <a:cs typeface="Times New Roman" panose="02020603050405020304" pitchFamily="18" charset="0"/>
              </a:rPr>
              <a:t>Parts, Form and Terms continued…</a:t>
            </a:r>
            <a:endParaRPr lang="en-US" sz="36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38200" y="886266"/>
            <a:ext cx="11353800" cy="5971734"/>
          </a:xfrm>
        </p:spPr>
        <p:txBody>
          <a:bodyPr/>
          <a:lstStyle/>
          <a:p>
            <a:pPr>
              <a:buFont typeface="Wingdings" panose="05000000000000000000" pitchFamily="2" charset="2"/>
              <a:buChar char="Ø"/>
            </a:pPr>
            <a:r>
              <a:rPr lang="en-US" dirty="0">
                <a:solidFill>
                  <a:srgbClr val="7030A0"/>
                </a:solidFill>
                <a:latin typeface="Times New Roman" panose="02020603050405020304" pitchFamily="18" charset="0"/>
                <a:cs typeface="Times New Roman" panose="02020603050405020304" pitchFamily="18" charset="0"/>
              </a:rPr>
              <a:t>Caption ‘from’  is for the sender’s email id</a:t>
            </a:r>
          </a:p>
          <a:p>
            <a:pPr>
              <a:buFont typeface="Wingdings" panose="05000000000000000000" pitchFamily="2" charset="2"/>
              <a:buChar char="Ø"/>
            </a:pPr>
            <a:r>
              <a:rPr lang="en-US" dirty="0">
                <a:solidFill>
                  <a:srgbClr val="7030A0"/>
                </a:solidFill>
                <a:latin typeface="Times New Roman" panose="02020603050405020304" pitchFamily="18" charset="0"/>
                <a:cs typeface="Times New Roman" panose="02020603050405020304" pitchFamily="18" charset="0"/>
              </a:rPr>
              <a:t>Caption ‘ To’ is for the receiver’s email id</a:t>
            </a:r>
          </a:p>
          <a:p>
            <a:pPr algn="just">
              <a:buFont typeface="Wingdings" panose="05000000000000000000" pitchFamily="2" charset="2"/>
              <a:buChar char="Ø"/>
            </a:pPr>
            <a:r>
              <a:rPr lang="en-US" dirty="0">
                <a:solidFill>
                  <a:srgbClr val="7030A0"/>
                </a:solidFill>
                <a:latin typeface="Times New Roman" panose="02020603050405020304" pitchFamily="18" charset="0"/>
                <a:cs typeface="Times New Roman" panose="02020603050405020304" pitchFamily="18" charset="0"/>
              </a:rPr>
              <a:t>Cc: means ‘carbon copy’ and is used when the same mail is to be sent to multiple receivers; contains email ids of all the remaining recipients</a:t>
            </a:r>
          </a:p>
          <a:p>
            <a:pPr algn="just">
              <a:buFont typeface="Wingdings" panose="05000000000000000000" pitchFamily="2" charset="2"/>
              <a:buChar char="Ø"/>
            </a:pPr>
            <a:r>
              <a:rPr lang="en-US" dirty="0">
                <a:solidFill>
                  <a:srgbClr val="7030A0"/>
                </a:solidFill>
                <a:latin typeface="Times New Roman" panose="02020603050405020304" pitchFamily="18" charset="0"/>
                <a:cs typeface="Times New Roman" panose="02020603050405020304" pitchFamily="18" charset="0"/>
              </a:rPr>
              <a:t>Bcc: means ‘blind carbon copy’ and with this option other recipients cannot see the person entered in this field; is hidden from view of other recipients</a:t>
            </a:r>
          </a:p>
          <a:p>
            <a:pPr algn="just">
              <a:buFont typeface="Wingdings" panose="05000000000000000000" pitchFamily="2" charset="2"/>
              <a:buChar char="Ø"/>
            </a:pPr>
            <a:r>
              <a:rPr lang="en-US" dirty="0">
                <a:solidFill>
                  <a:srgbClr val="7030A0"/>
                </a:solidFill>
                <a:latin typeface="Times New Roman" panose="02020603050405020304" pitchFamily="18" charset="0"/>
                <a:cs typeface="Times New Roman" panose="02020603050405020304" pitchFamily="18" charset="0"/>
              </a:rPr>
              <a:t>Subject line: similar to a general letter; tells about the subject of the mail and helps in organization of mails; the receiver gets an idea of the message and is not a complete sentence but contains the key words</a:t>
            </a:r>
          </a:p>
          <a:p>
            <a:pPr algn="just">
              <a:buFont typeface="Wingdings" panose="05000000000000000000" pitchFamily="2" charset="2"/>
              <a:buChar char="Ø"/>
            </a:pPr>
            <a:r>
              <a:rPr lang="en-US" dirty="0">
                <a:solidFill>
                  <a:srgbClr val="7030A0"/>
                </a:solidFill>
                <a:latin typeface="Times New Roman" panose="02020603050405020304" pitchFamily="18" charset="0"/>
                <a:cs typeface="Times New Roman" panose="02020603050405020304" pitchFamily="18" charset="0"/>
              </a:rPr>
              <a:t>Beginning and Ending of email: similar to salutation and complimentary close of the regular letter; but the nature of these depends on whether the mail is formal or informal</a:t>
            </a:r>
          </a:p>
          <a:p>
            <a:pPr algn="just">
              <a:buFont typeface="Wingdings" panose="05000000000000000000" pitchFamily="2" charset="2"/>
              <a:buChar char="Ø"/>
            </a:pPr>
            <a:r>
              <a:rPr lang="en-US" dirty="0">
                <a:solidFill>
                  <a:srgbClr val="7030A0"/>
                </a:solidFill>
                <a:latin typeface="Times New Roman" panose="02020603050405020304" pitchFamily="18" charset="0"/>
                <a:cs typeface="Times New Roman" panose="02020603050405020304" pitchFamily="18" charset="0"/>
              </a:rPr>
              <a:t>Use of left-wing form</a:t>
            </a:r>
          </a:p>
          <a:p>
            <a:pPr>
              <a:buFont typeface="Wingdings" panose="05000000000000000000" pitchFamily="2" charset="2"/>
              <a:buChar char="Ø"/>
            </a:pPr>
            <a:endParaRPr lang="en-US" dirty="0">
              <a:solidFill>
                <a:srgbClr val="7030A0"/>
              </a:solidFill>
              <a:latin typeface="Times New Roman" panose="02020603050405020304" pitchFamily="18" charset="0"/>
              <a:cs typeface="Times New Roman" panose="02020603050405020304" pitchFamily="18" charset="0"/>
            </a:endParaRPr>
          </a:p>
          <a:p>
            <a:pPr>
              <a:buFont typeface="Wingdings" panose="05000000000000000000" pitchFamily="2" charset="2"/>
              <a:buChar char="Ø"/>
            </a:pPr>
            <a:endParaRPr lang="en-US" dirty="0">
              <a:solidFill>
                <a:srgbClr val="7030A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7225932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1353800" cy="1378633"/>
          </a:xfrm>
        </p:spPr>
        <p:txBody>
          <a:bodyPr>
            <a:normAutofit/>
          </a:bodyPr>
          <a:lstStyle/>
          <a:p>
            <a:pPr algn="ctr"/>
            <a:r>
              <a:rPr lang="en-US" sz="3600" b="1" dirty="0">
                <a:solidFill>
                  <a:srgbClr val="C00000"/>
                </a:solidFill>
                <a:latin typeface="Times New Roman" panose="02020603050405020304" pitchFamily="18" charset="0"/>
                <a:cs typeface="Times New Roman" panose="02020603050405020304" pitchFamily="18" charset="0"/>
              </a:rPr>
              <a:t>Email: Types</a:t>
            </a:r>
          </a:p>
        </p:txBody>
      </p:sp>
      <p:sp>
        <p:nvSpPr>
          <p:cNvPr id="3" name="Content Placeholder 2"/>
          <p:cNvSpPr>
            <a:spLocks noGrp="1"/>
          </p:cNvSpPr>
          <p:nvPr>
            <p:ph idx="1"/>
          </p:nvPr>
        </p:nvSpPr>
        <p:spPr>
          <a:xfrm>
            <a:off x="838200" y="1055077"/>
            <a:ext cx="11353800" cy="5802923"/>
          </a:xfrm>
        </p:spPr>
        <p:txBody>
          <a:bodyPr>
            <a:normAutofit fontScale="92500" lnSpcReduction="10000"/>
          </a:bodyPr>
          <a:lstStyle/>
          <a:p>
            <a:pPr>
              <a:buFont typeface="Wingdings" panose="05000000000000000000" pitchFamily="2" charset="2"/>
              <a:buChar char="Ø"/>
            </a:pPr>
            <a:r>
              <a:rPr lang="en-US" b="1" dirty="0">
                <a:solidFill>
                  <a:srgbClr val="7030A0"/>
                </a:solidFill>
                <a:latin typeface="Times New Roman" panose="02020603050405020304" pitchFamily="18" charset="0"/>
                <a:cs typeface="Times New Roman" panose="02020603050405020304" pitchFamily="18" charset="0"/>
              </a:rPr>
              <a:t>1. Formal:</a:t>
            </a:r>
            <a:r>
              <a:rPr lang="en-US" dirty="0">
                <a:solidFill>
                  <a:srgbClr val="7030A0"/>
                </a:solidFill>
                <a:latin typeface="Times New Roman" panose="02020603050405020304" pitchFamily="18" charset="0"/>
                <a:cs typeface="Times New Roman" panose="02020603050405020304" pitchFamily="18" charset="0"/>
              </a:rPr>
              <a:t> Used basically for business correspondence or communication in formal situations</a:t>
            </a:r>
          </a:p>
          <a:p>
            <a:pPr algn="just">
              <a:buFont typeface="Wingdings" panose="05000000000000000000" pitchFamily="2" charset="2"/>
              <a:buChar char="Ø"/>
            </a:pPr>
            <a:r>
              <a:rPr lang="en-US" dirty="0">
                <a:solidFill>
                  <a:srgbClr val="7030A0"/>
                </a:solidFill>
                <a:latin typeface="Times New Roman" panose="02020603050405020304" pitchFamily="18" charset="0"/>
                <a:cs typeface="Times New Roman" panose="02020603050405020304" pitchFamily="18" charset="0"/>
              </a:rPr>
              <a:t>College, bank, administrative offices, shops, hotels, corporate world</a:t>
            </a:r>
          </a:p>
          <a:p>
            <a:pPr algn="just">
              <a:buFont typeface="Wingdings" panose="05000000000000000000" pitchFamily="2" charset="2"/>
              <a:buChar char="Ø"/>
            </a:pPr>
            <a:r>
              <a:rPr lang="en-US" dirty="0">
                <a:solidFill>
                  <a:srgbClr val="7030A0"/>
                </a:solidFill>
                <a:latin typeface="Times New Roman" panose="02020603050405020304" pitchFamily="18" charset="0"/>
                <a:cs typeface="Times New Roman" panose="02020603050405020304" pitchFamily="18" charset="0"/>
              </a:rPr>
              <a:t>Salutation and complimentary close has formal tone</a:t>
            </a:r>
          </a:p>
          <a:p>
            <a:pPr algn="just">
              <a:buFont typeface="Wingdings" panose="05000000000000000000" pitchFamily="2" charset="2"/>
              <a:buChar char="Ø"/>
            </a:pPr>
            <a:r>
              <a:rPr lang="en-US" dirty="0">
                <a:solidFill>
                  <a:srgbClr val="7030A0"/>
                </a:solidFill>
                <a:latin typeface="Times New Roman" panose="02020603050405020304" pitchFamily="18" charset="0"/>
                <a:cs typeface="Times New Roman" panose="02020603050405020304" pitchFamily="18" charset="0"/>
              </a:rPr>
              <a:t>Accuracy, grammatical correctness necessary, proper punctuation marks</a:t>
            </a:r>
          </a:p>
          <a:p>
            <a:pPr algn="just">
              <a:buFont typeface="Wingdings" panose="05000000000000000000" pitchFamily="2" charset="2"/>
              <a:buChar char="Ø"/>
            </a:pPr>
            <a:r>
              <a:rPr lang="en-US" dirty="0">
                <a:solidFill>
                  <a:srgbClr val="7030A0"/>
                </a:solidFill>
                <a:latin typeface="Times New Roman" panose="02020603050405020304" pitchFamily="18" charset="0"/>
                <a:cs typeface="Times New Roman" panose="02020603050405020304" pitchFamily="18" charset="0"/>
              </a:rPr>
              <a:t>Should be precise</a:t>
            </a:r>
          </a:p>
          <a:p>
            <a:pPr algn="just">
              <a:buFont typeface="Wingdings" panose="05000000000000000000" pitchFamily="2" charset="2"/>
              <a:buChar char="Ø"/>
            </a:pPr>
            <a:r>
              <a:rPr lang="en-US" dirty="0">
                <a:solidFill>
                  <a:srgbClr val="7030A0"/>
                </a:solidFill>
                <a:latin typeface="Times New Roman" panose="02020603050405020304" pitchFamily="18" charset="0"/>
                <a:cs typeface="Times New Roman" panose="02020603050405020304" pitchFamily="18" charset="0"/>
              </a:rPr>
              <a:t>Requesting, informing, complaining, for advertising in corporate world</a:t>
            </a:r>
          </a:p>
          <a:p>
            <a:pPr algn="just">
              <a:buFont typeface="Wingdings" panose="05000000000000000000" pitchFamily="2" charset="2"/>
              <a:buChar char="Ø"/>
            </a:pPr>
            <a:r>
              <a:rPr lang="en-US" b="1" dirty="0">
                <a:solidFill>
                  <a:srgbClr val="7030A0"/>
                </a:solidFill>
                <a:latin typeface="Times New Roman" panose="02020603050405020304" pitchFamily="18" charset="0"/>
                <a:cs typeface="Times New Roman" panose="02020603050405020304" pitchFamily="18" charset="0"/>
              </a:rPr>
              <a:t>2. Informal: </a:t>
            </a:r>
            <a:r>
              <a:rPr lang="en-US" dirty="0">
                <a:solidFill>
                  <a:srgbClr val="7030A0"/>
                </a:solidFill>
                <a:latin typeface="Times New Roman" panose="02020603050405020304" pitchFamily="18" charset="0"/>
                <a:cs typeface="Times New Roman" panose="02020603050405020304" pitchFamily="18" charset="0"/>
              </a:rPr>
              <a:t>Used for writing to friends, relatives, colleagues and in informal matters</a:t>
            </a:r>
          </a:p>
          <a:p>
            <a:pPr algn="just">
              <a:buFont typeface="Wingdings" panose="05000000000000000000" pitchFamily="2" charset="2"/>
              <a:buChar char="Ø"/>
            </a:pPr>
            <a:r>
              <a:rPr lang="en-US" dirty="0">
                <a:solidFill>
                  <a:srgbClr val="7030A0"/>
                </a:solidFill>
                <a:latin typeface="Times New Roman" panose="02020603050405020304" pitchFamily="18" charset="0"/>
                <a:cs typeface="Times New Roman" panose="02020603050405020304" pitchFamily="18" charset="0"/>
              </a:rPr>
              <a:t>Personal touch, informal language</a:t>
            </a:r>
          </a:p>
          <a:p>
            <a:pPr algn="just">
              <a:buFont typeface="Wingdings" panose="05000000000000000000" pitchFamily="2" charset="2"/>
              <a:buChar char="Ø"/>
            </a:pPr>
            <a:r>
              <a:rPr lang="en-US" dirty="0">
                <a:solidFill>
                  <a:srgbClr val="7030A0"/>
                </a:solidFill>
                <a:latin typeface="Times New Roman" panose="02020603050405020304" pitchFamily="18" charset="0"/>
                <a:cs typeface="Times New Roman" panose="02020603050405020304" pitchFamily="18" charset="0"/>
              </a:rPr>
              <a:t>Rules of grammar, correctness may be disregarded at times</a:t>
            </a:r>
          </a:p>
          <a:p>
            <a:pPr algn="just">
              <a:buFont typeface="Wingdings" panose="05000000000000000000" pitchFamily="2" charset="2"/>
              <a:buChar char="Ø"/>
            </a:pPr>
            <a:r>
              <a:rPr lang="en-US" dirty="0">
                <a:solidFill>
                  <a:srgbClr val="7030A0"/>
                </a:solidFill>
                <a:latin typeface="Times New Roman" panose="02020603050405020304" pitchFamily="18" charset="0"/>
                <a:cs typeface="Times New Roman" panose="02020603050405020304" pitchFamily="18" charset="0"/>
              </a:rPr>
              <a:t>Inviting, thanking, accepting/refusing invitations, requesting, greeting, apologizing, condoling etc.</a:t>
            </a:r>
          </a:p>
          <a:p>
            <a:pPr algn="just">
              <a:buFont typeface="Wingdings" panose="05000000000000000000" pitchFamily="2" charset="2"/>
              <a:buChar char="Ø"/>
            </a:pPr>
            <a:r>
              <a:rPr lang="en-US" dirty="0">
                <a:solidFill>
                  <a:srgbClr val="7030A0"/>
                </a:solidFill>
                <a:latin typeface="Times New Roman" panose="02020603050405020304" pitchFamily="18" charset="0"/>
                <a:cs typeface="Times New Roman" panose="02020603050405020304" pitchFamily="18" charset="0"/>
              </a:rPr>
              <a:t>Use of abbreviations, contractions, emotive words, jargon</a:t>
            </a:r>
          </a:p>
          <a:p>
            <a:pPr algn="just">
              <a:buFont typeface="Wingdings" panose="05000000000000000000" pitchFamily="2" charset="2"/>
              <a:buChar char="Ø"/>
            </a:pPr>
            <a:endParaRPr lang="en-US" dirty="0">
              <a:solidFill>
                <a:srgbClr val="7030A0"/>
              </a:solidFill>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Ø"/>
            </a:pPr>
            <a:endParaRPr lang="en-US" dirty="0">
              <a:solidFill>
                <a:srgbClr val="7030A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5564008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1353800" cy="1406768"/>
          </a:xfrm>
        </p:spPr>
        <p:txBody>
          <a:bodyPr>
            <a:normAutofit/>
          </a:bodyPr>
          <a:lstStyle/>
          <a:p>
            <a:pPr algn="ctr"/>
            <a:r>
              <a:rPr lang="en-US" sz="3600" b="1" dirty="0">
                <a:solidFill>
                  <a:srgbClr val="C00000"/>
                </a:solidFill>
                <a:latin typeface="Times New Roman" panose="02020603050405020304" pitchFamily="18" charset="0"/>
                <a:cs typeface="Times New Roman" panose="02020603050405020304" pitchFamily="18" charset="0"/>
              </a:rPr>
              <a:t>Email Discussion Groups</a:t>
            </a:r>
          </a:p>
        </p:txBody>
      </p:sp>
      <p:sp>
        <p:nvSpPr>
          <p:cNvPr id="3" name="Content Placeholder 2"/>
          <p:cNvSpPr>
            <a:spLocks noGrp="1"/>
          </p:cNvSpPr>
          <p:nvPr>
            <p:ph idx="1"/>
          </p:nvPr>
        </p:nvSpPr>
        <p:spPr>
          <a:xfrm>
            <a:off x="838200" y="1406768"/>
            <a:ext cx="11353800" cy="5451231"/>
          </a:xfrm>
        </p:spPr>
        <p:txBody>
          <a:bodyPr/>
          <a:lstStyle/>
          <a:p>
            <a:pPr>
              <a:buFont typeface="Wingdings" panose="05000000000000000000" pitchFamily="2" charset="2"/>
              <a:buChar char="Ø"/>
            </a:pPr>
            <a:r>
              <a:rPr lang="en-US" dirty="0">
                <a:solidFill>
                  <a:srgbClr val="7030A0"/>
                </a:solidFill>
                <a:latin typeface="Times New Roman" panose="02020603050405020304" pitchFamily="18" charset="0"/>
                <a:cs typeface="Times New Roman" panose="02020603050405020304" pitchFamily="18" charset="0"/>
              </a:rPr>
              <a:t>Also known as: email discussion forum, internet group, mailing list, listserv</a:t>
            </a:r>
          </a:p>
          <a:p>
            <a:pPr>
              <a:buFont typeface="Wingdings" panose="05000000000000000000" pitchFamily="2" charset="2"/>
              <a:buChar char="Ø"/>
            </a:pPr>
            <a:r>
              <a:rPr lang="en-US" dirty="0">
                <a:solidFill>
                  <a:srgbClr val="7030A0"/>
                </a:solidFill>
                <a:latin typeface="Times New Roman" panose="02020603050405020304" pitchFamily="18" charset="0"/>
                <a:cs typeface="Times New Roman" panose="02020603050405020304" pitchFamily="18" charset="0"/>
              </a:rPr>
              <a:t>Email Discussion Group is a type of group that uses online environment for providing, sharing, exchanging, commenting, discussing on a certain topic within the group by using email</a:t>
            </a:r>
          </a:p>
          <a:p>
            <a:pPr>
              <a:buFont typeface="Wingdings" panose="05000000000000000000" pitchFamily="2" charset="2"/>
              <a:buChar char="Ø"/>
            </a:pPr>
            <a:r>
              <a:rPr lang="en-US" dirty="0">
                <a:solidFill>
                  <a:srgbClr val="7030A0"/>
                </a:solidFill>
                <a:latin typeface="Times New Roman" panose="02020603050405020304" pitchFamily="18" charset="0"/>
                <a:cs typeface="Times New Roman" panose="02020603050405020304" pitchFamily="18" charset="0"/>
              </a:rPr>
              <a:t>Similar to </a:t>
            </a:r>
            <a:r>
              <a:rPr lang="en-US" dirty="0" err="1">
                <a:solidFill>
                  <a:srgbClr val="7030A0"/>
                </a:solidFill>
                <a:latin typeface="Times New Roman" panose="02020603050405020304" pitchFamily="18" charset="0"/>
                <a:cs typeface="Times New Roman" panose="02020603050405020304" pitchFamily="18" charset="0"/>
              </a:rPr>
              <a:t>WhatsApp</a:t>
            </a:r>
            <a:r>
              <a:rPr lang="en-US" dirty="0">
                <a:solidFill>
                  <a:srgbClr val="7030A0"/>
                </a:solidFill>
                <a:latin typeface="Times New Roman" panose="02020603050405020304" pitchFamily="18" charset="0"/>
                <a:cs typeface="Times New Roman" panose="02020603050405020304" pitchFamily="18" charset="0"/>
              </a:rPr>
              <a:t> or Facebook group</a:t>
            </a:r>
          </a:p>
          <a:p>
            <a:pPr>
              <a:buFont typeface="Wingdings" panose="05000000000000000000" pitchFamily="2" charset="2"/>
              <a:buChar char="Ø"/>
            </a:pPr>
            <a:r>
              <a:rPr lang="en-US" dirty="0">
                <a:solidFill>
                  <a:srgbClr val="7030A0"/>
                </a:solidFill>
                <a:latin typeface="Times New Roman" panose="02020603050405020304" pitchFamily="18" charset="0"/>
                <a:cs typeface="Times New Roman" panose="02020603050405020304" pitchFamily="18" charset="0"/>
              </a:rPr>
              <a:t>Such a group can be created, subscribed or joined</a:t>
            </a:r>
          </a:p>
          <a:p>
            <a:pPr>
              <a:buFont typeface="Wingdings" panose="05000000000000000000" pitchFamily="2" charset="2"/>
              <a:buChar char="Ø"/>
            </a:pPr>
            <a:r>
              <a:rPr lang="en-US" dirty="0">
                <a:solidFill>
                  <a:srgbClr val="7030A0"/>
                </a:solidFill>
                <a:latin typeface="Times New Roman" panose="02020603050405020304" pitchFamily="18" charset="0"/>
                <a:cs typeface="Times New Roman" panose="02020603050405020304" pitchFamily="18" charset="0"/>
              </a:rPr>
              <a:t>Use of Google Groups App may be made to create such a group</a:t>
            </a:r>
          </a:p>
          <a:p>
            <a:pPr>
              <a:buFont typeface="Wingdings" panose="05000000000000000000" pitchFamily="2" charset="2"/>
              <a:buChar char="Ø"/>
            </a:pPr>
            <a:r>
              <a:rPr lang="en-US" dirty="0">
                <a:solidFill>
                  <a:srgbClr val="7030A0"/>
                </a:solidFill>
                <a:latin typeface="Times New Roman" panose="02020603050405020304" pitchFamily="18" charset="0"/>
                <a:cs typeface="Times New Roman" panose="02020603050405020304" pitchFamily="18" charset="0"/>
              </a:rPr>
              <a:t>Can be used effectively in teaching- learning process</a:t>
            </a:r>
          </a:p>
          <a:p>
            <a:pPr>
              <a:buFont typeface="Wingdings" panose="05000000000000000000" pitchFamily="2" charset="2"/>
              <a:buChar char="Ø"/>
            </a:pPr>
            <a:r>
              <a:rPr lang="en-US" dirty="0">
                <a:solidFill>
                  <a:srgbClr val="7030A0"/>
                </a:solidFill>
                <a:latin typeface="Times New Roman" panose="02020603050405020304" pitchFamily="18" charset="0"/>
                <a:cs typeface="Times New Roman" panose="02020603050405020304" pitchFamily="18" charset="0"/>
              </a:rPr>
              <a:t>For dialogue/ discussion between teacher and students</a:t>
            </a:r>
          </a:p>
          <a:p>
            <a:pPr>
              <a:buFont typeface="Wingdings" panose="05000000000000000000" pitchFamily="2" charset="2"/>
              <a:buChar char="Ø"/>
            </a:pPr>
            <a:r>
              <a:rPr lang="en-US" dirty="0">
                <a:solidFill>
                  <a:srgbClr val="7030A0"/>
                </a:solidFill>
                <a:latin typeface="Times New Roman" panose="02020603050405020304" pitchFamily="18" charset="0"/>
                <a:cs typeface="Times New Roman" panose="02020603050405020304" pitchFamily="18" charset="0"/>
              </a:rPr>
              <a:t>For collaborative activities like online discussion, tests, </a:t>
            </a:r>
            <a:r>
              <a:rPr lang="en-US">
                <a:solidFill>
                  <a:srgbClr val="7030A0"/>
                </a:solidFill>
                <a:latin typeface="Times New Roman" panose="02020603050405020304" pitchFamily="18" charset="0"/>
                <a:cs typeface="Times New Roman" panose="02020603050405020304" pitchFamily="18" charset="0"/>
              </a:rPr>
              <a:t>projects etc.</a:t>
            </a:r>
            <a:endParaRPr lang="en-US" dirty="0">
              <a:solidFill>
                <a:srgbClr val="7030A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3832660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758388F-F1F9-DCFB-6D62-8DFB3BA9BDC3}"/>
              </a:ext>
            </a:extLst>
          </p:cNvPr>
          <p:cNvSpPr>
            <a:spLocks noGrp="1"/>
          </p:cNvSpPr>
          <p:nvPr>
            <p:ph type="title"/>
          </p:nvPr>
        </p:nvSpPr>
        <p:spPr>
          <a:xfrm>
            <a:off x="838200" y="1"/>
            <a:ext cx="11353800" cy="1246908"/>
          </a:xfrm>
        </p:spPr>
        <p:txBody>
          <a:bodyPr>
            <a:normAutofit/>
          </a:bodyPr>
          <a:lstStyle/>
          <a:p>
            <a:pPr algn="ctr"/>
            <a:r>
              <a:rPr lang="en-US" sz="3600" b="1" dirty="0">
                <a:solidFill>
                  <a:srgbClr val="C00000"/>
                </a:solidFill>
                <a:latin typeface="Times New Roman" panose="02020603050405020304" pitchFamily="18" charset="0"/>
                <a:cs typeface="Times New Roman" panose="02020603050405020304" pitchFamily="18" charset="0"/>
              </a:rPr>
              <a:t>Email Pals</a:t>
            </a:r>
          </a:p>
        </p:txBody>
      </p:sp>
      <p:sp>
        <p:nvSpPr>
          <p:cNvPr id="3" name="Content Placeholder 2">
            <a:extLst>
              <a:ext uri="{FF2B5EF4-FFF2-40B4-BE49-F238E27FC236}">
                <a16:creationId xmlns:a16="http://schemas.microsoft.com/office/drawing/2014/main" xmlns="" id="{F70CB0C5-F2E4-6054-34A3-BCD56B6F74A3}"/>
              </a:ext>
            </a:extLst>
          </p:cNvPr>
          <p:cNvSpPr>
            <a:spLocks noGrp="1"/>
          </p:cNvSpPr>
          <p:nvPr>
            <p:ph idx="1"/>
          </p:nvPr>
        </p:nvSpPr>
        <p:spPr>
          <a:xfrm>
            <a:off x="838200" y="1246908"/>
            <a:ext cx="11353800" cy="5611091"/>
          </a:xfrm>
        </p:spPr>
        <p:txBody>
          <a:bodyPr/>
          <a:lstStyle/>
          <a:p>
            <a:pPr>
              <a:buFont typeface="Wingdings" panose="05000000000000000000" pitchFamily="2" charset="2"/>
              <a:buChar char="Ø"/>
            </a:pPr>
            <a:r>
              <a:rPr lang="en-US" dirty="0">
                <a:solidFill>
                  <a:srgbClr val="7030A0"/>
                </a:solidFill>
                <a:latin typeface="Times New Roman" panose="02020603050405020304" pitchFamily="18" charset="0"/>
                <a:cs typeface="Times New Roman" panose="02020603050405020304" pitchFamily="18" charset="0"/>
              </a:rPr>
              <a:t>Pals means friends</a:t>
            </a:r>
          </a:p>
          <a:p>
            <a:pPr algn="just">
              <a:buFont typeface="Wingdings" panose="05000000000000000000" pitchFamily="2" charset="2"/>
              <a:buChar char="Ø"/>
            </a:pPr>
            <a:r>
              <a:rPr lang="en-US" dirty="0">
                <a:solidFill>
                  <a:srgbClr val="7030A0"/>
                </a:solidFill>
                <a:latin typeface="Times New Roman" panose="02020603050405020304" pitchFamily="18" charset="0"/>
                <a:cs typeface="Times New Roman" panose="02020603050405020304" pitchFamily="18" charset="0"/>
              </a:rPr>
              <a:t>Email Pals is a concept similar to Pen friendship; email pals/ e-pals means pen friends</a:t>
            </a:r>
          </a:p>
          <a:p>
            <a:pPr algn="just">
              <a:buFont typeface="Wingdings" panose="05000000000000000000" pitchFamily="2" charset="2"/>
              <a:buChar char="Ø"/>
            </a:pPr>
            <a:r>
              <a:rPr lang="en-US" dirty="0">
                <a:solidFill>
                  <a:srgbClr val="7030A0"/>
                </a:solidFill>
                <a:latin typeface="Times New Roman" panose="02020603050405020304" pitchFamily="18" charset="0"/>
                <a:cs typeface="Times New Roman" panose="02020603050405020304" pitchFamily="18" charset="0"/>
              </a:rPr>
              <a:t>E-pals are friends whom you have not seen but friendship is through emails</a:t>
            </a:r>
          </a:p>
          <a:p>
            <a:pPr algn="just">
              <a:buFont typeface="Wingdings" panose="05000000000000000000" pitchFamily="2" charset="2"/>
              <a:buChar char="Ø"/>
            </a:pPr>
            <a:r>
              <a:rPr lang="en-US" dirty="0">
                <a:solidFill>
                  <a:srgbClr val="7030A0"/>
                </a:solidFill>
                <a:latin typeface="Times New Roman" panose="02020603050405020304" pitchFamily="18" charset="0"/>
                <a:cs typeface="Times New Roman" panose="02020603050405020304" pitchFamily="18" charset="0"/>
              </a:rPr>
              <a:t>Aim : to share information about culture, traditions, nature, habits, feelings, information etc.</a:t>
            </a:r>
          </a:p>
          <a:p>
            <a:pPr algn="just">
              <a:buFont typeface="Wingdings" panose="05000000000000000000" pitchFamily="2" charset="2"/>
              <a:buChar char="Ø"/>
            </a:pPr>
            <a:r>
              <a:rPr lang="en-US" dirty="0">
                <a:solidFill>
                  <a:srgbClr val="7030A0"/>
                </a:solidFill>
                <a:latin typeface="Times New Roman" panose="02020603050405020304" pitchFamily="18" charset="0"/>
                <a:cs typeface="Times New Roman" panose="02020603050405020304" pitchFamily="18" charset="0"/>
              </a:rPr>
              <a:t>E-pals could be of any age, nationality or culture</a:t>
            </a:r>
          </a:p>
          <a:p>
            <a:pPr algn="just">
              <a:buFont typeface="Wingdings" panose="05000000000000000000" pitchFamily="2" charset="2"/>
              <a:buChar char="Ø"/>
            </a:pPr>
            <a:r>
              <a:rPr lang="en-US" dirty="0">
                <a:solidFill>
                  <a:srgbClr val="7030A0"/>
                </a:solidFill>
                <a:latin typeface="Times New Roman" panose="02020603050405020304" pitchFamily="18" charset="0"/>
                <a:cs typeface="Times New Roman" panose="02020603050405020304" pitchFamily="18" charset="0"/>
              </a:rPr>
              <a:t>advantage: can be used to develop language proficiency</a:t>
            </a:r>
          </a:p>
        </p:txBody>
      </p:sp>
    </p:spTree>
    <p:extLst>
      <p:ext uri="{BB962C8B-B14F-4D97-AF65-F5344CB8AC3E}">
        <p14:creationId xmlns:p14="http://schemas.microsoft.com/office/powerpoint/2010/main" val="17380117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729D85F-CD5E-A1AE-963F-E69F311AFD13}"/>
              </a:ext>
            </a:extLst>
          </p:cNvPr>
          <p:cNvSpPr>
            <a:spLocks noGrp="1"/>
          </p:cNvSpPr>
          <p:nvPr>
            <p:ph type="title"/>
          </p:nvPr>
        </p:nvSpPr>
        <p:spPr>
          <a:xfrm>
            <a:off x="838200" y="1"/>
            <a:ext cx="11353800" cy="1413164"/>
          </a:xfrm>
        </p:spPr>
        <p:txBody>
          <a:bodyPr>
            <a:normAutofit/>
          </a:bodyPr>
          <a:lstStyle/>
          <a:p>
            <a:pPr algn="ctr"/>
            <a:r>
              <a:rPr lang="en-US" sz="3600" b="1" dirty="0">
                <a:solidFill>
                  <a:srgbClr val="C00000"/>
                </a:solidFill>
                <a:latin typeface="Times New Roman" panose="02020603050405020304" pitchFamily="18" charset="0"/>
                <a:cs typeface="Times New Roman" panose="02020603050405020304" pitchFamily="18" charset="0"/>
              </a:rPr>
              <a:t>Blogs: Nature, Types and Functions</a:t>
            </a:r>
            <a:endParaRPr lang="en-US" sz="3600" dirty="0"/>
          </a:p>
        </p:txBody>
      </p:sp>
      <p:sp>
        <p:nvSpPr>
          <p:cNvPr id="3" name="Content Placeholder 2">
            <a:extLst>
              <a:ext uri="{FF2B5EF4-FFF2-40B4-BE49-F238E27FC236}">
                <a16:creationId xmlns:a16="http://schemas.microsoft.com/office/drawing/2014/main" xmlns="" id="{15F0FAC4-7F3B-1403-1678-4F56B418865D}"/>
              </a:ext>
            </a:extLst>
          </p:cNvPr>
          <p:cNvSpPr>
            <a:spLocks noGrp="1"/>
          </p:cNvSpPr>
          <p:nvPr>
            <p:ph idx="1"/>
          </p:nvPr>
        </p:nvSpPr>
        <p:spPr>
          <a:xfrm>
            <a:off x="838200" y="1805049"/>
            <a:ext cx="10515600" cy="4371914"/>
          </a:xfrm>
        </p:spPr>
        <p:txBody>
          <a:bodyPr/>
          <a:lstStyle/>
          <a:p>
            <a:pPr>
              <a:buFont typeface="Wingdings" panose="05000000000000000000" pitchFamily="2" charset="2"/>
              <a:buChar char="Ø"/>
            </a:pPr>
            <a:r>
              <a:rPr lang="en-US" b="1" dirty="0">
                <a:solidFill>
                  <a:srgbClr val="7030A0"/>
                </a:solidFill>
                <a:latin typeface="Times New Roman" panose="02020603050405020304" pitchFamily="18" charset="0"/>
                <a:cs typeface="Times New Roman" panose="02020603050405020304" pitchFamily="18" charset="0"/>
              </a:rPr>
              <a:t>Blog: </a:t>
            </a:r>
            <a:r>
              <a:rPr lang="en-US" dirty="0">
                <a:solidFill>
                  <a:srgbClr val="7030A0"/>
                </a:solidFill>
                <a:latin typeface="Times New Roman" panose="02020603050405020304" pitchFamily="18" charset="0"/>
                <a:cs typeface="Times New Roman" panose="02020603050405020304" pitchFamily="18" charset="0"/>
              </a:rPr>
              <a:t>is a blend of weblog; </a:t>
            </a:r>
          </a:p>
          <a:p>
            <a:pPr>
              <a:buFont typeface="Wingdings" panose="05000000000000000000" pitchFamily="2" charset="2"/>
              <a:buChar char="Ø"/>
            </a:pPr>
            <a:r>
              <a:rPr lang="en-US" dirty="0">
                <a:solidFill>
                  <a:srgbClr val="7030A0"/>
                </a:solidFill>
                <a:latin typeface="Times New Roman" panose="02020603050405020304" pitchFamily="18" charset="0"/>
                <a:cs typeface="Times New Roman" panose="02020603050405020304" pitchFamily="18" charset="0"/>
              </a:rPr>
              <a:t>It’s a website maintained by a person or group by publishing regular entries in the form of text, images, audios, videos, description of events, comments/ views on events etc.</a:t>
            </a:r>
          </a:p>
          <a:p>
            <a:pPr>
              <a:buFont typeface="Wingdings" panose="05000000000000000000" pitchFamily="2" charset="2"/>
              <a:buChar char="Ø"/>
            </a:pPr>
            <a:r>
              <a:rPr lang="en-US" dirty="0">
                <a:solidFill>
                  <a:srgbClr val="7030A0"/>
                </a:solidFill>
                <a:latin typeface="Times New Roman" panose="02020603050405020304" pitchFamily="18" charset="0"/>
                <a:cs typeface="Times New Roman" panose="02020603050405020304" pitchFamily="18" charset="0"/>
              </a:rPr>
              <a:t>A form of online published communication</a:t>
            </a:r>
          </a:p>
          <a:p>
            <a:pPr>
              <a:buFont typeface="Wingdings" panose="05000000000000000000" pitchFamily="2" charset="2"/>
              <a:buChar char="Ø"/>
            </a:pPr>
            <a:r>
              <a:rPr lang="en-US" dirty="0">
                <a:solidFill>
                  <a:srgbClr val="7030A0"/>
                </a:solidFill>
                <a:latin typeface="Times New Roman" panose="02020603050405020304" pitchFamily="18" charset="0"/>
                <a:cs typeface="Times New Roman" panose="02020603050405020304" pitchFamily="18" charset="0"/>
              </a:rPr>
              <a:t>Blogs displayed in reverse chronological order that is latest blog is appears first</a:t>
            </a:r>
          </a:p>
          <a:p>
            <a:pPr>
              <a:buFont typeface="Wingdings" panose="05000000000000000000" pitchFamily="2" charset="2"/>
              <a:buChar char="Ø"/>
            </a:pPr>
            <a:r>
              <a:rPr lang="en-US" dirty="0">
                <a:solidFill>
                  <a:srgbClr val="7030A0"/>
                </a:solidFill>
                <a:latin typeface="Times New Roman" panose="02020603050405020304" pitchFamily="18" charset="0"/>
                <a:cs typeface="Times New Roman" panose="02020603050405020304" pitchFamily="18" charset="0"/>
              </a:rPr>
              <a:t>Also seen as a sort of online diary and helps in keeping a record</a:t>
            </a:r>
          </a:p>
          <a:p>
            <a:pPr marL="0" indent="0">
              <a:buNone/>
            </a:pPr>
            <a:endParaRPr lang="en-US" dirty="0"/>
          </a:p>
        </p:txBody>
      </p:sp>
    </p:spTree>
    <p:extLst>
      <p:ext uri="{BB962C8B-B14F-4D97-AF65-F5344CB8AC3E}">
        <p14:creationId xmlns:p14="http://schemas.microsoft.com/office/powerpoint/2010/main" val="298969283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343</TotalTime>
  <Words>1087</Words>
  <Application>Microsoft Office PowerPoint</Application>
  <PresentationFormat>Custom</PresentationFormat>
  <Paragraphs>112</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E- Communication</vt:lpstr>
      <vt:lpstr>E- Communication: Nature and Advantages</vt:lpstr>
      <vt:lpstr>Email:  Types, Parts, Form and Terms</vt:lpstr>
      <vt:lpstr>Email:  Types, Parts, Form and Terms continued…</vt:lpstr>
      <vt:lpstr>Email:  Types, Parts, Form and Terms continued…</vt:lpstr>
      <vt:lpstr>Email: Types</vt:lpstr>
      <vt:lpstr>Email Discussion Groups</vt:lpstr>
      <vt:lpstr>Email Pals</vt:lpstr>
      <vt:lpstr>Blogs: Nature, Types and Functions</vt:lpstr>
      <vt:lpstr>Blogs: continued…</vt:lpstr>
      <vt:lpstr>Blogs: continued…</vt:lpstr>
      <vt:lpstr>Blogs: continued…</vt:lpstr>
      <vt:lpstr>Blogs: continued…</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 Communication</dc:title>
  <dc:creator>MCK NTA33</dc:creator>
  <cp:lastModifiedBy>MCK NTA6</cp:lastModifiedBy>
  <cp:revision>26</cp:revision>
  <dcterms:created xsi:type="dcterms:W3CDTF">2023-05-03T02:38:14Z</dcterms:created>
  <dcterms:modified xsi:type="dcterms:W3CDTF">2023-05-17T03:49:49Z</dcterms:modified>
</cp:coreProperties>
</file>