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28" autoAdjust="0"/>
  </p:normalViewPr>
  <p:slideViewPr>
    <p:cSldViewPr>
      <p:cViewPr varScale="1">
        <p:scale>
          <a:sx n="82" d="100"/>
          <a:sy n="82" d="100"/>
        </p:scale>
        <p:origin x="198" y="9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146622-C4D7-42D4-8366-578199BBFE20}" type="datetimeFigureOut">
              <a:rPr lang="en-IN" smtClean="0"/>
              <a:t>23-08-2023</a:t>
            </a:fld>
            <a:endParaRPr lang="en-IN"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A9A008-191C-471B-AE58-B99DAA922A05}" type="slidenum">
              <a:rPr lang="en-IN" smtClean="0"/>
              <a:t>‹#›</a:t>
            </a:fld>
            <a:endParaRPr lang="en-IN" dirty="0"/>
          </a:p>
        </p:txBody>
      </p:sp>
    </p:spTree>
    <p:extLst>
      <p:ext uri="{BB962C8B-B14F-4D97-AF65-F5344CB8AC3E}">
        <p14:creationId xmlns:p14="http://schemas.microsoft.com/office/powerpoint/2010/main" val="2591777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6A9A008-191C-471B-AE58-B99DAA922A05}" type="slidenum">
              <a:rPr lang="en-IN" smtClean="0"/>
              <a:t>5</a:t>
            </a:fld>
            <a:endParaRPr lang="en-IN" dirty="0"/>
          </a:p>
        </p:txBody>
      </p:sp>
    </p:spTree>
    <p:extLst>
      <p:ext uri="{BB962C8B-B14F-4D97-AF65-F5344CB8AC3E}">
        <p14:creationId xmlns:p14="http://schemas.microsoft.com/office/powerpoint/2010/main" val="3988223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C028F45-EA39-49BD-BF00-64168B210446}" type="datetime1">
              <a:rPr lang="en-US" smtClean="0"/>
              <a:t>8/23/2023</a:t>
            </a:fld>
            <a:endParaRPr lang="en-US" dirty="0"/>
          </a:p>
        </p:txBody>
      </p:sp>
      <p:sp>
        <p:nvSpPr>
          <p:cNvPr id="5" name="Footer Placeholder 4"/>
          <p:cNvSpPr>
            <a:spLocks noGrp="1"/>
          </p:cNvSpPr>
          <p:nvPr>
            <p:ph type="ftr" sz="quarter" idx="11"/>
          </p:nvPr>
        </p:nvSpPr>
        <p:spPr/>
        <p:txBody>
          <a:bodyPr/>
          <a:lstStyle/>
          <a:p>
            <a:r>
              <a:rPr lang="en-US"/>
              <a:t>Dr. Mrs. Snehal Rajendra Prabhune, Asso. Prof. Mahila Mahavidyalaya, Karad</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765CDB-4309-4C2F-955A-1065217E7FC5}" type="datetime1">
              <a:rPr lang="en-US" smtClean="0"/>
              <a:t>8/23/2023</a:t>
            </a:fld>
            <a:endParaRPr lang="en-US" dirty="0"/>
          </a:p>
        </p:txBody>
      </p:sp>
      <p:sp>
        <p:nvSpPr>
          <p:cNvPr id="5" name="Footer Placeholder 4"/>
          <p:cNvSpPr>
            <a:spLocks noGrp="1"/>
          </p:cNvSpPr>
          <p:nvPr>
            <p:ph type="ftr" sz="quarter" idx="11"/>
          </p:nvPr>
        </p:nvSpPr>
        <p:spPr/>
        <p:txBody>
          <a:bodyPr/>
          <a:lstStyle/>
          <a:p>
            <a:r>
              <a:rPr lang="en-US"/>
              <a:t>Dr. Mrs. Snehal Rajendra Prabhune, Asso. Prof. Mahila Mahavidyalaya, Karad</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D7A732-ADA2-4698-A4C1-92CB2C4C1499}" type="datetime1">
              <a:rPr lang="en-US" smtClean="0"/>
              <a:t>8/23/2023</a:t>
            </a:fld>
            <a:endParaRPr lang="en-US" dirty="0"/>
          </a:p>
        </p:txBody>
      </p:sp>
      <p:sp>
        <p:nvSpPr>
          <p:cNvPr id="5" name="Footer Placeholder 4"/>
          <p:cNvSpPr>
            <a:spLocks noGrp="1"/>
          </p:cNvSpPr>
          <p:nvPr>
            <p:ph type="ftr" sz="quarter" idx="11"/>
          </p:nvPr>
        </p:nvSpPr>
        <p:spPr/>
        <p:txBody>
          <a:bodyPr/>
          <a:lstStyle/>
          <a:p>
            <a:r>
              <a:rPr lang="en-US"/>
              <a:t>Dr. Mrs. Snehal Rajendra Prabhune, Asso. Prof. Mahila Mahavidyalaya, Karad</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0F90C2-6BEB-4083-A556-FC3EC3C38331}" type="datetime1">
              <a:rPr lang="en-US" smtClean="0"/>
              <a:t>8/23/2023</a:t>
            </a:fld>
            <a:endParaRPr lang="en-US" dirty="0"/>
          </a:p>
        </p:txBody>
      </p:sp>
      <p:sp>
        <p:nvSpPr>
          <p:cNvPr id="5" name="Footer Placeholder 4"/>
          <p:cNvSpPr>
            <a:spLocks noGrp="1"/>
          </p:cNvSpPr>
          <p:nvPr>
            <p:ph type="ftr" sz="quarter" idx="11"/>
          </p:nvPr>
        </p:nvSpPr>
        <p:spPr/>
        <p:txBody>
          <a:bodyPr/>
          <a:lstStyle/>
          <a:p>
            <a:r>
              <a:rPr lang="en-US"/>
              <a:t>Dr. Mrs. Snehal Rajendra Prabhune, Asso. Prof. Mahila Mahavidyalaya, Karad</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E6A448-F16A-452D-B886-D5F6B3F9009C}" type="datetime1">
              <a:rPr lang="en-US" smtClean="0"/>
              <a:t>8/23/2023</a:t>
            </a:fld>
            <a:endParaRPr lang="en-US" dirty="0"/>
          </a:p>
        </p:txBody>
      </p:sp>
      <p:sp>
        <p:nvSpPr>
          <p:cNvPr id="5" name="Footer Placeholder 4"/>
          <p:cNvSpPr>
            <a:spLocks noGrp="1"/>
          </p:cNvSpPr>
          <p:nvPr>
            <p:ph type="ftr" sz="quarter" idx="11"/>
          </p:nvPr>
        </p:nvSpPr>
        <p:spPr/>
        <p:txBody>
          <a:bodyPr/>
          <a:lstStyle/>
          <a:p>
            <a:r>
              <a:rPr lang="en-US"/>
              <a:t>Dr. Mrs. Snehal Rajendra Prabhune, Asso. Prof. Mahila Mahavidyalaya, Karad</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895F20-0CB2-46C2-9896-25B20D27F4FC}" type="datetime1">
              <a:rPr lang="en-US" smtClean="0"/>
              <a:t>8/23/2023</a:t>
            </a:fld>
            <a:endParaRPr lang="en-US" dirty="0"/>
          </a:p>
        </p:txBody>
      </p:sp>
      <p:sp>
        <p:nvSpPr>
          <p:cNvPr id="6" name="Footer Placeholder 5"/>
          <p:cNvSpPr>
            <a:spLocks noGrp="1"/>
          </p:cNvSpPr>
          <p:nvPr>
            <p:ph type="ftr" sz="quarter" idx="11"/>
          </p:nvPr>
        </p:nvSpPr>
        <p:spPr/>
        <p:txBody>
          <a:bodyPr/>
          <a:lstStyle/>
          <a:p>
            <a:r>
              <a:rPr lang="en-US"/>
              <a:t>Dr. Mrs. Snehal Rajendra Prabhune, Asso. Prof. Mahila Mahavidyalaya, Karad</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812A82-7185-4D23-9F1F-10DC6D0253F6}" type="datetime1">
              <a:rPr lang="en-US" smtClean="0"/>
              <a:t>8/23/2023</a:t>
            </a:fld>
            <a:endParaRPr lang="en-US" dirty="0"/>
          </a:p>
        </p:txBody>
      </p:sp>
      <p:sp>
        <p:nvSpPr>
          <p:cNvPr id="8" name="Footer Placeholder 7"/>
          <p:cNvSpPr>
            <a:spLocks noGrp="1"/>
          </p:cNvSpPr>
          <p:nvPr>
            <p:ph type="ftr" sz="quarter" idx="11"/>
          </p:nvPr>
        </p:nvSpPr>
        <p:spPr/>
        <p:txBody>
          <a:bodyPr/>
          <a:lstStyle/>
          <a:p>
            <a:r>
              <a:rPr lang="en-US"/>
              <a:t>Dr. Mrs. Snehal Rajendra Prabhune, Asso. Prof. Mahila Mahavidyalaya, Karad</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1C3A89-D79E-415C-B518-3BA047FE6E3E}" type="datetime1">
              <a:rPr lang="en-US" smtClean="0"/>
              <a:t>8/23/2023</a:t>
            </a:fld>
            <a:endParaRPr lang="en-US" dirty="0"/>
          </a:p>
        </p:txBody>
      </p:sp>
      <p:sp>
        <p:nvSpPr>
          <p:cNvPr id="4" name="Footer Placeholder 3"/>
          <p:cNvSpPr>
            <a:spLocks noGrp="1"/>
          </p:cNvSpPr>
          <p:nvPr>
            <p:ph type="ftr" sz="quarter" idx="11"/>
          </p:nvPr>
        </p:nvSpPr>
        <p:spPr/>
        <p:txBody>
          <a:bodyPr/>
          <a:lstStyle/>
          <a:p>
            <a:r>
              <a:rPr lang="en-US"/>
              <a:t>Dr. Mrs. Snehal Rajendra Prabhune, Asso. Prof. Mahila Mahavidyalaya, Karad</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6F4B51-97F7-48A3-AFBD-7CFD155A3BB0}" type="datetime1">
              <a:rPr lang="en-US" smtClean="0"/>
              <a:t>8/23/2023</a:t>
            </a:fld>
            <a:endParaRPr lang="en-US" dirty="0"/>
          </a:p>
        </p:txBody>
      </p:sp>
      <p:sp>
        <p:nvSpPr>
          <p:cNvPr id="3" name="Footer Placeholder 2"/>
          <p:cNvSpPr>
            <a:spLocks noGrp="1"/>
          </p:cNvSpPr>
          <p:nvPr>
            <p:ph type="ftr" sz="quarter" idx="11"/>
          </p:nvPr>
        </p:nvSpPr>
        <p:spPr/>
        <p:txBody>
          <a:bodyPr/>
          <a:lstStyle/>
          <a:p>
            <a:r>
              <a:rPr lang="en-US"/>
              <a:t>Dr. Mrs. Snehal Rajendra Prabhune, Asso. Prof. Mahila Mahavidyalaya, Karad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D4E334-EFFC-494D-AB74-9F7FE836718C}" type="datetime1">
              <a:rPr lang="en-US" smtClean="0"/>
              <a:t>8/23/2023</a:t>
            </a:fld>
            <a:endParaRPr lang="en-US" dirty="0"/>
          </a:p>
        </p:txBody>
      </p:sp>
      <p:sp>
        <p:nvSpPr>
          <p:cNvPr id="6" name="Footer Placeholder 5"/>
          <p:cNvSpPr>
            <a:spLocks noGrp="1"/>
          </p:cNvSpPr>
          <p:nvPr>
            <p:ph type="ftr" sz="quarter" idx="11"/>
          </p:nvPr>
        </p:nvSpPr>
        <p:spPr/>
        <p:txBody>
          <a:bodyPr/>
          <a:lstStyle/>
          <a:p>
            <a:r>
              <a:rPr lang="en-US"/>
              <a:t>Dr. Mrs. Snehal Rajendra Prabhune, Asso. Prof. Mahila Mahavidyalaya, Karad</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4A8655-F27C-47AA-9854-3C16FD022836}" type="datetime1">
              <a:rPr lang="en-US" smtClean="0"/>
              <a:t>8/23/2023</a:t>
            </a:fld>
            <a:endParaRPr lang="en-US" dirty="0"/>
          </a:p>
        </p:txBody>
      </p:sp>
      <p:sp>
        <p:nvSpPr>
          <p:cNvPr id="6" name="Footer Placeholder 5"/>
          <p:cNvSpPr>
            <a:spLocks noGrp="1"/>
          </p:cNvSpPr>
          <p:nvPr>
            <p:ph type="ftr" sz="quarter" idx="11"/>
          </p:nvPr>
        </p:nvSpPr>
        <p:spPr/>
        <p:txBody>
          <a:bodyPr/>
          <a:lstStyle/>
          <a:p>
            <a:r>
              <a:rPr lang="en-US"/>
              <a:t>Dr. Mrs. Snehal Rajendra Prabhune, Asso. Prof. Mahila Mahavidyalaya, Karad</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901AB2B-E27C-468B-83E2-AFD33594E650}" type="datetime1">
              <a:rPr lang="en-US" smtClean="0"/>
              <a:t>8/23/2023</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Dr. Mrs. Snehal Rajendra Prabhune, Asso. Prof. Mahila Mahavidyalaya, Karad</a:t>
            </a:r>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6705600" cy="1063229"/>
          </a:xfrm>
        </p:spPr>
        <p:txBody>
          <a:bodyPr>
            <a:normAutofit/>
          </a:bodyPr>
          <a:lstStyle/>
          <a:p>
            <a:r>
              <a:rPr lang="en-US" sz="2800" b="1" dirty="0">
                <a:solidFill>
                  <a:srgbClr val="C00000"/>
                </a:solidFill>
                <a:latin typeface="Times New Roman" pitchFamily="18" charset="0"/>
                <a:cs typeface="Times New Roman" pitchFamily="18" charset="0"/>
              </a:rPr>
              <a:t>B Com II Module IA – ORAL SKILLS</a:t>
            </a:r>
            <a:br>
              <a:rPr lang="en-US" sz="2800" b="1" dirty="0">
                <a:solidFill>
                  <a:srgbClr val="C00000"/>
                </a:solidFill>
                <a:latin typeface="Times New Roman" pitchFamily="18" charset="0"/>
                <a:cs typeface="Times New Roman" pitchFamily="18" charset="0"/>
              </a:rPr>
            </a:br>
            <a:r>
              <a:rPr lang="en-US" sz="2400" b="1" dirty="0">
                <a:solidFill>
                  <a:srgbClr val="C00000"/>
                </a:solidFill>
                <a:latin typeface="Times New Roman" pitchFamily="18" charset="0"/>
                <a:cs typeface="Times New Roman" pitchFamily="18" charset="0"/>
              </a:rPr>
              <a:t>Power Point Presentation</a:t>
            </a:r>
            <a:endParaRPr lang="en-IN" sz="24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438400" y="1047750"/>
            <a:ext cx="6705600" cy="3810000"/>
          </a:xfrm>
        </p:spPr>
        <p:txBody>
          <a:bodyPr>
            <a:normAutofit lnSpcReduction="10000"/>
          </a:bodyPr>
          <a:lstStyle/>
          <a:p>
            <a:pPr>
              <a:buFont typeface="Wingdings" pitchFamily="2" charset="2"/>
              <a:buChar char="Ø"/>
            </a:pPr>
            <a:r>
              <a:rPr lang="en-US" sz="2400" dirty="0">
                <a:solidFill>
                  <a:srgbClr val="002060"/>
                </a:solidFill>
                <a:latin typeface="Times New Roman" pitchFamily="18" charset="0"/>
                <a:cs typeface="Times New Roman" pitchFamily="18" charset="0"/>
              </a:rPr>
              <a:t>Popular method of Oral Presentation</a:t>
            </a:r>
          </a:p>
          <a:p>
            <a:pPr>
              <a:buFont typeface="Wingdings" pitchFamily="2" charset="2"/>
              <a:buChar char="Ø"/>
            </a:pPr>
            <a:r>
              <a:rPr lang="en-US" sz="2400" dirty="0">
                <a:solidFill>
                  <a:srgbClr val="002060"/>
                </a:solidFill>
                <a:latin typeface="Times New Roman" pitchFamily="18" charset="0"/>
                <a:cs typeface="Times New Roman" pitchFamily="18" charset="0"/>
              </a:rPr>
              <a:t>Combination of verbal and non-verbal communication</a:t>
            </a:r>
          </a:p>
          <a:p>
            <a:pPr>
              <a:buFont typeface="Wingdings" pitchFamily="2" charset="2"/>
              <a:buChar char="Ø"/>
            </a:pPr>
            <a:r>
              <a:rPr lang="en-US" sz="2400" dirty="0">
                <a:solidFill>
                  <a:srgbClr val="002060"/>
                </a:solidFill>
                <a:latin typeface="Times New Roman" pitchFamily="18" charset="0"/>
                <a:cs typeface="Times New Roman" pitchFamily="18" charset="0"/>
              </a:rPr>
              <a:t>Effective means of presentation; engages attention</a:t>
            </a:r>
          </a:p>
          <a:p>
            <a:pPr>
              <a:buFont typeface="Wingdings" pitchFamily="2" charset="2"/>
              <a:buChar char="Ø"/>
            </a:pPr>
            <a:r>
              <a:rPr lang="en-US" sz="2400" dirty="0">
                <a:solidFill>
                  <a:srgbClr val="002060"/>
                </a:solidFill>
                <a:latin typeface="Times New Roman" pitchFamily="18" charset="0"/>
                <a:cs typeface="Times New Roman" pitchFamily="18" charset="0"/>
              </a:rPr>
              <a:t>Use of slides to display points</a:t>
            </a:r>
          </a:p>
          <a:p>
            <a:pPr>
              <a:buFont typeface="Wingdings" pitchFamily="2" charset="2"/>
              <a:buChar char="Ø"/>
            </a:pPr>
            <a:r>
              <a:rPr lang="en-US" sz="2400" dirty="0">
                <a:solidFill>
                  <a:srgbClr val="002060"/>
                </a:solidFill>
                <a:latin typeface="Times New Roman" pitchFamily="18" charset="0"/>
                <a:cs typeface="Times New Roman" pitchFamily="18" charset="0"/>
              </a:rPr>
              <a:t>Used in academic as well as non-academic institutions</a:t>
            </a:r>
          </a:p>
          <a:p>
            <a:pPr>
              <a:buFont typeface="Wingdings" pitchFamily="2" charset="2"/>
              <a:buChar char="Ø"/>
            </a:pPr>
            <a:r>
              <a:rPr lang="en-US" sz="2400" dirty="0">
                <a:solidFill>
                  <a:srgbClr val="002060"/>
                </a:solidFill>
                <a:latin typeface="Times New Roman" pitchFamily="18" charset="0"/>
                <a:cs typeface="Times New Roman" pitchFamily="18" charset="0"/>
              </a:rPr>
              <a:t>Allied with computer/ laptop, and LCD projector</a:t>
            </a:r>
          </a:p>
          <a:p>
            <a:pPr>
              <a:buFont typeface="Wingdings" pitchFamily="2" charset="2"/>
              <a:buChar char="Ø"/>
            </a:pPr>
            <a:r>
              <a:rPr lang="en-US" sz="2400" dirty="0">
                <a:solidFill>
                  <a:srgbClr val="002060"/>
                </a:solidFill>
                <a:latin typeface="Times New Roman" pitchFamily="18" charset="0"/>
                <a:cs typeface="Times New Roman" pitchFamily="18" charset="0"/>
              </a:rPr>
              <a:t>Basic computer knowledge necessary</a:t>
            </a:r>
            <a:endParaRPr lang="en-IN" sz="2400"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a:t>Dr. Mrs. Snehal Rajendra Prabhune, Asso. Prof. Mahila Mahavidyalaya, Karad</a:t>
            </a:r>
            <a:endParaRPr lang="en-US" dirty="0"/>
          </a:p>
        </p:txBody>
      </p:sp>
    </p:spTree>
    <p:extLst>
      <p:ext uri="{BB962C8B-B14F-4D97-AF65-F5344CB8AC3E}">
        <p14:creationId xmlns:p14="http://schemas.microsoft.com/office/powerpoint/2010/main" val="2317757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0"/>
            <a:ext cx="6705600" cy="1063229"/>
          </a:xfrm>
        </p:spPr>
        <p:txBody>
          <a:bodyPr>
            <a:normAutofit/>
          </a:bodyPr>
          <a:lstStyle/>
          <a:p>
            <a:r>
              <a:rPr lang="en-US" sz="2800" b="1" dirty="0">
                <a:solidFill>
                  <a:srgbClr val="C00000"/>
                </a:solidFill>
                <a:latin typeface="Times New Roman" pitchFamily="18" charset="0"/>
                <a:cs typeface="Times New Roman" pitchFamily="18" charset="0"/>
              </a:rPr>
              <a:t>Solved example continued…</a:t>
            </a: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a:xfrm>
            <a:off x="2438400" y="1047750"/>
            <a:ext cx="6705600" cy="3657600"/>
          </a:xfrm>
        </p:spPr>
        <p:txBody>
          <a:bodyPr>
            <a:normAutofit/>
          </a:bodyPr>
          <a:lstStyle/>
          <a:p>
            <a:pPr marL="0" indent="0" algn="just">
              <a:buNone/>
            </a:pPr>
            <a:r>
              <a:rPr lang="en-US" sz="1600" dirty="0">
                <a:solidFill>
                  <a:srgbClr val="002060"/>
                </a:solidFill>
                <a:latin typeface="Times New Roman" pitchFamily="18" charset="0"/>
                <a:cs typeface="Times New Roman" pitchFamily="18" charset="0"/>
              </a:rPr>
              <a:t>This final slide explains the adverse effects of pollution. Usually, Air pollution leads to disorders of the respiratory system. People suffer from asthma, suffocation, breathlessness, Tuberculosis and many such disorders. Water pollution results in disorders of the digestive system. Contaminated water and food lead to cholera, Diarrhoea, typhoid, hepatitis etc. these can become quite fatal. Sometimes lead and arsenic content in water also becomes hazardous to health. Too big a sound especially above 50 decibels can lead to deafness and hypertension. Sometime certain accidents like leakage of radioactive substances affects future generations of the victims also.</a:t>
            </a:r>
          </a:p>
          <a:p>
            <a:pPr marL="0" indent="0" algn="just">
              <a:buNone/>
            </a:pPr>
            <a:endParaRPr lang="en-US" sz="1600" dirty="0">
              <a:solidFill>
                <a:srgbClr val="002060"/>
              </a:solidFill>
              <a:latin typeface="Times New Roman" pitchFamily="18" charset="0"/>
              <a:cs typeface="Times New Roman" pitchFamily="18" charset="0"/>
            </a:endParaRPr>
          </a:p>
          <a:p>
            <a:pPr marL="0" indent="0" algn="just">
              <a:buNone/>
            </a:pPr>
            <a:r>
              <a:rPr lang="en-US" sz="1600" dirty="0">
                <a:solidFill>
                  <a:srgbClr val="002060"/>
                </a:solidFill>
                <a:latin typeface="Times New Roman" pitchFamily="18" charset="0"/>
                <a:cs typeface="Times New Roman" pitchFamily="18" charset="0"/>
              </a:rPr>
              <a:t>From the presentation we have learnt the concept of pollution, its types, causes and effects. It then becomes our sacred duty to protect our environment through various measures. Thank you. </a:t>
            </a:r>
            <a:endParaRPr lang="en-IN" sz="1600" dirty="0">
              <a:solidFill>
                <a:srgbClr val="002060"/>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a:xfrm>
            <a:off x="3124200" y="4476751"/>
            <a:ext cx="5410200" cy="457200"/>
          </a:xfrm>
        </p:spPr>
        <p:txBody>
          <a:bodyPr/>
          <a:lstStyle/>
          <a:p>
            <a:r>
              <a:rPr lang="en-US"/>
              <a:t>Dr. Mrs. Snehal Rajendra Prabhune, Asso. Prof. Mahila Mahavidyalaya, Karad</a:t>
            </a:r>
            <a:endParaRPr lang="en-US" dirty="0"/>
          </a:p>
        </p:txBody>
      </p:sp>
    </p:spTree>
    <p:extLst>
      <p:ext uri="{BB962C8B-B14F-4D97-AF65-F5344CB8AC3E}">
        <p14:creationId xmlns:p14="http://schemas.microsoft.com/office/powerpoint/2010/main" val="2079476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6705600" cy="1063229"/>
          </a:xfrm>
        </p:spPr>
        <p:txBody>
          <a:bodyPr>
            <a:normAutofit/>
          </a:bodyPr>
          <a:lstStyle/>
          <a:p>
            <a:r>
              <a:rPr lang="en-US" sz="2800" b="1" dirty="0">
                <a:solidFill>
                  <a:srgbClr val="C00000"/>
                </a:solidFill>
                <a:latin typeface="Times New Roman" pitchFamily="18" charset="0"/>
                <a:cs typeface="Times New Roman" pitchFamily="18" charset="0"/>
              </a:rPr>
              <a:t>Power Point Presentation: Uses</a:t>
            </a:r>
            <a:endParaRPr lang="en-IN"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438400" y="1047750"/>
            <a:ext cx="6705600" cy="3810000"/>
          </a:xfrm>
        </p:spPr>
        <p:txBody>
          <a:bodyPr>
            <a:normAutofit fontScale="92500" lnSpcReduction="10000"/>
          </a:bodyPr>
          <a:lstStyle/>
          <a:p>
            <a:pPr>
              <a:buFont typeface="Wingdings" pitchFamily="2" charset="2"/>
              <a:buChar char="Ø"/>
            </a:pPr>
            <a:r>
              <a:rPr lang="en-US" sz="2400" dirty="0">
                <a:solidFill>
                  <a:srgbClr val="002060"/>
                </a:solidFill>
                <a:latin typeface="Times New Roman" pitchFamily="18" charset="0"/>
                <a:cs typeface="Times New Roman" pitchFamily="18" charset="0"/>
              </a:rPr>
              <a:t>In teaching- learning</a:t>
            </a:r>
          </a:p>
          <a:p>
            <a:pPr>
              <a:buFont typeface="Wingdings" pitchFamily="2" charset="2"/>
              <a:buChar char="Ø"/>
            </a:pPr>
            <a:r>
              <a:rPr lang="en-US" sz="2400" dirty="0">
                <a:solidFill>
                  <a:srgbClr val="002060"/>
                </a:solidFill>
                <a:latin typeface="Times New Roman" pitchFamily="18" charset="0"/>
                <a:cs typeface="Times New Roman" pitchFamily="18" charset="0"/>
              </a:rPr>
              <a:t>In companies/ corporate firms, Government offices: introduction of new scheme, project, product, expansion, problem solving </a:t>
            </a:r>
          </a:p>
          <a:p>
            <a:pPr>
              <a:buFont typeface="Wingdings" pitchFamily="2" charset="2"/>
              <a:buChar char="Ø"/>
            </a:pPr>
            <a:r>
              <a:rPr lang="en-US" sz="2400" dirty="0">
                <a:solidFill>
                  <a:srgbClr val="002060"/>
                </a:solidFill>
                <a:latin typeface="Times New Roman" pitchFamily="18" charset="0"/>
                <a:cs typeface="Times New Roman" pitchFamily="18" charset="0"/>
              </a:rPr>
              <a:t>Seminars, Conferences</a:t>
            </a:r>
          </a:p>
          <a:p>
            <a:pPr>
              <a:buFont typeface="Wingdings" pitchFamily="2" charset="2"/>
              <a:buChar char="Ø"/>
            </a:pPr>
            <a:r>
              <a:rPr lang="en-US" sz="2400" dirty="0">
                <a:solidFill>
                  <a:srgbClr val="C00000"/>
                </a:solidFill>
                <a:latin typeface="Times New Roman" pitchFamily="18" charset="0"/>
                <a:cs typeface="Times New Roman" pitchFamily="18" charset="0"/>
              </a:rPr>
              <a:t>Features of Power Point</a:t>
            </a:r>
          </a:p>
          <a:p>
            <a:pPr>
              <a:buFont typeface="Wingdings" pitchFamily="2" charset="2"/>
              <a:buChar char="Ø"/>
            </a:pPr>
            <a:r>
              <a:rPr lang="en-US" sz="2400" dirty="0">
                <a:solidFill>
                  <a:srgbClr val="002060"/>
                </a:solidFill>
                <a:latin typeface="Times New Roman" pitchFamily="18" charset="0"/>
                <a:cs typeface="Times New Roman" pitchFamily="18" charset="0"/>
              </a:rPr>
              <a:t>Images, audios, videos can be added</a:t>
            </a:r>
          </a:p>
          <a:p>
            <a:pPr>
              <a:buFont typeface="Wingdings" pitchFamily="2" charset="2"/>
              <a:buChar char="Ø"/>
            </a:pPr>
            <a:r>
              <a:rPr lang="en-US" sz="2400" dirty="0">
                <a:solidFill>
                  <a:srgbClr val="002060"/>
                </a:solidFill>
                <a:latin typeface="Times New Roman" pitchFamily="18" charset="0"/>
                <a:cs typeface="Times New Roman" pitchFamily="18" charset="0"/>
              </a:rPr>
              <a:t>Animation, graphics and effects can be used</a:t>
            </a:r>
          </a:p>
          <a:p>
            <a:pPr>
              <a:buFont typeface="Wingdings" pitchFamily="2" charset="2"/>
              <a:buChar char="Ø"/>
            </a:pPr>
            <a:r>
              <a:rPr lang="en-US" sz="2400" dirty="0">
                <a:solidFill>
                  <a:srgbClr val="002060"/>
                </a:solidFill>
                <a:latin typeface="Times New Roman" pitchFamily="18" charset="0"/>
                <a:cs typeface="Times New Roman" pitchFamily="18" charset="0"/>
              </a:rPr>
              <a:t> Use of  bullets, tables, charts (flow, pie), diagrams, graphs, maps, bar diagrams, tree diagrams etc.</a:t>
            </a:r>
          </a:p>
          <a:p>
            <a:pPr marL="0" indent="0">
              <a:buNone/>
            </a:pPr>
            <a:endParaRPr lang="en-IN" sz="2400"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a:t>Dr. Mrs. Snehal Rajendra Prabhune, Asso. Prof. Mahila Mahavidyalaya, Karad</a:t>
            </a:r>
            <a:endParaRPr lang="en-US" dirty="0"/>
          </a:p>
        </p:txBody>
      </p:sp>
    </p:spTree>
    <p:extLst>
      <p:ext uri="{BB962C8B-B14F-4D97-AF65-F5344CB8AC3E}">
        <p14:creationId xmlns:p14="http://schemas.microsoft.com/office/powerpoint/2010/main" val="428875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6705600" cy="1063229"/>
          </a:xfrm>
        </p:spPr>
        <p:txBody>
          <a:bodyPr>
            <a:normAutofit/>
          </a:bodyPr>
          <a:lstStyle/>
          <a:p>
            <a:r>
              <a:rPr lang="en-US" sz="2800" b="1" dirty="0">
                <a:solidFill>
                  <a:srgbClr val="C00000"/>
                </a:solidFill>
                <a:latin typeface="Times New Roman" pitchFamily="18" charset="0"/>
                <a:cs typeface="Times New Roman" pitchFamily="18" charset="0"/>
              </a:rPr>
              <a:t>Procedure</a:t>
            </a:r>
            <a:endParaRPr lang="en-IN"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438400" y="1047750"/>
            <a:ext cx="6705600" cy="3810000"/>
          </a:xfrm>
        </p:spPr>
        <p:txBody>
          <a:bodyPr>
            <a:normAutofit lnSpcReduction="10000"/>
          </a:bodyPr>
          <a:lstStyle/>
          <a:p>
            <a:pPr>
              <a:buFont typeface="Wingdings" pitchFamily="2" charset="2"/>
              <a:buChar char="Ø"/>
            </a:pPr>
            <a:r>
              <a:rPr lang="en-US" sz="2400" dirty="0">
                <a:solidFill>
                  <a:srgbClr val="002060"/>
                </a:solidFill>
                <a:latin typeface="Times New Roman" pitchFamily="18" charset="0"/>
                <a:cs typeface="Times New Roman" pitchFamily="18" charset="0"/>
              </a:rPr>
              <a:t>1. Prepare Power Point Presentation</a:t>
            </a:r>
          </a:p>
          <a:p>
            <a:pPr>
              <a:buFont typeface="Wingdings" pitchFamily="2" charset="2"/>
              <a:buChar char="Ø"/>
            </a:pPr>
            <a:r>
              <a:rPr lang="en-US" sz="2400" dirty="0">
                <a:solidFill>
                  <a:srgbClr val="002060"/>
                </a:solidFill>
                <a:latin typeface="Times New Roman" pitchFamily="18" charset="0"/>
                <a:cs typeface="Times New Roman" pitchFamily="18" charset="0"/>
              </a:rPr>
              <a:t>2. Present the information orally with the help of slides</a:t>
            </a:r>
          </a:p>
          <a:p>
            <a:pPr>
              <a:buFont typeface="Wingdings" pitchFamily="2" charset="2"/>
              <a:buChar char="Ø"/>
            </a:pPr>
            <a:r>
              <a:rPr lang="en-US" sz="2400" dirty="0">
                <a:solidFill>
                  <a:srgbClr val="C00000"/>
                </a:solidFill>
                <a:latin typeface="Times New Roman" pitchFamily="18" charset="0"/>
                <a:cs typeface="Times New Roman" pitchFamily="18" charset="0"/>
              </a:rPr>
              <a:t>Preparation of Power Point Presentation</a:t>
            </a:r>
          </a:p>
          <a:p>
            <a:pPr>
              <a:buFont typeface="Wingdings" pitchFamily="2" charset="2"/>
              <a:buChar char="Ø"/>
            </a:pPr>
            <a:r>
              <a:rPr lang="en-US" sz="2400" dirty="0">
                <a:solidFill>
                  <a:srgbClr val="002060"/>
                </a:solidFill>
                <a:latin typeface="Times New Roman" pitchFamily="18" charset="0"/>
                <a:cs typeface="Times New Roman" pitchFamily="18" charset="0"/>
              </a:rPr>
              <a:t>Use MS Power Point software on PC/ laptop or Google Slides or similar app. on android phone </a:t>
            </a:r>
          </a:p>
          <a:p>
            <a:pPr>
              <a:buFont typeface="Wingdings" pitchFamily="2" charset="2"/>
              <a:buChar char="Ø"/>
            </a:pPr>
            <a:r>
              <a:rPr lang="en-US" sz="2400" dirty="0">
                <a:solidFill>
                  <a:srgbClr val="002060"/>
                </a:solidFill>
                <a:latin typeface="Times New Roman" pitchFamily="18" charset="0"/>
                <a:cs typeface="Times New Roman" pitchFamily="18" charset="0"/>
              </a:rPr>
              <a:t>Select format of slide</a:t>
            </a:r>
          </a:p>
          <a:p>
            <a:pPr>
              <a:buFont typeface="Wingdings" pitchFamily="2" charset="2"/>
              <a:buChar char="Ø"/>
            </a:pPr>
            <a:r>
              <a:rPr lang="en-US" sz="2400" dirty="0">
                <a:solidFill>
                  <a:srgbClr val="002060"/>
                </a:solidFill>
                <a:latin typeface="Times New Roman" pitchFamily="18" charset="0"/>
                <a:cs typeface="Times New Roman" pitchFamily="18" charset="0"/>
              </a:rPr>
              <a:t>Orientation of slide, size of slide</a:t>
            </a:r>
          </a:p>
          <a:p>
            <a:pPr>
              <a:buFont typeface="Wingdings" pitchFamily="2" charset="2"/>
              <a:buChar char="Ø"/>
            </a:pPr>
            <a:r>
              <a:rPr lang="en-US" sz="2400" dirty="0">
                <a:solidFill>
                  <a:srgbClr val="002060"/>
                </a:solidFill>
                <a:latin typeface="Times New Roman" pitchFamily="18" charset="0"/>
                <a:cs typeface="Times New Roman" pitchFamily="18" charset="0"/>
              </a:rPr>
              <a:t>Font and font size</a:t>
            </a:r>
            <a:endParaRPr lang="en-IN" sz="2400"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a:t>Dr. Mrs. Snehal Rajendra Prabhune, Asso. Prof. Mahila Mahavidyalaya, Karad</a:t>
            </a:r>
            <a:endParaRPr lang="en-US" dirty="0"/>
          </a:p>
        </p:txBody>
      </p:sp>
    </p:spTree>
    <p:extLst>
      <p:ext uri="{BB962C8B-B14F-4D97-AF65-F5344CB8AC3E}">
        <p14:creationId xmlns:p14="http://schemas.microsoft.com/office/powerpoint/2010/main" val="2681198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6705600" cy="1063229"/>
          </a:xfrm>
        </p:spPr>
        <p:txBody>
          <a:bodyPr>
            <a:normAutofit/>
          </a:bodyPr>
          <a:lstStyle/>
          <a:p>
            <a:r>
              <a:rPr lang="en-US" sz="2800" b="1" dirty="0">
                <a:solidFill>
                  <a:srgbClr val="C00000"/>
                </a:solidFill>
                <a:latin typeface="Times New Roman" pitchFamily="18" charset="0"/>
                <a:cs typeface="Times New Roman" pitchFamily="18" charset="0"/>
              </a:rPr>
              <a:t>1. Preparation of Power Point Presentation continued…</a:t>
            </a:r>
            <a:endParaRPr lang="en-IN"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438400" y="1047750"/>
            <a:ext cx="6705600" cy="3810000"/>
          </a:xfrm>
        </p:spPr>
        <p:txBody>
          <a:bodyPr>
            <a:normAutofit fontScale="92500"/>
          </a:bodyPr>
          <a:lstStyle/>
          <a:p>
            <a:pPr>
              <a:buFont typeface="Wingdings" pitchFamily="2" charset="2"/>
              <a:buChar char="Ø"/>
            </a:pPr>
            <a:r>
              <a:rPr lang="en-US" sz="2400" dirty="0">
                <a:solidFill>
                  <a:srgbClr val="002060"/>
                </a:solidFill>
                <a:latin typeface="Times New Roman" pitchFamily="18" charset="0"/>
                <a:cs typeface="Times New Roman" pitchFamily="18" charset="0"/>
              </a:rPr>
              <a:t>Select Design for slide, colour if required</a:t>
            </a:r>
          </a:p>
          <a:p>
            <a:pPr>
              <a:buFont typeface="Wingdings" pitchFamily="2" charset="2"/>
              <a:buChar char="Ø"/>
            </a:pPr>
            <a:r>
              <a:rPr lang="en-US" sz="2400" dirty="0">
                <a:solidFill>
                  <a:srgbClr val="002060"/>
                </a:solidFill>
                <a:latin typeface="Times New Roman" pitchFamily="18" charset="0"/>
                <a:cs typeface="Times New Roman" pitchFamily="18" charset="0"/>
              </a:rPr>
              <a:t>Prepare Intro-slide</a:t>
            </a:r>
          </a:p>
          <a:p>
            <a:pPr>
              <a:buFont typeface="Wingdings" pitchFamily="2" charset="2"/>
              <a:buChar char="Ø"/>
            </a:pPr>
            <a:r>
              <a:rPr lang="en-US" sz="2400" dirty="0">
                <a:solidFill>
                  <a:srgbClr val="002060"/>
                </a:solidFill>
                <a:latin typeface="Times New Roman" pitchFamily="18" charset="0"/>
                <a:cs typeface="Times New Roman" pitchFamily="18" charset="0"/>
              </a:rPr>
              <a:t>Display contents in slides giving proper titles, subtitles</a:t>
            </a:r>
          </a:p>
          <a:p>
            <a:pPr>
              <a:buFont typeface="Wingdings" pitchFamily="2" charset="2"/>
              <a:buChar char="Ø"/>
            </a:pPr>
            <a:r>
              <a:rPr lang="en-US" sz="2400" dirty="0">
                <a:solidFill>
                  <a:srgbClr val="002060"/>
                </a:solidFill>
                <a:latin typeface="Times New Roman" pitchFamily="18" charset="0"/>
                <a:cs typeface="Times New Roman" pitchFamily="18" charset="0"/>
              </a:rPr>
              <a:t>Use points and not sentences</a:t>
            </a:r>
          </a:p>
          <a:p>
            <a:pPr>
              <a:buFont typeface="Wingdings" pitchFamily="2" charset="2"/>
              <a:buChar char="Ø"/>
            </a:pPr>
            <a:r>
              <a:rPr lang="en-US" sz="2400" dirty="0">
                <a:solidFill>
                  <a:srgbClr val="002060"/>
                </a:solidFill>
                <a:latin typeface="Times New Roman" pitchFamily="18" charset="0"/>
                <a:cs typeface="Times New Roman" pitchFamily="18" charset="0"/>
              </a:rPr>
              <a:t>Keep consistency in the slides</a:t>
            </a:r>
          </a:p>
          <a:p>
            <a:pPr>
              <a:buFont typeface="Wingdings" pitchFamily="2" charset="2"/>
              <a:buChar char="Ø"/>
            </a:pPr>
            <a:r>
              <a:rPr lang="en-US" sz="2400" dirty="0">
                <a:solidFill>
                  <a:srgbClr val="002060"/>
                </a:solidFill>
                <a:latin typeface="Times New Roman" pitchFamily="18" charset="0"/>
                <a:cs typeface="Times New Roman" pitchFamily="18" charset="0"/>
              </a:rPr>
              <a:t>Use bullets, diagrams and other tools as required</a:t>
            </a:r>
          </a:p>
          <a:p>
            <a:pPr>
              <a:buFont typeface="Wingdings" pitchFamily="2" charset="2"/>
              <a:buChar char="Ø"/>
            </a:pPr>
            <a:r>
              <a:rPr lang="en-US" sz="2400" dirty="0">
                <a:solidFill>
                  <a:srgbClr val="002060"/>
                </a:solidFill>
                <a:latin typeface="Times New Roman" pitchFamily="18" charset="0"/>
                <a:cs typeface="Times New Roman" pitchFamily="18" charset="0"/>
              </a:rPr>
              <a:t>Keep slides simple, avoid over crowding of information</a:t>
            </a:r>
          </a:p>
          <a:p>
            <a:pPr>
              <a:buFont typeface="Wingdings" pitchFamily="2" charset="2"/>
              <a:buChar char="Ø"/>
            </a:pPr>
            <a:r>
              <a:rPr lang="en-US" sz="2400" dirty="0">
                <a:solidFill>
                  <a:srgbClr val="002060"/>
                </a:solidFill>
                <a:latin typeface="Times New Roman" pitchFamily="18" charset="0"/>
                <a:cs typeface="Times New Roman" pitchFamily="18" charset="0"/>
              </a:rPr>
              <a:t>Prepare  Extro-slide</a:t>
            </a:r>
            <a:endParaRPr lang="en-IN" sz="2400"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a:t>Dr. Mrs. Snehal Rajendra Prabhune, Asso. Prof. Mahila Mahavidyalaya, Karad</a:t>
            </a:r>
            <a:endParaRPr lang="en-US" dirty="0"/>
          </a:p>
        </p:txBody>
      </p:sp>
    </p:spTree>
    <p:extLst>
      <p:ext uri="{BB962C8B-B14F-4D97-AF65-F5344CB8AC3E}">
        <p14:creationId xmlns:p14="http://schemas.microsoft.com/office/powerpoint/2010/main" val="1689649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1"/>
            <a:ext cx="6781800" cy="1063228"/>
          </a:xfrm>
        </p:spPr>
        <p:txBody>
          <a:bodyPr>
            <a:normAutofit/>
          </a:bodyPr>
          <a:lstStyle/>
          <a:p>
            <a:r>
              <a:rPr lang="en-US" sz="2800" b="1" dirty="0">
                <a:solidFill>
                  <a:srgbClr val="C00000"/>
                </a:solidFill>
                <a:latin typeface="Times New Roman" pitchFamily="18" charset="0"/>
                <a:cs typeface="Times New Roman" pitchFamily="18" charset="0"/>
              </a:rPr>
              <a:t>2. Oral Presentation with Power Point</a:t>
            </a:r>
            <a:endParaRPr lang="en-IN"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362200" y="1047750"/>
            <a:ext cx="6781800" cy="3886200"/>
          </a:xfrm>
        </p:spPr>
        <p:txBody>
          <a:bodyPr>
            <a:normAutofit/>
          </a:bodyPr>
          <a:lstStyle/>
          <a:p>
            <a:pPr>
              <a:buFont typeface="Wingdings" pitchFamily="2" charset="2"/>
              <a:buChar char="Ø"/>
            </a:pPr>
            <a:r>
              <a:rPr lang="en-US" sz="2400" dirty="0">
                <a:solidFill>
                  <a:srgbClr val="002060"/>
                </a:solidFill>
                <a:latin typeface="Times New Roman" pitchFamily="18" charset="0"/>
                <a:cs typeface="Times New Roman" pitchFamily="18" charset="0"/>
              </a:rPr>
              <a:t>Follow all conversational etiquettes</a:t>
            </a:r>
          </a:p>
          <a:p>
            <a:pPr>
              <a:buFont typeface="Wingdings" pitchFamily="2" charset="2"/>
              <a:buChar char="Ø"/>
            </a:pPr>
            <a:r>
              <a:rPr lang="en-US" sz="2400" dirty="0">
                <a:solidFill>
                  <a:srgbClr val="002060"/>
                </a:solidFill>
                <a:latin typeface="Times New Roman" pitchFamily="18" charset="0"/>
                <a:cs typeface="Times New Roman" pitchFamily="18" charset="0"/>
              </a:rPr>
              <a:t>Begin with appropriate greetings</a:t>
            </a:r>
          </a:p>
          <a:p>
            <a:pPr>
              <a:buFont typeface="Wingdings" pitchFamily="2" charset="2"/>
              <a:buChar char="Ø"/>
            </a:pPr>
            <a:r>
              <a:rPr lang="en-US" sz="2400" dirty="0">
                <a:solidFill>
                  <a:srgbClr val="002060"/>
                </a:solidFill>
                <a:latin typeface="Times New Roman" pitchFamily="18" charset="0"/>
                <a:cs typeface="Times New Roman" pitchFamily="18" charset="0"/>
              </a:rPr>
              <a:t>Introduce the topic </a:t>
            </a:r>
          </a:p>
          <a:p>
            <a:pPr>
              <a:buFont typeface="Wingdings" pitchFamily="2" charset="2"/>
              <a:buChar char="Ø"/>
            </a:pPr>
            <a:r>
              <a:rPr lang="en-US" sz="2400" dirty="0">
                <a:solidFill>
                  <a:srgbClr val="002060"/>
                </a:solidFill>
                <a:latin typeface="Times New Roman" pitchFamily="18" charset="0"/>
                <a:cs typeface="Times New Roman" pitchFamily="18" charset="0"/>
              </a:rPr>
              <a:t>Elaborate with the help of points in the slides</a:t>
            </a:r>
          </a:p>
          <a:p>
            <a:pPr>
              <a:buFont typeface="Wingdings" pitchFamily="2" charset="2"/>
              <a:buChar char="Ø"/>
            </a:pPr>
            <a:r>
              <a:rPr lang="en-US" sz="2400" dirty="0">
                <a:solidFill>
                  <a:srgbClr val="002060"/>
                </a:solidFill>
                <a:latin typeface="Times New Roman" pitchFamily="18" charset="0"/>
                <a:cs typeface="Times New Roman" pitchFamily="18" charset="0"/>
              </a:rPr>
              <a:t>Use simple sentence structure</a:t>
            </a:r>
          </a:p>
          <a:p>
            <a:pPr>
              <a:buFont typeface="Wingdings" pitchFamily="2" charset="2"/>
              <a:buChar char="Ø"/>
            </a:pPr>
            <a:r>
              <a:rPr lang="en-US" sz="2400" dirty="0">
                <a:solidFill>
                  <a:srgbClr val="002060"/>
                </a:solidFill>
                <a:latin typeface="Times New Roman" pitchFamily="18" charset="0"/>
                <a:cs typeface="Times New Roman" pitchFamily="18" charset="0"/>
              </a:rPr>
              <a:t>Use of Present tense generally; Past and Future only when required</a:t>
            </a:r>
          </a:p>
          <a:p>
            <a:pPr>
              <a:buFont typeface="Wingdings" pitchFamily="2" charset="2"/>
              <a:buChar char="Ø"/>
            </a:pPr>
            <a:r>
              <a:rPr lang="en-US" sz="2400" dirty="0">
                <a:solidFill>
                  <a:srgbClr val="002060"/>
                </a:solidFill>
                <a:latin typeface="Times New Roman" pitchFamily="18" charset="0"/>
                <a:cs typeface="Times New Roman" pitchFamily="18" charset="0"/>
              </a:rPr>
              <a:t>Use common vocabulary; technical language only if audience includes experts</a:t>
            </a:r>
            <a:endParaRPr lang="en-IN" sz="2400"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a:t>Dr. Mrs. Snehal Rajendra Prabhune, Asso. Prof. Mahila Mahavidyalaya, Karad</a:t>
            </a:r>
            <a:endParaRPr lang="en-US" dirty="0"/>
          </a:p>
        </p:txBody>
      </p:sp>
    </p:spTree>
    <p:extLst>
      <p:ext uri="{BB962C8B-B14F-4D97-AF65-F5344CB8AC3E}">
        <p14:creationId xmlns:p14="http://schemas.microsoft.com/office/powerpoint/2010/main" val="1539332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6705600" cy="1063229"/>
          </a:xfrm>
        </p:spPr>
        <p:txBody>
          <a:bodyPr>
            <a:normAutofit/>
          </a:bodyPr>
          <a:lstStyle/>
          <a:p>
            <a:r>
              <a:rPr lang="en-US" sz="2800" b="1" dirty="0">
                <a:solidFill>
                  <a:srgbClr val="C00000"/>
                </a:solidFill>
                <a:latin typeface="Times New Roman" pitchFamily="18" charset="0"/>
                <a:cs typeface="Times New Roman" pitchFamily="18" charset="0"/>
              </a:rPr>
              <a:t>Oral Presentation with Power Point continued…</a:t>
            </a:r>
            <a:endParaRPr lang="en-IN"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438400" y="1047750"/>
            <a:ext cx="6705600" cy="3810000"/>
          </a:xfrm>
        </p:spPr>
        <p:txBody>
          <a:bodyPr>
            <a:normAutofit/>
          </a:bodyPr>
          <a:lstStyle/>
          <a:p>
            <a:pPr>
              <a:buFont typeface="Wingdings" pitchFamily="2" charset="2"/>
              <a:buChar char="Ø"/>
            </a:pPr>
            <a:r>
              <a:rPr lang="en-US" sz="2400" dirty="0">
                <a:solidFill>
                  <a:srgbClr val="002060"/>
                </a:solidFill>
                <a:latin typeface="Times New Roman" pitchFamily="18" charset="0"/>
                <a:cs typeface="Times New Roman" pitchFamily="18" charset="0"/>
              </a:rPr>
              <a:t>Make a proper end  to the presentation</a:t>
            </a:r>
          </a:p>
          <a:p>
            <a:pPr>
              <a:buFont typeface="Wingdings" pitchFamily="2" charset="2"/>
              <a:buChar char="Ø"/>
            </a:pPr>
            <a:r>
              <a:rPr lang="en-US" sz="2400" b="1" dirty="0">
                <a:solidFill>
                  <a:srgbClr val="C00000"/>
                </a:solidFill>
                <a:latin typeface="Times New Roman" pitchFamily="18" charset="0"/>
                <a:cs typeface="Times New Roman" pitchFamily="18" charset="0"/>
              </a:rPr>
              <a:t>Nature of question in Exam</a:t>
            </a:r>
            <a:r>
              <a:rPr lang="en-US" sz="2400" dirty="0">
                <a:solidFill>
                  <a:srgbClr val="C00000"/>
                </a:solidFill>
                <a:latin typeface="Times New Roman" pitchFamily="18" charset="0"/>
                <a:cs typeface="Times New Roman" pitchFamily="18" charset="0"/>
              </a:rPr>
              <a:t>:</a:t>
            </a:r>
          </a:p>
          <a:p>
            <a:pPr>
              <a:buFont typeface="Wingdings" pitchFamily="2" charset="2"/>
              <a:buChar char="Ø"/>
            </a:pPr>
            <a:r>
              <a:rPr lang="en-US" sz="2400" dirty="0">
                <a:solidFill>
                  <a:srgbClr val="002060"/>
                </a:solidFill>
                <a:latin typeface="Times New Roman" pitchFamily="18" charset="0"/>
                <a:cs typeface="Times New Roman" pitchFamily="18" charset="0"/>
              </a:rPr>
              <a:t>1. Make a Power Point Presentation on -------.</a:t>
            </a:r>
          </a:p>
          <a:p>
            <a:pPr>
              <a:buFont typeface="Wingdings" pitchFamily="2" charset="2"/>
              <a:buChar char="Ø"/>
            </a:pPr>
            <a:r>
              <a:rPr lang="en-US" sz="2400" dirty="0">
                <a:solidFill>
                  <a:srgbClr val="002060"/>
                </a:solidFill>
                <a:latin typeface="Times New Roman" pitchFamily="18" charset="0"/>
                <a:cs typeface="Times New Roman" pitchFamily="18" charset="0"/>
              </a:rPr>
              <a:t>2. Create 2-3 slides on -------- and explain each point in at least 3-4 sentences.</a:t>
            </a:r>
          </a:p>
          <a:p>
            <a:pPr>
              <a:buFont typeface="Wingdings" pitchFamily="2" charset="2"/>
              <a:buChar char="Ø"/>
            </a:pPr>
            <a:r>
              <a:rPr lang="en-US" sz="2400" b="1" dirty="0">
                <a:solidFill>
                  <a:srgbClr val="C00000"/>
                </a:solidFill>
                <a:latin typeface="Times New Roman" pitchFamily="18" charset="0"/>
                <a:cs typeface="Times New Roman" pitchFamily="18" charset="0"/>
              </a:rPr>
              <a:t>Solved example:</a:t>
            </a:r>
          </a:p>
          <a:p>
            <a:pPr>
              <a:buFont typeface="Wingdings" pitchFamily="2" charset="2"/>
              <a:buChar char="Ø"/>
            </a:pPr>
            <a:r>
              <a:rPr lang="en-US" sz="2400" dirty="0">
                <a:solidFill>
                  <a:srgbClr val="002060"/>
                </a:solidFill>
                <a:latin typeface="Times New Roman" pitchFamily="18" charset="0"/>
                <a:cs typeface="Times New Roman" pitchFamily="18" charset="0"/>
              </a:rPr>
              <a:t>Create 2-3 slides on Pollution and explain each slide in at least 3-4 sentences.</a:t>
            </a:r>
          </a:p>
        </p:txBody>
      </p:sp>
      <p:sp>
        <p:nvSpPr>
          <p:cNvPr id="4" name="Footer Placeholder 3"/>
          <p:cNvSpPr>
            <a:spLocks noGrp="1"/>
          </p:cNvSpPr>
          <p:nvPr>
            <p:ph type="ftr" sz="quarter" idx="11"/>
          </p:nvPr>
        </p:nvSpPr>
        <p:spPr>
          <a:xfrm>
            <a:off x="3124200" y="4476750"/>
            <a:ext cx="5029200" cy="564357"/>
          </a:xfrm>
        </p:spPr>
        <p:txBody>
          <a:bodyPr/>
          <a:lstStyle/>
          <a:p>
            <a:r>
              <a:rPr lang="en-US" dirty="0"/>
              <a:t>Dr. Mrs. </a:t>
            </a:r>
            <a:r>
              <a:rPr lang="en-US" dirty="0" err="1"/>
              <a:t>Snehal</a:t>
            </a:r>
            <a:r>
              <a:rPr lang="en-US" dirty="0"/>
              <a:t> </a:t>
            </a:r>
            <a:r>
              <a:rPr lang="en-US" dirty="0" err="1"/>
              <a:t>Rajendra</a:t>
            </a:r>
            <a:r>
              <a:rPr lang="en-US" dirty="0"/>
              <a:t> </a:t>
            </a:r>
            <a:r>
              <a:rPr lang="en-US" dirty="0" err="1"/>
              <a:t>Prabhune</a:t>
            </a:r>
            <a:r>
              <a:rPr lang="en-US" dirty="0"/>
              <a:t>, </a:t>
            </a:r>
            <a:r>
              <a:rPr lang="en-US" dirty="0" err="1"/>
              <a:t>Asso</a:t>
            </a:r>
            <a:r>
              <a:rPr lang="en-US" dirty="0"/>
              <a:t>. Prof. </a:t>
            </a:r>
            <a:r>
              <a:rPr lang="en-US" dirty="0" err="1"/>
              <a:t>Mahila</a:t>
            </a:r>
            <a:r>
              <a:rPr lang="en-US" dirty="0"/>
              <a:t> </a:t>
            </a:r>
            <a:r>
              <a:rPr lang="en-US" dirty="0" err="1"/>
              <a:t>Mahavidyalaya</a:t>
            </a:r>
            <a:r>
              <a:rPr lang="en-US" dirty="0"/>
              <a:t>, </a:t>
            </a:r>
            <a:r>
              <a:rPr lang="en-US" dirty="0" err="1"/>
              <a:t>Karad</a:t>
            </a:r>
            <a:endParaRPr lang="en-US" dirty="0"/>
          </a:p>
        </p:txBody>
      </p:sp>
    </p:spTree>
    <p:extLst>
      <p:ext uri="{BB962C8B-B14F-4D97-AF65-F5344CB8AC3E}">
        <p14:creationId xmlns:p14="http://schemas.microsoft.com/office/powerpoint/2010/main" val="316182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6705600" cy="1063229"/>
          </a:xfrm>
        </p:spPr>
        <p:txBody>
          <a:bodyPr>
            <a:normAutofit/>
          </a:bodyPr>
          <a:lstStyle/>
          <a:p>
            <a:r>
              <a:rPr lang="en-US" sz="2800" b="1" dirty="0">
                <a:solidFill>
                  <a:srgbClr val="C00000"/>
                </a:solidFill>
                <a:latin typeface="Times New Roman" pitchFamily="18" charset="0"/>
                <a:cs typeface="Times New Roman" pitchFamily="18" charset="0"/>
              </a:rPr>
              <a:t>Solved example continued…</a:t>
            </a:r>
            <a:endParaRPr lang="en-IN"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219200" y="1123950"/>
            <a:ext cx="2362200" cy="838200"/>
          </a:xfrm>
        </p:spPr>
        <p:txBody>
          <a:bodyPr>
            <a:normAutofit/>
          </a:bodyPr>
          <a:lstStyle/>
          <a:p>
            <a:pPr marL="0" indent="0">
              <a:buNone/>
            </a:pPr>
            <a:r>
              <a:rPr lang="en-US" sz="1800" dirty="0">
                <a:solidFill>
                  <a:srgbClr val="002060"/>
                </a:solidFill>
                <a:latin typeface="Times New Roman" pitchFamily="18" charset="0"/>
                <a:cs typeface="Times New Roman" pitchFamily="18" charset="0"/>
              </a:rPr>
              <a:t> Slide 1</a:t>
            </a:r>
            <a:r>
              <a:rPr lang="en-US" sz="2400" dirty="0">
                <a:solidFill>
                  <a:srgbClr val="002060"/>
                </a:solidFill>
                <a:latin typeface="Times New Roman" pitchFamily="18" charset="0"/>
                <a:cs typeface="Times New Roman" pitchFamily="18" charset="0"/>
              </a:rPr>
              <a:t>.</a:t>
            </a:r>
            <a:r>
              <a:rPr lang="en-US" sz="2400" b="1" dirty="0">
                <a:solidFill>
                  <a:srgbClr val="002060"/>
                </a:solidFill>
                <a:latin typeface="Times New Roman" pitchFamily="18" charset="0"/>
                <a:cs typeface="Times New Roman" pitchFamily="18" charset="0"/>
              </a:rPr>
              <a:t>	</a:t>
            </a:r>
            <a:r>
              <a:rPr lang="en-US" sz="2400" dirty="0">
                <a:solidFill>
                  <a:srgbClr val="002060"/>
                </a:solidFill>
                <a:latin typeface="Times New Roman" pitchFamily="18" charset="0"/>
                <a:cs typeface="Times New Roman" pitchFamily="18" charset="0"/>
              </a:rPr>
              <a:t>	</a:t>
            </a:r>
            <a:endParaRPr lang="en-IN" sz="2400" dirty="0">
              <a:solidFill>
                <a:srgbClr val="002060"/>
              </a:solidFill>
              <a:latin typeface="Times New Roman" pitchFamily="18" charset="0"/>
              <a:cs typeface="Times New Roman" pitchFamily="18" charset="0"/>
            </a:endParaRPr>
          </a:p>
        </p:txBody>
      </p:sp>
      <p:sp>
        <p:nvSpPr>
          <p:cNvPr id="10" name="TextBox 9"/>
          <p:cNvSpPr txBox="1"/>
          <p:nvPr/>
        </p:nvSpPr>
        <p:spPr>
          <a:xfrm>
            <a:off x="3733800" y="1123950"/>
            <a:ext cx="4724400" cy="1200329"/>
          </a:xfrm>
          <a:prstGeom prst="rect">
            <a:avLst/>
          </a:prstGeom>
          <a:noFill/>
          <a:ln>
            <a:solidFill>
              <a:schemeClr val="tx1"/>
            </a:solidFill>
          </a:ln>
        </p:spPr>
        <p:txBody>
          <a:bodyPr wrap="square" rtlCol="0">
            <a:spAutoFit/>
          </a:bodyPr>
          <a:lstStyle/>
          <a:p>
            <a:r>
              <a:rPr lang="en-US" sz="1600" dirty="0">
                <a:latin typeface="Times New Roman" pitchFamily="18" charset="0"/>
                <a:cs typeface="Times New Roman" pitchFamily="18" charset="0"/>
              </a:rPr>
              <a:t>		</a:t>
            </a:r>
            <a:r>
              <a:rPr lang="en-US" sz="1600" b="1" dirty="0">
                <a:solidFill>
                  <a:srgbClr val="C00000"/>
                </a:solidFill>
                <a:latin typeface="Times New Roman" pitchFamily="18" charset="0"/>
                <a:cs typeface="Times New Roman" pitchFamily="18" charset="0"/>
              </a:rPr>
              <a:t>Pollution</a:t>
            </a:r>
          </a:p>
          <a:p>
            <a:pPr marL="285750" indent="-285750">
              <a:buFont typeface="Wingdings" pitchFamily="2" charset="2"/>
              <a:buChar char="Ø"/>
            </a:pPr>
            <a:r>
              <a:rPr lang="en-US" sz="1400" dirty="0">
                <a:solidFill>
                  <a:srgbClr val="002060"/>
                </a:solidFill>
                <a:latin typeface="Times New Roman" pitchFamily="18" charset="0"/>
                <a:cs typeface="Times New Roman" pitchFamily="18" charset="0"/>
              </a:rPr>
              <a:t>Definition: </a:t>
            </a:r>
          </a:p>
          <a:p>
            <a:r>
              <a:rPr lang="en-US" sz="1400" dirty="0">
                <a:solidFill>
                  <a:srgbClr val="002060"/>
                </a:solidFill>
                <a:latin typeface="Times New Roman" pitchFamily="18" charset="0"/>
                <a:cs typeface="Times New Roman" pitchFamily="18" charset="0"/>
              </a:rPr>
              <a:t>	Pollution is the introduction of contaminants into the natural environment that cause adverse change</a:t>
            </a:r>
          </a:p>
          <a:p>
            <a:r>
              <a:rPr lang="en-US" sz="1400" dirty="0">
                <a:solidFill>
                  <a:srgbClr val="002060"/>
                </a:solidFill>
                <a:latin typeface="Times New Roman" pitchFamily="18" charset="0"/>
                <a:cs typeface="Times New Roman" pitchFamily="18" charset="0"/>
              </a:rPr>
              <a:t>		-Merriam-Webster Online Dictionary</a:t>
            </a:r>
            <a:endParaRPr lang="en-IN" sz="1400" dirty="0">
              <a:solidFill>
                <a:srgbClr val="002060"/>
              </a:solidFill>
              <a:latin typeface="Times New Roman" pitchFamily="18" charset="0"/>
              <a:cs typeface="Times New Roman" pitchFamily="18" charset="0"/>
            </a:endParaRPr>
          </a:p>
        </p:txBody>
      </p:sp>
      <p:sp>
        <p:nvSpPr>
          <p:cNvPr id="13" name="TextBox 12"/>
          <p:cNvSpPr txBox="1"/>
          <p:nvPr/>
        </p:nvSpPr>
        <p:spPr>
          <a:xfrm>
            <a:off x="3733800" y="2800350"/>
            <a:ext cx="4819403" cy="1631216"/>
          </a:xfrm>
          <a:prstGeom prst="rect">
            <a:avLst/>
          </a:prstGeom>
          <a:noFill/>
          <a:ln>
            <a:solidFill>
              <a:schemeClr val="tx1"/>
            </a:solidFill>
          </a:ln>
        </p:spPr>
        <p:txBody>
          <a:bodyPr wrap="square" rtlCol="0">
            <a:spAutoFit/>
          </a:bodyPr>
          <a:lstStyle/>
          <a:p>
            <a:pPr algn="ctr"/>
            <a:r>
              <a:rPr lang="en-US" sz="1600" b="1" dirty="0">
                <a:solidFill>
                  <a:srgbClr val="C00000"/>
                </a:solidFill>
                <a:latin typeface="Times New Roman" pitchFamily="18" charset="0"/>
                <a:cs typeface="Times New Roman" pitchFamily="18" charset="0"/>
              </a:rPr>
              <a:t>Pollution : Types</a:t>
            </a:r>
          </a:p>
          <a:p>
            <a:pPr marL="285750" indent="-285750">
              <a:buFont typeface="Wingdings" pitchFamily="2" charset="2"/>
              <a:buChar char="Ø"/>
            </a:pPr>
            <a:r>
              <a:rPr lang="en-US" sz="1400" dirty="0">
                <a:solidFill>
                  <a:srgbClr val="002060"/>
                </a:solidFill>
                <a:latin typeface="Times New Roman" pitchFamily="18" charset="0"/>
                <a:cs typeface="Times New Roman" pitchFamily="18" charset="0"/>
              </a:rPr>
              <a:t>Air: damage to air quality due to harmful/ poisonous substances</a:t>
            </a:r>
          </a:p>
          <a:p>
            <a:pPr marL="285750" indent="-285750">
              <a:buFont typeface="Wingdings" pitchFamily="2" charset="2"/>
              <a:buChar char="Ø"/>
            </a:pPr>
            <a:r>
              <a:rPr lang="en-US" sz="1400" dirty="0">
                <a:solidFill>
                  <a:srgbClr val="002060"/>
                </a:solidFill>
                <a:latin typeface="Times New Roman" pitchFamily="18" charset="0"/>
                <a:cs typeface="Times New Roman" pitchFamily="18" charset="0"/>
              </a:rPr>
              <a:t>Water: damage to water quality due to effluents, from factories, sewage etc.</a:t>
            </a:r>
          </a:p>
          <a:p>
            <a:pPr marL="285750" indent="-285750">
              <a:buFont typeface="Wingdings" pitchFamily="2" charset="2"/>
              <a:buChar char="Ø"/>
            </a:pPr>
            <a:r>
              <a:rPr lang="en-US" sz="1400" dirty="0">
                <a:solidFill>
                  <a:srgbClr val="002060"/>
                </a:solidFill>
                <a:latin typeface="Times New Roman" pitchFamily="18" charset="0"/>
                <a:cs typeface="Times New Roman" pitchFamily="18" charset="0"/>
              </a:rPr>
              <a:t>Noise: propagation of noise with adverse effects on human and animal life resulting from machines, vehicles etc. </a:t>
            </a:r>
            <a:endParaRPr lang="en-IN" sz="1400" dirty="0">
              <a:solidFill>
                <a:srgbClr val="002060"/>
              </a:solidFill>
              <a:latin typeface="Times New Roman" pitchFamily="18" charset="0"/>
              <a:cs typeface="Times New Roman" pitchFamily="18" charset="0"/>
            </a:endParaRPr>
          </a:p>
        </p:txBody>
      </p:sp>
      <p:sp>
        <p:nvSpPr>
          <p:cNvPr id="14" name="TextBox 13"/>
          <p:cNvSpPr txBox="1"/>
          <p:nvPr/>
        </p:nvSpPr>
        <p:spPr>
          <a:xfrm>
            <a:off x="1371600" y="3235531"/>
            <a:ext cx="990600" cy="369332"/>
          </a:xfrm>
          <a:prstGeom prst="rect">
            <a:avLst/>
          </a:prstGeom>
          <a:noFill/>
        </p:spPr>
        <p:txBody>
          <a:bodyPr wrap="square" rtlCol="0">
            <a:spAutoFit/>
          </a:bodyPr>
          <a:lstStyle/>
          <a:p>
            <a:r>
              <a:rPr lang="en-US" dirty="0">
                <a:solidFill>
                  <a:srgbClr val="002060"/>
                </a:solidFill>
                <a:latin typeface="Times New Roman" pitchFamily="18" charset="0"/>
                <a:cs typeface="Times New Roman" pitchFamily="18" charset="0"/>
              </a:rPr>
              <a:t>Slide 2.</a:t>
            </a:r>
            <a:endParaRPr lang="en-IN" dirty="0">
              <a:solidFill>
                <a:srgbClr val="002060"/>
              </a:solidFill>
              <a:latin typeface="Times New Roman" pitchFamily="18" charset="0"/>
              <a:cs typeface="Times New Roman" pitchFamily="18" charset="0"/>
            </a:endParaRPr>
          </a:p>
        </p:txBody>
      </p:sp>
      <p:sp>
        <p:nvSpPr>
          <p:cNvPr id="15" name="Footer Placeholder 14"/>
          <p:cNvSpPr>
            <a:spLocks noGrp="1"/>
          </p:cNvSpPr>
          <p:nvPr>
            <p:ph type="ftr" sz="quarter" idx="11"/>
          </p:nvPr>
        </p:nvSpPr>
        <p:spPr>
          <a:xfrm>
            <a:off x="3124200" y="4476750"/>
            <a:ext cx="5029200" cy="564357"/>
          </a:xfrm>
        </p:spPr>
        <p:txBody>
          <a:bodyPr/>
          <a:lstStyle/>
          <a:p>
            <a:r>
              <a:rPr lang="en-US"/>
              <a:t>Dr. Mrs. Snehal Rajendra Prabhune, Asso. Prof. Mahila Mahavidyalaya, Karad</a:t>
            </a:r>
            <a:endParaRPr lang="en-US" dirty="0"/>
          </a:p>
        </p:txBody>
      </p:sp>
    </p:spTree>
    <p:extLst>
      <p:ext uri="{BB962C8B-B14F-4D97-AF65-F5344CB8AC3E}">
        <p14:creationId xmlns:p14="http://schemas.microsoft.com/office/powerpoint/2010/main" val="250618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6705600" cy="1063229"/>
          </a:xfrm>
        </p:spPr>
        <p:txBody>
          <a:bodyPr>
            <a:normAutofit/>
          </a:bodyPr>
          <a:lstStyle/>
          <a:p>
            <a:r>
              <a:rPr lang="en-US" sz="2800" b="1" dirty="0">
                <a:solidFill>
                  <a:srgbClr val="C00000"/>
                </a:solidFill>
                <a:latin typeface="Times New Roman" pitchFamily="18" charset="0"/>
                <a:cs typeface="Times New Roman" pitchFamily="18" charset="0"/>
              </a:rPr>
              <a:t>Solved example continued…</a:t>
            </a: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a:xfrm>
            <a:off x="2438400" y="1200150"/>
            <a:ext cx="1066800" cy="762000"/>
          </a:xfrm>
        </p:spPr>
        <p:txBody>
          <a:bodyPr>
            <a:normAutofit/>
          </a:bodyPr>
          <a:lstStyle/>
          <a:p>
            <a:pPr marL="0" indent="0">
              <a:buNone/>
            </a:pPr>
            <a:r>
              <a:rPr lang="en-US" sz="1800" dirty="0">
                <a:solidFill>
                  <a:srgbClr val="002060"/>
                </a:solidFill>
                <a:latin typeface="Times New Roman" pitchFamily="18" charset="0"/>
                <a:cs typeface="Times New Roman" pitchFamily="18" charset="0"/>
              </a:rPr>
              <a:t>Slide 3</a:t>
            </a:r>
            <a:endParaRPr lang="en-IN" sz="1800" dirty="0">
              <a:solidFill>
                <a:srgbClr val="002060"/>
              </a:solidFill>
              <a:latin typeface="Times New Roman" pitchFamily="18" charset="0"/>
              <a:cs typeface="Times New Roman" pitchFamily="18" charset="0"/>
            </a:endParaRPr>
          </a:p>
        </p:txBody>
      </p:sp>
      <p:sp>
        <p:nvSpPr>
          <p:cNvPr id="4" name="TextBox 3"/>
          <p:cNvSpPr txBox="1"/>
          <p:nvPr/>
        </p:nvSpPr>
        <p:spPr>
          <a:xfrm>
            <a:off x="4055423" y="1191429"/>
            <a:ext cx="4420590" cy="1877437"/>
          </a:xfrm>
          <a:prstGeom prst="rect">
            <a:avLst/>
          </a:prstGeom>
          <a:noFill/>
          <a:ln>
            <a:solidFill>
              <a:schemeClr val="tx1"/>
            </a:solidFill>
          </a:ln>
        </p:spPr>
        <p:txBody>
          <a:bodyPr wrap="square" rtlCol="0">
            <a:spAutoFit/>
          </a:bodyPr>
          <a:lstStyle/>
          <a:p>
            <a:pPr algn="ctr"/>
            <a:r>
              <a:rPr lang="en-US" dirty="0">
                <a:solidFill>
                  <a:srgbClr val="C00000"/>
                </a:solidFill>
                <a:latin typeface="Times New Roman" pitchFamily="18" charset="0"/>
                <a:cs typeface="Times New Roman" pitchFamily="18" charset="0"/>
              </a:rPr>
              <a:t> </a:t>
            </a:r>
            <a:r>
              <a:rPr lang="en-US" b="1" dirty="0">
                <a:solidFill>
                  <a:srgbClr val="C00000"/>
                </a:solidFill>
                <a:latin typeface="Times New Roman" pitchFamily="18" charset="0"/>
                <a:cs typeface="Times New Roman" pitchFamily="18" charset="0"/>
              </a:rPr>
              <a:t>Pollution: Effects</a:t>
            </a:r>
          </a:p>
          <a:p>
            <a:r>
              <a:rPr lang="en-US" sz="1400" dirty="0">
                <a:solidFill>
                  <a:srgbClr val="002060"/>
                </a:solidFill>
                <a:latin typeface="Times New Roman" pitchFamily="18" charset="0"/>
                <a:cs typeface="Times New Roman" pitchFamily="18" charset="0"/>
              </a:rPr>
              <a:t>Air Pollution: 1. diseases of the respiratory system- asthma, cough, tuberculosis</a:t>
            </a:r>
          </a:p>
          <a:p>
            <a:r>
              <a:rPr lang="en-US" sz="1400" dirty="0">
                <a:solidFill>
                  <a:srgbClr val="002060"/>
                </a:solidFill>
                <a:latin typeface="Times New Roman" pitchFamily="18" charset="0"/>
                <a:cs typeface="Times New Roman" pitchFamily="18" charset="0"/>
              </a:rPr>
              <a:t>	      2. Global warming</a:t>
            </a:r>
          </a:p>
          <a:p>
            <a:r>
              <a:rPr lang="en-US" sz="1400" dirty="0">
                <a:solidFill>
                  <a:srgbClr val="002060"/>
                </a:solidFill>
                <a:latin typeface="Times New Roman" pitchFamily="18" charset="0"/>
                <a:cs typeface="Times New Roman" pitchFamily="18" charset="0"/>
              </a:rPr>
              <a:t>Water Pollution: diseases like, diarrhoea, cholera, hepatitis, typhoid etc.</a:t>
            </a:r>
          </a:p>
          <a:p>
            <a:r>
              <a:rPr lang="en-US" sz="1400" dirty="0">
                <a:solidFill>
                  <a:srgbClr val="002060"/>
                </a:solidFill>
                <a:latin typeface="Times New Roman" pitchFamily="18" charset="0"/>
                <a:cs typeface="Times New Roman" pitchFamily="18" charset="0"/>
              </a:rPr>
              <a:t>Noise Pollution: deafness, hypertension</a:t>
            </a:r>
          </a:p>
          <a:p>
            <a:r>
              <a:rPr lang="en-US" sz="1400" dirty="0">
                <a:latin typeface="Times New Roman" pitchFamily="18" charset="0"/>
                <a:cs typeface="Times New Roman" pitchFamily="18" charset="0"/>
              </a:rPr>
              <a:t> </a:t>
            </a:r>
            <a:endParaRPr lang="en-IN" sz="1400" dirty="0">
              <a:latin typeface="Times New Roman" pitchFamily="18" charset="0"/>
              <a:cs typeface="Times New Roman" pitchFamily="18" charset="0"/>
            </a:endParaRPr>
          </a:p>
        </p:txBody>
      </p:sp>
      <p:sp>
        <p:nvSpPr>
          <p:cNvPr id="5" name="TextBox 4"/>
          <p:cNvSpPr txBox="1"/>
          <p:nvPr/>
        </p:nvSpPr>
        <p:spPr>
          <a:xfrm>
            <a:off x="2743200" y="3486150"/>
            <a:ext cx="6096000" cy="1107996"/>
          </a:xfrm>
          <a:prstGeom prst="rect">
            <a:avLst/>
          </a:prstGeom>
          <a:noFill/>
        </p:spPr>
        <p:txBody>
          <a:bodyPr wrap="square" rtlCol="0">
            <a:spAutoFit/>
          </a:bodyPr>
          <a:lstStyle/>
          <a:p>
            <a:r>
              <a:rPr lang="en-US" sz="1600" dirty="0">
                <a:solidFill>
                  <a:srgbClr val="C00000"/>
                </a:solidFill>
                <a:latin typeface="Times New Roman" pitchFamily="18" charset="0"/>
                <a:cs typeface="Times New Roman" pitchFamily="18" charset="0"/>
              </a:rPr>
              <a:t>Explanation</a:t>
            </a:r>
            <a:r>
              <a:rPr lang="en-US" dirty="0">
                <a:solidFill>
                  <a:srgbClr val="C00000"/>
                </a:solidFill>
                <a:latin typeface="Times New Roman" pitchFamily="18" charset="0"/>
                <a:cs typeface="Times New Roman" pitchFamily="18" charset="0"/>
              </a:rPr>
              <a:t>: </a:t>
            </a:r>
          </a:p>
          <a:p>
            <a:pPr algn="just"/>
            <a:r>
              <a:rPr lang="en-US" sz="1600" dirty="0">
                <a:solidFill>
                  <a:srgbClr val="002060"/>
                </a:solidFill>
                <a:latin typeface="Times New Roman" pitchFamily="18" charset="0"/>
                <a:cs typeface="Times New Roman" pitchFamily="18" charset="0"/>
              </a:rPr>
              <a:t>Hello and welcome to everybody! Today, I shall make a small presentation on Pollution. We hear the mention of pollution as a great problem, a threat to life on Earth. Let us try to understand it. </a:t>
            </a:r>
            <a:endParaRPr lang="en-IN" sz="1600" dirty="0">
              <a:solidFill>
                <a:srgbClr val="002060"/>
              </a:solidFill>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124200" y="4594146"/>
            <a:ext cx="5257800" cy="446961"/>
          </a:xfrm>
        </p:spPr>
        <p:txBody>
          <a:bodyPr/>
          <a:lstStyle/>
          <a:p>
            <a:r>
              <a:rPr lang="en-US" dirty="0"/>
              <a:t>Dr. Mrs. </a:t>
            </a:r>
            <a:r>
              <a:rPr lang="en-US" dirty="0" err="1"/>
              <a:t>Snehal</a:t>
            </a:r>
            <a:r>
              <a:rPr lang="en-US" dirty="0"/>
              <a:t> </a:t>
            </a:r>
            <a:r>
              <a:rPr lang="en-US" dirty="0" err="1"/>
              <a:t>Rajendra</a:t>
            </a:r>
            <a:r>
              <a:rPr lang="en-US" dirty="0"/>
              <a:t> </a:t>
            </a:r>
            <a:r>
              <a:rPr lang="en-US" dirty="0" err="1"/>
              <a:t>Prabhune</a:t>
            </a:r>
            <a:r>
              <a:rPr lang="en-US" dirty="0"/>
              <a:t>, </a:t>
            </a:r>
            <a:r>
              <a:rPr lang="en-US" dirty="0" err="1"/>
              <a:t>Asso</a:t>
            </a:r>
            <a:r>
              <a:rPr lang="en-US" dirty="0"/>
              <a:t>. Prof. </a:t>
            </a:r>
            <a:r>
              <a:rPr lang="en-US" dirty="0" err="1"/>
              <a:t>Mahila</a:t>
            </a:r>
            <a:r>
              <a:rPr lang="en-US" dirty="0"/>
              <a:t> </a:t>
            </a:r>
            <a:r>
              <a:rPr lang="en-US" dirty="0" err="1"/>
              <a:t>Mahavidyalaya</a:t>
            </a:r>
            <a:r>
              <a:rPr lang="en-US" dirty="0"/>
              <a:t>, </a:t>
            </a:r>
            <a:r>
              <a:rPr lang="en-US" dirty="0" err="1"/>
              <a:t>Karad</a:t>
            </a:r>
            <a:endParaRPr lang="en-US" dirty="0"/>
          </a:p>
        </p:txBody>
      </p:sp>
    </p:spTree>
    <p:extLst>
      <p:ext uri="{BB962C8B-B14F-4D97-AF65-F5344CB8AC3E}">
        <p14:creationId xmlns:p14="http://schemas.microsoft.com/office/powerpoint/2010/main" val="945247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6705600" cy="1063229"/>
          </a:xfrm>
        </p:spPr>
        <p:txBody>
          <a:bodyPr>
            <a:normAutofit/>
          </a:bodyPr>
          <a:lstStyle/>
          <a:p>
            <a:r>
              <a:rPr lang="en-US" sz="2800" b="1" dirty="0">
                <a:solidFill>
                  <a:srgbClr val="C00000"/>
                </a:solidFill>
                <a:latin typeface="Times New Roman" pitchFamily="18" charset="0"/>
                <a:cs typeface="Times New Roman" pitchFamily="18" charset="0"/>
              </a:rPr>
              <a:t>Solved example continued…</a:t>
            </a:r>
            <a:endParaRPr lang="en-IN"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438400" y="1047750"/>
            <a:ext cx="6705600" cy="3886200"/>
          </a:xfrm>
        </p:spPr>
        <p:txBody>
          <a:bodyPr>
            <a:normAutofit/>
          </a:bodyPr>
          <a:lstStyle/>
          <a:p>
            <a:pPr marL="0" indent="0" algn="just">
              <a:buNone/>
            </a:pPr>
            <a:r>
              <a:rPr lang="en-US" sz="1600" dirty="0">
                <a:solidFill>
                  <a:srgbClr val="002060"/>
                </a:solidFill>
                <a:latin typeface="Times New Roman" pitchFamily="18" charset="0"/>
                <a:cs typeface="Times New Roman" pitchFamily="18" charset="0"/>
              </a:rPr>
              <a:t>Here, in this first slide , we find the definition of  Pollution.  It is clear from the definition that when air, water and natural resources become harmful, by natural or man-made things, it is pollution. The things that pollute these resources are  called pollutants.</a:t>
            </a:r>
          </a:p>
          <a:p>
            <a:pPr marL="0" indent="0" algn="just">
              <a:buNone/>
            </a:pPr>
            <a:endParaRPr lang="en-US" sz="1600" dirty="0">
              <a:solidFill>
                <a:srgbClr val="002060"/>
              </a:solidFill>
              <a:latin typeface="Times New Roman" pitchFamily="18" charset="0"/>
              <a:cs typeface="Times New Roman" pitchFamily="18" charset="0"/>
            </a:endParaRPr>
          </a:p>
          <a:p>
            <a:pPr marL="0" indent="0" algn="just">
              <a:buNone/>
            </a:pPr>
            <a:r>
              <a:rPr lang="en-US" sz="1600" dirty="0">
                <a:solidFill>
                  <a:srgbClr val="002060"/>
                </a:solidFill>
                <a:latin typeface="Times New Roman" pitchFamily="18" charset="0"/>
                <a:cs typeface="Times New Roman" pitchFamily="18" charset="0"/>
              </a:rPr>
              <a:t>Now, let us see the major types of pollution. They are Air pollution, Water Pollution and Noise or Sound Pollution. As we all know air is polluted by a many gases like carbon monoxide (CO), carbon dioxide (CO2), smoke, dust etc. These are emitted into the air by vehicles,, chimneys of factories and even through respiration. These are harmful to life when they exceed the limit. Water is polluted by disposal of </a:t>
            </a:r>
            <a:r>
              <a:rPr lang="en-US" sz="1600">
                <a:solidFill>
                  <a:srgbClr val="002060"/>
                </a:solidFill>
                <a:latin typeface="Times New Roman" pitchFamily="18" charset="0"/>
                <a:cs typeface="Times New Roman" pitchFamily="18" charset="0"/>
              </a:rPr>
              <a:t>effluents from </a:t>
            </a:r>
            <a:r>
              <a:rPr lang="en-US" sz="1600" dirty="0">
                <a:solidFill>
                  <a:srgbClr val="002060"/>
                </a:solidFill>
                <a:latin typeface="Times New Roman" pitchFamily="18" charset="0"/>
                <a:cs typeface="Times New Roman" pitchFamily="18" charset="0"/>
              </a:rPr>
              <a:t>factories, disposal of sewage into water bodies without treating it, washing and defecating in water bodies. Loud sound that is beyond the capacity of ears to bear results in sound or noise pollution. Horns of vehicles, machines, sirens etc. result in sound pollution</a:t>
            </a:r>
            <a:endParaRPr lang="en-IN" sz="1600"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124200" y="4705350"/>
            <a:ext cx="5257800" cy="335757"/>
          </a:xfrm>
        </p:spPr>
        <p:txBody>
          <a:bodyPr/>
          <a:lstStyle/>
          <a:p>
            <a:r>
              <a:rPr lang="en-US"/>
              <a:t>Dr. Mrs. Snehal Rajendra Prabhune, Asso. Prof. Mahila Mahavidyalaya, Karad</a:t>
            </a:r>
            <a:endParaRPr lang="en-US" dirty="0"/>
          </a:p>
        </p:txBody>
      </p:sp>
    </p:spTree>
    <p:extLst>
      <p:ext uri="{BB962C8B-B14F-4D97-AF65-F5344CB8AC3E}">
        <p14:creationId xmlns:p14="http://schemas.microsoft.com/office/powerpoint/2010/main" val="3191707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1060</Words>
  <Application>Microsoft Office PowerPoint</Application>
  <PresentationFormat>On-screen Show (16:9)</PresentationFormat>
  <Paragraphs>88</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Times New Roman</vt:lpstr>
      <vt:lpstr>Wingdings</vt:lpstr>
      <vt:lpstr>Office Theme</vt:lpstr>
      <vt:lpstr>B Com II Module IA – ORAL SKILLS Power Point Presentation</vt:lpstr>
      <vt:lpstr>Power Point Presentation: Uses</vt:lpstr>
      <vt:lpstr>Procedure</vt:lpstr>
      <vt:lpstr>1. Preparation of Power Point Presentation continued…</vt:lpstr>
      <vt:lpstr>2. Oral Presentation with Power Point</vt:lpstr>
      <vt:lpstr>Oral Presentation with Power Point continued…</vt:lpstr>
      <vt:lpstr>Solved example continued…</vt:lpstr>
      <vt:lpstr>Solved example continued…</vt:lpstr>
      <vt:lpstr>Solved example continued…</vt:lpstr>
      <vt:lpstr>Solved example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MCK NTA30</cp:lastModifiedBy>
  <cp:revision>27</cp:revision>
  <dcterms:created xsi:type="dcterms:W3CDTF">2006-08-16T00:00:00Z</dcterms:created>
  <dcterms:modified xsi:type="dcterms:W3CDTF">2023-08-23T04:00:21Z</dcterms:modified>
</cp:coreProperties>
</file>