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8" r:id="rId2"/>
    <p:sldId id="263" r:id="rId3"/>
    <p:sldId id="264" r:id="rId4"/>
    <p:sldId id="265" r:id="rId5"/>
    <p:sldId id="266" r:id="rId6"/>
    <p:sldId id="267" r:id="rId7"/>
    <p:sldId id="269" r:id="rId8"/>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792" y="7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64ED136A-56BA-41B0-A9E7-A752B6065600}" type="datetimeFigureOut">
              <a:rPr lang="en-IN" smtClean="0"/>
              <a:t>07-12-2021</a:t>
            </a:fld>
            <a:endParaRPr lang="en-IN"/>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A4AC5764-696B-426C-92A3-9E520C927174}" type="slidenum">
              <a:rPr lang="en-IN" smtClean="0"/>
              <a:t>‹#›</a:t>
            </a:fld>
            <a:endParaRPr lang="en-IN"/>
          </a:p>
        </p:txBody>
      </p:sp>
    </p:spTree>
    <p:extLst>
      <p:ext uri="{BB962C8B-B14F-4D97-AF65-F5344CB8AC3E}">
        <p14:creationId xmlns:p14="http://schemas.microsoft.com/office/powerpoint/2010/main" val="3354922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4AC5764-696B-426C-92A3-9E520C927174}" type="slidenum">
              <a:rPr lang="en-IN" smtClean="0"/>
              <a:t>4</a:t>
            </a:fld>
            <a:endParaRPr lang="en-IN"/>
          </a:p>
        </p:txBody>
      </p:sp>
    </p:spTree>
    <p:extLst>
      <p:ext uri="{BB962C8B-B14F-4D97-AF65-F5344CB8AC3E}">
        <p14:creationId xmlns:p14="http://schemas.microsoft.com/office/powerpoint/2010/main" val="1613596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4AC5764-696B-426C-92A3-9E520C927174}" type="slidenum">
              <a:rPr lang="en-IN" smtClean="0"/>
              <a:t>6</a:t>
            </a:fld>
            <a:endParaRPr lang="en-IN"/>
          </a:p>
        </p:txBody>
      </p:sp>
    </p:spTree>
    <p:extLst>
      <p:ext uri="{BB962C8B-B14F-4D97-AF65-F5344CB8AC3E}">
        <p14:creationId xmlns:p14="http://schemas.microsoft.com/office/powerpoint/2010/main" val="890311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07-Dec-21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07-Dec-21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07-Dec-21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07-Dec-21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07-Dec-21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0"/>
            <a:ext cx="6400800" cy="2495550"/>
          </a:xfrm>
        </p:spPr>
        <p:txBody>
          <a:bodyPr>
            <a:normAutofit fontScale="90000"/>
          </a:bodyPr>
          <a:lstStyle/>
          <a:p>
            <a:r>
              <a:rPr lang="en-US" sz="2000" b="1" dirty="0" smtClean="0">
                <a:solidFill>
                  <a:srgbClr val="C00000"/>
                </a:solidFill>
                <a:latin typeface="Times New Roman" pitchFamily="18" charset="0"/>
                <a:cs typeface="Times New Roman" pitchFamily="18" charset="0"/>
              </a:rPr>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SHIVAJI UNIVERSITY, KOLHAPUR</a:t>
            </a:r>
            <a:r>
              <a:rPr lang="en-US" sz="2000" b="1" dirty="0">
                <a:solidFill>
                  <a:srgbClr val="C00000"/>
                </a:solidFill>
                <a:latin typeface="Times New Roman" pitchFamily="18" charset="0"/>
                <a:cs typeface="Times New Roman" pitchFamily="18" charset="0"/>
              </a:rPr>
              <a:t/>
            </a:r>
            <a:br>
              <a:rPr lang="en-US" sz="2000" b="1" dirty="0">
                <a:solidFill>
                  <a:srgbClr val="C00000"/>
                </a:solidFill>
                <a:latin typeface="Times New Roman" pitchFamily="18" charset="0"/>
                <a:cs typeface="Times New Roman" pitchFamily="18" charset="0"/>
              </a:rPr>
            </a:br>
            <a:r>
              <a:rPr lang="en-US" sz="2700" b="1" dirty="0" smtClean="0">
                <a:solidFill>
                  <a:srgbClr val="C00000"/>
                </a:solidFill>
                <a:latin typeface="Times New Roman" pitchFamily="18" charset="0"/>
                <a:cs typeface="Times New Roman" pitchFamily="18" charset="0"/>
              </a:rPr>
              <a:t>B Com. II (English Compulsory)</a:t>
            </a:r>
            <a:br>
              <a:rPr lang="en-US" sz="2700" b="1" dirty="0" smtClean="0">
                <a:solidFill>
                  <a:srgbClr val="C00000"/>
                </a:solidFill>
                <a:latin typeface="Times New Roman" pitchFamily="18" charset="0"/>
                <a:cs typeface="Times New Roman" pitchFamily="18" charset="0"/>
              </a:rPr>
            </a:br>
            <a:r>
              <a:rPr lang="en-US" sz="2700" b="1" dirty="0">
                <a:solidFill>
                  <a:srgbClr val="C00000"/>
                </a:solidFill>
                <a:latin typeface="Times New Roman" pitchFamily="18" charset="0"/>
                <a:cs typeface="Times New Roman" pitchFamily="18" charset="0"/>
              </a:rPr>
              <a:t>SEM III, SUB. CODE: </a:t>
            </a:r>
            <a:r>
              <a:rPr lang="en-US" sz="2700" b="1" dirty="0" smtClean="0">
                <a:solidFill>
                  <a:srgbClr val="C00000"/>
                </a:solidFill>
                <a:latin typeface="Times New Roman" pitchFamily="18" charset="0"/>
                <a:cs typeface="Times New Roman" pitchFamily="18" charset="0"/>
              </a:rPr>
              <a:t>73506</a:t>
            </a:r>
            <a:br>
              <a:rPr lang="en-US" sz="2700" b="1" dirty="0" smtClean="0">
                <a:solidFill>
                  <a:srgbClr val="C00000"/>
                </a:solidFill>
                <a:latin typeface="Times New Roman" pitchFamily="18" charset="0"/>
                <a:cs typeface="Times New Roman" pitchFamily="18" charset="0"/>
              </a:rPr>
            </a:br>
            <a:r>
              <a:rPr lang="en-US" sz="2700" b="1" dirty="0" smtClean="0">
                <a:solidFill>
                  <a:srgbClr val="C00000"/>
                </a:solidFill>
                <a:latin typeface="Times New Roman" pitchFamily="18" charset="0"/>
                <a:cs typeface="Times New Roman" pitchFamily="18" charset="0"/>
              </a:rPr>
              <a:t>MODULE - I A – Oral Skills</a:t>
            </a:r>
            <a:br>
              <a:rPr lang="en-US" sz="2700" b="1" dirty="0" smtClean="0">
                <a:solidFill>
                  <a:srgbClr val="C00000"/>
                </a:solidFill>
                <a:latin typeface="Times New Roman" pitchFamily="18" charset="0"/>
                <a:cs typeface="Times New Roman" pitchFamily="18" charset="0"/>
              </a:rPr>
            </a:br>
            <a:r>
              <a:rPr lang="en-US" sz="3100" b="1" dirty="0" smtClean="0">
                <a:solidFill>
                  <a:srgbClr val="00B0F0"/>
                </a:solidFill>
                <a:latin typeface="Times New Roman" pitchFamily="18" charset="0"/>
                <a:cs typeface="Times New Roman" pitchFamily="18" charset="0"/>
              </a:rPr>
              <a:t>Compering</a:t>
            </a:r>
            <a:br>
              <a:rPr lang="en-US" sz="3100" b="1" dirty="0" smtClean="0">
                <a:solidFill>
                  <a:srgbClr val="00B0F0"/>
                </a:solidFill>
                <a:latin typeface="Times New Roman" pitchFamily="18" charset="0"/>
                <a:cs typeface="Times New Roman" pitchFamily="18" charset="0"/>
              </a:rPr>
            </a:br>
            <a:r>
              <a:rPr lang="en-US" sz="2700" b="1" dirty="0">
                <a:solidFill>
                  <a:srgbClr val="C00000"/>
                </a:solidFill>
                <a:latin typeface="Times New Roman" pitchFamily="18" charset="0"/>
                <a:cs typeface="Times New Roman" pitchFamily="18" charset="0"/>
              </a:rPr>
              <a:t/>
            </a:r>
            <a:br>
              <a:rPr lang="en-US" sz="2700" b="1" dirty="0">
                <a:solidFill>
                  <a:srgbClr val="C00000"/>
                </a:solidFill>
                <a:latin typeface="Times New Roman" pitchFamily="18" charset="0"/>
                <a:cs typeface="Times New Roman" pitchFamily="18" charset="0"/>
              </a:rPr>
            </a:br>
            <a:endParaRPr lang="en-IN" sz="27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743200" y="2343150"/>
            <a:ext cx="6400800" cy="2800350"/>
          </a:xfrm>
        </p:spPr>
        <p:txBody>
          <a:bodyPr>
            <a:normAutofit/>
          </a:bodyPr>
          <a:lstStyle/>
          <a:p>
            <a:endParaRPr lang="en-US" sz="1000" b="1" dirty="0" smtClean="0">
              <a:latin typeface="Times New Roman" pitchFamily="18" charset="0"/>
              <a:cs typeface="Times New Roman" pitchFamily="18" charset="0"/>
            </a:endParaRPr>
          </a:p>
          <a:p>
            <a:endParaRPr lang="en-US" sz="1000" b="1" dirty="0">
              <a:latin typeface="Times New Roman" pitchFamily="18" charset="0"/>
              <a:cs typeface="Times New Roman" pitchFamily="18" charset="0"/>
            </a:endParaRPr>
          </a:p>
          <a:p>
            <a:endParaRPr lang="en-US" sz="1000" b="1" dirty="0" smtClean="0">
              <a:latin typeface="Times New Roman" pitchFamily="18" charset="0"/>
              <a:cs typeface="Times New Roman" pitchFamily="18" charset="0"/>
            </a:endParaRPr>
          </a:p>
          <a:p>
            <a:endParaRPr lang="en-US" sz="1000" b="1" dirty="0">
              <a:latin typeface="Times New Roman" pitchFamily="18" charset="0"/>
              <a:cs typeface="Times New Roman" pitchFamily="18" charset="0"/>
            </a:endParaRPr>
          </a:p>
          <a:p>
            <a:endParaRPr lang="en-US" sz="1000" b="1" dirty="0" smtClean="0">
              <a:latin typeface="Times New Roman" pitchFamily="18" charset="0"/>
              <a:cs typeface="Times New Roman" pitchFamily="18" charset="0"/>
            </a:endParaRPr>
          </a:p>
          <a:p>
            <a:endParaRPr lang="en-US" sz="1000" b="1" dirty="0">
              <a:latin typeface="Times New Roman" pitchFamily="18" charset="0"/>
              <a:cs typeface="Times New Roman" pitchFamily="18" charset="0"/>
            </a:endParaRPr>
          </a:p>
          <a:p>
            <a:endParaRPr lang="en-US" sz="1000" b="1" dirty="0" smtClean="0">
              <a:latin typeface="Times New Roman" pitchFamily="18" charset="0"/>
              <a:cs typeface="Times New Roman" pitchFamily="18" charset="0"/>
            </a:endParaRPr>
          </a:p>
          <a:p>
            <a:pPr marL="0" indent="0">
              <a:buNone/>
            </a:pPr>
            <a:r>
              <a:rPr lang="en-US" sz="1000" b="1" dirty="0" smtClean="0">
                <a:latin typeface="Times New Roman" pitchFamily="18" charset="0"/>
                <a:cs typeface="Times New Roman" pitchFamily="18" charset="0"/>
              </a:rPr>
              <a:t>Dr</a:t>
            </a:r>
            <a:r>
              <a:rPr lang="en-US" sz="1000" b="1" dirty="0">
                <a:latin typeface="Times New Roman" pitchFamily="18" charset="0"/>
                <a:cs typeface="Times New Roman" pitchFamily="18" charset="0"/>
              </a:rPr>
              <a:t>. Mrs. </a:t>
            </a:r>
            <a:r>
              <a:rPr lang="en-US" sz="1000" b="1" dirty="0" err="1">
                <a:latin typeface="Times New Roman" pitchFamily="18" charset="0"/>
                <a:cs typeface="Times New Roman" pitchFamily="18" charset="0"/>
              </a:rPr>
              <a:t>Snehal</a:t>
            </a:r>
            <a:r>
              <a:rPr lang="en-US" sz="1000" b="1" dirty="0">
                <a:latin typeface="Times New Roman" pitchFamily="18" charset="0"/>
                <a:cs typeface="Times New Roman" pitchFamily="18" charset="0"/>
              </a:rPr>
              <a:t> R. </a:t>
            </a:r>
            <a:r>
              <a:rPr lang="en-US" sz="1000" b="1" dirty="0" err="1">
                <a:latin typeface="Times New Roman" pitchFamily="18" charset="0"/>
                <a:cs typeface="Times New Roman" pitchFamily="18" charset="0"/>
              </a:rPr>
              <a:t>Prabhune</a:t>
            </a:r>
            <a:r>
              <a:rPr lang="en-US" sz="1000" b="1" dirty="0">
                <a:latin typeface="Times New Roman" pitchFamily="18" charset="0"/>
                <a:cs typeface="Times New Roman" pitchFamily="18" charset="0"/>
              </a:rPr>
              <a:t> </a:t>
            </a:r>
          </a:p>
          <a:p>
            <a:pPr marL="0" indent="0">
              <a:buNone/>
            </a:pPr>
            <a:r>
              <a:rPr lang="en-US" sz="1000" b="1" dirty="0" err="1">
                <a:latin typeface="Times New Roman" pitchFamily="18" charset="0"/>
                <a:cs typeface="Times New Roman" pitchFamily="18" charset="0"/>
              </a:rPr>
              <a:t>Asso</a:t>
            </a:r>
            <a:r>
              <a:rPr lang="en-US" sz="1000" b="1" dirty="0">
                <a:latin typeface="Times New Roman" pitchFamily="18" charset="0"/>
                <a:cs typeface="Times New Roman" pitchFamily="18" charset="0"/>
              </a:rPr>
              <a:t>. Prof. &amp; Head,</a:t>
            </a:r>
          </a:p>
          <a:p>
            <a:pPr marL="0" indent="0">
              <a:buNone/>
            </a:pPr>
            <a:r>
              <a:rPr lang="en-US" sz="1000" b="1" dirty="0">
                <a:latin typeface="Times New Roman" pitchFamily="18" charset="0"/>
                <a:cs typeface="Times New Roman" pitchFamily="18" charset="0"/>
              </a:rPr>
              <a:t>Dept. of English,</a:t>
            </a:r>
          </a:p>
          <a:p>
            <a:pPr marL="0" indent="0">
              <a:buNone/>
            </a:pPr>
            <a:r>
              <a:rPr lang="en-US" sz="1000" b="1" dirty="0">
                <a:latin typeface="Times New Roman" pitchFamily="18" charset="0"/>
                <a:cs typeface="Times New Roman" pitchFamily="18" charset="0"/>
              </a:rPr>
              <a:t> </a:t>
            </a:r>
            <a:r>
              <a:rPr lang="en-US" sz="1000" b="1" dirty="0" err="1">
                <a:latin typeface="Times New Roman" pitchFamily="18" charset="0"/>
                <a:cs typeface="Times New Roman" pitchFamily="18" charset="0"/>
              </a:rPr>
              <a:t>Mahila</a:t>
            </a:r>
            <a:r>
              <a:rPr lang="en-US" sz="1000" b="1" dirty="0">
                <a:latin typeface="Times New Roman" pitchFamily="18" charset="0"/>
                <a:cs typeface="Times New Roman" pitchFamily="18" charset="0"/>
              </a:rPr>
              <a:t> </a:t>
            </a:r>
            <a:r>
              <a:rPr lang="en-US" sz="1000" b="1" dirty="0" err="1">
                <a:latin typeface="Times New Roman" pitchFamily="18" charset="0"/>
                <a:cs typeface="Times New Roman" pitchFamily="18" charset="0"/>
              </a:rPr>
              <a:t>Mahavidyalaya,Karad</a:t>
            </a:r>
            <a:endParaRPr lang="en-IN" sz="1000" b="1" dirty="0">
              <a:latin typeface="Times New Roman" pitchFamily="18" charset="0"/>
              <a:cs typeface="Times New Roman" pitchFamily="18" charset="0"/>
            </a:endParaRPr>
          </a:p>
          <a:p>
            <a:endParaRPr lang="en-IN" sz="1000" dirty="0"/>
          </a:p>
        </p:txBody>
      </p:sp>
    </p:spTree>
    <p:extLst>
      <p:ext uri="{BB962C8B-B14F-4D97-AF65-F5344CB8AC3E}">
        <p14:creationId xmlns:p14="http://schemas.microsoft.com/office/powerpoint/2010/main" val="3957740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0"/>
            <a:ext cx="6324600" cy="1063229"/>
          </a:xfrm>
        </p:spPr>
        <p:txBody>
          <a:bodyPr>
            <a:normAutofit/>
          </a:bodyPr>
          <a:lstStyle/>
          <a:p>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1. COMPERING</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19400" y="971550"/>
            <a:ext cx="6324600" cy="4171950"/>
          </a:xfrm>
        </p:spPr>
        <p:txBody>
          <a:bodyPr>
            <a:normAutofit/>
          </a:bodyPr>
          <a:lstStyle/>
          <a:p>
            <a:pPr>
              <a:buFont typeface="Wingdings" pitchFamily="2" charset="2"/>
              <a:buChar char="Ø"/>
            </a:pPr>
            <a:r>
              <a:rPr lang="en-US" sz="1800" dirty="0" smtClean="0">
                <a:solidFill>
                  <a:srgbClr val="002060"/>
                </a:solidFill>
                <a:latin typeface="Times New Roman" pitchFamily="18" charset="0"/>
                <a:cs typeface="Times New Roman" pitchFamily="18" charset="0"/>
              </a:rPr>
              <a:t>Meaning: conducting a programme</a:t>
            </a:r>
          </a:p>
          <a:p>
            <a:pPr>
              <a:buFont typeface="Wingdings" pitchFamily="2" charset="2"/>
              <a:buChar char="Ø"/>
            </a:pPr>
            <a:r>
              <a:rPr lang="en-US" sz="1800" dirty="0" smtClean="0">
                <a:solidFill>
                  <a:srgbClr val="002060"/>
                </a:solidFill>
                <a:latin typeface="Times New Roman" pitchFamily="18" charset="0"/>
                <a:cs typeface="Times New Roman" pitchFamily="18" charset="0"/>
              </a:rPr>
              <a:t>Compere: the person who conducts the programme; also called anchor</a:t>
            </a:r>
          </a:p>
          <a:p>
            <a:pPr>
              <a:buFont typeface="Wingdings" pitchFamily="2" charset="2"/>
              <a:buChar char="Ø"/>
            </a:pPr>
            <a:r>
              <a:rPr lang="en-US" sz="1800" dirty="0" smtClean="0">
                <a:solidFill>
                  <a:srgbClr val="002060"/>
                </a:solidFill>
                <a:latin typeface="Times New Roman" pitchFamily="18" charset="0"/>
                <a:cs typeface="Times New Roman" pitchFamily="18" charset="0"/>
              </a:rPr>
              <a:t>Qualities of a good Compere:</a:t>
            </a:r>
          </a:p>
          <a:p>
            <a:pPr lvl="1">
              <a:buFont typeface="Wingdings" pitchFamily="2" charset="2"/>
              <a:buChar char="Ø"/>
            </a:pPr>
            <a:r>
              <a:rPr lang="en-US" sz="1600" dirty="0" smtClean="0">
                <a:solidFill>
                  <a:srgbClr val="002060"/>
                </a:solidFill>
                <a:latin typeface="Times New Roman" pitchFamily="18" charset="0"/>
                <a:cs typeface="Times New Roman" pitchFamily="18" charset="0"/>
              </a:rPr>
              <a:t>Understand the nature of the programme</a:t>
            </a:r>
          </a:p>
          <a:p>
            <a:pPr lvl="1">
              <a:buFont typeface="Wingdings" pitchFamily="2" charset="2"/>
              <a:buChar char="Ø"/>
            </a:pPr>
            <a:r>
              <a:rPr lang="en-US" sz="1600" dirty="0" smtClean="0">
                <a:solidFill>
                  <a:srgbClr val="002060"/>
                </a:solidFill>
                <a:latin typeface="Times New Roman" pitchFamily="18" charset="0"/>
                <a:cs typeface="Times New Roman" pitchFamily="18" charset="0"/>
              </a:rPr>
              <a:t>Know the people involved</a:t>
            </a:r>
          </a:p>
          <a:p>
            <a:pPr lvl="1">
              <a:buFont typeface="Wingdings" pitchFamily="2" charset="2"/>
              <a:buChar char="Ø"/>
            </a:pPr>
            <a:r>
              <a:rPr lang="en-US" sz="1600" dirty="0" smtClean="0">
                <a:solidFill>
                  <a:srgbClr val="002060"/>
                </a:solidFill>
                <a:latin typeface="Times New Roman" pitchFamily="18" charset="0"/>
                <a:cs typeface="Times New Roman" pitchFamily="18" charset="0"/>
              </a:rPr>
              <a:t>Know other similar events</a:t>
            </a:r>
          </a:p>
          <a:p>
            <a:pPr lvl="1">
              <a:buFont typeface="Wingdings" pitchFamily="2" charset="2"/>
              <a:buChar char="Ø"/>
            </a:pPr>
            <a:r>
              <a:rPr lang="en-US" sz="1600" dirty="0" smtClean="0">
                <a:solidFill>
                  <a:srgbClr val="002060"/>
                </a:solidFill>
                <a:latin typeface="Times New Roman" pitchFamily="18" charset="0"/>
                <a:cs typeface="Times New Roman" pitchFamily="18" charset="0"/>
              </a:rPr>
              <a:t>Know the basics of events</a:t>
            </a:r>
          </a:p>
          <a:p>
            <a:pPr lvl="1">
              <a:buFont typeface="Wingdings" pitchFamily="2" charset="2"/>
              <a:buChar char="Ø"/>
            </a:pPr>
            <a:r>
              <a:rPr lang="en-US" sz="1600" dirty="0" smtClean="0">
                <a:solidFill>
                  <a:srgbClr val="002060"/>
                </a:solidFill>
                <a:latin typeface="Times New Roman" pitchFamily="18" charset="0"/>
                <a:cs typeface="Times New Roman" pitchFamily="18" charset="0"/>
              </a:rPr>
              <a:t>Prepare for unexpected changes</a:t>
            </a:r>
          </a:p>
          <a:p>
            <a:pPr lvl="1">
              <a:buFont typeface="Wingdings" pitchFamily="2" charset="2"/>
              <a:buChar char="Ø"/>
            </a:pPr>
            <a:r>
              <a:rPr lang="en-US" sz="1600" dirty="0" smtClean="0">
                <a:solidFill>
                  <a:srgbClr val="002060"/>
                </a:solidFill>
                <a:latin typeface="Times New Roman" pitchFamily="18" charset="0"/>
                <a:cs typeface="Times New Roman" pitchFamily="18" charset="0"/>
              </a:rPr>
              <a:t>Language abilities required for compering </a:t>
            </a:r>
          </a:p>
          <a:p>
            <a:pPr lvl="1">
              <a:buFont typeface="Wingdings" pitchFamily="2" charset="2"/>
              <a:buChar char="Ø"/>
            </a:pPr>
            <a:r>
              <a:rPr lang="en-US" sz="1600" dirty="0" smtClean="0">
                <a:solidFill>
                  <a:srgbClr val="002060"/>
                </a:solidFill>
                <a:latin typeface="Times New Roman" pitchFamily="18" charset="0"/>
                <a:cs typeface="Times New Roman" pitchFamily="18" charset="0"/>
              </a:rPr>
              <a:t>(attentive, witty, adaptable to any situation, study of the area/ theme of the programme, related information gathering)</a:t>
            </a:r>
            <a:endParaRPr lang="en-IN"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033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
            <a:ext cx="6324600" cy="819149"/>
          </a:xfrm>
        </p:spPr>
        <p:txBody>
          <a:bodyPr>
            <a:normAutofit/>
          </a:bodyPr>
          <a:lstStyle/>
          <a:p>
            <a:r>
              <a:rPr lang="en-US" sz="2800" b="1" dirty="0" smtClean="0">
                <a:solidFill>
                  <a:srgbClr val="C00000"/>
                </a:solidFill>
                <a:latin typeface="Times New Roman" pitchFamily="18" charset="0"/>
                <a:cs typeface="Times New Roman" pitchFamily="18" charset="0"/>
              </a:rPr>
              <a:t>Script of Compering</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743200" y="819150"/>
            <a:ext cx="6400800" cy="4324350"/>
          </a:xfrm>
        </p:spPr>
        <p:txBody>
          <a:bodyPr>
            <a:normAutofit fontScale="92500"/>
          </a:bodyPr>
          <a:lstStyle/>
          <a:p>
            <a:pPr>
              <a:buFont typeface="Wingdings" pitchFamily="2" charset="2"/>
              <a:buChar char="Ø"/>
            </a:pPr>
            <a:r>
              <a:rPr lang="en-US" sz="2400" dirty="0" smtClean="0">
                <a:solidFill>
                  <a:srgbClr val="002060"/>
                </a:solidFill>
                <a:latin typeface="Times New Roman" pitchFamily="18" charset="0"/>
                <a:cs typeface="Times New Roman" pitchFamily="18" charset="0"/>
              </a:rPr>
              <a:t>Script of compering- important part of planning and preparation, must be ready before execution</a:t>
            </a:r>
            <a:endParaRPr lang="en-US" sz="1600" dirty="0" smtClean="0">
              <a:solidFill>
                <a:srgbClr val="002060"/>
              </a:solidFill>
              <a:latin typeface="Times New Roman" pitchFamily="18" charset="0"/>
              <a:cs typeface="Times New Roman" pitchFamily="18" charset="0"/>
            </a:endParaRPr>
          </a:p>
          <a:p>
            <a:pPr>
              <a:buFont typeface="Wingdings" pitchFamily="2" charset="2"/>
              <a:buChar char="Ø"/>
            </a:pPr>
            <a:r>
              <a:rPr lang="en-US" sz="2400" dirty="0" smtClean="0">
                <a:solidFill>
                  <a:srgbClr val="002060"/>
                </a:solidFill>
                <a:latin typeface="Times New Roman" pitchFamily="18" charset="0"/>
                <a:cs typeface="Times New Roman" pitchFamily="18" charset="0"/>
              </a:rPr>
              <a:t>Parts of Script: </a:t>
            </a:r>
          </a:p>
          <a:p>
            <a:pPr lvl="2">
              <a:buFont typeface="Wingdings" pitchFamily="2" charset="2"/>
              <a:buChar char="Ø"/>
            </a:pPr>
            <a:r>
              <a:rPr lang="en-US" sz="1600" dirty="0" smtClean="0">
                <a:solidFill>
                  <a:srgbClr val="002060"/>
                </a:solidFill>
                <a:latin typeface="Times New Roman" pitchFamily="18" charset="0"/>
                <a:cs typeface="Times New Roman" pitchFamily="18" charset="0"/>
              </a:rPr>
              <a:t>Greetings</a:t>
            </a:r>
          </a:p>
          <a:p>
            <a:pPr lvl="2">
              <a:buFont typeface="Wingdings" pitchFamily="2" charset="2"/>
              <a:buChar char="Ø"/>
            </a:pPr>
            <a:r>
              <a:rPr lang="en-US" sz="1600" dirty="0" smtClean="0">
                <a:solidFill>
                  <a:srgbClr val="002060"/>
                </a:solidFill>
                <a:latin typeface="Times New Roman" pitchFamily="18" charset="0"/>
                <a:cs typeface="Times New Roman" pitchFamily="18" charset="0"/>
              </a:rPr>
              <a:t>Introduction- polite, stock expressions &amp; additions as per need</a:t>
            </a:r>
          </a:p>
          <a:p>
            <a:pPr lvl="2">
              <a:buFont typeface="Wingdings" pitchFamily="2" charset="2"/>
              <a:buChar char="Ø"/>
            </a:pPr>
            <a:r>
              <a:rPr lang="en-US" sz="1600" smtClean="0">
                <a:solidFill>
                  <a:srgbClr val="002060"/>
                </a:solidFill>
                <a:latin typeface="Times New Roman" pitchFamily="18" charset="0"/>
                <a:cs typeface="Times New Roman" pitchFamily="18" charset="0"/>
              </a:rPr>
              <a:t>Requesting and </a:t>
            </a:r>
            <a:r>
              <a:rPr lang="en-US" sz="1600" dirty="0" smtClean="0">
                <a:solidFill>
                  <a:srgbClr val="002060"/>
                </a:solidFill>
                <a:latin typeface="Times New Roman" pitchFamily="18" charset="0"/>
                <a:cs typeface="Times New Roman" pitchFamily="18" charset="0"/>
              </a:rPr>
              <a:t>Inviting</a:t>
            </a:r>
          </a:p>
          <a:p>
            <a:pPr lvl="2">
              <a:buFont typeface="Wingdings" pitchFamily="2" charset="2"/>
              <a:buChar char="Ø"/>
            </a:pPr>
            <a:r>
              <a:rPr lang="en-US" sz="1600" dirty="0" smtClean="0">
                <a:solidFill>
                  <a:srgbClr val="002060"/>
                </a:solidFill>
                <a:latin typeface="Times New Roman" pitchFamily="18" charset="0"/>
                <a:cs typeface="Times New Roman" pitchFamily="18" charset="0"/>
              </a:rPr>
              <a:t>Apologizing (rarely, only when needed)</a:t>
            </a:r>
          </a:p>
          <a:p>
            <a:pPr lvl="2">
              <a:buFont typeface="Wingdings" pitchFamily="2" charset="2"/>
              <a:buChar char="Ø"/>
            </a:pPr>
            <a:r>
              <a:rPr lang="en-US" sz="1600" dirty="0" smtClean="0">
                <a:solidFill>
                  <a:srgbClr val="002060"/>
                </a:solidFill>
                <a:latin typeface="Times New Roman" pitchFamily="18" charset="0"/>
                <a:cs typeface="Times New Roman" pitchFamily="18" charset="0"/>
              </a:rPr>
              <a:t>Complimenting</a:t>
            </a:r>
          </a:p>
          <a:p>
            <a:pPr lvl="2">
              <a:buFont typeface="Wingdings" pitchFamily="2" charset="2"/>
              <a:buChar char="Ø"/>
            </a:pPr>
            <a:r>
              <a:rPr lang="en-US" sz="1600" dirty="0" smtClean="0">
                <a:solidFill>
                  <a:srgbClr val="002060"/>
                </a:solidFill>
                <a:latin typeface="Times New Roman" pitchFamily="18" charset="0"/>
                <a:cs typeface="Times New Roman" pitchFamily="18" charset="0"/>
              </a:rPr>
              <a:t>Quotations</a:t>
            </a:r>
          </a:p>
          <a:p>
            <a:pPr lvl="2">
              <a:buFont typeface="Wingdings" pitchFamily="2" charset="2"/>
              <a:buChar char="Ø"/>
            </a:pPr>
            <a:r>
              <a:rPr lang="en-US" sz="1600" dirty="0" smtClean="0">
                <a:solidFill>
                  <a:srgbClr val="002060"/>
                </a:solidFill>
                <a:latin typeface="Times New Roman" pitchFamily="18" charset="0"/>
                <a:cs typeface="Times New Roman" pitchFamily="18" charset="0"/>
              </a:rPr>
              <a:t>Concluding</a:t>
            </a:r>
          </a:p>
          <a:p>
            <a:pPr lvl="2">
              <a:buFont typeface="Wingdings" pitchFamily="2" charset="2"/>
              <a:buChar char="Ø"/>
            </a:pPr>
            <a:endParaRPr lang="en-US" sz="1600" dirty="0" smtClean="0">
              <a:solidFill>
                <a:srgbClr val="002060"/>
              </a:solidFill>
              <a:latin typeface="Times New Roman" pitchFamily="18" charset="0"/>
              <a:cs typeface="Times New Roman" pitchFamily="18" charset="0"/>
            </a:endParaRPr>
          </a:p>
          <a:p>
            <a:pPr lvl="2">
              <a:buFont typeface="Wingdings" pitchFamily="2" charset="2"/>
              <a:buChar char="Ø"/>
            </a:pPr>
            <a:endParaRPr lang="en-US" sz="1600" dirty="0" smtClean="0">
              <a:solidFill>
                <a:srgbClr val="002060"/>
              </a:solidFill>
              <a:latin typeface="Times New Roman" pitchFamily="18" charset="0"/>
              <a:cs typeface="Times New Roman" pitchFamily="18" charset="0"/>
            </a:endParaRPr>
          </a:p>
          <a:p>
            <a:pPr marL="0" indent="0">
              <a:buNone/>
            </a:pPr>
            <a:r>
              <a:rPr lang="en-US" sz="2400" dirty="0" smtClean="0">
                <a:solidFill>
                  <a:srgbClr val="002060"/>
                </a:solidFill>
                <a:latin typeface="Times New Roman" pitchFamily="18" charset="0"/>
                <a:cs typeface="Times New Roman" pitchFamily="18" charset="0"/>
              </a:rPr>
              <a:t> </a:t>
            </a:r>
          </a:p>
        </p:txBody>
      </p:sp>
    </p:spTree>
    <p:extLst>
      <p:ext uri="{BB962C8B-B14F-4D97-AF65-F5344CB8AC3E}">
        <p14:creationId xmlns:p14="http://schemas.microsoft.com/office/powerpoint/2010/main" val="213173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
            <a:ext cx="6400800" cy="666749"/>
          </a:xfrm>
        </p:spPr>
        <p:txBody>
          <a:bodyPr>
            <a:normAutofit/>
          </a:bodyPr>
          <a:lstStyle/>
          <a:p>
            <a:r>
              <a:rPr lang="en-US" sz="2000" b="1" dirty="0" smtClean="0">
                <a:solidFill>
                  <a:srgbClr val="C00000"/>
                </a:solidFill>
                <a:latin typeface="Times New Roman" pitchFamily="18" charset="0"/>
                <a:cs typeface="Times New Roman" pitchFamily="18" charset="0"/>
              </a:rPr>
              <a:t>POINTS TO REMEMBER</a:t>
            </a:r>
            <a:endParaRPr lang="en-IN" sz="2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743200" y="514350"/>
            <a:ext cx="6400800" cy="4629150"/>
          </a:xfrm>
        </p:spPr>
        <p:txBody>
          <a:bodyPr>
            <a:normAutofit/>
          </a:bodyPr>
          <a:lstStyle/>
          <a:p>
            <a:pPr marL="457200" indent="-457200">
              <a:buFont typeface="+mj-lt"/>
              <a:buAutoNum type="arabicPeriod"/>
            </a:pPr>
            <a:r>
              <a:rPr lang="en-US" sz="2400" dirty="0" smtClean="0">
                <a:solidFill>
                  <a:srgbClr val="002060"/>
                </a:solidFill>
                <a:latin typeface="Times New Roman" pitchFamily="18" charset="0"/>
                <a:cs typeface="Times New Roman" pitchFamily="18" charset="0"/>
              </a:rPr>
              <a:t>Compere’s speech :1. should be brief</a:t>
            </a:r>
          </a:p>
          <a:p>
            <a:pPr marL="0" indent="0">
              <a:buNone/>
            </a:pP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2.to the point</a:t>
            </a:r>
          </a:p>
          <a:p>
            <a:pPr marL="0" indent="0">
              <a:buNone/>
            </a:pP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3.relevant</a:t>
            </a:r>
          </a:p>
          <a:p>
            <a:pPr marL="0" indent="0">
              <a:buNone/>
            </a:pP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4.effective</a:t>
            </a:r>
          </a:p>
          <a:p>
            <a:pPr marL="0" indent="0">
              <a:buNone/>
            </a:pP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5.link the previous part to the next</a:t>
            </a:r>
          </a:p>
          <a:p>
            <a:pPr marL="0" indent="0">
              <a:buNone/>
            </a:pP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6.pleasant</a:t>
            </a:r>
          </a:p>
          <a:p>
            <a:pPr marL="0" indent="0">
              <a:buNone/>
            </a:pP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7. proper voice modulation</a:t>
            </a:r>
          </a:p>
          <a:p>
            <a:pPr marL="0" indent="0">
              <a:buNone/>
            </a:pPr>
            <a:r>
              <a:rPr lang="en-US" sz="1600" b="1" dirty="0" smtClean="0">
                <a:solidFill>
                  <a:srgbClr val="FF0000"/>
                </a:solidFill>
                <a:latin typeface="Times New Roman" pitchFamily="18" charset="0"/>
                <a:cs typeface="Times New Roman" pitchFamily="18" charset="0"/>
              </a:rPr>
              <a:t>( *Actual question in Exam – Write script/ announcements for the given programme</a:t>
            </a:r>
            <a:r>
              <a:rPr lang="en-US" sz="1600" dirty="0" smtClean="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538571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33351"/>
            <a:ext cx="6324600" cy="685799"/>
          </a:xfrm>
        </p:spPr>
        <p:txBody>
          <a:bodyPr>
            <a:normAutofit/>
          </a:bodyPr>
          <a:lstStyle/>
          <a:p>
            <a:r>
              <a:rPr lang="en-US" sz="2800" b="1" dirty="0" smtClean="0">
                <a:solidFill>
                  <a:srgbClr val="C00000"/>
                </a:solidFill>
                <a:latin typeface="Times New Roman" pitchFamily="18" charset="0"/>
                <a:cs typeface="Times New Roman" pitchFamily="18" charset="0"/>
              </a:rPr>
              <a:t>Solved Example</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19400" y="666750"/>
            <a:ext cx="6324600" cy="4476750"/>
          </a:xfrm>
        </p:spPr>
        <p:txBody>
          <a:bodyPr>
            <a:normAutofit/>
          </a:bodyPr>
          <a:lstStyle/>
          <a:p>
            <a:pPr>
              <a:buFont typeface="Wingdings" pitchFamily="2" charset="2"/>
              <a:buChar char="Ø"/>
            </a:pPr>
            <a:r>
              <a:rPr lang="en-US" sz="2400" dirty="0" smtClean="0">
                <a:solidFill>
                  <a:srgbClr val="002060"/>
                </a:solidFill>
                <a:latin typeface="Times New Roman" pitchFamily="18" charset="0"/>
                <a:cs typeface="Times New Roman" pitchFamily="18" charset="0"/>
              </a:rPr>
              <a:t>Compering Script for Annual Prize Distribution Programme</a:t>
            </a:r>
          </a:p>
          <a:p>
            <a:pPr>
              <a:buFont typeface="Wingdings" pitchFamily="2" charset="2"/>
              <a:buChar char="Ø"/>
            </a:pPr>
            <a:r>
              <a:rPr lang="en-US" sz="1400" dirty="0" smtClean="0">
                <a:solidFill>
                  <a:srgbClr val="002060"/>
                </a:solidFill>
                <a:latin typeface="Times New Roman" pitchFamily="18" charset="0"/>
                <a:cs typeface="Times New Roman" pitchFamily="18" charset="0"/>
              </a:rPr>
              <a:t>Namaste, and a warm welcome to everyone.</a:t>
            </a:r>
          </a:p>
          <a:p>
            <a:pPr>
              <a:buFont typeface="Wingdings" pitchFamily="2" charset="2"/>
              <a:buChar char="Ø"/>
            </a:pPr>
            <a:r>
              <a:rPr lang="en-US" sz="1400" dirty="0" smtClean="0">
                <a:solidFill>
                  <a:srgbClr val="002060"/>
                </a:solidFill>
                <a:latin typeface="Times New Roman" pitchFamily="18" charset="0"/>
                <a:cs typeface="Times New Roman" pitchFamily="18" charset="0"/>
              </a:rPr>
              <a:t>On behalf of </a:t>
            </a:r>
            <a:r>
              <a:rPr lang="en-US" sz="1400" dirty="0" err="1" smtClean="0">
                <a:solidFill>
                  <a:srgbClr val="002060"/>
                </a:solidFill>
                <a:latin typeface="Times New Roman" pitchFamily="18" charset="0"/>
                <a:cs typeface="Times New Roman" pitchFamily="18" charset="0"/>
              </a:rPr>
              <a:t>Mahila</a:t>
            </a:r>
            <a:r>
              <a:rPr lang="en-US" sz="1400" dirty="0" smtClean="0">
                <a:solidFill>
                  <a:srgbClr val="002060"/>
                </a:solidFill>
                <a:latin typeface="Times New Roman" pitchFamily="18" charset="0"/>
                <a:cs typeface="Times New Roman" pitchFamily="18" charset="0"/>
              </a:rPr>
              <a:t> </a:t>
            </a:r>
            <a:r>
              <a:rPr lang="en-US" sz="1400" dirty="0" err="1" smtClean="0">
                <a:solidFill>
                  <a:srgbClr val="002060"/>
                </a:solidFill>
                <a:latin typeface="Times New Roman" pitchFamily="18" charset="0"/>
                <a:cs typeface="Times New Roman" pitchFamily="18" charset="0"/>
              </a:rPr>
              <a:t>Mahavidyalaya</a:t>
            </a:r>
            <a:r>
              <a:rPr lang="en-US" sz="1400" dirty="0" smtClean="0">
                <a:solidFill>
                  <a:srgbClr val="002060"/>
                </a:solidFill>
                <a:latin typeface="Times New Roman" pitchFamily="18" charset="0"/>
                <a:cs typeface="Times New Roman" pitchFamily="18" charset="0"/>
              </a:rPr>
              <a:t>, I welcome you all to most awaited function in a student’s life – prize distribution.</a:t>
            </a:r>
          </a:p>
          <a:p>
            <a:pPr>
              <a:buFont typeface="Wingdings" pitchFamily="2" charset="2"/>
              <a:buChar char="Ø"/>
            </a:pPr>
            <a:r>
              <a:rPr lang="en-US" sz="1400" dirty="0" smtClean="0">
                <a:solidFill>
                  <a:srgbClr val="002060"/>
                </a:solidFill>
                <a:latin typeface="Times New Roman" pitchFamily="18" charset="0"/>
                <a:cs typeface="Times New Roman" pitchFamily="18" charset="0"/>
              </a:rPr>
              <a:t>Every student tries his very best in studies, sports, cultural activities and various competitions and there is a strong wish to succeed, win a prize. Today is the day you were waiting for over the last one year.</a:t>
            </a:r>
          </a:p>
          <a:p>
            <a:pPr>
              <a:buFont typeface="Wingdings" pitchFamily="2" charset="2"/>
              <a:buChar char="Ø"/>
            </a:pPr>
            <a:r>
              <a:rPr lang="en-US" sz="1400" b="1" dirty="0" smtClean="0">
                <a:solidFill>
                  <a:srgbClr val="002060"/>
                </a:solidFill>
                <a:latin typeface="Times New Roman" pitchFamily="18" charset="0"/>
                <a:cs typeface="Times New Roman" pitchFamily="18" charset="0"/>
              </a:rPr>
              <a:t>Announcement 1: </a:t>
            </a:r>
            <a:r>
              <a:rPr lang="en-US" sz="1400" dirty="0" smtClean="0">
                <a:solidFill>
                  <a:srgbClr val="002060"/>
                </a:solidFill>
                <a:latin typeface="Times New Roman" pitchFamily="18" charset="0"/>
                <a:cs typeface="Times New Roman" pitchFamily="18" charset="0"/>
              </a:rPr>
              <a:t>I request all the dignitaries to light the auspicious lamp.</a:t>
            </a:r>
          </a:p>
          <a:p>
            <a:pPr>
              <a:buFont typeface="Wingdings" pitchFamily="2" charset="2"/>
              <a:buChar char="Ø"/>
            </a:pPr>
            <a:r>
              <a:rPr lang="en-US" sz="1400" b="1" dirty="0">
                <a:solidFill>
                  <a:srgbClr val="002060"/>
                </a:solidFill>
                <a:latin typeface="Times New Roman" pitchFamily="18" charset="0"/>
                <a:cs typeface="Times New Roman" pitchFamily="18" charset="0"/>
              </a:rPr>
              <a:t>Announcement </a:t>
            </a:r>
            <a:r>
              <a:rPr lang="en-US" sz="1400" b="1" dirty="0" smtClean="0">
                <a:solidFill>
                  <a:srgbClr val="002060"/>
                </a:solidFill>
                <a:latin typeface="Times New Roman" pitchFamily="18" charset="0"/>
                <a:cs typeface="Times New Roman" pitchFamily="18" charset="0"/>
              </a:rPr>
              <a:t>2:</a:t>
            </a:r>
            <a:r>
              <a:rPr lang="en-US" sz="1400" dirty="0" smtClean="0">
                <a:solidFill>
                  <a:srgbClr val="002060"/>
                </a:solidFill>
                <a:latin typeface="Times New Roman" pitchFamily="18" charset="0"/>
                <a:cs typeface="Times New Roman" pitchFamily="18" charset="0"/>
              </a:rPr>
              <a:t> Thank you everybody. I now request our Art-Circle students to sing the welcome song under the guidance of Music teacher Smt. </a:t>
            </a:r>
            <a:r>
              <a:rPr lang="en-US" sz="1400" dirty="0" err="1" smtClean="0">
                <a:solidFill>
                  <a:srgbClr val="002060"/>
                </a:solidFill>
                <a:latin typeface="Times New Roman" pitchFamily="18" charset="0"/>
                <a:cs typeface="Times New Roman" pitchFamily="18" charset="0"/>
              </a:rPr>
              <a:t>Swara</a:t>
            </a:r>
            <a:r>
              <a:rPr lang="en-US" sz="1400" dirty="0" smtClean="0">
                <a:solidFill>
                  <a:srgbClr val="002060"/>
                </a:solidFill>
                <a:latin typeface="Times New Roman" pitchFamily="18" charset="0"/>
                <a:cs typeface="Times New Roman" pitchFamily="18" charset="0"/>
              </a:rPr>
              <a:t> Joshi. </a:t>
            </a:r>
          </a:p>
          <a:p>
            <a:pPr>
              <a:buFont typeface="Wingdings" pitchFamily="2" charset="2"/>
              <a:buChar char="Ø"/>
            </a:pPr>
            <a:r>
              <a:rPr lang="en-US" sz="1400" b="1" dirty="0">
                <a:solidFill>
                  <a:srgbClr val="002060"/>
                </a:solidFill>
                <a:latin typeface="Times New Roman" pitchFamily="18" charset="0"/>
                <a:cs typeface="Times New Roman" pitchFamily="18" charset="0"/>
              </a:rPr>
              <a:t>Announcement </a:t>
            </a:r>
            <a:r>
              <a:rPr lang="en-US" sz="1400" b="1" dirty="0" smtClean="0">
                <a:solidFill>
                  <a:srgbClr val="002060"/>
                </a:solidFill>
                <a:latin typeface="Times New Roman" pitchFamily="18" charset="0"/>
                <a:cs typeface="Times New Roman" pitchFamily="18" charset="0"/>
              </a:rPr>
              <a:t>3: </a:t>
            </a:r>
            <a:r>
              <a:rPr lang="en-US" sz="1400" dirty="0" smtClean="0">
                <a:solidFill>
                  <a:srgbClr val="002060"/>
                </a:solidFill>
                <a:latin typeface="Times New Roman" pitchFamily="18" charset="0"/>
                <a:cs typeface="Times New Roman" pitchFamily="18" charset="0"/>
              </a:rPr>
              <a:t>Thank you for the melodious song. It has set the tone for the function.</a:t>
            </a:r>
          </a:p>
          <a:p>
            <a:pPr>
              <a:buFont typeface="Wingdings" pitchFamily="2" charset="2"/>
              <a:buChar char="Ø"/>
            </a:pPr>
            <a:r>
              <a:rPr lang="en-US" sz="1400" dirty="0" smtClean="0">
                <a:solidFill>
                  <a:srgbClr val="002060"/>
                </a:solidFill>
                <a:latin typeface="Times New Roman" pitchFamily="18" charset="0"/>
                <a:cs typeface="Times New Roman" pitchFamily="18" charset="0"/>
              </a:rPr>
              <a:t> </a:t>
            </a:r>
            <a:r>
              <a:rPr lang="en-US" sz="1400" b="1" dirty="0">
                <a:solidFill>
                  <a:srgbClr val="002060"/>
                </a:solidFill>
                <a:latin typeface="Times New Roman" pitchFamily="18" charset="0"/>
                <a:cs typeface="Times New Roman" pitchFamily="18" charset="0"/>
              </a:rPr>
              <a:t>Announcement </a:t>
            </a:r>
            <a:r>
              <a:rPr lang="en-US" sz="1400" b="1" dirty="0" smtClean="0">
                <a:solidFill>
                  <a:srgbClr val="002060"/>
                </a:solidFill>
                <a:latin typeface="Times New Roman" pitchFamily="18" charset="0"/>
                <a:cs typeface="Times New Roman" pitchFamily="18" charset="0"/>
              </a:rPr>
              <a:t>4: </a:t>
            </a:r>
            <a:r>
              <a:rPr lang="en-US" sz="1400" dirty="0" smtClean="0">
                <a:solidFill>
                  <a:srgbClr val="002060"/>
                </a:solidFill>
                <a:latin typeface="Times New Roman" pitchFamily="18" charset="0"/>
                <a:cs typeface="Times New Roman" pitchFamily="18" charset="0"/>
              </a:rPr>
              <a:t>I now request our Principal, Dr. Smt. </a:t>
            </a:r>
            <a:r>
              <a:rPr lang="en-US" sz="1400" dirty="0" err="1" smtClean="0">
                <a:solidFill>
                  <a:srgbClr val="002060"/>
                </a:solidFill>
                <a:latin typeface="Times New Roman" pitchFamily="18" charset="0"/>
                <a:cs typeface="Times New Roman" pitchFamily="18" charset="0"/>
              </a:rPr>
              <a:t>Deshpande</a:t>
            </a:r>
            <a:r>
              <a:rPr lang="en-US" sz="1400" dirty="0" smtClean="0">
                <a:solidFill>
                  <a:srgbClr val="002060"/>
                </a:solidFill>
                <a:latin typeface="Times New Roman" pitchFamily="18" charset="0"/>
                <a:cs typeface="Times New Roman" pitchFamily="18" charset="0"/>
              </a:rPr>
              <a:t> to deliver the introductory speech.</a:t>
            </a:r>
          </a:p>
          <a:p>
            <a:pPr marL="0" indent="0">
              <a:buNone/>
            </a:pPr>
            <a:endParaRPr lang="en-IN" sz="1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044397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
            <a:ext cx="6248400" cy="895350"/>
          </a:xfrm>
        </p:spPr>
        <p:txBody>
          <a:bodyPr>
            <a:normAutofit/>
          </a:bodyPr>
          <a:lstStyle/>
          <a:p>
            <a:r>
              <a:rPr lang="en-US" sz="2800" dirty="0" smtClean="0">
                <a:solidFill>
                  <a:srgbClr val="C00000"/>
                </a:solidFill>
                <a:latin typeface="Times New Roman" pitchFamily="18" charset="0"/>
                <a:cs typeface="Times New Roman" pitchFamily="18" charset="0"/>
              </a:rPr>
              <a:t>Example continued…</a:t>
            </a:r>
            <a:endParaRPr lang="en-IN"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95600" y="895350"/>
            <a:ext cx="6248400" cy="3699273"/>
          </a:xfrm>
        </p:spPr>
        <p:txBody>
          <a:bodyPr>
            <a:normAutofit/>
          </a:bodyPr>
          <a:lstStyle/>
          <a:p>
            <a:pPr>
              <a:buFont typeface="Wingdings" pitchFamily="2" charset="2"/>
              <a:buChar char="Ø"/>
            </a:pPr>
            <a:r>
              <a:rPr lang="en-US" sz="1400" b="1" dirty="0" smtClean="0">
                <a:solidFill>
                  <a:srgbClr val="002060"/>
                </a:solidFill>
                <a:latin typeface="Times New Roman" pitchFamily="18" charset="0"/>
                <a:cs typeface="Times New Roman" pitchFamily="18" charset="0"/>
              </a:rPr>
              <a:t>Announcement 5: </a:t>
            </a:r>
            <a:r>
              <a:rPr lang="en-US" sz="1400" dirty="0" smtClean="0">
                <a:solidFill>
                  <a:srgbClr val="002060"/>
                </a:solidFill>
                <a:latin typeface="Times New Roman" pitchFamily="18" charset="0"/>
                <a:cs typeface="Times New Roman" pitchFamily="18" charset="0"/>
              </a:rPr>
              <a:t>Thank you madam. I now request the Convener of the programme </a:t>
            </a:r>
            <a:r>
              <a:rPr lang="en-US" sz="1400" dirty="0" err="1" smtClean="0">
                <a:solidFill>
                  <a:srgbClr val="002060"/>
                </a:solidFill>
                <a:latin typeface="Times New Roman" pitchFamily="18" charset="0"/>
                <a:cs typeface="Times New Roman" pitchFamily="18" charset="0"/>
              </a:rPr>
              <a:t>Shri</a:t>
            </a:r>
            <a:r>
              <a:rPr lang="en-US" sz="1400" dirty="0" smtClean="0">
                <a:solidFill>
                  <a:srgbClr val="002060"/>
                </a:solidFill>
                <a:latin typeface="Times New Roman" pitchFamily="18" charset="0"/>
                <a:cs typeface="Times New Roman" pitchFamily="18" charset="0"/>
              </a:rPr>
              <a:t>. </a:t>
            </a:r>
            <a:r>
              <a:rPr lang="en-US" sz="1400" dirty="0" err="1" smtClean="0">
                <a:solidFill>
                  <a:srgbClr val="002060"/>
                </a:solidFill>
                <a:latin typeface="Times New Roman" pitchFamily="18" charset="0"/>
                <a:cs typeface="Times New Roman" pitchFamily="18" charset="0"/>
              </a:rPr>
              <a:t>Patil</a:t>
            </a:r>
            <a:r>
              <a:rPr lang="en-US" sz="1400" dirty="0" smtClean="0">
                <a:solidFill>
                  <a:srgbClr val="002060"/>
                </a:solidFill>
                <a:latin typeface="Times New Roman" pitchFamily="18" charset="0"/>
                <a:cs typeface="Times New Roman" pitchFamily="18" charset="0"/>
              </a:rPr>
              <a:t> S. K. to introduce the Chief Guest of today’s programme and request Principal Madam to felicitate the Chief Guest.</a:t>
            </a:r>
          </a:p>
          <a:p>
            <a:pPr>
              <a:buFont typeface="Wingdings" pitchFamily="2" charset="2"/>
              <a:buChar char="Ø"/>
            </a:pPr>
            <a:r>
              <a:rPr lang="en-US" sz="1400" b="1" dirty="0">
                <a:solidFill>
                  <a:srgbClr val="002060"/>
                </a:solidFill>
                <a:latin typeface="Times New Roman" pitchFamily="18" charset="0"/>
                <a:cs typeface="Times New Roman" pitchFamily="18" charset="0"/>
              </a:rPr>
              <a:t>Announcement </a:t>
            </a:r>
            <a:r>
              <a:rPr lang="en-US" sz="1400" b="1" dirty="0" smtClean="0">
                <a:solidFill>
                  <a:srgbClr val="002060"/>
                </a:solidFill>
                <a:latin typeface="Times New Roman" pitchFamily="18" charset="0"/>
                <a:cs typeface="Times New Roman" pitchFamily="18" charset="0"/>
              </a:rPr>
              <a:t>6: </a:t>
            </a:r>
            <a:r>
              <a:rPr lang="en-US" sz="1400" dirty="0" smtClean="0">
                <a:solidFill>
                  <a:srgbClr val="002060"/>
                </a:solidFill>
                <a:latin typeface="Times New Roman" pitchFamily="18" charset="0"/>
                <a:cs typeface="Times New Roman" pitchFamily="18" charset="0"/>
              </a:rPr>
              <a:t>Thank you </a:t>
            </a:r>
            <a:r>
              <a:rPr lang="en-US" sz="1400" dirty="0" err="1" smtClean="0">
                <a:solidFill>
                  <a:srgbClr val="002060"/>
                </a:solidFill>
                <a:latin typeface="Times New Roman" pitchFamily="18" charset="0"/>
                <a:cs typeface="Times New Roman" pitchFamily="18" charset="0"/>
              </a:rPr>
              <a:t>Patil</a:t>
            </a:r>
            <a:r>
              <a:rPr lang="en-US" sz="1400" dirty="0" smtClean="0">
                <a:solidFill>
                  <a:srgbClr val="002060"/>
                </a:solidFill>
                <a:latin typeface="Times New Roman" pitchFamily="18" charset="0"/>
                <a:cs typeface="Times New Roman" pitchFamily="18" charset="0"/>
              </a:rPr>
              <a:t> Sir and </a:t>
            </a:r>
            <a:r>
              <a:rPr lang="en-US" sz="1400" dirty="0" err="1" smtClean="0">
                <a:solidFill>
                  <a:srgbClr val="002060"/>
                </a:solidFill>
                <a:latin typeface="Times New Roman" pitchFamily="18" charset="0"/>
                <a:cs typeface="Times New Roman" pitchFamily="18" charset="0"/>
              </a:rPr>
              <a:t>Deshpande</a:t>
            </a:r>
            <a:r>
              <a:rPr lang="en-US" sz="1400" dirty="0" smtClean="0">
                <a:solidFill>
                  <a:srgbClr val="002060"/>
                </a:solidFill>
                <a:latin typeface="Times New Roman" pitchFamily="18" charset="0"/>
                <a:cs typeface="Times New Roman" pitchFamily="18" charset="0"/>
              </a:rPr>
              <a:t> Madam. Before going on to the distribution of prizes, I request all of you to lend a very attentive ear to the speech of today’s Chief Guest. You have just been introduced to our guest. But her speech and experience shall prove to be the best possible introduction. I request ------- Madam to kindly guide us.</a:t>
            </a:r>
          </a:p>
          <a:p>
            <a:pPr>
              <a:buFont typeface="Wingdings" pitchFamily="2" charset="2"/>
              <a:buChar char="Ø"/>
            </a:pPr>
            <a:r>
              <a:rPr lang="en-US" sz="1400" b="1" dirty="0">
                <a:solidFill>
                  <a:srgbClr val="002060"/>
                </a:solidFill>
                <a:latin typeface="Times New Roman" pitchFamily="18" charset="0"/>
                <a:cs typeface="Times New Roman" pitchFamily="18" charset="0"/>
              </a:rPr>
              <a:t>Announcement </a:t>
            </a:r>
            <a:r>
              <a:rPr lang="en-US" sz="1400" b="1" dirty="0" smtClean="0">
                <a:solidFill>
                  <a:srgbClr val="002060"/>
                </a:solidFill>
                <a:latin typeface="Times New Roman" pitchFamily="18" charset="0"/>
                <a:cs typeface="Times New Roman" pitchFamily="18" charset="0"/>
              </a:rPr>
              <a:t>7: </a:t>
            </a:r>
            <a:r>
              <a:rPr lang="en-US" sz="1400" dirty="0" smtClean="0">
                <a:solidFill>
                  <a:srgbClr val="002060"/>
                </a:solidFill>
                <a:latin typeface="Times New Roman" pitchFamily="18" charset="0"/>
                <a:cs typeface="Times New Roman" pitchFamily="18" charset="0"/>
              </a:rPr>
              <a:t>Thank you so much Madam. I am sure our students have benefitted immensely from your experience. I now request Smt. </a:t>
            </a:r>
            <a:r>
              <a:rPr lang="en-US" sz="1400" dirty="0" err="1" smtClean="0">
                <a:solidFill>
                  <a:srgbClr val="002060"/>
                </a:solidFill>
                <a:latin typeface="Times New Roman" pitchFamily="18" charset="0"/>
                <a:cs typeface="Times New Roman" pitchFamily="18" charset="0"/>
              </a:rPr>
              <a:t>Paranjape</a:t>
            </a:r>
            <a:r>
              <a:rPr lang="en-US" sz="1400" dirty="0" smtClean="0">
                <a:solidFill>
                  <a:srgbClr val="002060"/>
                </a:solidFill>
                <a:latin typeface="Times New Roman" pitchFamily="18" charset="0"/>
                <a:cs typeface="Times New Roman" pitchFamily="18" charset="0"/>
              </a:rPr>
              <a:t> to take over and proceed with the prize distribution and I request our Chief Guest Madam to kindly give away the prizes. </a:t>
            </a:r>
          </a:p>
          <a:p>
            <a:pPr>
              <a:buFont typeface="Wingdings" pitchFamily="2" charset="2"/>
              <a:buChar char="Ø"/>
            </a:pPr>
            <a:r>
              <a:rPr lang="en-US" sz="1400" b="1" dirty="0">
                <a:solidFill>
                  <a:srgbClr val="002060"/>
                </a:solidFill>
                <a:latin typeface="Times New Roman" pitchFamily="18" charset="0"/>
                <a:cs typeface="Times New Roman" pitchFamily="18" charset="0"/>
              </a:rPr>
              <a:t>Announcement </a:t>
            </a:r>
            <a:r>
              <a:rPr lang="en-US" sz="1400" b="1" dirty="0" smtClean="0">
                <a:solidFill>
                  <a:srgbClr val="002060"/>
                </a:solidFill>
                <a:latin typeface="Times New Roman" pitchFamily="18" charset="0"/>
                <a:cs typeface="Times New Roman" pitchFamily="18" charset="0"/>
              </a:rPr>
              <a:t>8: </a:t>
            </a:r>
            <a:r>
              <a:rPr lang="en-US" sz="1400" dirty="0" smtClean="0">
                <a:solidFill>
                  <a:srgbClr val="002060"/>
                </a:solidFill>
                <a:latin typeface="Times New Roman" pitchFamily="18" charset="0"/>
                <a:cs typeface="Times New Roman" pitchFamily="18" charset="0"/>
              </a:rPr>
              <a:t>Thank you Madam. I now request the co-convener </a:t>
            </a:r>
            <a:r>
              <a:rPr lang="en-US" sz="1400" dirty="0" err="1" smtClean="0">
                <a:solidFill>
                  <a:srgbClr val="002060"/>
                </a:solidFill>
                <a:latin typeface="Times New Roman" pitchFamily="18" charset="0"/>
                <a:cs typeface="Times New Roman" pitchFamily="18" charset="0"/>
              </a:rPr>
              <a:t>Shri</a:t>
            </a:r>
            <a:r>
              <a:rPr lang="en-US" sz="1400" dirty="0" smtClean="0">
                <a:solidFill>
                  <a:srgbClr val="002060"/>
                </a:solidFill>
                <a:latin typeface="Times New Roman" pitchFamily="18" charset="0"/>
                <a:cs typeface="Times New Roman" pitchFamily="18" charset="0"/>
              </a:rPr>
              <a:t>. </a:t>
            </a:r>
            <a:r>
              <a:rPr lang="en-US" sz="1400" dirty="0" err="1" smtClean="0">
                <a:solidFill>
                  <a:srgbClr val="002060"/>
                </a:solidFill>
                <a:latin typeface="Times New Roman" pitchFamily="18" charset="0"/>
                <a:cs typeface="Times New Roman" pitchFamily="18" charset="0"/>
              </a:rPr>
              <a:t>Phadke</a:t>
            </a:r>
            <a:r>
              <a:rPr lang="en-US" sz="1400" dirty="0" smtClean="0">
                <a:solidFill>
                  <a:srgbClr val="002060"/>
                </a:solidFill>
                <a:latin typeface="Times New Roman" pitchFamily="18" charset="0"/>
                <a:cs typeface="Times New Roman" pitchFamily="18" charset="0"/>
              </a:rPr>
              <a:t> B. N. to offer vote of thanks.</a:t>
            </a:r>
          </a:p>
          <a:p>
            <a:pPr>
              <a:buFont typeface="Wingdings" pitchFamily="2" charset="2"/>
              <a:buChar char="Ø"/>
            </a:pPr>
            <a:r>
              <a:rPr lang="en-US" sz="1400" b="1" dirty="0">
                <a:solidFill>
                  <a:srgbClr val="002060"/>
                </a:solidFill>
                <a:latin typeface="Times New Roman" pitchFamily="18" charset="0"/>
                <a:cs typeface="Times New Roman" pitchFamily="18" charset="0"/>
              </a:rPr>
              <a:t>Announcement </a:t>
            </a:r>
            <a:r>
              <a:rPr lang="en-US" sz="1400" b="1" dirty="0" smtClean="0">
                <a:solidFill>
                  <a:srgbClr val="002060"/>
                </a:solidFill>
                <a:latin typeface="Times New Roman" pitchFamily="18" charset="0"/>
                <a:cs typeface="Times New Roman" pitchFamily="18" charset="0"/>
              </a:rPr>
              <a:t>9:</a:t>
            </a:r>
            <a:r>
              <a:rPr lang="en-US" sz="1400" dirty="0" smtClean="0">
                <a:solidFill>
                  <a:srgbClr val="002060"/>
                </a:solidFill>
                <a:latin typeface="Times New Roman" pitchFamily="18" charset="0"/>
                <a:cs typeface="Times New Roman" pitchFamily="18" charset="0"/>
              </a:rPr>
              <a:t> Thank you Sir. With the permission of the Chair I now declare the </a:t>
            </a:r>
            <a:r>
              <a:rPr lang="en-US" sz="1400" smtClean="0">
                <a:solidFill>
                  <a:srgbClr val="002060"/>
                </a:solidFill>
                <a:latin typeface="Times New Roman" pitchFamily="18" charset="0"/>
                <a:cs typeface="Times New Roman" pitchFamily="18" charset="0"/>
              </a:rPr>
              <a:t>programme over.</a:t>
            </a:r>
            <a:endParaRPr lang="en-IN" sz="14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198975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0"/>
            <a:ext cx="6324600" cy="1063229"/>
          </a:xfrm>
        </p:spPr>
        <p:txBody>
          <a:bodyPr>
            <a:normAutofit/>
          </a:bodyPr>
          <a:lstStyle/>
          <a:p>
            <a:r>
              <a:rPr lang="en-US" sz="2800" b="1" dirty="0" smtClean="0">
                <a:solidFill>
                  <a:srgbClr val="C00000"/>
                </a:solidFill>
                <a:latin typeface="Times New Roman" pitchFamily="18" charset="0"/>
                <a:cs typeface="Times New Roman" pitchFamily="18" charset="0"/>
              </a:rPr>
              <a:t>Exercises</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19400" y="1047750"/>
            <a:ext cx="6324600" cy="4095750"/>
          </a:xfrm>
        </p:spPr>
        <p:txBody>
          <a:bodyPr>
            <a:normAutofit/>
          </a:bodyPr>
          <a:lstStyle/>
          <a:p>
            <a:pPr>
              <a:buFont typeface="Wingdings" pitchFamily="2" charset="2"/>
              <a:buChar char="Ø"/>
            </a:pPr>
            <a:r>
              <a:rPr lang="en-US" sz="2400" dirty="0" smtClean="0">
                <a:solidFill>
                  <a:srgbClr val="002060"/>
                </a:solidFill>
                <a:latin typeface="Times New Roman" pitchFamily="18" charset="0"/>
                <a:cs typeface="Times New Roman" pitchFamily="18" charset="0"/>
              </a:rPr>
              <a:t>Prepare a script for compering on the occasion of:</a:t>
            </a:r>
          </a:p>
          <a:p>
            <a:pPr marL="0" indent="0">
              <a:buNone/>
            </a:pPr>
            <a:r>
              <a:rPr lang="en-US" sz="2400" dirty="0" smtClean="0">
                <a:solidFill>
                  <a:srgbClr val="002060"/>
                </a:solidFill>
                <a:latin typeface="Times New Roman" pitchFamily="18" charset="0"/>
                <a:cs typeface="Times New Roman" pitchFamily="18" charset="0"/>
              </a:rPr>
              <a:t>1. Inauguration of Commerce Association</a:t>
            </a:r>
          </a:p>
          <a:p>
            <a:pPr marL="0" indent="0">
              <a:buNone/>
            </a:pPr>
            <a:r>
              <a:rPr lang="en-US" sz="2400" dirty="0" smtClean="0">
                <a:solidFill>
                  <a:srgbClr val="002060"/>
                </a:solidFill>
                <a:latin typeface="Times New Roman" pitchFamily="18" charset="0"/>
                <a:cs typeface="Times New Roman" pitchFamily="18" charset="0"/>
              </a:rPr>
              <a:t>2. Annual Social Gathering</a:t>
            </a:r>
          </a:p>
          <a:p>
            <a:pPr marL="0" indent="0">
              <a:buNone/>
            </a:pPr>
            <a:r>
              <a:rPr lang="en-US" sz="2400" dirty="0" smtClean="0">
                <a:solidFill>
                  <a:srgbClr val="002060"/>
                </a:solidFill>
                <a:latin typeface="Times New Roman" pitchFamily="18" charset="0"/>
                <a:cs typeface="Times New Roman" pitchFamily="18" charset="0"/>
              </a:rPr>
              <a:t>3. Farewell Function</a:t>
            </a:r>
          </a:p>
          <a:p>
            <a:pPr marL="0" indent="0">
              <a:buNone/>
            </a:pPr>
            <a:r>
              <a:rPr lang="en-US" sz="2400" dirty="0" smtClean="0">
                <a:solidFill>
                  <a:srgbClr val="002060"/>
                </a:solidFill>
                <a:latin typeface="Times New Roman" pitchFamily="18" charset="0"/>
                <a:cs typeface="Times New Roman" pitchFamily="18" charset="0"/>
              </a:rPr>
              <a:t>4. Food Festival</a:t>
            </a:r>
          </a:p>
          <a:p>
            <a:pPr marL="0" indent="0">
              <a:buNone/>
            </a:pPr>
            <a:r>
              <a:rPr lang="en-US" sz="2400" dirty="0" smtClean="0">
                <a:solidFill>
                  <a:srgbClr val="002060"/>
                </a:solidFill>
                <a:latin typeface="Times New Roman" pitchFamily="18" charset="0"/>
                <a:cs typeface="Times New Roman" pitchFamily="18" charset="0"/>
              </a:rPr>
              <a:t>5. Welcome Function for first year students</a:t>
            </a:r>
            <a:endParaRPr lang="en-IN"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555210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572</Words>
  <Application>Microsoft Office PowerPoint</Application>
  <PresentationFormat>On-screen Show (16:9)</PresentationFormat>
  <Paragraphs>69</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Wingdings</vt:lpstr>
      <vt:lpstr>Office Theme</vt:lpstr>
      <vt:lpstr>    SHIVAJI UNIVERSITY, KOLHAPUR B Com. II (English Compulsory) SEM III, SUB. CODE: 73506 MODULE - I A – Oral Skills Compering  </vt:lpstr>
      <vt:lpstr> 1. COMPERING</vt:lpstr>
      <vt:lpstr>Script of Compering</vt:lpstr>
      <vt:lpstr>POINTS TO REMEMBER</vt:lpstr>
      <vt:lpstr>Solved Example</vt:lpstr>
      <vt:lpstr>Example continued…</vt:lpstr>
      <vt:lpstr>Exercises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Snehal Prabhune</cp:lastModifiedBy>
  <cp:revision>39</cp:revision>
  <dcterms:created xsi:type="dcterms:W3CDTF">2006-08-16T00:00:00Z</dcterms:created>
  <dcterms:modified xsi:type="dcterms:W3CDTF">2021-12-07T05:10:44Z</dcterms:modified>
</cp:coreProperties>
</file>