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nehal Prabhune" initials="SP" lastIdx="1" clrIdx="0">
    <p:extLst>
      <p:ext uri="{19B8F6BF-5375-455C-9EA6-DF929625EA0E}">
        <p15:presenceInfo xmlns:p15="http://schemas.microsoft.com/office/powerpoint/2012/main" userId="49a30c0a1ff5d50b"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7" d="100"/>
          <a:sy n="67" d="100"/>
        </p:scale>
        <p:origin x="75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23A009-8552-4FB6-83C6-BB025429EB23}" type="datetimeFigureOut">
              <a:rPr lang="en-US" smtClean="0"/>
              <a:t>22-Dec-21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DBBC07-2686-47FE-96D0-77D180AC52A7}" type="slidenum">
              <a:rPr lang="en-US" smtClean="0"/>
              <a:t>‹#›</a:t>
            </a:fld>
            <a:endParaRPr lang="en-US"/>
          </a:p>
        </p:txBody>
      </p:sp>
    </p:spTree>
    <p:extLst>
      <p:ext uri="{BB962C8B-B14F-4D97-AF65-F5344CB8AC3E}">
        <p14:creationId xmlns:p14="http://schemas.microsoft.com/office/powerpoint/2010/main" val="1634123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EDBBC07-2686-47FE-96D0-77D180AC52A7}" type="slidenum">
              <a:rPr lang="en-US" smtClean="0"/>
              <a:t>1</a:t>
            </a:fld>
            <a:endParaRPr lang="en-US"/>
          </a:p>
        </p:txBody>
      </p:sp>
    </p:spTree>
    <p:extLst>
      <p:ext uri="{BB962C8B-B14F-4D97-AF65-F5344CB8AC3E}">
        <p14:creationId xmlns:p14="http://schemas.microsoft.com/office/powerpoint/2010/main" val="39380850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EDBBC07-2686-47FE-96D0-77D180AC52A7}" type="slidenum">
              <a:rPr lang="en-US" smtClean="0"/>
              <a:t>2</a:t>
            </a:fld>
            <a:endParaRPr lang="en-US"/>
          </a:p>
        </p:txBody>
      </p:sp>
    </p:spTree>
    <p:extLst>
      <p:ext uri="{BB962C8B-B14F-4D97-AF65-F5344CB8AC3E}">
        <p14:creationId xmlns:p14="http://schemas.microsoft.com/office/powerpoint/2010/main" val="27617747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EDBBC07-2686-47FE-96D0-77D180AC52A7}" type="slidenum">
              <a:rPr lang="en-US" smtClean="0"/>
              <a:t>4</a:t>
            </a:fld>
            <a:endParaRPr lang="en-US"/>
          </a:p>
        </p:txBody>
      </p:sp>
    </p:spTree>
    <p:extLst>
      <p:ext uri="{BB962C8B-B14F-4D97-AF65-F5344CB8AC3E}">
        <p14:creationId xmlns:p14="http://schemas.microsoft.com/office/powerpoint/2010/main" val="20647555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C6BCF8-05C8-41D6-A470-94096CB5EEDE}" type="datetime1">
              <a:rPr lang="en-US" smtClean="0"/>
              <a:t>22-Dec-21</a:t>
            </a:fld>
            <a:endParaRPr lang="en-US"/>
          </a:p>
        </p:txBody>
      </p:sp>
      <p:sp>
        <p:nvSpPr>
          <p:cNvPr id="5" name="Footer Placeholder 4"/>
          <p:cNvSpPr>
            <a:spLocks noGrp="1"/>
          </p:cNvSpPr>
          <p:nvPr>
            <p:ph type="ftr" sz="quarter" idx="11"/>
          </p:nvPr>
        </p:nvSpPr>
        <p:spPr/>
        <p:txBody>
          <a:bodyPr/>
          <a:lstStyle/>
          <a:p>
            <a:r>
              <a:rPr lang="en-US" smtClean="0"/>
              <a:t>Dr. Mrs. Snehal Rajendra Prabhune, Asso Prof. Mahila Mahavidyalaya, Karad </a:t>
            </a:r>
            <a:endParaRPr lang="en-US" dirty="0"/>
          </a:p>
        </p:txBody>
      </p:sp>
      <p:sp>
        <p:nvSpPr>
          <p:cNvPr id="6" name="Slide Number Placeholder 5"/>
          <p:cNvSpPr>
            <a:spLocks noGrp="1"/>
          </p:cNvSpPr>
          <p:nvPr>
            <p:ph type="sldNum" sz="quarter" idx="12"/>
          </p:nvPr>
        </p:nvSpPr>
        <p:spPr/>
        <p:txBody>
          <a:bodyPr/>
          <a:lstStyle/>
          <a:p>
            <a:fld id="{06DE80FA-7753-4816-80C7-1F2A2671DCCC}" type="slidenum">
              <a:rPr lang="en-US" smtClean="0"/>
              <a:t>‹#›</a:t>
            </a:fld>
            <a:endParaRPr lang="en-US"/>
          </a:p>
        </p:txBody>
      </p:sp>
    </p:spTree>
    <p:extLst>
      <p:ext uri="{BB962C8B-B14F-4D97-AF65-F5344CB8AC3E}">
        <p14:creationId xmlns:p14="http://schemas.microsoft.com/office/powerpoint/2010/main" val="292102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F7F74B-456C-4FBD-93BE-182C0EE13FD1}" type="datetime1">
              <a:rPr lang="en-US" smtClean="0"/>
              <a:t>22-Dec-21</a:t>
            </a:fld>
            <a:endParaRPr lang="en-US"/>
          </a:p>
        </p:txBody>
      </p:sp>
      <p:sp>
        <p:nvSpPr>
          <p:cNvPr id="5" name="Footer Placeholder 4"/>
          <p:cNvSpPr>
            <a:spLocks noGrp="1"/>
          </p:cNvSpPr>
          <p:nvPr>
            <p:ph type="ftr" sz="quarter" idx="11"/>
          </p:nvPr>
        </p:nvSpPr>
        <p:spPr/>
        <p:txBody>
          <a:bodyPr/>
          <a:lstStyle/>
          <a:p>
            <a:r>
              <a:rPr lang="en-US" smtClean="0"/>
              <a:t>Dr. Mrs. Snehal Rajendra Prabhune, Asso Prof. Mahila Mahavidyalaya, Karad </a:t>
            </a:r>
            <a:endParaRPr lang="en-US" dirty="0"/>
          </a:p>
        </p:txBody>
      </p:sp>
      <p:sp>
        <p:nvSpPr>
          <p:cNvPr id="6" name="Slide Number Placeholder 5"/>
          <p:cNvSpPr>
            <a:spLocks noGrp="1"/>
          </p:cNvSpPr>
          <p:nvPr>
            <p:ph type="sldNum" sz="quarter" idx="12"/>
          </p:nvPr>
        </p:nvSpPr>
        <p:spPr/>
        <p:txBody>
          <a:bodyPr/>
          <a:lstStyle/>
          <a:p>
            <a:fld id="{06DE80FA-7753-4816-80C7-1F2A2671DCCC}" type="slidenum">
              <a:rPr lang="en-US" smtClean="0"/>
              <a:t>‹#›</a:t>
            </a:fld>
            <a:endParaRPr lang="en-US"/>
          </a:p>
        </p:txBody>
      </p:sp>
    </p:spTree>
    <p:extLst>
      <p:ext uri="{BB962C8B-B14F-4D97-AF65-F5344CB8AC3E}">
        <p14:creationId xmlns:p14="http://schemas.microsoft.com/office/powerpoint/2010/main" val="1912427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94A5DA-143A-455D-9F63-816EEF1C499E}" type="datetime1">
              <a:rPr lang="en-US" smtClean="0"/>
              <a:t>22-Dec-21</a:t>
            </a:fld>
            <a:endParaRPr lang="en-US"/>
          </a:p>
        </p:txBody>
      </p:sp>
      <p:sp>
        <p:nvSpPr>
          <p:cNvPr id="5" name="Footer Placeholder 4"/>
          <p:cNvSpPr>
            <a:spLocks noGrp="1"/>
          </p:cNvSpPr>
          <p:nvPr>
            <p:ph type="ftr" sz="quarter" idx="11"/>
          </p:nvPr>
        </p:nvSpPr>
        <p:spPr/>
        <p:txBody>
          <a:bodyPr/>
          <a:lstStyle/>
          <a:p>
            <a:r>
              <a:rPr lang="en-US" smtClean="0"/>
              <a:t>Dr. Mrs. Snehal Rajendra Prabhune, Asso Prof. Mahila Mahavidyalaya, Karad </a:t>
            </a:r>
            <a:endParaRPr lang="en-US" dirty="0"/>
          </a:p>
        </p:txBody>
      </p:sp>
      <p:sp>
        <p:nvSpPr>
          <p:cNvPr id="6" name="Slide Number Placeholder 5"/>
          <p:cNvSpPr>
            <a:spLocks noGrp="1"/>
          </p:cNvSpPr>
          <p:nvPr>
            <p:ph type="sldNum" sz="quarter" idx="12"/>
          </p:nvPr>
        </p:nvSpPr>
        <p:spPr/>
        <p:txBody>
          <a:bodyPr/>
          <a:lstStyle/>
          <a:p>
            <a:fld id="{06DE80FA-7753-4816-80C7-1F2A2671DCCC}" type="slidenum">
              <a:rPr lang="en-US" smtClean="0"/>
              <a:t>‹#›</a:t>
            </a:fld>
            <a:endParaRPr lang="en-US"/>
          </a:p>
        </p:txBody>
      </p:sp>
    </p:spTree>
    <p:extLst>
      <p:ext uri="{BB962C8B-B14F-4D97-AF65-F5344CB8AC3E}">
        <p14:creationId xmlns:p14="http://schemas.microsoft.com/office/powerpoint/2010/main" val="2477524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13B9BF-833A-46A4-92C9-5D8A5B63078B}" type="datetime1">
              <a:rPr lang="en-US" smtClean="0"/>
              <a:t>22-Dec-21</a:t>
            </a:fld>
            <a:endParaRPr lang="en-US"/>
          </a:p>
        </p:txBody>
      </p:sp>
      <p:sp>
        <p:nvSpPr>
          <p:cNvPr id="5" name="Footer Placeholder 4"/>
          <p:cNvSpPr>
            <a:spLocks noGrp="1"/>
          </p:cNvSpPr>
          <p:nvPr>
            <p:ph type="ftr" sz="quarter" idx="11"/>
          </p:nvPr>
        </p:nvSpPr>
        <p:spPr/>
        <p:txBody>
          <a:bodyPr/>
          <a:lstStyle/>
          <a:p>
            <a:r>
              <a:rPr lang="en-US" smtClean="0"/>
              <a:t>Dr. Mrs. Snehal Rajendra Prabhune, Asso Prof. Mahila Mahavidyalaya, Karad </a:t>
            </a:r>
            <a:endParaRPr lang="en-US" dirty="0"/>
          </a:p>
        </p:txBody>
      </p:sp>
      <p:sp>
        <p:nvSpPr>
          <p:cNvPr id="6" name="Slide Number Placeholder 5"/>
          <p:cNvSpPr>
            <a:spLocks noGrp="1"/>
          </p:cNvSpPr>
          <p:nvPr>
            <p:ph type="sldNum" sz="quarter" idx="12"/>
          </p:nvPr>
        </p:nvSpPr>
        <p:spPr/>
        <p:txBody>
          <a:bodyPr/>
          <a:lstStyle/>
          <a:p>
            <a:fld id="{06DE80FA-7753-4816-80C7-1F2A2671DCCC}" type="slidenum">
              <a:rPr lang="en-US" smtClean="0"/>
              <a:t>‹#›</a:t>
            </a:fld>
            <a:endParaRPr lang="en-US"/>
          </a:p>
        </p:txBody>
      </p:sp>
    </p:spTree>
    <p:extLst>
      <p:ext uri="{BB962C8B-B14F-4D97-AF65-F5344CB8AC3E}">
        <p14:creationId xmlns:p14="http://schemas.microsoft.com/office/powerpoint/2010/main" val="322857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B8C71A-EFDF-4FC6-80FE-479179B33532}" type="datetime1">
              <a:rPr lang="en-US" smtClean="0"/>
              <a:t>22-Dec-21</a:t>
            </a:fld>
            <a:endParaRPr lang="en-US"/>
          </a:p>
        </p:txBody>
      </p:sp>
      <p:sp>
        <p:nvSpPr>
          <p:cNvPr id="5" name="Footer Placeholder 4"/>
          <p:cNvSpPr>
            <a:spLocks noGrp="1"/>
          </p:cNvSpPr>
          <p:nvPr>
            <p:ph type="ftr" sz="quarter" idx="11"/>
          </p:nvPr>
        </p:nvSpPr>
        <p:spPr/>
        <p:txBody>
          <a:bodyPr/>
          <a:lstStyle/>
          <a:p>
            <a:r>
              <a:rPr lang="en-US" smtClean="0"/>
              <a:t>Dr. Mrs. Snehal Rajendra Prabhune, Asso Prof. Mahila Mahavidyalaya, Karad </a:t>
            </a:r>
            <a:endParaRPr lang="en-US" dirty="0"/>
          </a:p>
        </p:txBody>
      </p:sp>
      <p:sp>
        <p:nvSpPr>
          <p:cNvPr id="6" name="Slide Number Placeholder 5"/>
          <p:cNvSpPr>
            <a:spLocks noGrp="1"/>
          </p:cNvSpPr>
          <p:nvPr>
            <p:ph type="sldNum" sz="quarter" idx="12"/>
          </p:nvPr>
        </p:nvSpPr>
        <p:spPr/>
        <p:txBody>
          <a:bodyPr/>
          <a:lstStyle/>
          <a:p>
            <a:fld id="{06DE80FA-7753-4816-80C7-1F2A2671DCCC}" type="slidenum">
              <a:rPr lang="en-US" smtClean="0"/>
              <a:t>‹#›</a:t>
            </a:fld>
            <a:endParaRPr lang="en-US"/>
          </a:p>
        </p:txBody>
      </p:sp>
    </p:spTree>
    <p:extLst>
      <p:ext uri="{BB962C8B-B14F-4D97-AF65-F5344CB8AC3E}">
        <p14:creationId xmlns:p14="http://schemas.microsoft.com/office/powerpoint/2010/main" val="2677611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4D1183B-B81C-4D17-8AD9-FE6EEF63718B}" type="datetime1">
              <a:rPr lang="en-US" smtClean="0"/>
              <a:t>22-Dec-21</a:t>
            </a:fld>
            <a:endParaRPr lang="en-US"/>
          </a:p>
        </p:txBody>
      </p:sp>
      <p:sp>
        <p:nvSpPr>
          <p:cNvPr id="6" name="Footer Placeholder 5"/>
          <p:cNvSpPr>
            <a:spLocks noGrp="1"/>
          </p:cNvSpPr>
          <p:nvPr>
            <p:ph type="ftr" sz="quarter" idx="11"/>
          </p:nvPr>
        </p:nvSpPr>
        <p:spPr/>
        <p:txBody>
          <a:bodyPr/>
          <a:lstStyle/>
          <a:p>
            <a:r>
              <a:rPr lang="en-US" smtClean="0"/>
              <a:t>Dr. Mrs. Snehal Rajendra Prabhune, Asso Prof. Mahila Mahavidyalaya, Karad </a:t>
            </a:r>
            <a:endParaRPr lang="en-US" dirty="0"/>
          </a:p>
        </p:txBody>
      </p:sp>
      <p:sp>
        <p:nvSpPr>
          <p:cNvPr id="7" name="Slide Number Placeholder 6"/>
          <p:cNvSpPr>
            <a:spLocks noGrp="1"/>
          </p:cNvSpPr>
          <p:nvPr>
            <p:ph type="sldNum" sz="quarter" idx="12"/>
          </p:nvPr>
        </p:nvSpPr>
        <p:spPr/>
        <p:txBody>
          <a:bodyPr/>
          <a:lstStyle/>
          <a:p>
            <a:fld id="{06DE80FA-7753-4816-80C7-1F2A2671DCCC}" type="slidenum">
              <a:rPr lang="en-US" smtClean="0"/>
              <a:t>‹#›</a:t>
            </a:fld>
            <a:endParaRPr lang="en-US"/>
          </a:p>
        </p:txBody>
      </p:sp>
    </p:spTree>
    <p:extLst>
      <p:ext uri="{BB962C8B-B14F-4D97-AF65-F5344CB8AC3E}">
        <p14:creationId xmlns:p14="http://schemas.microsoft.com/office/powerpoint/2010/main" val="3753305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FF6E07-0FE7-4B6C-98B0-11E70F2C0C36}" type="datetime1">
              <a:rPr lang="en-US" smtClean="0"/>
              <a:t>22-Dec-21</a:t>
            </a:fld>
            <a:endParaRPr lang="en-US"/>
          </a:p>
        </p:txBody>
      </p:sp>
      <p:sp>
        <p:nvSpPr>
          <p:cNvPr id="8" name="Footer Placeholder 7"/>
          <p:cNvSpPr>
            <a:spLocks noGrp="1"/>
          </p:cNvSpPr>
          <p:nvPr>
            <p:ph type="ftr" sz="quarter" idx="11"/>
          </p:nvPr>
        </p:nvSpPr>
        <p:spPr/>
        <p:txBody>
          <a:bodyPr/>
          <a:lstStyle/>
          <a:p>
            <a:r>
              <a:rPr lang="en-US" smtClean="0"/>
              <a:t>Dr. Mrs. Snehal Rajendra Prabhune, Asso Prof. Mahila Mahavidyalaya, Karad </a:t>
            </a:r>
            <a:endParaRPr lang="en-US" dirty="0"/>
          </a:p>
        </p:txBody>
      </p:sp>
      <p:sp>
        <p:nvSpPr>
          <p:cNvPr id="9" name="Slide Number Placeholder 8"/>
          <p:cNvSpPr>
            <a:spLocks noGrp="1"/>
          </p:cNvSpPr>
          <p:nvPr>
            <p:ph type="sldNum" sz="quarter" idx="12"/>
          </p:nvPr>
        </p:nvSpPr>
        <p:spPr/>
        <p:txBody>
          <a:bodyPr/>
          <a:lstStyle/>
          <a:p>
            <a:fld id="{06DE80FA-7753-4816-80C7-1F2A2671DCCC}" type="slidenum">
              <a:rPr lang="en-US" smtClean="0"/>
              <a:t>‹#›</a:t>
            </a:fld>
            <a:endParaRPr lang="en-US"/>
          </a:p>
        </p:txBody>
      </p:sp>
    </p:spTree>
    <p:extLst>
      <p:ext uri="{BB962C8B-B14F-4D97-AF65-F5344CB8AC3E}">
        <p14:creationId xmlns:p14="http://schemas.microsoft.com/office/powerpoint/2010/main" val="2278468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23516C1-F7B8-4EC3-A730-0648682AD119}" type="datetime1">
              <a:rPr lang="en-US" smtClean="0"/>
              <a:t>22-Dec-21</a:t>
            </a:fld>
            <a:endParaRPr lang="en-US"/>
          </a:p>
        </p:txBody>
      </p:sp>
      <p:sp>
        <p:nvSpPr>
          <p:cNvPr id="4" name="Footer Placeholder 3"/>
          <p:cNvSpPr>
            <a:spLocks noGrp="1"/>
          </p:cNvSpPr>
          <p:nvPr>
            <p:ph type="ftr" sz="quarter" idx="11"/>
          </p:nvPr>
        </p:nvSpPr>
        <p:spPr/>
        <p:txBody>
          <a:bodyPr/>
          <a:lstStyle/>
          <a:p>
            <a:r>
              <a:rPr lang="en-US" smtClean="0"/>
              <a:t>Dr. Mrs. Snehal Rajendra Prabhune, Asso Prof. Mahila Mahavidyalaya, Karad </a:t>
            </a:r>
            <a:endParaRPr lang="en-US" dirty="0"/>
          </a:p>
        </p:txBody>
      </p:sp>
      <p:sp>
        <p:nvSpPr>
          <p:cNvPr id="5" name="Slide Number Placeholder 4"/>
          <p:cNvSpPr>
            <a:spLocks noGrp="1"/>
          </p:cNvSpPr>
          <p:nvPr>
            <p:ph type="sldNum" sz="quarter" idx="12"/>
          </p:nvPr>
        </p:nvSpPr>
        <p:spPr/>
        <p:txBody>
          <a:bodyPr/>
          <a:lstStyle/>
          <a:p>
            <a:fld id="{06DE80FA-7753-4816-80C7-1F2A2671DCCC}" type="slidenum">
              <a:rPr lang="en-US" smtClean="0"/>
              <a:t>‹#›</a:t>
            </a:fld>
            <a:endParaRPr lang="en-US"/>
          </a:p>
        </p:txBody>
      </p:sp>
    </p:spTree>
    <p:extLst>
      <p:ext uri="{BB962C8B-B14F-4D97-AF65-F5344CB8AC3E}">
        <p14:creationId xmlns:p14="http://schemas.microsoft.com/office/powerpoint/2010/main" val="3878839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963069-6CB3-4BAF-A25D-4BF380023C2A}" type="datetime1">
              <a:rPr lang="en-US" smtClean="0"/>
              <a:t>22-Dec-21</a:t>
            </a:fld>
            <a:endParaRPr lang="en-US"/>
          </a:p>
        </p:txBody>
      </p:sp>
      <p:sp>
        <p:nvSpPr>
          <p:cNvPr id="3" name="Footer Placeholder 2"/>
          <p:cNvSpPr>
            <a:spLocks noGrp="1"/>
          </p:cNvSpPr>
          <p:nvPr>
            <p:ph type="ftr" sz="quarter" idx="11"/>
          </p:nvPr>
        </p:nvSpPr>
        <p:spPr/>
        <p:txBody>
          <a:bodyPr/>
          <a:lstStyle/>
          <a:p>
            <a:r>
              <a:rPr lang="en-US" smtClean="0"/>
              <a:t>Dr. Mrs. Snehal Rajendra Prabhune, Asso Prof. Mahila Mahavidyalaya, Karad </a:t>
            </a:r>
            <a:endParaRPr lang="en-US" dirty="0"/>
          </a:p>
        </p:txBody>
      </p:sp>
      <p:sp>
        <p:nvSpPr>
          <p:cNvPr id="4" name="Slide Number Placeholder 3"/>
          <p:cNvSpPr>
            <a:spLocks noGrp="1"/>
          </p:cNvSpPr>
          <p:nvPr>
            <p:ph type="sldNum" sz="quarter" idx="12"/>
          </p:nvPr>
        </p:nvSpPr>
        <p:spPr/>
        <p:txBody>
          <a:bodyPr/>
          <a:lstStyle/>
          <a:p>
            <a:fld id="{06DE80FA-7753-4816-80C7-1F2A2671DCCC}" type="slidenum">
              <a:rPr lang="en-US" smtClean="0"/>
              <a:t>‹#›</a:t>
            </a:fld>
            <a:endParaRPr lang="en-US"/>
          </a:p>
        </p:txBody>
      </p:sp>
    </p:spTree>
    <p:extLst>
      <p:ext uri="{BB962C8B-B14F-4D97-AF65-F5344CB8AC3E}">
        <p14:creationId xmlns:p14="http://schemas.microsoft.com/office/powerpoint/2010/main" val="1874750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90E0E0-D521-4615-87E1-023E8BFCD8EE}" type="datetime1">
              <a:rPr lang="en-US" smtClean="0"/>
              <a:t>22-Dec-21</a:t>
            </a:fld>
            <a:endParaRPr lang="en-US"/>
          </a:p>
        </p:txBody>
      </p:sp>
      <p:sp>
        <p:nvSpPr>
          <p:cNvPr id="6" name="Footer Placeholder 5"/>
          <p:cNvSpPr>
            <a:spLocks noGrp="1"/>
          </p:cNvSpPr>
          <p:nvPr>
            <p:ph type="ftr" sz="quarter" idx="11"/>
          </p:nvPr>
        </p:nvSpPr>
        <p:spPr/>
        <p:txBody>
          <a:bodyPr/>
          <a:lstStyle/>
          <a:p>
            <a:r>
              <a:rPr lang="en-US" smtClean="0"/>
              <a:t>Dr. Mrs. Snehal Rajendra Prabhune, Asso Prof. Mahila Mahavidyalaya, Karad </a:t>
            </a:r>
            <a:endParaRPr lang="en-US" dirty="0"/>
          </a:p>
        </p:txBody>
      </p:sp>
      <p:sp>
        <p:nvSpPr>
          <p:cNvPr id="7" name="Slide Number Placeholder 6"/>
          <p:cNvSpPr>
            <a:spLocks noGrp="1"/>
          </p:cNvSpPr>
          <p:nvPr>
            <p:ph type="sldNum" sz="quarter" idx="12"/>
          </p:nvPr>
        </p:nvSpPr>
        <p:spPr/>
        <p:txBody>
          <a:bodyPr/>
          <a:lstStyle/>
          <a:p>
            <a:fld id="{06DE80FA-7753-4816-80C7-1F2A2671DCCC}" type="slidenum">
              <a:rPr lang="en-US" smtClean="0"/>
              <a:t>‹#›</a:t>
            </a:fld>
            <a:endParaRPr lang="en-US"/>
          </a:p>
        </p:txBody>
      </p:sp>
    </p:spTree>
    <p:extLst>
      <p:ext uri="{BB962C8B-B14F-4D97-AF65-F5344CB8AC3E}">
        <p14:creationId xmlns:p14="http://schemas.microsoft.com/office/powerpoint/2010/main" val="20434563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4B9464-8BB2-4CE2-81F5-515CD7EF3C98}" type="datetime1">
              <a:rPr lang="en-US" smtClean="0"/>
              <a:t>22-Dec-21</a:t>
            </a:fld>
            <a:endParaRPr lang="en-US"/>
          </a:p>
        </p:txBody>
      </p:sp>
      <p:sp>
        <p:nvSpPr>
          <p:cNvPr id="6" name="Footer Placeholder 5"/>
          <p:cNvSpPr>
            <a:spLocks noGrp="1"/>
          </p:cNvSpPr>
          <p:nvPr>
            <p:ph type="ftr" sz="quarter" idx="11"/>
          </p:nvPr>
        </p:nvSpPr>
        <p:spPr/>
        <p:txBody>
          <a:bodyPr/>
          <a:lstStyle/>
          <a:p>
            <a:r>
              <a:rPr lang="en-US" smtClean="0"/>
              <a:t>Dr. Mrs. Snehal Rajendra Prabhune, Asso Prof. Mahila Mahavidyalaya, Karad </a:t>
            </a:r>
            <a:endParaRPr lang="en-US" dirty="0"/>
          </a:p>
        </p:txBody>
      </p:sp>
      <p:sp>
        <p:nvSpPr>
          <p:cNvPr id="7" name="Slide Number Placeholder 6"/>
          <p:cNvSpPr>
            <a:spLocks noGrp="1"/>
          </p:cNvSpPr>
          <p:nvPr>
            <p:ph type="sldNum" sz="quarter" idx="12"/>
          </p:nvPr>
        </p:nvSpPr>
        <p:spPr/>
        <p:txBody>
          <a:bodyPr/>
          <a:lstStyle/>
          <a:p>
            <a:fld id="{06DE80FA-7753-4816-80C7-1F2A2671DCCC}" type="slidenum">
              <a:rPr lang="en-US" smtClean="0"/>
              <a:t>‹#›</a:t>
            </a:fld>
            <a:endParaRPr lang="en-US"/>
          </a:p>
        </p:txBody>
      </p:sp>
    </p:spTree>
    <p:extLst>
      <p:ext uri="{BB962C8B-B14F-4D97-AF65-F5344CB8AC3E}">
        <p14:creationId xmlns:p14="http://schemas.microsoft.com/office/powerpoint/2010/main" val="2084140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5B0232-7CAC-4CD5-AE5A-7E8CCCD80F17}" type="datetime1">
              <a:rPr lang="en-US" smtClean="0"/>
              <a:t>22-Dec-21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Dr. Mrs. Snehal Rajendra Prabhune, Asso Prof. Mahila Mahavidyalaya, Karad </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DE80FA-7753-4816-80C7-1F2A2671DCCC}" type="slidenum">
              <a:rPr lang="en-US" smtClean="0"/>
              <a:t>‹#›</a:t>
            </a:fld>
            <a:endParaRPr lang="en-US"/>
          </a:p>
        </p:txBody>
      </p:sp>
    </p:spTree>
    <p:extLst>
      <p:ext uri="{BB962C8B-B14F-4D97-AF65-F5344CB8AC3E}">
        <p14:creationId xmlns:p14="http://schemas.microsoft.com/office/powerpoint/2010/main" val="22195001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471739" y="0"/>
            <a:ext cx="9720262" cy="1628775"/>
          </a:xfrm>
        </p:spPr>
        <p:txBody>
          <a:bodyPr>
            <a:normAutofit/>
          </a:bodyPr>
          <a:lstStyle/>
          <a:p>
            <a:r>
              <a:rPr lang="en-US" sz="2800" b="1" dirty="0" smtClean="0">
                <a:solidFill>
                  <a:srgbClr val="C00000"/>
                </a:solidFill>
                <a:latin typeface="Times New Roman" panose="02020603050405020304" pitchFamily="18" charset="0"/>
                <a:cs typeface="Times New Roman" panose="02020603050405020304" pitchFamily="18" charset="0"/>
              </a:rPr>
              <a:t>B Com II Module IA (ORAL SKILLS)</a:t>
            </a:r>
            <a:br>
              <a:rPr lang="en-US" sz="2800" b="1" dirty="0" smtClean="0">
                <a:solidFill>
                  <a:srgbClr val="C00000"/>
                </a:solidFill>
                <a:latin typeface="Times New Roman" panose="02020603050405020304" pitchFamily="18" charset="0"/>
                <a:cs typeface="Times New Roman" panose="02020603050405020304" pitchFamily="18" charset="0"/>
              </a:rPr>
            </a:br>
            <a:r>
              <a:rPr lang="en-US" sz="2800" b="1" dirty="0" smtClean="0">
                <a:solidFill>
                  <a:srgbClr val="C00000"/>
                </a:solidFill>
                <a:latin typeface="Times New Roman" panose="02020603050405020304" pitchFamily="18" charset="0"/>
                <a:cs typeface="Times New Roman" panose="02020603050405020304" pitchFamily="18" charset="0"/>
              </a:rPr>
              <a:t>Lecture 4</a:t>
            </a:r>
            <a:r>
              <a:rPr lang="en-US" sz="2800" b="1" dirty="0">
                <a:solidFill>
                  <a:srgbClr val="C00000"/>
                </a:solidFill>
                <a:latin typeface="Times New Roman" panose="02020603050405020304" pitchFamily="18" charset="0"/>
                <a:cs typeface="Times New Roman" panose="02020603050405020304" pitchFamily="18" charset="0"/>
              </a:rPr>
              <a:t/>
            </a:r>
            <a:br>
              <a:rPr lang="en-US" sz="2800" b="1" dirty="0">
                <a:solidFill>
                  <a:srgbClr val="C00000"/>
                </a:solidFill>
                <a:latin typeface="Times New Roman" panose="02020603050405020304" pitchFamily="18" charset="0"/>
                <a:cs typeface="Times New Roman" panose="02020603050405020304" pitchFamily="18" charset="0"/>
              </a:rPr>
            </a:br>
            <a:r>
              <a:rPr lang="en-US" sz="2400" b="1" dirty="0" smtClean="0">
                <a:solidFill>
                  <a:srgbClr val="C00000"/>
                </a:solidFill>
                <a:latin typeface="Times New Roman" panose="02020603050405020304" pitchFamily="18" charset="0"/>
                <a:cs typeface="Times New Roman" panose="02020603050405020304" pitchFamily="18" charset="0"/>
              </a:rPr>
              <a:t>INTERVIEWING A FAMOUS PERSON</a:t>
            </a:r>
            <a:endParaRPr lang="en-US" sz="2800" b="1" dirty="0">
              <a:solidFill>
                <a:srgbClr val="C00000"/>
              </a:solidFill>
              <a:latin typeface="Times New Roman" panose="02020603050405020304" pitchFamily="18" charset="0"/>
              <a:cs typeface="Times New Roman" panose="02020603050405020304" pitchFamily="18" charset="0"/>
            </a:endParaRPr>
          </a:p>
        </p:txBody>
      </p:sp>
      <p:sp>
        <p:nvSpPr>
          <p:cNvPr id="5" name="Subtitle 4"/>
          <p:cNvSpPr>
            <a:spLocks noGrp="1"/>
          </p:cNvSpPr>
          <p:nvPr>
            <p:ph type="subTitle" idx="1"/>
          </p:nvPr>
        </p:nvSpPr>
        <p:spPr>
          <a:xfrm>
            <a:off x="2471739" y="1535908"/>
            <a:ext cx="9720262" cy="5322092"/>
          </a:xfrm>
        </p:spPr>
        <p:txBody>
          <a:bodyPr>
            <a:normAutofit/>
          </a:bodyPr>
          <a:lstStyle/>
          <a:p>
            <a:pPr marL="342900" indent="-342900" algn="just">
              <a:buFont typeface="Wingdings" panose="05000000000000000000" pitchFamily="2" charset="2"/>
              <a:buChar char="Ø"/>
            </a:pPr>
            <a:r>
              <a:rPr lang="en-US" dirty="0" smtClean="0">
                <a:solidFill>
                  <a:srgbClr val="002060"/>
                </a:solidFill>
                <a:latin typeface="Times New Roman" panose="02020603050405020304" pitchFamily="18" charset="0"/>
                <a:cs typeface="Times New Roman" panose="02020603050405020304" pitchFamily="18" charset="0"/>
              </a:rPr>
              <a:t>Background: Interview 	       Giving an interview</a:t>
            </a:r>
            <a:endParaRPr lang="en-US" dirty="0">
              <a:solidFill>
                <a:srgbClr val="002060"/>
              </a:solidFill>
              <a:latin typeface="Times New Roman" panose="02020603050405020304" pitchFamily="18" charset="0"/>
              <a:cs typeface="Times New Roman" panose="02020603050405020304" pitchFamily="18" charset="0"/>
            </a:endParaRPr>
          </a:p>
          <a:p>
            <a:pPr algn="just"/>
            <a:r>
              <a:rPr lang="en-US" dirty="0" smtClean="0">
                <a:solidFill>
                  <a:srgbClr val="002060"/>
                </a:solidFill>
                <a:latin typeface="Times New Roman" panose="02020603050405020304" pitchFamily="18" charset="0"/>
                <a:cs typeface="Times New Roman" panose="02020603050405020304" pitchFamily="18" charset="0"/>
              </a:rPr>
              <a:t>				       Taking an Interview</a:t>
            </a:r>
          </a:p>
          <a:p>
            <a:pPr marL="342900" indent="-342900" algn="just">
              <a:buFont typeface="Wingdings" panose="05000000000000000000" pitchFamily="2" charset="2"/>
              <a:buChar char="Ø"/>
            </a:pPr>
            <a:endParaRPr lang="en-US" dirty="0">
              <a:solidFill>
                <a:srgbClr val="002060"/>
              </a:solidFill>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r>
              <a:rPr lang="en-US" dirty="0" smtClean="0">
                <a:solidFill>
                  <a:srgbClr val="002060"/>
                </a:solidFill>
                <a:latin typeface="Times New Roman" panose="02020603050405020304" pitchFamily="18" charset="0"/>
                <a:cs typeface="Times New Roman" panose="02020603050405020304" pitchFamily="18" charset="0"/>
              </a:rPr>
              <a:t>Interviewing a famous person- a special oral skill, a career opportunity</a:t>
            </a:r>
          </a:p>
          <a:p>
            <a:pPr marL="342900" indent="-342900" algn="just">
              <a:buFont typeface="Wingdings" panose="05000000000000000000" pitchFamily="2" charset="2"/>
              <a:buChar char="Ø"/>
            </a:pPr>
            <a:r>
              <a:rPr lang="en-US" dirty="0" smtClean="0">
                <a:solidFill>
                  <a:srgbClr val="002060"/>
                </a:solidFill>
                <a:latin typeface="Times New Roman" panose="02020603050405020304" pitchFamily="18" charset="0"/>
                <a:cs typeface="Times New Roman" panose="02020603050405020304" pitchFamily="18" charset="0"/>
              </a:rPr>
              <a:t>Purpose of interview: 1. To know the person</a:t>
            </a:r>
          </a:p>
          <a:p>
            <a:pPr algn="just"/>
            <a:r>
              <a:rPr lang="en-US" dirty="0">
                <a:solidFill>
                  <a:srgbClr val="002060"/>
                </a:solidFill>
                <a:latin typeface="Times New Roman" panose="02020603050405020304" pitchFamily="18" charset="0"/>
                <a:cs typeface="Times New Roman" panose="02020603050405020304" pitchFamily="18" charset="0"/>
              </a:rPr>
              <a:t>	</a:t>
            </a:r>
            <a:r>
              <a:rPr lang="en-US" dirty="0" smtClean="0">
                <a:solidFill>
                  <a:srgbClr val="002060"/>
                </a:solidFill>
                <a:latin typeface="Times New Roman" panose="02020603050405020304" pitchFamily="18" charset="0"/>
                <a:cs typeface="Times New Roman" panose="02020603050405020304" pitchFamily="18" charset="0"/>
              </a:rPr>
              <a:t>		    2. To understand the person’s key to success</a:t>
            </a:r>
          </a:p>
          <a:p>
            <a:pPr algn="just"/>
            <a:r>
              <a:rPr lang="en-US" dirty="0">
                <a:solidFill>
                  <a:srgbClr val="002060"/>
                </a:solidFill>
                <a:latin typeface="Times New Roman" panose="02020603050405020304" pitchFamily="18" charset="0"/>
                <a:cs typeface="Times New Roman" panose="02020603050405020304" pitchFamily="18" charset="0"/>
              </a:rPr>
              <a:t>	</a:t>
            </a:r>
            <a:r>
              <a:rPr lang="en-US" dirty="0" smtClean="0">
                <a:solidFill>
                  <a:srgbClr val="002060"/>
                </a:solidFill>
                <a:latin typeface="Times New Roman" panose="02020603050405020304" pitchFamily="18" charset="0"/>
                <a:cs typeface="Times New Roman" panose="02020603050405020304" pitchFamily="18" charset="0"/>
              </a:rPr>
              <a:t>		    3.  A model for others to emulate</a:t>
            </a:r>
          </a:p>
          <a:p>
            <a:pPr marL="342900" indent="-342900" algn="just">
              <a:buFont typeface="Wingdings" panose="05000000000000000000" pitchFamily="2" charset="2"/>
              <a:buChar char="Ø"/>
            </a:pPr>
            <a:r>
              <a:rPr lang="en-US" dirty="0" smtClean="0">
                <a:solidFill>
                  <a:srgbClr val="002060"/>
                </a:solidFill>
                <a:latin typeface="Times New Roman" panose="02020603050405020304" pitchFamily="18" charset="0"/>
                <a:cs typeface="Times New Roman" panose="02020603050405020304" pitchFamily="18" charset="0"/>
              </a:rPr>
              <a:t>Nature of Interview: question and answer form</a:t>
            </a:r>
            <a:endParaRPr lang="en-US" dirty="0">
              <a:solidFill>
                <a:srgbClr val="002060"/>
              </a:solidFill>
              <a:latin typeface="Times New Roman" panose="02020603050405020304" pitchFamily="18" charset="0"/>
              <a:cs typeface="Times New Roman" panose="02020603050405020304" pitchFamily="18" charset="0"/>
            </a:endParaRPr>
          </a:p>
        </p:txBody>
      </p:sp>
      <p:sp>
        <p:nvSpPr>
          <p:cNvPr id="12" name="Footer Placeholder 11"/>
          <p:cNvSpPr>
            <a:spLocks noGrp="1"/>
          </p:cNvSpPr>
          <p:nvPr>
            <p:ph type="ftr" sz="quarter" idx="11"/>
          </p:nvPr>
        </p:nvSpPr>
        <p:spPr>
          <a:xfrm>
            <a:off x="4038600" y="5857876"/>
            <a:ext cx="6062663" cy="614362"/>
          </a:xfrm>
        </p:spPr>
        <p:txBody>
          <a:bodyPr/>
          <a:lstStyle/>
          <a:p>
            <a:r>
              <a:rPr lang="en-US" smtClean="0"/>
              <a:t>Dr. Mrs. Snehal Rajendra Prabhune, Asso Prof. Mahila Mahavidyalaya, Karad </a:t>
            </a:r>
            <a:endParaRPr lang="en-US" dirty="0"/>
          </a:p>
        </p:txBody>
      </p:sp>
      <p:cxnSp>
        <p:nvCxnSpPr>
          <p:cNvPr id="14" name="Straight Connector 13"/>
          <p:cNvCxnSpPr/>
          <p:nvPr/>
        </p:nvCxnSpPr>
        <p:spPr>
          <a:xfrm flipH="1">
            <a:off x="6057900" y="1814513"/>
            <a:ext cx="14288" cy="6000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872163" y="1814513"/>
            <a:ext cx="84296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6072188" y="2400300"/>
            <a:ext cx="642937" cy="142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56164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3162" y="0"/>
            <a:ext cx="9748838" cy="1690689"/>
          </a:xfrm>
        </p:spPr>
        <p:txBody>
          <a:bodyPr>
            <a:normAutofit/>
          </a:bodyPr>
          <a:lstStyle/>
          <a:p>
            <a:pPr algn="ctr"/>
            <a:r>
              <a:rPr lang="en-US" sz="2800" b="1" dirty="0" smtClean="0">
                <a:solidFill>
                  <a:srgbClr val="C00000"/>
                </a:solidFill>
                <a:latin typeface="Times New Roman" panose="02020603050405020304" pitchFamily="18" charset="0"/>
                <a:cs typeface="Times New Roman" panose="02020603050405020304" pitchFamily="18" charset="0"/>
              </a:rPr>
              <a:t>Interviewing a Famous Person continued…</a:t>
            </a:r>
            <a:endParaRPr lang="en-US" sz="2800" b="1"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443162" y="1690688"/>
            <a:ext cx="9748838" cy="5167311"/>
          </a:xfrm>
        </p:spPr>
        <p:txBody>
          <a:bodyPr>
            <a:normAutofit/>
          </a:bodyPr>
          <a:lstStyle/>
          <a:p>
            <a:pPr>
              <a:buFont typeface="Wingdings" panose="05000000000000000000" pitchFamily="2" charset="2"/>
              <a:buChar char="Ø"/>
            </a:pPr>
            <a:r>
              <a:rPr lang="en-US" sz="2400" dirty="0" smtClean="0">
                <a:solidFill>
                  <a:srgbClr val="002060"/>
                </a:solidFill>
                <a:latin typeface="Times New Roman" panose="02020603050405020304" pitchFamily="18" charset="0"/>
                <a:cs typeface="Times New Roman" panose="02020603050405020304" pitchFamily="18" charset="0"/>
              </a:rPr>
              <a:t>Who is interviewed? A successful person …</a:t>
            </a:r>
          </a:p>
          <a:p>
            <a:pPr>
              <a:buFont typeface="Wingdings" panose="05000000000000000000" pitchFamily="2" charset="2"/>
              <a:buChar char="Ø"/>
            </a:pPr>
            <a:r>
              <a:rPr lang="en-US" sz="2400" dirty="0" smtClean="0">
                <a:solidFill>
                  <a:srgbClr val="002060"/>
                </a:solidFill>
                <a:latin typeface="Times New Roman" panose="02020603050405020304" pitchFamily="18" charset="0"/>
                <a:cs typeface="Times New Roman" panose="02020603050405020304" pitchFamily="18" charset="0"/>
              </a:rPr>
              <a:t>e.g. sportsperson, politician, administrator, industrialist, actor, author, student, activist etc. </a:t>
            </a:r>
          </a:p>
          <a:p>
            <a:pPr>
              <a:buFont typeface="Wingdings" panose="05000000000000000000" pitchFamily="2" charset="2"/>
              <a:buChar char="Ø"/>
            </a:pPr>
            <a:r>
              <a:rPr lang="en-US" sz="2400" dirty="0" smtClean="0">
                <a:solidFill>
                  <a:srgbClr val="002060"/>
                </a:solidFill>
                <a:latin typeface="Times New Roman" panose="02020603050405020304" pitchFamily="18" charset="0"/>
                <a:cs typeface="Times New Roman" panose="02020603050405020304" pitchFamily="18" charset="0"/>
              </a:rPr>
              <a:t>Important terms: 1. Interviewer- a person who asks questions</a:t>
            </a:r>
          </a:p>
          <a:p>
            <a:pPr marL="0" indent="0">
              <a:buNone/>
            </a:pPr>
            <a:r>
              <a:rPr lang="en-US" sz="2400" dirty="0">
                <a:solidFill>
                  <a:srgbClr val="002060"/>
                </a:solidFill>
                <a:latin typeface="Times New Roman" panose="02020603050405020304" pitchFamily="18" charset="0"/>
                <a:cs typeface="Times New Roman" panose="02020603050405020304" pitchFamily="18" charset="0"/>
              </a:rPr>
              <a:t>	</a:t>
            </a:r>
            <a:r>
              <a:rPr lang="en-US" sz="2400" dirty="0" smtClean="0">
                <a:solidFill>
                  <a:srgbClr val="002060"/>
                </a:solidFill>
                <a:latin typeface="Times New Roman" panose="02020603050405020304" pitchFamily="18" charset="0"/>
                <a:cs typeface="Times New Roman" panose="02020603050405020304" pitchFamily="18" charset="0"/>
              </a:rPr>
              <a:t>	       2. Interviewee-person to whom questions are asked</a:t>
            </a:r>
          </a:p>
          <a:p>
            <a:pPr marL="0" indent="0">
              <a:buNone/>
            </a:pPr>
            <a:endParaRPr lang="en-US" sz="2400" dirty="0">
              <a:solidFill>
                <a:srgbClr val="00206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400" b="1" dirty="0" smtClean="0">
                <a:solidFill>
                  <a:srgbClr val="C00000"/>
                </a:solidFill>
                <a:latin typeface="Times New Roman" panose="02020603050405020304" pitchFamily="18" charset="0"/>
                <a:cs typeface="Times New Roman" panose="02020603050405020304" pitchFamily="18" charset="0"/>
              </a:rPr>
              <a:t>Points to Remember while conducting an Interview</a:t>
            </a:r>
          </a:p>
          <a:p>
            <a:pPr>
              <a:buFont typeface="Wingdings" panose="05000000000000000000" pitchFamily="2" charset="2"/>
              <a:buChar char="Ø"/>
            </a:pPr>
            <a:r>
              <a:rPr lang="en-US" sz="2400" dirty="0" smtClean="0">
                <a:solidFill>
                  <a:srgbClr val="002060"/>
                </a:solidFill>
                <a:latin typeface="Times New Roman" panose="02020603050405020304" pitchFamily="18" charset="0"/>
                <a:cs typeface="Times New Roman" panose="02020603050405020304" pitchFamily="18" charset="0"/>
              </a:rPr>
              <a:t>Tone: Formal</a:t>
            </a:r>
          </a:p>
          <a:p>
            <a:pPr>
              <a:buFont typeface="Wingdings" panose="05000000000000000000" pitchFamily="2" charset="2"/>
              <a:buChar char="Ø"/>
            </a:pPr>
            <a:r>
              <a:rPr lang="en-US" sz="2400" dirty="0" smtClean="0">
                <a:solidFill>
                  <a:srgbClr val="002060"/>
                </a:solidFill>
                <a:latin typeface="Times New Roman" panose="02020603050405020304" pitchFamily="18" charset="0"/>
                <a:cs typeface="Times New Roman" panose="02020603050405020304" pitchFamily="18" charset="0"/>
              </a:rPr>
              <a:t>Begin with Greetings, introduction of interviewee and end with thanks</a:t>
            </a:r>
          </a:p>
          <a:p>
            <a:pPr>
              <a:buFont typeface="Wingdings" panose="05000000000000000000" pitchFamily="2" charset="2"/>
              <a:buChar char="Ø"/>
            </a:pPr>
            <a:r>
              <a:rPr lang="en-US" sz="2400" dirty="0" smtClean="0">
                <a:solidFill>
                  <a:srgbClr val="002060"/>
                </a:solidFill>
                <a:latin typeface="Times New Roman" panose="02020603050405020304" pitchFamily="18" charset="0"/>
                <a:cs typeface="Times New Roman" panose="02020603050405020304" pitchFamily="18" charset="0"/>
              </a:rPr>
              <a:t>Gather information of the guest: personal details, achievements etc.</a:t>
            </a:r>
          </a:p>
          <a:p>
            <a:pPr marL="0" indent="0">
              <a:buNone/>
            </a:pPr>
            <a:endParaRPr lang="en-US" sz="2400" dirty="0">
              <a:solidFill>
                <a:srgbClr val="002060"/>
              </a:solidFill>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a:xfrm>
            <a:off x="4038600" y="6400800"/>
            <a:ext cx="5176838" cy="320675"/>
          </a:xfrm>
        </p:spPr>
        <p:txBody>
          <a:bodyPr/>
          <a:lstStyle/>
          <a:p>
            <a:r>
              <a:rPr lang="en-US" smtClean="0"/>
              <a:t>Dr. Mrs. Snehal Rajendra Prabhune, Asso Prof. Mahila Mahavidyalaya, Karad </a:t>
            </a:r>
            <a:endParaRPr lang="en-US" dirty="0"/>
          </a:p>
        </p:txBody>
      </p:sp>
    </p:spTree>
    <p:extLst>
      <p:ext uri="{BB962C8B-B14F-4D97-AF65-F5344CB8AC3E}">
        <p14:creationId xmlns:p14="http://schemas.microsoft.com/office/powerpoint/2010/main" val="30426140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3162" y="0"/>
            <a:ext cx="9748838" cy="1690689"/>
          </a:xfrm>
        </p:spPr>
        <p:txBody>
          <a:bodyPr>
            <a:normAutofit/>
          </a:bodyPr>
          <a:lstStyle/>
          <a:p>
            <a:pPr algn="ctr"/>
            <a:r>
              <a:rPr lang="en-US" sz="2800" b="1" dirty="0" smtClean="0">
                <a:solidFill>
                  <a:srgbClr val="C00000"/>
                </a:solidFill>
                <a:latin typeface="Times New Roman" panose="02020603050405020304" pitchFamily="18" charset="0"/>
                <a:cs typeface="Times New Roman" panose="02020603050405020304" pitchFamily="18" charset="0"/>
              </a:rPr>
              <a:t>Points to Remember continued…</a:t>
            </a:r>
            <a:endParaRPr lang="en-US" sz="2800" b="1"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443162" y="1690688"/>
            <a:ext cx="9748838" cy="5010149"/>
          </a:xfrm>
        </p:spPr>
        <p:txBody>
          <a:bodyPr>
            <a:normAutofit/>
          </a:bodyPr>
          <a:lstStyle/>
          <a:p>
            <a:pPr>
              <a:buFont typeface="Wingdings" panose="05000000000000000000" pitchFamily="2" charset="2"/>
              <a:buChar char="Ø"/>
            </a:pPr>
            <a:r>
              <a:rPr lang="en-US" sz="2400" dirty="0" smtClean="0">
                <a:solidFill>
                  <a:srgbClr val="002060"/>
                </a:solidFill>
                <a:latin typeface="Times New Roman" panose="02020603050405020304" pitchFamily="18" charset="0"/>
                <a:cs typeface="Times New Roman" panose="02020603050405020304" pitchFamily="18" charset="0"/>
              </a:rPr>
              <a:t>Inform Interviewee about purpose and nature of interview</a:t>
            </a:r>
          </a:p>
          <a:p>
            <a:pPr>
              <a:buFont typeface="Wingdings" panose="05000000000000000000" pitchFamily="2" charset="2"/>
              <a:buChar char="Ø"/>
            </a:pPr>
            <a:r>
              <a:rPr lang="en-US" sz="2400" dirty="0" smtClean="0">
                <a:solidFill>
                  <a:srgbClr val="002060"/>
                </a:solidFill>
                <a:latin typeface="Times New Roman" panose="02020603050405020304" pitchFamily="18" charset="0"/>
                <a:cs typeface="Times New Roman" panose="02020603050405020304" pitchFamily="18" charset="0"/>
              </a:rPr>
              <a:t>Be polite</a:t>
            </a:r>
          </a:p>
          <a:p>
            <a:pPr>
              <a:buFont typeface="Wingdings" panose="05000000000000000000" pitchFamily="2" charset="2"/>
              <a:buChar char="Ø"/>
            </a:pPr>
            <a:r>
              <a:rPr lang="en-US" sz="2400" dirty="0" smtClean="0">
                <a:solidFill>
                  <a:srgbClr val="002060"/>
                </a:solidFill>
                <a:latin typeface="Times New Roman" panose="02020603050405020304" pitchFamily="18" charset="0"/>
                <a:cs typeface="Times New Roman" panose="02020603050405020304" pitchFamily="18" charset="0"/>
              </a:rPr>
              <a:t>Ask appropriate questions</a:t>
            </a:r>
          </a:p>
          <a:p>
            <a:pPr>
              <a:buFont typeface="Wingdings" panose="05000000000000000000" pitchFamily="2" charset="2"/>
              <a:buChar char="Ø"/>
            </a:pPr>
            <a:r>
              <a:rPr lang="en-US" sz="2400" dirty="0" smtClean="0">
                <a:solidFill>
                  <a:srgbClr val="002060"/>
                </a:solidFill>
                <a:latin typeface="Times New Roman" panose="02020603050405020304" pitchFamily="18" charset="0"/>
                <a:cs typeface="Times New Roman" panose="02020603050405020304" pitchFamily="18" charset="0"/>
              </a:rPr>
              <a:t>Avoid awkward, personal questions</a:t>
            </a:r>
          </a:p>
          <a:p>
            <a:pPr>
              <a:buFont typeface="Wingdings" panose="05000000000000000000" pitchFamily="2" charset="2"/>
              <a:buChar char="Ø"/>
            </a:pPr>
            <a:r>
              <a:rPr lang="en-US" sz="2400" dirty="0" smtClean="0">
                <a:solidFill>
                  <a:srgbClr val="002060"/>
                </a:solidFill>
                <a:latin typeface="Times New Roman" panose="02020603050405020304" pitchFamily="18" charset="0"/>
                <a:cs typeface="Times New Roman" panose="02020603050405020304" pitchFamily="18" charset="0"/>
              </a:rPr>
              <a:t>Avoid offensive language</a:t>
            </a:r>
          </a:p>
          <a:p>
            <a:pPr>
              <a:buFont typeface="Wingdings" panose="05000000000000000000" pitchFamily="2" charset="2"/>
              <a:buChar char="Ø"/>
            </a:pPr>
            <a:r>
              <a:rPr lang="en-US" sz="2400" dirty="0" smtClean="0">
                <a:solidFill>
                  <a:srgbClr val="002060"/>
                </a:solidFill>
                <a:latin typeface="Times New Roman" panose="02020603050405020304" pitchFamily="18" charset="0"/>
                <a:cs typeface="Times New Roman" panose="02020603050405020304" pitchFamily="18" charset="0"/>
              </a:rPr>
              <a:t>Keep pleasant appearance</a:t>
            </a:r>
          </a:p>
          <a:p>
            <a:pPr>
              <a:buFont typeface="Wingdings" panose="05000000000000000000" pitchFamily="2" charset="2"/>
              <a:buChar char="Ø"/>
            </a:pPr>
            <a:r>
              <a:rPr lang="en-US" sz="2400" dirty="0" smtClean="0">
                <a:solidFill>
                  <a:srgbClr val="002060"/>
                </a:solidFill>
                <a:latin typeface="Times New Roman" panose="02020603050405020304" pitchFamily="18" charset="0"/>
                <a:cs typeface="Times New Roman" panose="02020603050405020304" pitchFamily="18" charset="0"/>
              </a:rPr>
              <a:t>Speak less, make the interviewee speak out</a:t>
            </a:r>
          </a:p>
          <a:p>
            <a:pPr>
              <a:buFont typeface="Wingdings" panose="05000000000000000000" pitchFamily="2" charset="2"/>
              <a:buChar char="Ø"/>
            </a:pPr>
            <a:r>
              <a:rPr lang="en-US" sz="2400" dirty="0" smtClean="0">
                <a:solidFill>
                  <a:srgbClr val="002060"/>
                </a:solidFill>
                <a:latin typeface="Times New Roman" panose="02020603050405020304" pitchFamily="18" charset="0"/>
                <a:cs typeface="Times New Roman" panose="02020603050405020304" pitchFamily="18" charset="0"/>
              </a:rPr>
              <a:t>Display interest in the responses received</a:t>
            </a:r>
          </a:p>
          <a:p>
            <a:pPr>
              <a:buFont typeface="Wingdings" panose="05000000000000000000" pitchFamily="2" charset="2"/>
              <a:buChar char="Ø"/>
            </a:pPr>
            <a:r>
              <a:rPr lang="en-US" sz="2400" dirty="0" smtClean="0">
                <a:solidFill>
                  <a:srgbClr val="002060"/>
                </a:solidFill>
                <a:latin typeface="Times New Roman" panose="02020603050405020304" pitchFamily="18" charset="0"/>
                <a:cs typeface="Times New Roman" panose="02020603050405020304" pitchFamily="18" charset="0"/>
              </a:rPr>
              <a:t>Order the questions properly</a:t>
            </a:r>
          </a:p>
          <a:p>
            <a:pPr>
              <a:buFont typeface="Wingdings" panose="05000000000000000000" pitchFamily="2" charset="2"/>
              <a:buChar char="Ø"/>
            </a:pPr>
            <a:r>
              <a:rPr lang="en-US" sz="2400" dirty="0" smtClean="0">
                <a:solidFill>
                  <a:srgbClr val="002060"/>
                </a:solidFill>
                <a:latin typeface="Times New Roman" panose="02020603050405020304" pitchFamily="18" charset="0"/>
                <a:cs typeface="Times New Roman" panose="02020603050405020304" pitchFamily="18" charset="0"/>
              </a:rPr>
              <a:t>Encourage the interviewee to speak openly and frankly</a:t>
            </a:r>
            <a:endParaRPr lang="en-US" sz="2400" dirty="0">
              <a:solidFill>
                <a:srgbClr val="002060"/>
              </a:solidFill>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a:xfrm>
            <a:off x="4038599" y="6315076"/>
            <a:ext cx="5376863" cy="406400"/>
          </a:xfrm>
        </p:spPr>
        <p:txBody>
          <a:bodyPr/>
          <a:lstStyle/>
          <a:p>
            <a:r>
              <a:rPr lang="en-US" smtClean="0"/>
              <a:t>Dr. Mrs. Snehal Rajendra Prabhune, Asso Prof. Mahila Mahavidyalaya, Karad </a:t>
            </a:r>
            <a:endParaRPr lang="en-US" dirty="0"/>
          </a:p>
        </p:txBody>
      </p:sp>
    </p:spTree>
    <p:extLst>
      <p:ext uri="{BB962C8B-B14F-4D97-AF65-F5344CB8AC3E}">
        <p14:creationId xmlns:p14="http://schemas.microsoft.com/office/powerpoint/2010/main" val="35820472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3163" y="0"/>
            <a:ext cx="9748837" cy="1462088"/>
          </a:xfrm>
        </p:spPr>
        <p:txBody>
          <a:bodyPr>
            <a:normAutofit/>
          </a:bodyPr>
          <a:lstStyle/>
          <a:p>
            <a:pPr algn="ctr"/>
            <a:r>
              <a:rPr lang="en-US" sz="2800" b="1" dirty="0" smtClean="0">
                <a:solidFill>
                  <a:srgbClr val="C00000"/>
                </a:solidFill>
                <a:latin typeface="Times New Roman" panose="02020603050405020304" pitchFamily="18" charset="0"/>
                <a:cs typeface="Times New Roman" panose="02020603050405020304" pitchFamily="18" charset="0"/>
              </a:rPr>
              <a:t>Interviewing a Famous Person continued…</a:t>
            </a:r>
            <a:endParaRPr lang="en-US" sz="2800"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443163" y="1462088"/>
            <a:ext cx="9748837" cy="5138737"/>
          </a:xfrm>
        </p:spPr>
        <p:txBody>
          <a:bodyPr>
            <a:normAutofit lnSpcReduction="10000"/>
          </a:bodyPr>
          <a:lstStyle/>
          <a:p>
            <a:pPr>
              <a:buFont typeface="Wingdings" panose="05000000000000000000" pitchFamily="2" charset="2"/>
              <a:buChar char="Ø"/>
            </a:pPr>
            <a:r>
              <a:rPr lang="en-US" sz="2400" dirty="0" smtClean="0">
                <a:solidFill>
                  <a:srgbClr val="002060"/>
                </a:solidFill>
                <a:latin typeface="Times New Roman" panose="02020603050405020304" pitchFamily="18" charset="0"/>
                <a:cs typeface="Times New Roman" panose="02020603050405020304" pitchFamily="18" charset="0"/>
              </a:rPr>
              <a:t>Nature of Question in the exam:</a:t>
            </a:r>
          </a:p>
          <a:p>
            <a:pPr marL="457200" indent="-457200">
              <a:buAutoNum type="arabicPeriod"/>
            </a:pPr>
            <a:r>
              <a:rPr lang="en-US" sz="2400" dirty="0" smtClean="0">
                <a:solidFill>
                  <a:srgbClr val="002060"/>
                </a:solidFill>
                <a:latin typeface="Times New Roman" panose="02020603050405020304" pitchFamily="18" charset="0"/>
                <a:cs typeface="Times New Roman" panose="02020603050405020304" pitchFamily="18" charset="0"/>
              </a:rPr>
              <a:t>Conduct an interview of -------.</a:t>
            </a:r>
          </a:p>
          <a:p>
            <a:pPr marL="0" indent="0">
              <a:buNone/>
            </a:pPr>
            <a:r>
              <a:rPr lang="en-US" sz="2400" dirty="0" smtClean="0">
                <a:solidFill>
                  <a:srgbClr val="002060"/>
                </a:solidFill>
                <a:latin typeface="Times New Roman" panose="02020603050405020304" pitchFamily="18" charset="0"/>
                <a:cs typeface="Times New Roman" panose="02020603050405020304" pitchFamily="18" charset="0"/>
              </a:rPr>
              <a:t>	or</a:t>
            </a:r>
            <a:endParaRPr lang="en-US" sz="2400" dirty="0">
              <a:solidFill>
                <a:srgbClr val="002060"/>
              </a:solidFill>
              <a:latin typeface="Times New Roman" panose="02020603050405020304" pitchFamily="18" charset="0"/>
              <a:cs typeface="Times New Roman" panose="02020603050405020304" pitchFamily="18" charset="0"/>
            </a:endParaRPr>
          </a:p>
          <a:p>
            <a:pPr marL="457200" indent="-457200">
              <a:buAutoNum type="arabicPeriod" startAt="2"/>
            </a:pPr>
            <a:r>
              <a:rPr lang="en-US" sz="2400" dirty="0" smtClean="0">
                <a:solidFill>
                  <a:srgbClr val="002060"/>
                </a:solidFill>
                <a:latin typeface="Times New Roman" panose="02020603050405020304" pitchFamily="18" charset="0"/>
                <a:cs typeface="Times New Roman" panose="02020603050405020304" pitchFamily="18" charset="0"/>
              </a:rPr>
              <a:t>Write a set of </a:t>
            </a:r>
            <a:r>
              <a:rPr lang="en-US" sz="2400" u="sng" dirty="0" smtClean="0">
                <a:solidFill>
                  <a:srgbClr val="002060"/>
                </a:solidFill>
                <a:latin typeface="Times New Roman" panose="02020603050405020304" pitchFamily="18" charset="0"/>
                <a:cs typeface="Times New Roman" panose="02020603050405020304" pitchFamily="18" charset="0"/>
              </a:rPr>
              <a:t>Ten</a:t>
            </a:r>
            <a:r>
              <a:rPr lang="en-US" sz="2400" dirty="0" smtClean="0">
                <a:solidFill>
                  <a:srgbClr val="002060"/>
                </a:solidFill>
                <a:latin typeface="Times New Roman" panose="02020603050405020304" pitchFamily="18" charset="0"/>
                <a:cs typeface="Times New Roman" panose="02020603050405020304" pitchFamily="18" charset="0"/>
              </a:rPr>
              <a:t> questions for interviewing ---------.</a:t>
            </a:r>
            <a:endParaRPr lang="en-US" sz="2400" u="sng" dirty="0" smtClean="0">
              <a:solidFill>
                <a:srgbClr val="002060"/>
              </a:solidFill>
              <a:latin typeface="Times New Roman" panose="02020603050405020304" pitchFamily="18" charset="0"/>
              <a:cs typeface="Times New Roman" panose="02020603050405020304" pitchFamily="18" charset="0"/>
            </a:endParaRPr>
          </a:p>
          <a:p>
            <a:pPr marL="457200" indent="-457200">
              <a:buAutoNum type="arabicPeriod" startAt="2"/>
            </a:pPr>
            <a:endParaRPr lang="en-US" sz="2400" u="sng" dirty="0">
              <a:solidFill>
                <a:srgbClr val="00206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400" b="1" dirty="0" smtClean="0">
                <a:solidFill>
                  <a:srgbClr val="C00000"/>
                </a:solidFill>
                <a:latin typeface="Times New Roman" panose="02020603050405020304" pitchFamily="18" charset="0"/>
                <a:cs typeface="Times New Roman" panose="02020603050405020304" pitchFamily="18" charset="0"/>
              </a:rPr>
              <a:t>Solved Examples:</a:t>
            </a:r>
          </a:p>
          <a:p>
            <a:pPr marL="0" indent="0">
              <a:buNone/>
            </a:pPr>
            <a:r>
              <a:rPr lang="en-US" sz="2400" b="1" dirty="0" smtClean="0">
                <a:solidFill>
                  <a:srgbClr val="C00000"/>
                </a:solidFill>
                <a:latin typeface="Times New Roman" panose="02020603050405020304" pitchFamily="18" charset="0"/>
                <a:cs typeface="Times New Roman" panose="02020603050405020304" pitchFamily="18" charset="0"/>
              </a:rPr>
              <a:t>1. Interview of a Village Sarpanch</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smtClean="0">
                <a:solidFill>
                  <a:srgbClr val="C00000"/>
                </a:solidFill>
                <a:latin typeface="Times New Roman" panose="02020603050405020304" pitchFamily="18" charset="0"/>
                <a:cs typeface="Times New Roman" panose="02020603050405020304" pitchFamily="18" charset="0"/>
              </a:rPr>
              <a:t> </a:t>
            </a:r>
            <a:r>
              <a:rPr lang="en-US" sz="2400" dirty="0" smtClean="0">
                <a:solidFill>
                  <a:srgbClr val="C00000"/>
                </a:solidFill>
                <a:latin typeface="Times New Roman" panose="02020603050405020304" pitchFamily="18" charset="0"/>
                <a:cs typeface="Times New Roman" panose="02020603050405020304" pitchFamily="18" charset="0"/>
              </a:rPr>
              <a:t>(I= interviewer, S= Sarpanch)</a:t>
            </a:r>
          </a:p>
          <a:p>
            <a:pPr marL="0" indent="0">
              <a:buNone/>
            </a:pPr>
            <a:r>
              <a:rPr lang="en-US" sz="2400" dirty="0" smtClean="0">
                <a:solidFill>
                  <a:srgbClr val="002060"/>
                </a:solidFill>
                <a:latin typeface="Times New Roman" panose="02020603050405020304" pitchFamily="18" charset="0"/>
                <a:cs typeface="Times New Roman" panose="02020603050405020304" pitchFamily="18" charset="0"/>
              </a:rPr>
              <a:t>I: A warm welcome to all. We have with us ------- who has been honoured with the Best Sarpanch Award for 2019. Let us find out the secret of his success. Now, Sir, hearty congratulations at the outset on winning this award. It is a recognition of your efforts. Sir, in spite of being an engineer by training, what made you choose this field?</a:t>
            </a:r>
          </a:p>
          <a:p>
            <a:pPr marL="0" indent="0">
              <a:buNone/>
            </a:pPr>
            <a:r>
              <a:rPr lang="en-US" sz="2400" dirty="0" smtClean="0">
                <a:solidFill>
                  <a:srgbClr val="C00000"/>
                </a:solidFill>
                <a:latin typeface="Times New Roman" panose="02020603050405020304" pitchFamily="18" charset="0"/>
                <a:cs typeface="Times New Roman" panose="02020603050405020304" pitchFamily="18" charset="0"/>
              </a:rPr>
              <a:t> </a:t>
            </a:r>
            <a:endParaRPr lang="en-US" sz="2400" dirty="0">
              <a:solidFill>
                <a:srgbClr val="C00000"/>
              </a:solidFill>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a:xfrm>
            <a:off x="4038599" y="6300788"/>
            <a:ext cx="5376863" cy="420687"/>
          </a:xfrm>
        </p:spPr>
        <p:txBody>
          <a:bodyPr/>
          <a:lstStyle/>
          <a:p>
            <a:r>
              <a:rPr lang="en-US" smtClean="0"/>
              <a:t>Dr. Mrs. Snehal Rajendra Prabhune, Asso Prof. Mahila Mahavidyalaya, Karad </a:t>
            </a:r>
            <a:endParaRPr lang="en-US" dirty="0"/>
          </a:p>
        </p:txBody>
      </p:sp>
    </p:spTree>
    <p:extLst>
      <p:ext uri="{BB962C8B-B14F-4D97-AF65-F5344CB8AC3E}">
        <p14:creationId xmlns:p14="http://schemas.microsoft.com/office/powerpoint/2010/main" val="16031272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1738" y="0"/>
            <a:ext cx="9720262" cy="1690689"/>
          </a:xfrm>
        </p:spPr>
        <p:txBody>
          <a:bodyPr>
            <a:normAutofit/>
          </a:bodyPr>
          <a:lstStyle/>
          <a:p>
            <a:pPr algn="ctr"/>
            <a:r>
              <a:rPr lang="en-US" sz="2800" b="1" dirty="0" smtClean="0">
                <a:solidFill>
                  <a:srgbClr val="C00000"/>
                </a:solidFill>
                <a:latin typeface="Times New Roman" panose="02020603050405020304" pitchFamily="18" charset="0"/>
                <a:cs typeface="Times New Roman" panose="02020603050405020304" pitchFamily="18" charset="0"/>
              </a:rPr>
              <a:t>Solved example continued…</a:t>
            </a:r>
            <a:endParaRPr lang="en-US" sz="2800" b="1"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471738" y="1690688"/>
            <a:ext cx="9720262" cy="4881561"/>
          </a:xfrm>
        </p:spPr>
        <p:txBody>
          <a:bodyPr>
            <a:normAutofit/>
          </a:bodyPr>
          <a:lstStyle/>
          <a:p>
            <a:pPr>
              <a:buFont typeface="Wingdings" panose="05000000000000000000" pitchFamily="2" charset="2"/>
              <a:buChar char="Ø"/>
            </a:pPr>
            <a:r>
              <a:rPr lang="en-US" sz="2400" dirty="0" smtClean="0">
                <a:solidFill>
                  <a:srgbClr val="002060"/>
                </a:solidFill>
                <a:latin typeface="Times New Roman" panose="02020603050405020304" pitchFamily="18" charset="0"/>
                <a:cs typeface="Times New Roman" panose="02020603050405020304" pitchFamily="18" charset="0"/>
              </a:rPr>
              <a:t>S: I actually had a very good paying job in an MNC but I felt the need to develop my village first and give the benefit of my knowledge for its progress.</a:t>
            </a:r>
          </a:p>
          <a:p>
            <a:pPr>
              <a:buFont typeface="Wingdings" panose="05000000000000000000" pitchFamily="2" charset="2"/>
              <a:buChar char="Ø"/>
            </a:pPr>
            <a:r>
              <a:rPr lang="en-US" sz="2400" dirty="0" smtClean="0">
                <a:solidFill>
                  <a:srgbClr val="002060"/>
                </a:solidFill>
                <a:latin typeface="Times New Roman" panose="02020603050405020304" pitchFamily="18" charset="0"/>
                <a:cs typeface="Times New Roman" panose="02020603050405020304" pitchFamily="18" charset="0"/>
              </a:rPr>
              <a:t>I: Really, quite inspiring! Sir, tell me which one work of the many of course, is responsible for your success?</a:t>
            </a:r>
          </a:p>
          <a:p>
            <a:pPr>
              <a:buFont typeface="Wingdings" panose="05000000000000000000" pitchFamily="2" charset="2"/>
              <a:buChar char="Ø"/>
            </a:pPr>
            <a:r>
              <a:rPr lang="en-US" sz="2400" dirty="0" smtClean="0">
                <a:solidFill>
                  <a:srgbClr val="002060"/>
                </a:solidFill>
                <a:latin typeface="Times New Roman" panose="02020603050405020304" pitchFamily="18" charset="0"/>
                <a:cs typeface="Times New Roman" panose="02020603050405020304" pitchFamily="18" charset="0"/>
              </a:rPr>
              <a:t>S: I tried to make my village a Smart Village. This was an ambitious project and I could get some success with the cooperation of all the villagers.</a:t>
            </a:r>
          </a:p>
          <a:p>
            <a:pPr>
              <a:buFont typeface="Wingdings" panose="05000000000000000000" pitchFamily="2" charset="2"/>
              <a:buChar char="Ø"/>
            </a:pPr>
            <a:r>
              <a:rPr lang="en-US" sz="2400" dirty="0" smtClean="0">
                <a:solidFill>
                  <a:srgbClr val="002060"/>
                </a:solidFill>
                <a:latin typeface="Times New Roman" panose="02020603050405020304" pitchFamily="18" charset="0"/>
                <a:cs typeface="Times New Roman" panose="02020603050405020304" pitchFamily="18" charset="0"/>
              </a:rPr>
              <a:t>I: Sir will you please explain in detail?</a:t>
            </a:r>
          </a:p>
          <a:p>
            <a:pPr>
              <a:buFont typeface="Wingdings" panose="05000000000000000000" pitchFamily="2" charset="2"/>
              <a:buChar char="Ø"/>
            </a:pPr>
            <a:r>
              <a:rPr lang="en-US" sz="2400" dirty="0" smtClean="0">
                <a:solidFill>
                  <a:srgbClr val="002060"/>
                </a:solidFill>
                <a:latin typeface="Times New Roman" panose="02020603050405020304" pitchFamily="18" charset="0"/>
                <a:cs typeface="Times New Roman" panose="02020603050405020304" pitchFamily="18" charset="0"/>
              </a:rPr>
              <a:t>S:I studied various Government Schemes for rural development and prepared a master plan to make our village a Smart Village. This included programmes like rain water harvesting, afforestation, cleanliness drive, garbage management, vermicomposting, drainage and sewage treatment,</a:t>
            </a:r>
            <a:endParaRPr lang="en-US" sz="2400" dirty="0">
              <a:solidFill>
                <a:srgbClr val="002060"/>
              </a:solidFill>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a:xfrm>
            <a:off x="4038600" y="6272214"/>
            <a:ext cx="5219700" cy="449262"/>
          </a:xfrm>
        </p:spPr>
        <p:txBody>
          <a:bodyPr/>
          <a:lstStyle/>
          <a:p>
            <a:r>
              <a:rPr lang="en-US" smtClean="0"/>
              <a:t>Dr. Mrs. Snehal Rajendra Prabhune, Asso Prof. Mahila Mahavidyalaya, Karad </a:t>
            </a:r>
            <a:endParaRPr lang="en-US" dirty="0"/>
          </a:p>
        </p:txBody>
      </p:sp>
    </p:spTree>
    <p:extLst>
      <p:ext uri="{BB962C8B-B14F-4D97-AF65-F5344CB8AC3E}">
        <p14:creationId xmlns:p14="http://schemas.microsoft.com/office/powerpoint/2010/main" val="18221926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1738" y="0"/>
            <a:ext cx="9720262" cy="1690689"/>
          </a:xfrm>
        </p:spPr>
        <p:txBody>
          <a:bodyPr>
            <a:normAutofit/>
          </a:bodyPr>
          <a:lstStyle/>
          <a:p>
            <a:pPr algn="ctr"/>
            <a:r>
              <a:rPr lang="en-US" sz="2800" b="1" dirty="0" smtClean="0">
                <a:solidFill>
                  <a:srgbClr val="C00000"/>
                </a:solidFill>
                <a:latin typeface="Times New Roman" panose="02020603050405020304" pitchFamily="18" charset="0"/>
                <a:cs typeface="Times New Roman" panose="02020603050405020304" pitchFamily="18" charset="0"/>
              </a:rPr>
              <a:t>Solved example continued…</a:t>
            </a:r>
            <a:endParaRPr lang="en-US" sz="2800" dirty="0"/>
          </a:p>
        </p:txBody>
      </p:sp>
      <p:sp>
        <p:nvSpPr>
          <p:cNvPr id="3" name="Content Placeholder 2"/>
          <p:cNvSpPr>
            <a:spLocks noGrp="1"/>
          </p:cNvSpPr>
          <p:nvPr>
            <p:ph idx="1"/>
          </p:nvPr>
        </p:nvSpPr>
        <p:spPr>
          <a:xfrm>
            <a:off x="2471738" y="1690688"/>
            <a:ext cx="9720262" cy="4838699"/>
          </a:xfrm>
        </p:spPr>
        <p:txBody>
          <a:bodyPr>
            <a:normAutofit/>
          </a:bodyPr>
          <a:lstStyle/>
          <a:p>
            <a:pPr>
              <a:buFont typeface="Wingdings" panose="05000000000000000000" pitchFamily="2" charset="2"/>
              <a:buChar char="Ø"/>
            </a:pPr>
            <a:r>
              <a:rPr lang="en-US" sz="2400" dirty="0" smtClean="0">
                <a:solidFill>
                  <a:srgbClr val="002060"/>
                </a:solidFill>
                <a:latin typeface="Times New Roman" panose="02020603050405020304" pitchFamily="18" charset="0"/>
                <a:cs typeface="Times New Roman" panose="02020603050405020304" pitchFamily="18" charset="0"/>
              </a:rPr>
              <a:t>Solar electricity generation and fuel from garbage. I ensured participation of </a:t>
            </a:r>
            <a:r>
              <a:rPr lang="en-US" sz="2400" dirty="0" smtClean="0">
                <a:solidFill>
                  <a:srgbClr val="002060"/>
                </a:solidFill>
                <a:latin typeface="Times New Roman" panose="02020603050405020304" pitchFamily="18" charset="0"/>
                <a:cs typeface="Times New Roman" panose="02020603050405020304" pitchFamily="18" charset="0"/>
              </a:rPr>
              <a:t>the </a:t>
            </a:r>
            <a:r>
              <a:rPr lang="en-US" sz="2400" dirty="0" smtClean="0">
                <a:solidFill>
                  <a:srgbClr val="002060"/>
                </a:solidFill>
                <a:latin typeface="Times New Roman" panose="02020603050405020304" pitchFamily="18" charset="0"/>
                <a:cs typeface="Times New Roman" panose="02020603050405020304" pitchFamily="18" charset="0"/>
              </a:rPr>
              <a:t>villagers in creating good infrastructural facilities like roads, street lights, etc. and secured Government funds.</a:t>
            </a:r>
          </a:p>
          <a:p>
            <a:pPr>
              <a:buFont typeface="Wingdings" panose="05000000000000000000" pitchFamily="2" charset="2"/>
              <a:buChar char="Ø"/>
            </a:pPr>
            <a:r>
              <a:rPr lang="en-US" sz="2400" dirty="0" smtClean="0">
                <a:solidFill>
                  <a:srgbClr val="002060"/>
                </a:solidFill>
                <a:latin typeface="Times New Roman" panose="02020603050405020304" pitchFamily="18" charset="0"/>
                <a:cs typeface="Times New Roman" panose="02020603050405020304" pitchFamily="18" charset="0"/>
              </a:rPr>
              <a:t>I: It’s really a great task. I feel it takes a strong will to bring about such a change. What is your advice to the youth regarding choosing Politics as a career?</a:t>
            </a:r>
          </a:p>
          <a:p>
            <a:pPr>
              <a:buFont typeface="Wingdings" panose="05000000000000000000" pitchFamily="2" charset="2"/>
              <a:buChar char="Ø"/>
            </a:pPr>
            <a:r>
              <a:rPr lang="en-US" sz="2400" dirty="0" smtClean="0">
                <a:solidFill>
                  <a:srgbClr val="002060"/>
                </a:solidFill>
                <a:latin typeface="Times New Roman" panose="02020603050405020304" pitchFamily="18" charset="0"/>
                <a:cs typeface="Times New Roman" panose="02020603050405020304" pitchFamily="18" charset="0"/>
              </a:rPr>
              <a:t>S: I know that people say, Politics is a dirty game. But I would say if the players are good, guided by their conscience and motivated to work for the betterment of the society, it shall become a beautiful game!</a:t>
            </a:r>
          </a:p>
          <a:p>
            <a:pPr>
              <a:buFont typeface="Wingdings" panose="05000000000000000000" pitchFamily="2" charset="2"/>
              <a:buChar char="Ø"/>
            </a:pPr>
            <a:r>
              <a:rPr lang="en-US" sz="2400" dirty="0" smtClean="0">
                <a:solidFill>
                  <a:srgbClr val="002060"/>
                </a:solidFill>
                <a:latin typeface="Times New Roman" panose="02020603050405020304" pitchFamily="18" charset="0"/>
                <a:cs typeface="Times New Roman" panose="02020603050405020304" pitchFamily="18" charset="0"/>
              </a:rPr>
              <a:t>I: Thank you so much sir for sparing your valuable time. I am sure our youth will take inspiration from you and step into your shoes.</a:t>
            </a:r>
            <a:endParaRPr lang="en-US" sz="2400" dirty="0">
              <a:solidFill>
                <a:srgbClr val="002060"/>
              </a:solidFill>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a:xfrm>
            <a:off x="4038600" y="6029326"/>
            <a:ext cx="5619750" cy="692150"/>
          </a:xfrm>
        </p:spPr>
        <p:txBody>
          <a:bodyPr/>
          <a:lstStyle/>
          <a:p>
            <a:r>
              <a:rPr lang="en-US" smtClean="0"/>
              <a:t>Dr. Mrs. Snehal Rajendra Prabhune, Asso Prof. Mahila Mahavidyalaya, Karad </a:t>
            </a:r>
            <a:endParaRPr lang="en-US" dirty="0"/>
          </a:p>
        </p:txBody>
      </p:sp>
    </p:spTree>
    <p:extLst>
      <p:ext uri="{BB962C8B-B14F-4D97-AF65-F5344CB8AC3E}">
        <p14:creationId xmlns:p14="http://schemas.microsoft.com/office/powerpoint/2010/main" val="8932673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0877" y="0"/>
            <a:ext cx="9788161" cy="1325563"/>
          </a:xfrm>
        </p:spPr>
        <p:txBody>
          <a:bodyPr>
            <a:normAutofit fontScale="90000"/>
          </a:bodyPr>
          <a:lstStyle/>
          <a:p>
            <a:pPr algn="ctr"/>
            <a:r>
              <a:rPr lang="en-US" sz="2800" b="1" dirty="0" smtClean="0">
                <a:solidFill>
                  <a:srgbClr val="C00000"/>
                </a:solidFill>
                <a:latin typeface="Times New Roman" panose="02020603050405020304" pitchFamily="18" charset="0"/>
                <a:cs typeface="Times New Roman" panose="02020603050405020304" pitchFamily="18" charset="0"/>
              </a:rPr>
              <a:t/>
            </a:r>
            <a:br>
              <a:rPr lang="en-US" sz="2800" b="1" dirty="0" smtClean="0">
                <a:solidFill>
                  <a:srgbClr val="C00000"/>
                </a:solidFill>
                <a:latin typeface="Times New Roman" panose="02020603050405020304" pitchFamily="18" charset="0"/>
                <a:cs typeface="Times New Roman" panose="02020603050405020304" pitchFamily="18" charset="0"/>
              </a:rPr>
            </a:br>
            <a:r>
              <a:rPr lang="en-US" sz="2800" b="1" dirty="0" smtClean="0">
                <a:solidFill>
                  <a:srgbClr val="C00000"/>
                </a:solidFill>
                <a:latin typeface="Times New Roman" panose="02020603050405020304" pitchFamily="18" charset="0"/>
                <a:cs typeface="Times New Roman" panose="02020603050405020304" pitchFamily="18" charset="0"/>
              </a:rPr>
              <a:t>Solved Example Continued…</a:t>
            </a:r>
            <a:r>
              <a:rPr lang="en-US" sz="2800" b="1" dirty="0">
                <a:solidFill>
                  <a:srgbClr val="C00000"/>
                </a:solidFill>
                <a:latin typeface="Times New Roman" panose="02020603050405020304" pitchFamily="18" charset="0"/>
                <a:cs typeface="Times New Roman" panose="02020603050405020304" pitchFamily="18" charset="0"/>
              </a:rPr>
              <a:t/>
            </a:r>
            <a:br>
              <a:rPr lang="en-US" sz="2800" b="1" dirty="0">
                <a:solidFill>
                  <a:srgbClr val="C00000"/>
                </a:solidFill>
                <a:latin typeface="Times New Roman" panose="02020603050405020304" pitchFamily="18" charset="0"/>
                <a:cs typeface="Times New Roman" panose="02020603050405020304" pitchFamily="18" charset="0"/>
              </a:rPr>
            </a:br>
            <a:r>
              <a:rPr lang="en-US" sz="2800" b="1" dirty="0" smtClean="0">
                <a:solidFill>
                  <a:srgbClr val="C00000"/>
                </a:solidFill>
                <a:latin typeface="Times New Roman" panose="02020603050405020304" pitchFamily="18" charset="0"/>
                <a:cs typeface="Times New Roman" panose="02020603050405020304" pitchFamily="18" charset="0"/>
              </a:rPr>
              <a:t>2. Set of Ten questions to a successful Sportsperson</a:t>
            </a:r>
            <a:br>
              <a:rPr lang="en-US" sz="2800" b="1" dirty="0" smtClean="0">
                <a:solidFill>
                  <a:srgbClr val="C00000"/>
                </a:solidFill>
                <a:latin typeface="Times New Roman" panose="02020603050405020304" pitchFamily="18" charset="0"/>
                <a:cs typeface="Times New Roman" panose="02020603050405020304" pitchFamily="18" charset="0"/>
              </a:rPr>
            </a:br>
            <a:endParaRPr lang="en-US" sz="2800" b="1"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403838" y="1494971"/>
            <a:ext cx="9788161" cy="5094514"/>
          </a:xfrm>
        </p:spPr>
        <p:txBody>
          <a:bodyPr>
            <a:normAutofit/>
          </a:bodyPr>
          <a:lstStyle/>
          <a:p>
            <a:pPr>
              <a:buFont typeface="Wingdings" panose="05000000000000000000" pitchFamily="2" charset="2"/>
              <a:buChar char="Ø"/>
            </a:pPr>
            <a:r>
              <a:rPr lang="en-US" sz="2400" dirty="0" smtClean="0">
                <a:solidFill>
                  <a:srgbClr val="002060"/>
                </a:solidFill>
                <a:latin typeface="Times New Roman" panose="02020603050405020304" pitchFamily="18" charset="0"/>
                <a:cs typeface="Times New Roman" panose="02020603050405020304" pitchFamily="18" charset="0"/>
              </a:rPr>
              <a:t>What attracted you to this sport?</a:t>
            </a:r>
            <a:endParaRPr lang="en-US" sz="2400" b="1" dirty="0">
              <a:solidFill>
                <a:srgbClr val="C0000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400" dirty="0" smtClean="0">
                <a:solidFill>
                  <a:srgbClr val="002060"/>
                </a:solidFill>
                <a:latin typeface="Times New Roman" panose="02020603050405020304" pitchFamily="18" charset="0"/>
                <a:cs typeface="Times New Roman" panose="02020603050405020304" pitchFamily="18" charset="0"/>
              </a:rPr>
              <a:t>Who would you attribute your success to?</a:t>
            </a:r>
          </a:p>
          <a:p>
            <a:pPr>
              <a:buFont typeface="Wingdings" panose="05000000000000000000" pitchFamily="2" charset="2"/>
              <a:buChar char="Ø"/>
            </a:pPr>
            <a:r>
              <a:rPr lang="en-US" sz="2400" dirty="0" smtClean="0">
                <a:solidFill>
                  <a:srgbClr val="002060"/>
                </a:solidFill>
                <a:latin typeface="Times New Roman" panose="02020603050405020304" pitchFamily="18" charset="0"/>
                <a:cs typeface="Times New Roman" panose="02020603050405020304" pitchFamily="18" charset="0"/>
              </a:rPr>
              <a:t>Did your parents support you to pursue a career in sports?</a:t>
            </a:r>
          </a:p>
          <a:p>
            <a:pPr>
              <a:buFont typeface="Wingdings" panose="05000000000000000000" pitchFamily="2" charset="2"/>
              <a:buChar char="Ø"/>
            </a:pPr>
            <a:r>
              <a:rPr lang="en-US" sz="2400" dirty="0" smtClean="0">
                <a:solidFill>
                  <a:srgbClr val="002060"/>
                </a:solidFill>
                <a:latin typeface="Times New Roman" panose="02020603050405020304" pitchFamily="18" charset="0"/>
                <a:cs typeface="Times New Roman" panose="02020603050405020304" pitchFamily="18" charset="0"/>
              </a:rPr>
              <a:t>How did you train for this sport?</a:t>
            </a:r>
          </a:p>
          <a:p>
            <a:pPr>
              <a:buFont typeface="Wingdings" panose="05000000000000000000" pitchFamily="2" charset="2"/>
              <a:buChar char="Ø"/>
            </a:pPr>
            <a:r>
              <a:rPr lang="en-US" sz="2400" dirty="0" smtClean="0">
                <a:solidFill>
                  <a:srgbClr val="002060"/>
                </a:solidFill>
                <a:latin typeface="Times New Roman" panose="02020603050405020304" pitchFamily="18" charset="0"/>
                <a:cs typeface="Times New Roman" panose="02020603050405020304" pitchFamily="18" charset="0"/>
              </a:rPr>
              <a:t>How did you take care of your health and fitness?</a:t>
            </a:r>
          </a:p>
          <a:p>
            <a:pPr>
              <a:buFont typeface="Wingdings" panose="05000000000000000000" pitchFamily="2" charset="2"/>
              <a:buChar char="Ø"/>
            </a:pPr>
            <a:r>
              <a:rPr lang="en-US" sz="2400" dirty="0" smtClean="0">
                <a:solidFill>
                  <a:srgbClr val="002060"/>
                </a:solidFill>
                <a:latin typeface="Times New Roman" panose="02020603050405020304" pitchFamily="18" charset="0"/>
                <a:cs typeface="Times New Roman" panose="02020603050405020304" pitchFamily="18" charset="0"/>
              </a:rPr>
              <a:t> Did you face any major injury issue in your career?</a:t>
            </a:r>
          </a:p>
          <a:p>
            <a:pPr>
              <a:buFont typeface="Wingdings" panose="05000000000000000000" pitchFamily="2" charset="2"/>
              <a:buChar char="Ø"/>
            </a:pPr>
            <a:r>
              <a:rPr lang="en-US" sz="2400" dirty="0" smtClean="0">
                <a:solidFill>
                  <a:srgbClr val="002060"/>
                </a:solidFill>
                <a:latin typeface="Times New Roman" panose="02020603050405020304" pitchFamily="18" charset="0"/>
                <a:cs typeface="Times New Roman" panose="02020603050405020304" pitchFamily="18" charset="0"/>
              </a:rPr>
              <a:t>How did you overcome your injuries or a bad patch in your career?</a:t>
            </a:r>
          </a:p>
          <a:p>
            <a:pPr>
              <a:buFont typeface="Wingdings" panose="05000000000000000000" pitchFamily="2" charset="2"/>
              <a:buChar char="Ø"/>
            </a:pPr>
            <a:r>
              <a:rPr lang="en-US" sz="2400" dirty="0" smtClean="0">
                <a:solidFill>
                  <a:srgbClr val="002060"/>
                </a:solidFill>
                <a:latin typeface="Times New Roman" panose="02020603050405020304" pitchFamily="18" charset="0"/>
                <a:cs typeface="Times New Roman" panose="02020603050405020304" pitchFamily="18" charset="0"/>
              </a:rPr>
              <a:t>Did you ever feel that your choice of career was wrong?</a:t>
            </a:r>
          </a:p>
          <a:p>
            <a:pPr>
              <a:buFont typeface="Wingdings" panose="05000000000000000000" pitchFamily="2" charset="2"/>
              <a:buChar char="Ø"/>
            </a:pPr>
            <a:r>
              <a:rPr lang="en-US" sz="2400" dirty="0" smtClean="0">
                <a:solidFill>
                  <a:srgbClr val="002060"/>
                </a:solidFill>
                <a:latin typeface="Times New Roman" panose="02020603050405020304" pitchFamily="18" charset="0"/>
                <a:cs typeface="Times New Roman" panose="02020603050405020304" pitchFamily="18" charset="0"/>
              </a:rPr>
              <a:t>Which career option would you have chosen, had you not been a sportsperson? Why?</a:t>
            </a:r>
          </a:p>
          <a:p>
            <a:pPr>
              <a:buFont typeface="Wingdings" panose="05000000000000000000" pitchFamily="2" charset="2"/>
              <a:buChar char="Ø"/>
            </a:pPr>
            <a:r>
              <a:rPr lang="en-US" sz="2400" dirty="0" smtClean="0">
                <a:solidFill>
                  <a:srgbClr val="002060"/>
                </a:solidFill>
                <a:latin typeface="Times New Roman" panose="02020603050405020304" pitchFamily="18" charset="0"/>
                <a:cs typeface="Times New Roman" panose="02020603050405020304" pitchFamily="18" charset="0"/>
              </a:rPr>
              <a:t>What advice would you give to young sportspersons and their parents? </a:t>
            </a:r>
          </a:p>
          <a:p>
            <a:pPr>
              <a:buFont typeface="Wingdings" panose="05000000000000000000" pitchFamily="2" charset="2"/>
              <a:buChar char="Ø"/>
            </a:pPr>
            <a:endParaRPr lang="en-US" sz="2400" dirty="0">
              <a:solidFill>
                <a:srgbClr val="002060"/>
              </a:solidFill>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a:xfrm>
            <a:off x="4038599" y="6257926"/>
            <a:ext cx="5876925" cy="463550"/>
          </a:xfrm>
        </p:spPr>
        <p:txBody>
          <a:bodyPr/>
          <a:lstStyle/>
          <a:p>
            <a:r>
              <a:rPr lang="en-US" smtClean="0"/>
              <a:t>Dr. Mrs. Snehal Rajendra Prabhune, Asso Prof. Mahila Mahavidyalaya, Karad </a:t>
            </a:r>
            <a:endParaRPr lang="en-US" dirty="0"/>
          </a:p>
        </p:txBody>
      </p:sp>
    </p:spTree>
    <p:extLst>
      <p:ext uri="{BB962C8B-B14F-4D97-AF65-F5344CB8AC3E}">
        <p14:creationId xmlns:p14="http://schemas.microsoft.com/office/powerpoint/2010/main" val="12024146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893</TotalTime>
  <Words>646</Words>
  <Application>Microsoft Office PowerPoint</Application>
  <PresentationFormat>Widescreen</PresentationFormat>
  <Paragraphs>72</Paragraphs>
  <Slides>7</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Times New Roman</vt:lpstr>
      <vt:lpstr>Wingdings</vt:lpstr>
      <vt:lpstr>Office Theme</vt:lpstr>
      <vt:lpstr>B Com II Module IA (ORAL SKILLS) Lecture 4 INTERVIEWING A FAMOUS PERSON</vt:lpstr>
      <vt:lpstr>Interviewing a Famous Person continued…</vt:lpstr>
      <vt:lpstr>Points to Remember continued…</vt:lpstr>
      <vt:lpstr>Interviewing a Famous Person continued…</vt:lpstr>
      <vt:lpstr>Solved example continued…</vt:lpstr>
      <vt:lpstr>Solved example continued…</vt:lpstr>
      <vt:lpstr> Solved Example Continued… 2. Set of Ten questions to a successful Sportsperson </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Snehal Prabhune</dc:creator>
  <cp:lastModifiedBy>Snehal Prabhune</cp:lastModifiedBy>
  <cp:revision>15</cp:revision>
  <dcterms:created xsi:type="dcterms:W3CDTF">2020-12-02T11:54:15Z</dcterms:created>
  <dcterms:modified xsi:type="dcterms:W3CDTF">2021-12-22T16:11:14Z</dcterms:modified>
</cp:coreProperties>
</file>