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8"/>
  </p:notesMasterIdLst>
  <p:handoutMasterIdLst>
    <p:handoutMasterId r:id="rId99"/>
  </p:handoutMasterIdLst>
  <p:sldIdLst>
    <p:sldId id="256" r:id="rId2"/>
    <p:sldId id="460" r:id="rId3"/>
    <p:sldId id="416" r:id="rId4"/>
    <p:sldId id="418" r:id="rId5"/>
    <p:sldId id="419" r:id="rId6"/>
    <p:sldId id="414" r:id="rId7"/>
    <p:sldId id="258" r:id="rId8"/>
    <p:sldId id="455" r:id="rId9"/>
    <p:sldId id="424" r:id="rId10"/>
    <p:sldId id="425" r:id="rId11"/>
    <p:sldId id="453" r:id="rId12"/>
    <p:sldId id="426" r:id="rId13"/>
    <p:sldId id="427" r:id="rId14"/>
    <p:sldId id="428" r:id="rId15"/>
    <p:sldId id="429" r:id="rId16"/>
    <p:sldId id="430" r:id="rId17"/>
    <p:sldId id="431" r:id="rId18"/>
    <p:sldId id="432" r:id="rId19"/>
    <p:sldId id="433" r:id="rId20"/>
    <p:sldId id="435" r:id="rId21"/>
    <p:sldId id="262" r:id="rId22"/>
    <p:sldId id="457" r:id="rId23"/>
    <p:sldId id="454" r:id="rId24"/>
    <p:sldId id="266" r:id="rId25"/>
    <p:sldId id="268" r:id="rId26"/>
    <p:sldId id="278" r:id="rId27"/>
    <p:sldId id="282" r:id="rId28"/>
    <p:sldId id="280" r:id="rId29"/>
    <p:sldId id="281" r:id="rId30"/>
    <p:sldId id="271" r:id="rId31"/>
    <p:sldId id="273" r:id="rId32"/>
    <p:sldId id="459" r:id="rId33"/>
    <p:sldId id="436" r:id="rId34"/>
    <p:sldId id="452" r:id="rId35"/>
    <p:sldId id="437" r:id="rId36"/>
    <p:sldId id="438" r:id="rId37"/>
    <p:sldId id="439" r:id="rId38"/>
    <p:sldId id="440" r:id="rId39"/>
    <p:sldId id="441" r:id="rId40"/>
    <p:sldId id="442" r:id="rId41"/>
    <p:sldId id="443" r:id="rId42"/>
    <p:sldId id="444" r:id="rId43"/>
    <p:sldId id="445" r:id="rId44"/>
    <p:sldId id="446" r:id="rId45"/>
    <p:sldId id="447" r:id="rId46"/>
    <p:sldId id="448" r:id="rId47"/>
    <p:sldId id="449" r:id="rId48"/>
    <p:sldId id="450" r:id="rId49"/>
    <p:sldId id="451" r:id="rId50"/>
    <p:sldId id="378" r:id="rId51"/>
    <p:sldId id="379" r:id="rId52"/>
    <p:sldId id="380" r:id="rId53"/>
    <p:sldId id="381" r:id="rId54"/>
    <p:sldId id="382" r:id="rId55"/>
    <p:sldId id="384" r:id="rId56"/>
    <p:sldId id="385" r:id="rId57"/>
    <p:sldId id="386" r:id="rId58"/>
    <p:sldId id="387" r:id="rId59"/>
    <p:sldId id="388" r:id="rId60"/>
    <p:sldId id="389" r:id="rId61"/>
    <p:sldId id="390" r:id="rId62"/>
    <p:sldId id="391" r:id="rId63"/>
    <p:sldId id="395" r:id="rId64"/>
    <p:sldId id="396" r:id="rId65"/>
    <p:sldId id="397" r:id="rId66"/>
    <p:sldId id="398" r:id="rId67"/>
    <p:sldId id="294" r:id="rId68"/>
    <p:sldId id="295" r:id="rId69"/>
    <p:sldId id="298" r:id="rId70"/>
    <p:sldId id="299" r:id="rId71"/>
    <p:sldId id="402" r:id="rId72"/>
    <p:sldId id="301" r:id="rId73"/>
    <p:sldId id="302" r:id="rId74"/>
    <p:sldId id="303" r:id="rId75"/>
    <p:sldId id="304" r:id="rId76"/>
    <p:sldId id="311" r:id="rId77"/>
    <p:sldId id="399" r:id="rId78"/>
    <p:sldId id="400" r:id="rId79"/>
    <p:sldId id="401" r:id="rId80"/>
    <p:sldId id="305" r:id="rId81"/>
    <p:sldId id="307" r:id="rId82"/>
    <p:sldId id="308" r:id="rId83"/>
    <p:sldId id="309" r:id="rId84"/>
    <p:sldId id="310" r:id="rId85"/>
    <p:sldId id="312" r:id="rId86"/>
    <p:sldId id="403" r:id="rId87"/>
    <p:sldId id="404" r:id="rId88"/>
    <p:sldId id="405" r:id="rId89"/>
    <p:sldId id="406" r:id="rId90"/>
    <p:sldId id="407" r:id="rId91"/>
    <p:sldId id="408" r:id="rId92"/>
    <p:sldId id="413" r:id="rId93"/>
    <p:sldId id="410" r:id="rId94"/>
    <p:sldId id="411" r:id="rId95"/>
    <p:sldId id="412" r:id="rId96"/>
    <p:sldId id="355" r:id="rId97"/>
  </p:sldIdLst>
  <p:sldSz cx="9144000" cy="6858000" type="screen4x3"/>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sorterViewPr>
    <p:cViewPr>
      <p:scale>
        <a:sx n="100" d="100"/>
        <a:sy n="100" d="100"/>
      </p:scale>
      <p:origin x="0" y="250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59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95738" y="0"/>
            <a:ext cx="3055937" cy="465138"/>
          </a:xfrm>
          <a:prstGeom prst="rect">
            <a:avLst/>
          </a:prstGeom>
        </p:spPr>
        <p:txBody>
          <a:bodyPr vert="horz" lIns="91440" tIns="45720" rIns="91440" bIns="45720" rtlCol="0"/>
          <a:lstStyle>
            <a:lvl1pPr algn="r">
              <a:defRPr sz="1200"/>
            </a:lvl1pPr>
          </a:lstStyle>
          <a:p>
            <a:fld id="{2C93CADC-6B36-4DDA-AC89-F7D9C9B0F67D}" type="datetimeFigureOut">
              <a:rPr lang="en-US" smtClean="0"/>
              <a:pPr/>
              <a:t>5/11/2022</a:t>
            </a:fld>
            <a:endParaRPr lang="en-US"/>
          </a:p>
        </p:txBody>
      </p:sp>
      <p:sp>
        <p:nvSpPr>
          <p:cNvPr id="4" name="Footer Placeholder 3"/>
          <p:cNvSpPr>
            <a:spLocks noGrp="1"/>
          </p:cNvSpPr>
          <p:nvPr>
            <p:ph type="ftr" sz="quarter" idx="2"/>
          </p:nvPr>
        </p:nvSpPr>
        <p:spPr>
          <a:xfrm>
            <a:off x="0" y="8842375"/>
            <a:ext cx="30559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95738" y="8842375"/>
            <a:ext cx="3055937" cy="465138"/>
          </a:xfrm>
          <a:prstGeom prst="rect">
            <a:avLst/>
          </a:prstGeom>
        </p:spPr>
        <p:txBody>
          <a:bodyPr vert="horz" lIns="91440" tIns="45720" rIns="91440" bIns="45720" rtlCol="0" anchor="b"/>
          <a:lstStyle>
            <a:lvl1pPr algn="r">
              <a:defRPr sz="1200"/>
            </a:lvl1pPr>
          </a:lstStyle>
          <a:p>
            <a:fld id="{E400FB93-D3E0-422E-B522-4F1E834FE772}" type="slidenum">
              <a:rPr lang="en-US" smtClean="0"/>
              <a:pPr/>
              <a:t>‹#›</a:t>
            </a:fld>
            <a:endParaRPr lang="en-US"/>
          </a:p>
        </p:txBody>
      </p:sp>
    </p:spTree>
    <p:extLst>
      <p:ext uri="{BB962C8B-B14F-4D97-AF65-F5344CB8AC3E}">
        <p14:creationId xmlns:p14="http://schemas.microsoft.com/office/powerpoint/2010/main" val="35519477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59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95738" y="0"/>
            <a:ext cx="3055937" cy="465138"/>
          </a:xfrm>
          <a:prstGeom prst="rect">
            <a:avLst/>
          </a:prstGeom>
        </p:spPr>
        <p:txBody>
          <a:bodyPr vert="horz" lIns="91440" tIns="45720" rIns="91440" bIns="45720" rtlCol="0"/>
          <a:lstStyle>
            <a:lvl1pPr algn="r">
              <a:defRPr sz="1200"/>
            </a:lvl1pPr>
          </a:lstStyle>
          <a:p>
            <a:fld id="{32B29DF6-267F-4E8A-B66C-80E87AE05996}" type="datetimeFigureOut">
              <a:rPr lang="en-US" smtClean="0"/>
              <a:pPr/>
              <a:t>5/11/2022</a:t>
            </a:fld>
            <a:endParaRPr lang="en-US"/>
          </a:p>
        </p:txBody>
      </p:sp>
      <p:sp>
        <p:nvSpPr>
          <p:cNvPr id="4" name="Slide Image Placeholder 3"/>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4850" y="4421188"/>
            <a:ext cx="5643563" cy="41894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375"/>
            <a:ext cx="3055938"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95738" y="8842375"/>
            <a:ext cx="3055937" cy="465138"/>
          </a:xfrm>
          <a:prstGeom prst="rect">
            <a:avLst/>
          </a:prstGeom>
        </p:spPr>
        <p:txBody>
          <a:bodyPr vert="horz" lIns="91440" tIns="45720" rIns="91440" bIns="45720" rtlCol="0" anchor="b"/>
          <a:lstStyle>
            <a:lvl1pPr algn="r">
              <a:defRPr sz="1200"/>
            </a:lvl1pPr>
          </a:lstStyle>
          <a:p>
            <a:fld id="{7C56334C-E03E-42B0-B625-9877F588553E}" type="slidenum">
              <a:rPr lang="en-US" smtClean="0"/>
              <a:pPr/>
              <a:t>‹#›</a:t>
            </a:fld>
            <a:endParaRPr lang="en-US"/>
          </a:p>
        </p:txBody>
      </p:sp>
    </p:spTree>
    <p:extLst>
      <p:ext uri="{BB962C8B-B14F-4D97-AF65-F5344CB8AC3E}">
        <p14:creationId xmlns:p14="http://schemas.microsoft.com/office/powerpoint/2010/main" val="1212991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2789E1-B1C1-4833-A272-7CF67DFE6E22}" type="datetime1">
              <a:rPr lang="en-US" smtClean="0"/>
              <a:pPr/>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83A61-950A-4262-9EAF-13FAD3CBEC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F115AD-B79A-4C9D-ADAD-B59982252F1F}" type="datetime1">
              <a:rPr lang="en-US" smtClean="0"/>
              <a:pPr/>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83A61-950A-4262-9EAF-13FAD3CBEC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B4B5FC-20D1-473E-8F87-C173BD6200E5}" type="datetime1">
              <a:rPr lang="en-US" smtClean="0"/>
              <a:pPr/>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83A61-950A-4262-9EAF-13FAD3CBEC3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lvl="0"/>
            <a:fld id="{9E36A661-5538-47D5-A90F-2B385726D6DA}" type="datetime1">
              <a:rPr lang="en-US" smtClean="0"/>
              <a:pPr lvl="0"/>
              <a:t>5/11/2022</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pPr lvl="0"/>
              <a:t>‹#›</a:t>
            </a:fld>
            <a:endParaRPr lang="en-US"/>
          </a:p>
        </p:txBody>
      </p:sp>
    </p:spTree>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Text Slide">
    <p:spTree>
      <p:nvGrpSpPr>
        <p:cNvPr id="1" name=""/>
        <p:cNvGrpSpPr/>
        <p:nvPr/>
      </p:nvGrpSpPr>
      <p:grpSpPr>
        <a:xfrm>
          <a:off x="0" y="0"/>
          <a:ext cx="0" cy="0"/>
          <a:chOff x="0" y="0"/>
          <a:chExt cx="0" cy="0"/>
        </a:xfrm>
      </p:grpSpPr>
      <p:sp>
        <p:nvSpPr>
          <p:cNvPr id="16" name="Text Placeholder 15"/>
          <p:cNvSpPr>
            <a:spLocks noGrp="1"/>
          </p:cNvSpPr>
          <p:nvPr>
            <p:ph type="body" sz="quarter" idx="13"/>
          </p:nvPr>
        </p:nvSpPr>
        <p:spPr>
          <a:xfrm>
            <a:off x="500400" y="712800"/>
            <a:ext cx="4071600" cy="5359406"/>
          </a:xfrm>
          <a:prstGeom prst="roundRect">
            <a:avLst>
              <a:gd name="adj" fmla="val 9365"/>
            </a:avLst>
          </a:prstGeom>
          <a:gradFill>
            <a:gsLst>
              <a:gs pos="0">
                <a:schemeClr val="accent1">
                  <a:alpha val="90000"/>
                </a:schemeClr>
              </a:gs>
              <a:gs pos="100000">
                <a:schemeClr val="accent1">
                  <a:alpha val="80000"/>
                </a:schemeClr>
              </a:gs>
            </a:gsLst>
            <a:lin ang="5400000" scaled="0"/>
          </a:gradFill>
          <a:ln w="25400">
            <a:solidFill>
              <a:schemeClr val="accent1"/>
            </a:solidFill>
          </a:ln>
        </p:spPr>
        <p:txBody>
          <a:bodyPr lIns="180000" tIns="90000" rIns="180000" bIns="90000"/>
          <a:lstStyle>
            <a:lvl1pPr marL="0" indent="0">
              <a:spcBef>
                <a:spcPts val="0"/>
              </a:spcBef>
              <a:buNone/>
              <a:defRPr sz="1800" b="0">
                <a:solidFill>
                  <a:schemeClr val="bg1"/>
                </a:solidFill>
                <a:latin typeface="Century Gothic" panose="020B0502020202020204" pitchFamily="34" charset="0"/>
              </a:defRPr>
            </a:lvl1pPr>
            <a:lvl2pPr marL="0" indent="0">
              <a:buFont typeface="Arial" panose="020B0604020202020204" pitchFamily="34" charset="0"/>
              <a:buNone/>
              <a:defRPr sz="1800">
                <a:latin typeface="Century Gothic" panose="020B0502020202020204" pitchFamily="34" charset="0"/>
              </a:defRPr>
            </a:lvl2pPr>
            <a:lvl3pPr marL="0" indent="0">
              <a:buFont typeface="Arial" panose="020B0604020202020204" pitchFamily="34" charset="0"/>
              <a:buNone/>
              <a:defRPr sz="1800">
                <a:latin typeface="Century Gothic" panose="020B0502020202020204" pitchFamily="34" charset="0"/>
              </a:defRPr>
            </a:lvl3pPr>
            <a:lvl4pPr marL="0" indent="0">
              <a:buFont typeface="Arial" panose="020B0604020202020204" pitchFamily="34" charset="0"/>
              <a:buNone/>
              <a:defRPr sz="1800">
                <a:latin typeface="Century Gothic" panose="020B0502020202020204" pitchFamily="34" charset="0"/>
              </a:defRPr>
            </a:lvl4pPr>
            <a:lvl5pPr marL="0" indent="0" algn="l">
              <a:buFont typeface="Arial" panose="020B0604020202020204" pitchFamily="34" charset="0"/>
              <a:buNone/>
              <a:defRPr sz="1800">
                <a:latin typeface="Century Gothic" panose="020B0502020202020204" pitchFamily="34" charset="0"/>
              </a:defRPr>
            </a:lvl5pPr>
          </a:lstStyle>
          <a:p>
            <a:pPr lvl="0"/>
            <a:r>
              <a:rPr lang="en-US" dirty="0" smtClean="0"/>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One Picture">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500400" y="712800"/>
            <a:ext cx="4071600" cy="5359406"/>
          </a:xfrm>
          <a:prstGeom prst="roundRect">
            <a:avLst>
              <a:gd name="adj" fmla="val 9365"/>
            </a:avLst>
          </a:prstGeom>
          <a:gradFill>
            <a:gsLst>
              <a:gs pos="0">
                <a:schemeClr val="accent1">
                  <a:alpha val="90000"/>
                </a:schemeClr>
              </a:gs>
              <a:gs pos="100000">
                <a:schemeClr val="accent1">
                  <a:alpha val="80000"/>
                </a:schemeClr>
              </a:gs>
            </a:gsLst>
            <a:lin ang="5400000" scaled="0"/>
          </a:gradFill>
          <a:ln w="25400">
            <a:solidFill>
              <a:schemeClr val="accent1"/>
            </a:solidFill>
          </a:ln>
        </p:spPr>
        <p:txBody>
          <a:bodyPr lIns="180000" tIns="90000" rIns="180000" bIns="90000"/>
          <a:lstStyle>
            <a:lvl1pPr marL="0" indent="0">
              <a:spcBef>
                <a:spcPts val="0"/>
              </a:spcBef>
              <a:buNone/>
              <a:defRPr sz="1800" b="0">
                <a:solidFill>
                  <a:schemeClr val="bg1"/>
                </a:solidFill>
                <a:latin typeface="Century Gothic" panose="020B0502020202020204" pitchFamily="34" charset="0"/>
              </a:defRPr>
            </a:lvl1pPr>
            <a:lvl2pPr marL="0" indent="0">
              <a:buFont typeface="Arial" panose="020B0604020202020204" pitchFamily="34" charset="0"/>
              <a:buNone/>
              <a:defRPr sz="1800">
                <a:latin typeface="Century Gothic" panose="020B0502020202020204" pitchFamily="34" charset="0"/>
              </a:defRPr>
            </a:lvl2pPr>
            <a:lvl3pPr marL="0" indent="0">
              <a:buFont typeface="Arial" panose="020B0604020202020204" pitchFamily="34" charset="0"/>
              <a:buNone/>
              <a:defRPr sz="1800">
                <a:latin typeface="Century Gothic" panose="020B0502020202020204" pitchFamily="34" charset="0"/>
              </a:defRPr>
            </a:lvl3pPr>
            <a:lvl4pPr marL="0" indent="0">
              <a:buFont typeface="Arial" panose="020B0604020202020204" pitchFamily="34" charset="0"/>
              <a:buNone/>
              <a:defRPr sz="1800">
                <a:latin typeface="Century Gothic" panose="020B0502020202020204" pitchFamily="34" charset="0"/>
              </a:defRPr>
            </a:lvl4pPr>
            <a:lvl5pPr marL="0" indent="0" algn="l">
              <a:buFont typeface="Arial" panose="020B0604020202020204" pitchFamily="34" charset="0"/>
              <a:buNone/>
              <a:defRPr sz="1800">
                <a:latin typeface="Century Gothic" panose="020B0502020202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1304867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Pictures">
    <p:spTree>
      <p:nvGrpSpPr>
        <p:cNvPr id="1" name=""/>
        <p:cNvGrpSpPr/>
        <p:nvPr/>
      </p:nvGrpSpPr>
      <p:grpSpPr>
        <a:xfrm>
          <a:off x="0" y="0"/>
          <a:ext cx="0" cy="0"/>
          <a:chOff x="0" y="0"/>
          <a:chExt cx="0" cy="0"/>
        </a:xfrm>
      </p:grpSpPr>
      <p:sp>
        <p:nvSpPr>
          <p:cNvPr id="8" name="Text Placeholder 15"/>
          <p:cNvSpPr>
            <a:spLocks noGrp="1"/>
          </p:cNvSpPr>
          <p:nvPr>
            <p:ph type="body" sz="quarter" idx="13"/>
          </p:nvPr>
        </p:nvSpPr>
        <p:spPr>
          <a:xfrm>
            <a:off x="500400" y="712800"/>
            <a:ext cx="4071600" cy="5359406"/>
          </a:xfrm>
          <a:prstGeom prst="roundRect">
            <a:avLst>
              <a:gd name="adj" fmla="val 9365"/>
            </a:avLst>
          </a:prstGeom>
          <a:gradFill>
            <a:gsLst>
              <a:gs pos="0">
                <a:schemeClr val="accent1">
                  <a:alpha val="90000"/>
                </a:schemeClr>
              </a:gs>
              <a:gs pos="100000">
                <a:schemeClr val="accent1">
                  <a:alpha val="80000"/>
                </a:schemeClr>
              </a:gs>
            </a:gsLst>
            <a:lin ang="5400000" scaled="0"/>
          </a:gradFill>
          <a:ln w="25400">
            <a:solidFill>
              <a:schemeClr val="accent1"/>
            </a:solidFill>
          </a:ln>
        </p:spPr>
        <p:txBody>
          <a:bodyPr lIns="180000" tIns="90000" rIns="180000" bIns="90000"/>
          <a:lstStyle>
            <a:lvl1pPr marL="0" indent="0">
              <a:spcBef>
                <a:spcPts val="0"/>
              </a:spcBef>
              <a:buNone/>
              <a:defRPr sz="1800" b="0">
                <a:solidFill>
                  <a:schemeClr val="bg1"/>
                </a:solidFill>
                <a:latin typeface="Century Gothic" panose="020B0502020202020204" pitchFamily="34" charset="0"/>
              </a:defRPr>
            </a:lvl1pPr>
            <a:lvl2pPr marL="0" indent="0">
              <a:buFont typeface="Arial" panose="020B0604020202020204" pitchFamily="34" charset="0"/>
              <a:buNone/>
              <a:defRPr sz="1800">
                <a:latin typeface="Century Gothic" panose="020B0502020202020204" pitchFamily="34" charset="0"/>
              </a:defRPr>
            </a:lvl2pPr>
            <a:lvl3pPr marL="0" indent="0">
              <a:buFont typeface="Arial" panose="020B0604020202020204" pitchFamily="34" charset="0"/>
              <a:buNone/>
              <a:defRPr sz="1800">
                <a:latin typeface="Century Gothic" panose="020B0502020202020204" pitchFamily="34" charset="0"/>
              </a:defRPr>
            </a:lvl3pPr>
            <a:lvl4pPr marL="0" indent="0">
              <a:buFont typeface="Arial" panose="020B0604020202020204" pitchFamily="34" charset="0"/>
              <a:buNone/>
              <a:defRPr sz="1800">
                <a:latin typeface="Century Gothic" panose="020B0502020202020204" pitchFamily="34" charset="0"/>
              </a:defRPr>
            </a:lvl4pPr>
            <a:lvl5pPr marL="0" indent="0" algn="l">
              <a:buFont typeface="Arial" panose="020B0604020202020204" pitchFamily="34" charset="0"/>
              <a:buNone/>
              <a:defRPr sz="1800">
                <a:latin typeface="Century Gothic" panose="020B0502020202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1745652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hree Pictures">
    <p:spTree>
      <p:nvGrpSpPr>
        <p:cNvPr id="1" name=""/>
        <p:cNvGrpSpPr/>
        <p:nvPr/>
      </p:nvGrpSpPr>
      <p:grpSpPr>
        <a:xfrm>
          <a:off x="0" y="0"/>
          <a:ext cx="0" cy="0"/>
          <a:chOff x="0" y="0"/>
          <a:chExt cx="0" cy="0"/>
        </a:xfrm>
      </p:grpSpPr>
      <p:sp>
        <p:nvSpPr>
          <p:cNvPr id="13" name="Text Placeholder 15"/>
          <p:cNvSpPr>
            <a:spLocks noGrp="1"/>
          </p:cNvSpPr>
          <p:nvPr>
            <p:ph type="body" sz="quarter" idx="13"/>
          </p:nvPr>
        </p:nvSpPr>
        <p:spPr>
          <a:xfrm>
            <a:off x="500400" y="712800"/>
            <a:ext cx="4071600" cy="5359406"/>
          </a:xfrm>
          <a:prstGeom prst="roundRect">
            <a:avLst>
              <a:gd name="adj" fmla="val 9365"/>
            </a:avLst>
          </a:prstGeom>
          <a:gradFill>
            <a:gsLst>
              <a:gs pos="0">
                <a:schemeClr val="accent1">
                  <a:alpha val="90000"/>
                </a:schemeClr>
              </a:gs>
              <a:gs pos="100000">
                <a:schemeClr val="accent1">
                  <a:alpha val="80000"/>
                </a:schemeClr>
              </a:gs>
            </a:gsLst>
            <a:lin ang="5400000" scaled="0"/>
          </a:gradFill>
          <a:ln w="25400">
            <a:solidFill>
              <a:schemeClr val="accent1"/>
            </a:solidFill>
          </a:ln>
        </p:spPr>
        <p:txBody>
          <a:bodyPr lIns="180000" tIns="90000" rIns="180000" bIns="90000"/>
          <a:lstStyle>
            <a:lvl1pPr marL="0" indent="0">
              <a:spcBef>
                <a:spcPts val="0"/>
              </a:spcBef>
              <a:buNone/>
              <a:defRPr sz="1800" b="0">
                <a:solidFill>
                  <a:schemeClr val="bg1"/>
                </a:solidFill>
                <a:latin typeface="Century Gothic" panose="020B0502020202020204" pitchFamily="34" charset="0"/>
              </a:defRPr>
            </a:lvl1pPr>
            <a:lvl2pPr marL="0" indent="0">
              <a:buFont typeface="Arial" panose="020B0604020202020204" pitchFamily="34" charset="0"/>
              <a:buNone/>
              <a:defRPr sz="1800">
                <a:latin typeface="Century Gothic" panose="020B0502020202020204" pitchFamily="34" charset="0"/>
              </a:defRPr>
            </a:lvl2pPr>
            <a:lvl3pPr marL="0" indent="0">
              <a:buFont typeface="Arial" panose="020B0604020202020204" pitchFamily="34" charset="0"/>
              <a:buNone/>
              <a:defRPr sz="1800">
                <a:latin typeface="Century Gothic" panose="020B0502020202020204" pitchFamily="34" charset="0"/>
              </a:defRPr>
            </a:lvl3pPr>
            <a:lvl4pPr marL="0" indent="0">
              <a:buFont typeface="Arial" panose="020B0604020202020204" pitchFamily="34" charset="0"/>
              <a:buNone/>
              <a:defRPr sz="1800">
                <a:latin typeface="Century Gothic" panose="020B0502020202020204" pitchFamily="34" charset="0"/>
              </a:defRPr>
            </a:lvl4pPr>
            <a:lvl5pPr marL="0" indent="0" algn="l">
              <a:buFont typeface="Arial" panose="020B0604020202020204" pitchFamily="34" charset="0"/>
              <a:buNone/>
              <a:defRPr sz="1800">
                <a:latin typeface="Century Gothic" panose="020B0502020202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550029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0AD002-8097-4D13-B3A6-E74DEE1AA492}" type="datetime1">
              <a:rPr lang="en-US" smtClean="0"/>
              <a:pPr/>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83A61-950A-4262-9EAF-13FAD3CBEC3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EEBD84-7722-4904-98BC-BBB561AF5ED6}" type="datetime1">
              <a:rPr lang="en-US" smtClean="0"/>
              <a:pPr/>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83A61-950A-4262-9EAF-13FAD3CBEC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3AAF8E-3B0F-4052-89E8-DBBE237A3E9B}" type="datetime1">
              <a:rPr lang="en-US" smtClean="0"/>
              <a:pPr/>
              <a:t>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A83A61-950A-4262-9EAF-13FAD3CBEC3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A994D7-5832-4565-8FE4-7366877979AE}" type="datetime1">
              <a:rPr lang="en-US" smtClean="0"/>
              <a:pPr/>
              <a:t>5/11/2022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A83A61-950A-4262-9EAF-13FAD3CBEC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39210C-D8CD-4E70-8C5E-3EB4D4241249}" type="datetime1">
              <a:rPr lang="en-US" smtClean="0"/>
              <a:pPr/>
              <a:t>5/11/2022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A83A61-950A-4262-9EAF-13FAD3CBEC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C6048D-D9E5-44F1-9B7F-D50672797C3E}" type="datetime1">
              <a:rPr lang="en-US" smtClean="0"/>
              <a:pPr/>
              <a:t>5/11/2022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A83A61-950A-4262-9EAF-13FAD3CBEC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6504AF-0DE8-47C7-9A2C-F9B6CBAB6461}" type="datetime1">
              <a:rPr lang="en-US" smtClean="0"/>
              <a:pPr/>
              <a:t>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A83A61-950A-4262-9EAF-13FAD3CBEC3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22C5F5-CDC0-423D-8763-BE9AF6579A3E}" type="datetime1">
              <a:rPr lang="en-US" smtClean="0"/>
              <a:pPr/>
              <a:t>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A83A61-950A-4262-9EAF-13FAD3CBEC3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7B32B2"/>
            </a:gs>
            <a:gs pos="100000">
              <a:srgbClr val="401A5D"/>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0B1FFA-B3BE-4975-A648-5464017A223F}" type="datetime1">
              <a:rPr lang="en-US" smtClean="0"/>
              <a:pPr/>
              <a:t>5/11/2022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83A61-950A-4262-9EAF-13FAD3CBEC3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6.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3.xml"/><Relationship Id="rId4" Type="http://schemas.openxmlformats.org/officeDocument/2006/relationships/image" Target="../media/image81.jpeg"/></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82.wmf"/><Relationship Id="rId2" Type="http://schemas.microsoft.com/office/2007/relationships/media" Target="../media/media1.mp4"/><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83.png"/><Relationship Id="rId4"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1676401"/>
            <a:ext cx="7010400" cy="1924050"/>
          </a:xfrm>
        </p:spPr>
        <p:style>
          <a:lnRef idx="2">
            <a:schemeClr val="accent4"/>
          </a:lnRef>
          <a:fillRef idx="1">
            <a:schemeClr val="lt1"/>
          </a:fillRef>
          <a:effectRef idx="0">
            <a:schemeClr val="accent4"/>
          </a:effectRef>
          <a:fontRef idx="minor">
            <a:schemeClr val="dk1"/>
          </a:fontRef>
        </p:style>
        <p:txBody>
          <a:bodyPr>
            <a:normAutofit fontScale="90000"/>
          </a:bodyPr>
          <a:lstStyle/>
          <a:p>
            <a:r>
              <a:rPr lang="en-US"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Diet and Health for Sportsman</a:t>
            </a:r>
            <a:endParaRPr lang="en-US" sz="7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Subtitle 2"/>
          <p:cNvSpPr>
            <a:spLocks noGrp="1"/>
          </p:cNvSpPr>
          <p:nvPr>
            <p:ph type="subTitle" idx="1"/>
          </p:nvPr>
        </p:nvSpPr>
        <p:spPr>
          <a:xfrm>
            <a:off x="4648200" y="4419600"/>
            <a:ext cx="4495800" cy="1524000"/>
          </a:xfrm>
          <a:solidFill>
            <a:schemeClr val="accent1"/>
          </a:solidFill>
        </p:spPr>
        <p:txBody>
          <a:bodyPr>
            <a:normAutofit fontScale="92500" lnSpcReduction="20000"/>
          </a:bodyPr>
          <a:lstStyle/>
          <a:p>
            <a:r>
              <a:rPr lang="en-US" sz="2800" dirty="0" smtClean="0"/>
              <a:t>Dr. </a:t>
            </a:r>
            <a:r>
              <a:rPr lang="en-US" sz="2800" dirty="0" err="1" smtClean="0"/>
              <a:t>Ila</a:t>
            </a:r>
            <a:r>
              <a:rPr lang="en-US" sz="2800" dirty="0" smtClean="0"/>
              <a:t> </a:t>
            </a:r>
            <a:r>
              <a:rPr lang="en-US" sz="2800" dirty="0" err="1" smtClean="0"/>
              <a:t>Jogi</a:t>
            </a:r>
            <a:endParaRPr lang="en-US" sz="2800" dirty="0" smtClean="0"/>
          </a:p>
          <a:p>
            <a:r>
              <a:rPr lang="en-US" sz="2800" dirty="0" smtClean="0"/>
              <a:t>Head, Department of Home Science</a:t>
            </a:r>
          </a:p>
          <a:p>
            <a:r>
              <a:rPr lang="en-US" sz="2800" dirty="0" err="1" smtClean="0"/>
              <a:t>Mahila</a:t>
            </a:r>
            <a:r>
              <a:rPr lang="en-US" sz="2800" dirty="0" smtClean="0"/>
              <a:t> </a:t>
            </a:r>
            <a:r>
              <a:rPr lang="en-US" sz="2800" dirty="0" err="1" smtClean="0"/>
              <a:t>Mahavidyalaya</a:t>
            </a:r>
            <a:r>
              <a:rPr lang="en-US" sz="2800" dirty="0" smtClean="0"/>
              <a:t>, </a:t>
            </a:r>
            <a:r>
              <a:rPr lang="en-US" sz="2800" dirty="0" err="1" smtClean="0"/>
              <a:t>Karad</a:t>
            </a:r>
            <a:endParaRPr lang="en-US" sz="2800" dirty="0"/>
          </a:p>
        </p:txBody>
      </p:sp>
      <p:sp>
        <p:nvSpPr>
          <p:cNvPr id="69634" name="AutoShape 2" descr="Image result for Diet and health for sportsperson+imag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9636" name="AutoShape 4" descr="Image result for Diet and health for sportsperson+imag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9638" name="Picture 6" descr="Sports Nutrition Chart - What To Include In Your Diet?"/>
          <p:cNvPicPr>
            <a:picLocks noChangeAspect="1" noChangeArrowheads="1"/>
          </p:cNvPicPr>
          <p:nvPr/>
        </p:nvPicPr>
        <p:blipFill>
          <a:blip r:embed="rId2"/>
          <a:srcRect/>
          <a:stretch>
            <a:fillRect/>
          </a:stretch>
        </p:blipFill>
        <p:spPr bwMode="auto">
          <a:xfrm rot="19937715">
            <a:off x="400935" y="177412"/>
            <a:ext cx="1963518" cy="2208959"/>
          </a:xfrm>
          <a:prstGeom prst="rect">
            <a:avLst/>
          </a:prstGeom>
          <a:noFill/>
        </p:spPr>
      </p:pic>
      <p:pic>
        <p:nvPicPr>
          <p:cNvPr id="69640" name="Picture 8" descr="Sports Nutrition Chart"/>
          <p:cNvPicPr>
            <a:picLocks noChangeAspect="1" noChangeArrowheads="1"/>
          </p:cNvPicPr>
          <p:nvPr/>
        </p:nvPicPr>
        <p:blipFill>
          <a:blip r:embed="rId3"/>
          <a:srcRect/>
          <a:stretch>
            <a:fillRect/>
          </a:stretch>
        </p:blipFill>
        <p:spPr bwMode="auto">
          <a:xfrm>
            <a:off x="169930" y="3886200"/>
            <a:ext cx="3640070" cy="2819400"/>
          </a:xfrm>
          <a:prstGeom prst="rect">
            <a:avLst/>
          </a:prstGeom>
          <a:noFill/>
        </p:spPr>
      </p:pic>
      <p:sp>
        <p:nvSpPr>
          <p:cNvPr id="8" name="Slide Number Placeholder 7"/>
          <p:cNvSpPr>
            <a:spLocks noGrp="1"/>
          </p:cNvSpPr>
          <p:nvPr>
            <p:ph type="sldNum" sz="quarter" idx="12"/>
          </p:nvPr>
        </p:nvSpPr>
        <p:spPr/>
        <p:txBody>
          <a:bodyPr/>
          <a:lstStyle/>
          <a:p>
            <a:fld id="{5CA83A61-950A-4262-9EAF-13FAD3CBEC3F}" type="slidenum">
              <a:rPr lang="en-US" smtClean="0"/>
              <a:pPr/>
              <a:t>1</a:t>
            </a:fld>
            <a:endParaRPr lang="en-US"/>
          </a:p>
        </p:txBody>
      </p:sp>
      <p:sp>
        <p:nvSpPr>
          <p:cNvPr id="9" name="Footer Placeholder 8"/>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What's healthy  eating about? feeling great having more energy being fit It is all about; "/>
          <p:cNvPicPr>
            <a:picLocks noChangeAspect="1" noChangeArrowheads="1"/>
          </p:cNvPicPr>
          <p:nvPr/>
        </p:nvPicPr>
        <p:blipFill>
          <a:blip r:embed="rId2"/>
          <a:srcRect/>
          <a:stretch>
            <a:fillRect/>
          </a:stretch>
        </p:blipFill>
        <p:spPr bwMode="auto">
          <a:xfrm>
            <a:off x="533400" y="457200"/>
            <a:ext cx="7924800" cy="58102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10</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Eat fewer snacks&#10; "/>
          <p:cNvPicPr>
            <a:picLocks noChangeAspect="1" noChangeArrowheads="1"/>
          </p:cNvPicPr>
          <p:nvPr/>
        </p:nvPicPr>
        <p:blipFill>
          <a:blip r:embed="rId2"/>
          <a:srcRect/>
          <a:stretch>
            <a:fillRect/>
          </a:stretch>
        </p:blipFill>
        <p:spPr bwMode="auto">
          <a:xfrm>
            <a:off x="1447800" y="1143000"/>
            <a:ext cx="6076950" cy="4562476"/>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11</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9090" name="Picture 2" descr="‘Big picture strategies’  To help you &lt;ul&gt;&lt;li&gt;Enough calories &lt;/li&gt;&lt;/ul&gt;&lt;ul&gt;&lt;li&gt;Variety of foods &lt;/li&gt;&lt;/ul&gt;&lt;ul&gt;&lt;li&gt;3. Mode..."/>
          <p:cNvPicPr>
            <a:picLocks noChangeAspect="1" noChangeArrowheads="1"/>
          </p:cNvPicPr>
          <p:nvPr/>
        </p:nvPicPr>
        <p:blipFill>
          <a:blip r:embed="rId2"/>
          <a:srcRect/>
          <a:stretch>
            <a:fillRect/>
          </a:stretch>
        </p:blipFill>
        <p:spPr bwMode="auto">
          <a:xfrm>
            <a:off x="609600" y="533400"/>
            <a:ext cx="7924800" cy="5734051"/>
          </a:xfrm>
          <a:prstGeom prst="rect">
            <a:avLst/>
          </a:prstGeom>
          <a:noFill/>
        </p:spPr>
      </p:pic>
      <p:sp>
        <p:nvSpPr>
          <p:cNvPr id="4" name="Slide Number Placeholder 3"/>
          <p:cNvSpPr>
            <a:spLocks noGrp="1"/>
          </p:cNvSpPr>
          <p:nvPr>
            <p:ph type="sldNum" sz="quarter" idx="12"/>
          </p:nvPr>
        </p:nvSpPr>
        <p:spPr/>
        <p:txBody>
          <a:bodyPr/>
          <a:lstStyle/>
          <a:p>
            <a:fld id="{5CA83A61-950A-4262-9EAF-13FAD3CBEC3F}" type="slidenum">
              <a:rPr lang="en-US" smtClean="0"/>
              <a:pPr/>
              <a:t>12</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lt;ul&gt;&lt;li&gt;Balance calorie intake and calorie expenditure.  &lt;/li&gt;&lt;/ul&gt;&lt;ul&gt;&lt;li&gt;Don't eat more food &lt;/li&gt;&lt;/ul&gt;&lt;ul&gt;&lt;li&gt;EAT ENOUG..."/>
          <p:cNvPicPr>
            <a:picLocks noChangeAspect="1" noChangeArrowheads="1"/>
          </p:cNvPicPr>
          <p:nvPr/>
        </p:nvPicPr>
        <p:blipFill>
          <a:blip r:embed="rId2"/>
          <a:srcRect/>
          <a:stretch>
            <a:fillRect/>
          </a:stretch>
        </p:blipFill>
        <p:spPr bwMode="auto">
          <a:xfrm>
            <a:off x="1143000" y="666749"/>
            <a:ext cx="7315200" cy="58864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13</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2. EAT A VARIETY OF PRODUCTS &lt;ul&gt;&lt;li&gt;Eat food you do no normally eat &lt;/li&gt;&lt;/ul&gt;&lt;ul&gt;&lt;li&gt;Fruits, vegetables, grains and legu..."/>
          <p:cNvPicPr>
            <a:picLocks noChangeAspect="1" noChangeArrowheads="1"/>
          </p:cNvPicPr>
          <p:nvPr/>
        </p:nvPicPr>
        <p:blipFill>
          <a:blip r:embed="rId2"/>
          <a:srcRect/>
          <a:stretch>
            <a:fillRect/>
          </a:stretch>
        </p:blipFill>
        <p:spPr bwMode="auto">
          <a:xfrm>
            <a:off x="762000" y="685800"/>
            <a:ext cx="7772400" cy="55054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14</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4. EAT PLENTY OF FRUITS, VEGETABLES GRAINS, and LEGUMES   &lt;ul&gt;&lt;li&gt;Foods high in complex carbohydrates, fiber, vitamins, an..."/>
          <p:cNvPicPr>
            <a:picLocks noChangeAspect="1" noChangeArrowheads="1"/>
          </p:cNvPicPr>
          <p:nvPr/>
        </p:nvPicPr>
        <p:blipFill>
          <a:blip r:embed="rId2"/>
          <a:srcRect/>
          <a:stretch>
            <a:fillRect/>
          </a:stretch>
        </p:blipFill>
        <p:spPr bwMode="auto">
          <a:xfrm>
            <a:off x="1143000" y="762000"/>
            <a:ext cx="7315200" cy="52006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15</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lt;ul&gt;&lt;li&gt;Flushes our systems; the kidneys and bladder, of waste products and toxins.  &lt;/li&gt;&lt;/ul&gt;&lt;ul&gt;&lt;li&gt;A majority of Ameri..."/>
          <p:cNvPicPr>
            <a:picLocks noChangeAspect="1" noChangeArrowheads="1"/>
          </p:cNvPicPr>
          <p:nvPr/>
        </p:nvPicPr>
        <p:blipFill>
          <a:blip r:embed="rId2"/>
          <a:srcRect/>
          <a:stretch>
            <a:fillRect/>
          </a:stretch>
        </p:blipFill>
        <p:spPr bwMode="auto">
          <a:xfrm>
            <a:off x="1066800" y="762000"/>
            <a:ext cx="6934200" cy="52006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16</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6. LIMIT SUGARY FOODS, SALT, and REFINED-GRAINS PRODUCTS  &lt;ul&gt;&lt;li&gt;In a year, just one daily 12-ounce can of soda (160 calo..."/>
          <p:cNvPicPr>
            <a:picLocks noChangeAspect="1" noChangeArrowheads="1"/>
          </p:cNvPicPr>
          <p:nvPr/>
        </p:nvPicPr>
        <p:blipFill>
          <a:blip r:embed="rId2"/>
          <a:srcRect/>
          <a:stretch>
            <a:fillRect/>
          </a:stretch>
        </p:blipFill>
        <p:spPr bwMode="auto">
          <a:xfrm>
            <a:off x="1219200" y="914400"/>
            <a:ext cx="6934200" cy="52006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17</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7. DON’T BE THE FOOD POLICE &lt;ul&gt;&lt;li&gt;Enjoy your favorite foods . &lt;/li&gt;&lt;/ul&gt;&lt;ul&gt;&lt;li&gt;Food is a great source of pleasure. &lt;/li..."/>
          <p:cNvPicPr>
            <a:picLocks noChangeAspect="1" noChangeArrowheads="1"/>
          </p:cNvPicPr>
          <p:nvPr/>
        </p:nvPicPr>
        <p:blipFill>
          <a:blip r:embed="rId2"/>
          <a:srcRect/>
          <a:stretch>
            <a:fillRect/>
          </a:stretch>
        </p:blipFill>
        <p:spPr bwMode="auto">
          <a:xfrm>
            <a:off x="1143000" y="1143000"/>
            <a:ext cx="6934200" cy="52006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18</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8. GET MOVING &lt;ul&gt;&lt;li&gt;Energy and feelings of well-being. &lt;/li&gt;&lt;/ul&gt;&lt;ul&gt;&lt;li&gt;Any healthy eating plan work even better.  &lt;/li..."/>
          <p:cNvPicPr>
            <a:picLocks noChangeAspect="1" noChangeArrowheads="1"/>
          </p:cNvPicPr>
          <p:nvPr/>
        </p:nvPicPr>
        <p:blipFill>
          <a:blip r:embed="rId2"/>
          <a:srcRect/>
          <a:stretch>
            <a:fillRect/>
          </a:stretch>
        </p:blipFill>
        <p:spPr bwMode="auto">
          <a:xfrm>
            <a:off x="1371600" y="990600"/>
            <a:ext cx="6934200" cy="52006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19</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mean by Health?</a:t>
            </a:r>
            <a:endParaRPr lang="en-US" dirty="0"/>
          </a:p>
        </p:txBody>
      </p:sp>
      <p:sp>
        <p:nvSpPr>
          <p:cNvPr id="3" name="Content Placeholder 2"/>
          <p:cNvSpPr>
            <a:spLocks noGrp="1"/>
          </p:cNvSpPr>
          <p:nvPr>
            <p:ph idx="1"/>
          </p:nvPr>
        </p:nvSpPr>
        <p:spPr/>
        <p:txBody>
          <a:bodyPr/>
          <a:lstStyle/>
          <a:p>
            <a:r>
              <a:rPr lang="en-US" dirty="0" smtClean="0"/>
              <a:t>According to WHO,</a:t>
            </a:r>
          </a:p>
          <a:p>
            <a:endParaRPr lang="en-US" dirty="0" smtClean="0"/>
          </a:p>
          <a:p>
            <a:pPr>
              <a:buNone/>
            </a:pPr>
            <a:r>
              <a:rPr lang="en-US" dirty="0" smtClean="0"/>
              <a:t>   “Health is a state of complete of physical, mental and social well being and not merely the absence any disease or infirmity”</a:t>
            </a:r>
            <a:endParaRPr lang="en-US" dirty="0"/>
          </a:p>
        </p:txBody>
      </p:sp>
      <p:sp>
        <p:nvSpPr>
          <p:cNvPr id="4" name="Slide Number Placeholder 3"/>
          <p:cNvSpPr>
            <a:spLocks noGrp="1"/>
          </p:cNvSpPr>
          <p:nvPr>
            <p:ph type="sldNum" sz="quarter" idx="12"/>
          </p:nvPr>
        </p:nvSpPr>
        <p:spPr/>
        <p:txBody>
          <a:bodyPr/>
          <a:lstStyle/>
          <a:p>
            <a:fld id="{5CA83A61-950A-4262-9EAF-13FAD3CBEC3F}" type="slidenum">
              <a:rPr lang="en-US" smtClean="0"/>
              <a:pPr/>
              <a:t>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288211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8. GET MOVING &lt;ul&gt;&lt;li&gt;Energy and feelings of well-being. &lt;/li&gt;&lt;/ul&gt;&lt;ul&gt;&lt;li&gt;Any healthy eating plan work even better.  &lt;/li..."/>
          <p:cNvPicPr>
            <a:picLocks noChangeAspect="1" noChangeArrowheads="1"/>
          </p:cNvPicPr>
          <p:nvPr/>
        </p:nvPicPr>
        <p:blipFill>
          <a:blip r:embed="rId2"/>
          <a:srcRect/>
          <a:stretch>
            <a:fillRect/>
          </a:stretch>
        </p:blipFill>
        <p:spPr bwMode="auto">
          <a:xfrm>
            <a:off x="1143000" y="762000"/>
            <a:ext cx="6934200" cy="52006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20</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5" y="4406900"/>
            <a:ext cx="8480858" cy="1362075"/>
          </a:xfrm>
        </p:spPr>
        <p:txBody>
          <a:bodyPr/>
          <a:lstStyle/>
          <a:p>
            <a:r>
              <a:rPr lang="en-US" b="0" dirty="0" smtClean="0"/>
              <a:t>WHAT TO EAT????</a:t>
            </a:r>
            <a:endParaRPr lang="en-US" b="0" dirty="0"/>
          </a:p>
        </p:txBody>
      </p:sp>
      <p:sp>
        <p:nvSpPr>
          <p:cNvPr id="3" name="Text Placeholder 2"/>
          <p:cNvSpPr>
            <a:spLocks noGrp="1"/>
          </p:cNvSpPr>
          <p:nvPr>
            <p:ph type="body" idx="1"/>
          </p:nvPr>
        </p:nvSpPr>
        <p:spPr>
          <a:xfrm>
            <a:off x="0" y="2906713"/>
            <a:ext cx="8494713" cy="1500187"/>
          </a:xfrm>
        </p:spPr>
        <p:txBody>
          <a:bodyPr>
            <a:normAutofit/>
          </a:bodyPr>
          <a:lstStyle/>
          <a:p>
            <a:r>
              <a:rPr lang="en-US" sz="8000" dirty="0" smtClean="0"/>
              <a:t>HEALTHY FOOD</a:t>
            </a:r>
            <a:endParaRPr lang="en-US" sz="8000" dirty="0"/>
          </a:p>
        </p:txBody>
      </p:sp>
      <p:pic>
        <p:nvPicPr>
          <p:cNvPr id="4" name="Picture 3" descr="Choose My Plate dot gov. Drawing of a place setting showing the correct serving sizes for fruits, grains, vegetables, protein, and dairy."/>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855" y="0"/>
            <a:ext cx="3762586" cy="31241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Text Placeholder 36867"/>
          <p:cNvPicPr>
            <a:picLocks noGrp="1" noChangeAspect="1"/>
          </p:cNvPicPr>
          <p:nvPr/>
        </p:nvPicPr>
        <p:blipFill>
          <a:blip r:embed="rId3"/>
          <a:stretch>
            <a:fillRect/>
          </a:stretch>
        </p:blipFill>
        <p:spPr>
          <a:xfrm>
            <a:off x="5105399" y="4254914"/>
            <a:ext cx="3401291" cy="2374486"/>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fld id="{5CA83A61-950A-4262-9EAF-13FAD3CBEC3F}" type="slidenum">
              <a:rPr lang="en-US" smtClean="0"/>
              <a:pPr/>
              <a:t>21</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850899"/>
            <a:ext cx="7772400" cy="4940301"/>
          </a:xfrm>
        </p:spPr>
        <p:txBody>
          <a:bodyPr>
            <a:noAutofit/>
          </a:bodyPr>
          <a:lstStyle/>
          <a:p>
            <a:endParaRPr lang="en-US" sz="4400" dirty="0" smtClean="0">
              <a:solidFill>
                <a:srgbClr val="FF0000"/>
              </a:solidFill>
            </a:endParaRPr>
          </a:p>
          <a:p>
            <a:endParaRPr lang="en-US" sz="4400" dirty="0" smtClean="0">
              <a:solidFill>
                <a:srgbClr val="FF0000"/>
              </a:solidFill>
            </a:endParaRPr>
          </a:p>
          <a:p>
            <a:endParaRPr lang="en-US" sz="4400" dirty="0" smtClean="0">
              <a:solidFill>
                <a:srgbClr val="FF0000"/>
              </a:solidFill>
            </a:endParaRPr>
          </a:p>
          <a:p>
            <a:endParaRPr lang="en-US" sz="4400" dirty="0" smtClean="0">
              <a:solidFill>
                <a:srgbClr val="FF0000"/>
              </a:solidFill>
            </a:endParaRPr>
          </a:p>
          <a:p>
            <a:endParaRPr lang="en-US" sz="4400" dirty="0" smtClean="0">
              <a:solidFill>
                <a:srgbClr val="FF0000"/>
              </a:solidFill>
            </a:endParaRPr>
          </a:p>
          <a:p>
            <a:endParaRPr lang="en-US" sz="4400" dirty="0" smtClean="0">
              <a:solidFill>
                <a:srgbClr val="FF0000"/>
              </a:solidFill>
            </a:endParaRPr>
          </a:p>
          <a:p>
            <a:endParaRPr lang="en-US" sz="4400" dirty="0" smtClean="0">
              <a:solidFill>
                <a:srgbClr val="FF0000"/>
              </a:solidFill>
            </a:endParaRPr>
          </a:p>
          <a:p>
            <a:endParaRPr lang="en-US" sz="4400" dirty="0" smtClean="0">
              <a:solidFill>
                <a:srgbClr val="FF0000"/>
              </a:solidFill>
            </a:endParaRPr>
          </a:p>
          <a:p>
            <a:endParaRPr lang="en-US" sz="4400" dirty="0" smtClean="0">
              <a:solidFill>
                <a:srgbClr val="FF0000"/>
              </a:solidFill>
            </a:endParaRPr>
          </a:p>
          <a:p>
            <a:endParaRPr lang="en-US" sz="4400" dirty="0" smtClean="0">
              <a:solidFill>
                <a:srgbClr val="FF0000"/>
              </a:solidFill>
            </a:endParaRPr>
          </a:p>
          <a:p>
            <a:endParaRPr lang="en-US" sz="4400" dirty="0" smtClean="0">
              <a:solidFill>
                <a:srgbClr val="FF0000"/>
              </a:solidFill>
            </a:endParaRPr>
          </a:p>
          <a:p>
            <a:endParaRPr lang="en-US" sz="4400" dirty="0" smtClean="0">
              <a:solidFill>
                <a:srgbClr val="FF0000"/>
              </a:solidFill>
            </a:endParaRPr>
          </a:p>
          <a:p>
            <a:endParaRPr lang="en-US" sz="4400" dirty="0" smtClean="0">
              <a:solidFill>
                <a:srgbClr val="FF0000"/>
              </a:solidFill>
            </a:endParaRPr>
          </a:p>
          <a:p>
            <a:endParaRPr lang="en-US" sz="4400" dirty="0" smtClean="0">
              <a:solidFill>
                <a:srgbClr val="FF0000"/>
              </a:solidFill>
            </a:endParaRPr>
          </a:p>
          <a:p>
            <a:endParaRPr lang="en-US" sz="4400" dirty="0" smtClean="0">
              <a:solidFill>
                <a:srgbClr val="FF0000"/>
              </a:solidFill>
            </a:endParaRPr>
          </a:p>
          <a:p>
            <a:endParaRPr lang="en-US" sz="4400" dirty="0" smtClean="0">
              <a:solidFill>
                <a:srgbClr val="FF0000"/>
              </a:solidFill>
            </a:endParaRPr>
          </a:p>
          <a:p>
            <a:endParaRPr lang="en-US" sz="4400" dirty="0" smtClean="0">
              <a:solidFill>
                <a:srgbClr val="FF0000"/>
              </a:solidFill>
            </a:endParaRPr>
          </a:p>
          <a:p>
            <a:endParaRPr lang="en-US" sz="4400" dirty="0" smtClean="0">
              <a:solidFill>
                <a:srgbClr val="FF0000"/>
              </a:solidFill>
            </a:endParaRPr>
          </a:p>
          <a:p>
            <a:endParaRPr lang="en-US" sz="4400" dirty="0" smtClean="0">
              <a:solidFill>
                <a:srgbClr val="FF0000"/>
              </a:solidFill>
            </a:endParaRPr>
          </a:p>
          <a:p>
            <a:endParaRPr lang="en-US" sz="4400" dirty="0" smtClean="0">
              <a:solidFill>
                <a:srgbClr val="FF0000"/>
              </a:solidFill>
            </a:endParaRPr>
          </a:p>
          <a:p>
            <a:endParaRPr lang="en-US" sz="4400" dirty="0" smtClean="0">
              <a:solidFill>
                <a:srgbClr val="FF0000"/>
              </a:solidFill>
            </a:endParaRPr>
          </a:p>
          <a:p>
            <a:endParaRPr lang="en-US" sz="4400" dirty="0" smtClean="0">
              <a:solidFill>
                <a:srgbClr val="FF0000"/>
              </a:solidFill>
            </a:endParaRPr>
          </a:p>
          <a:p>
            <a:r>
              <a:rPr lang="en-US" sz="4400" dirty="0" smtClean="0">
                <a:solidFill>
                  <a:srgbClr val="FF0000"/>
                </a:solidFill>
              </a:rPr>
              <a:t>Functions of Food:</a:t>
            </a:r>
          </a:p>
          <a:p>
            <a:endParaRPr lang="en-US" sz="4400" dirty="0" smtClean="0"/>
          </a:p>
          <a:p>
            <a:pPr>
              <a:buFont typeface="Wingdings" pitchFamily="2" charset="2"/>
              <a:buChar char="§"/>
            </a:pPr>
            <a:r>
              <a:rPr lang="en-US" sz="4400" dirty="0" smtClean="0"/>
              <a:t>Energy Yielding</a:t>
            </a:r>
          </a:p>
          <a:p>
            <a:pPr>
              <a:buFont typeface="Wingdings" pitchFamily="2" charset="2"/>
              <a:buChar char="§"/>
            </a:pPr>
            <a:r>
              <a:rPr lang="en-US" sz="4400" dirty="0" smtClean="0"/>
              <a:t> Body Building</a:t>
            </a:r>
          </a:p>
          <a:p>
            <a:pPr>
              <a:buFont typeface="Wingdings" pitchFamily="2" charset="2"/>
              <a:buChar char="§"/>
            </a:pPr>
            <a:r>
              <a:rPr lang="en-US" sz="4400" dirty="0" smtClean="0"/>
              <a:t> Protective food stuffs</a:t>
            </a:r>
          </a:p>
          <a:p>
            <a:pPr>
              <a:buFont typeface="Wingdings" pitchFamily="2" charset="2"/>
              <a:buChar char="§"/>
            </a:pPr>
            <a:endParaRPr lang="en-US" sz="4400" dirty="0"/>
          </a:p>
        </p:txBody>
      </p:sp>
      <p:sp>
        <p:nvSpPr>
          <p:cNvPr id="4" name="Slide Number Placeholder 3"/>
          <p:cNvSpPr>
            <a:spLocks noGrp="1"/>
          </p:cNvSpPr>
          <p:nvPr>
            <p:ph type="sldNum" sz="quarter" idx="12"/>
          </p:nvPr>
        </p:nvSpPr>
        <p:spPr/>
        <p:txBody>
          <a:bodyPr/>
          <a:lstStyle/>
          <a:p>
            <a:fld id="{5CA83A61-950A-4262-9EAF-13FAD3CBEC3F}" type="slidenum">
              <a:rPr lang="en-US" smtClean="0"/>
              <a:pPr/>
              <a:t>22</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HEALTHY MIND&#10;Have good intention:&#10;we responsible to our choice&#10;Spend time wisely:&#10;Surat Al-`Aşr (By time)&#10;Planning our liv..."/>
          <p:cNvPicPr>
            <a:picLocks noChangeAspect="1" noChangeArrowheads="1"/>
          </p:cNvPicPr>
          <p:nvPr/>
        </p:nvPicPr>
        <p:blipFill>
          <a:blip r:embed="rId2"/>
          <a:srcRect/>
          <a:stretch>
            <a:fillRect/>
          </a:stretch>
        </p:blipFill>
        <p:spPr bwMode="auto">
          <a:xfrm>
            <a:off x="533400" y="304800"/>
            <a:ext cx="8077200" cy="6324600"/>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23</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6145"/>
          <p:cNvSpPr txBox="1"/>
          <p:nvPr/>
        </p:nvSpPr>
        <p:spPr>
          <a:xfrm>
            <a:off x="3651250" y="4699000"/>
            <a:ext cx="1920875" cy="822325"/>
          </a:xfrm>
          <a:prstGeom prst="rect">
            <a:avLst/>
          </a:prstGeom>
          <a:noFill/>
          <a:ln w="9525">
            <a:noFill/>
          </a:ln>
        </p:spPr>
        <p:txBody>
          <a:bodyPr>
            <a:spAutoFit/>
          </a:bodyPr>
          <a:lstStyle/>
          <a:p>
            <a:pPr lvl="0" algn="ctr" eaLnBrk="1" hangingPunct="1">
              <a:spcBef>
                <a:spcPct val="50000"/>
              </a:spcBef>
              <a:buClr>
                <a:srgbClr val="000000"/>
              </a:buClr>
            </a:pPr>
            <a:r>
              <a:rPr lang="en-GB" altLang="x-none" sz="2400">
                <a:latin typeface="Arial" panose="020B0604020202020204" pitchFamily="34" charset="0"/>
                <a:ea typeface="Arial" panose="020B0604020202020204" pitchFamily="34" charset="0"/>
              </a:rPr>
              <a:t>For</a:t>
            </a:r>
            <a:br>
              <a:rPr lang="en-GB" altLang="x-none" sz="2400">
                <a:latin typeface="Arial" panose="020B0604020202020204" pitchFamily="34" charset="0"/>
                <a:ea typeface="Arial" panose="020B0604020202020204" pitchFamily="34" charset="0"/>
              </a:rPr>
            </a:br>
            <a:r>
              <a:rPr lang="en-GB" altLang="x-none" sz="2400">
                <a:latin typeface="Arial" panose="020B0604020202020204" pitchFamily="34" charset="0"/>
                <a:ea typeface="Arial" panose="020B0604020202020204" pitchFamily="34" charset="0"/>
              </a:rPr>
              <a:t>energy</a:t>
            </a:r>
          </a:p>
        </p:txBody>
      </p:sp>
      <p:sp>
        <p:nvSpPr>
          <p:cNvPr id="6147" name="Text Box 6146"/>
          <p:cNvSpPr txBox="1"/>
          <p:nvPr/>
        </p:nvSpPr>
        <p:spPr>
          <a:xfrm>
            <a:off x="936625" y="4699000"/>
            <a:ext cx="1920875" cy="822325"/>
          </a:xfrm>
          <a:prstGeom prst="rect">
            <a:avLst/>
          </a:prstGeom>
          <a:noFill/>
          <a:ln w="9525">
            <a:noFill/>
          </a:ln>
        </p:spPr>
        <p:txBody>
          <a:bodyPr>
            <a:spAutoFit/>
          </a:bodyPr>
          <a:lstStyle/>
          <a:p>
            <a:pPr lvl="0" algn="ctr" eaLnBrk="1" hangingPunct="1">
              <a:spcBef>
                <a:spcPct val="50000"/>
              </a:spcBef>
              <a:buClr>
                <a:srgbClr val="000000"/>
              </a:buClr>
            </a:pPr>
            <a:r>
              <a:rPr lang="en-GB" altLang="x-none" sz="2400">
                <a:latin typeface="Arial" panose="020B0604020202020204" pitchFamily="34" charset="0"/>
                <a:ea typeface="Arial" panose="020B0604020202020204" pitchFamily="34" charset="0"/>
              </a:rPr>
              <a:t>For</a:t>
            </a:r>
            <a:br>
              <a:rPr lang="en-GB" altLang="x-none" sz="2400">
                <a:latin typeface="Arial" panose="020B0604020202020204" pitchFamily="34" charset="0"/>
                <a:ea typeface="Arial" panose="020B0604020202020204" pitchFamily="34" charset="0"/>
              </a:rPr>
            </a:br>
            <a:r>
              <a:rPr lang="en-GB" altLang="x-none" sz="2400">
                <a:latin typeface="Arial" panose="020B0604020202020204" pitchFamily="34" charset="0"/>
                <a:ea typeface="Arial" panose="020B0604020202020204" pitchFamily="34" charset="0"/>
              </a:rPr>
              <a:t>energy</a:t>
            </a:r>
          </a:p>
        </p:txBody>
      </p:sp>
      <p:sp>
        <p:nvSpPr>
          <p:cNvPr id="6148" name="Text Box 6147"/>
          <p:cNvSpPr txBox="1"/>
          <p:nvPr/>
        </p:nvSpPr>
        <p:spPr>
          <a:xfrm>
            <a:off x="6286500" y="4699000"/>
            <a:ext cx="1920875" cy="822325"/>
          </a:xfrm>
          <a:prstGeom prst="rect">
            <a:avLst/>
          </a:prstGeom>
          <a:noFill/>
          <a:ln w="9525">
            <a:noFill/>
          </a:ln>
        </p:spPr>
        <p:txBody>
          <a:bodyPr>
            <a:spAutoFit/>
          </a:bodyPr>
          <a:lstStyle/>
          <a:p>
            <a:pPr lvl="0" algn="ctr" eaLnBrk="1" hangingPunct="1">
              <a:spcBef>
                <a:spcPct val="50000"/>
              </a:spcBef>
              <a:buClr>
                <a:srgbClr val="000000"/>
              </a:buClr>
            </a:pPr>
            <a:r>
              <a:rPr lang="en-GB" altLang="x-none" sz="2400">
                <a:latin typeface="Arial" panose="020B0604020202020204" pitchFamily="34" charset="0"/>
                <a:ea typeface="Arial" panose="020B0604020202020204" pitchFamily="34" charset="0"/>
              </a:rPr>
              <a:t>Prevents</a:t>
            </a:r>
            <a:br>
              <a:rPr lang="en-GB" altLang="x-none" sz="2400">
                <a:latin typeface="Arial" panose="020B0604020202020204" pitchFamily="34" charset="0"/>
                <a:ea typeface="Arial" panose="020B0604020202020204" pitchFamily="34" charset="0"/>
              </a:rPr>
            </a:br>
            <a:r>
              <a:rPr lang="en-GB" altLang="x-none" sz="2400">
                <a:latin typeface="Arial" panose="020B0604020202020204" pitchFamily="34" charset="0"/>
                <a:ea typeface="Arial" panose="020B0604020202020204" pitchFamily="34" charset="0"/>
              </a:rPr>
              <a:t>constipation</a:t>
            </a:r>
          </a:p>
        </p:txBody>
      </p:sp>
      <p:sp>
        <p:nvSpPr>
          <p:cNvPr id="6149" name="Text Box 6148"/>
          <p:cNvSpPr txBox="1"/>
          <p:nvPr/>
        </p:nvSpPr>
        <p:spPr>
          <a:xfrm>
            <a:off x="3219450" y="2800350"/>
            <a:ext cx="2719388" cy="603250"/>
          </a:xfrm>
          <a:prstGeom prst="rect">
            <a:avLst/>
          </a:prstGeom>
          <a:noFill/>
          <a:ln w="38100" cap="flat" cmpd="sng">
            <a:solidFill>
              <a:schemeClr val="accent2"/>
            </a:solidFill>
            <a:prstDash val="solid"/>
            <a:miter/>
            <a:headEnd type="none" w="med" len="med"/>
            <a:tailEnd type="none" w="med" len="med"/>
          </a:ln>
        </p:spPr>
        <p:txBody>
          <a:bodyPr wrap="none" anchor="t">
            <a:spAutoFit/>
          </a:bodyPr>
          <a:lstStyle/>
          <a:p>
            <a:pPr lvl="0" algn="ctr" eaLnBrk="1" hangingPunct="1"/>
            <a:r>
              <a:rPr lang="en-GB" altLang="x-none" sz="3100">
                <a:latin typeface="Arial" panose="020B0604020202020204" pitchFamily="34" charset="0"/>
                <a:ea typeface="Arial" panose="020B0604020202020204" pitchFamily="34" charset="0"/>
              </a:rPr>
              <a:t>carbohydrates</a:t>
            </a:r>
            <a:endParaRPr sz="3100">
              <a:latin typeface="Arial" panose="020B0604020202020204" pitchFamily="34" charset="0"/>
              <a:ea typeface="Arial" panose="020B0604020202020204" pitchFamily="34" charset="0"/>
            </a:endParaRPr>
          </a:p>
        </p:txBody>
      </p:sp>
      <p:sp>
        <p:nvSpPr>
          <p:cNvPr id="6150" name="Text Box 6149"/>
          <p:cNvSpPr txBox="1"/>
          <p:nvPr/>
        </p:nvSpPr>
        <p:spPr>
          <a:xfrm>
            <a:off x="954088" y="6224588"/>
            <a:ext cx="1920875" cy="519112"/>
          </a:xfrm>
          <a:prstGeom prst="rect">
            <a:avLst/>
          </a:prstGeom>
          <a:noFill/>
          <a:ln w="9525">
            <a:noFill/>
          </a:ln>
        </p:spPr>
        <p:txBody>
          <a:bodyPr>
            <a:spAutoFit/>
          </a:bodyPr>
          <a:lstStyle/>
          <a:p>
            <a:pPr lvl="0" algn="ctr" eaLnBrk="1" hangingPunct="1">
              <a:spcBef>
                <a:spcPct val="50000"/>
              </a:spcBef>
              <a:buClr>
                <a:srgbClr val="000000"/>
              </a:buClr>
            </a:pPr>
            <a:r>
              <a:rPr lang="en-GB" altLang="x-none" sz="2800">
                <a:latin typeface="Arial" panose="020B0604020202020204" pitchFamily="34" charset="0"/>
                <a:ea typeface="Arial" panose="020B0604020202020204" pitchFamily="34" charset="0"/>
              </a:rPr>
              <a:t>sugar</a:t>
            </a:r>
          </a:p>
        </p:txBody>
      </p:sp>
      <p:sp>
        <p:nvSpPr>
          <p:cNvPr id="6151" name="Text Box 6150"/>
          <p:cNvSpPr txBox="1"/>
          <p:nvPr/>
        </p:nvSpPr>
        <p:spPr>
          <a:xfrm>
            <a:off x="3636963" y="6224588"/>
            <a:ext cx="1920875" cy="519112"/>
          </a:xfrm>
          <a:prstGeom prst="rect">
            <a:avLst/>
          </a:prstGeom>
          <a:noFill/>
          <a:ln w="9525">
            <a:noFill/>
          </a:ln>
        </p:spPr>
        <p:txBody>
          <a:bodyPr>
            <a:spAutoFit/>
          </a:bodyPr>
          <a:lstStyle/>
          <a:p>
            <a:pPr lvl="0" algn="ctr" eaLnBrk="1" hangingPunct="1">
              <a:spcBef>
                <a:spcPct val="50000"/>
              </a:spcBef>
              <a:buClr>
                <a:srgbClr val="000000"/>
              </a:buClr>
            </a:pPr>
            <a:r>
              <a:rPr lang="en-GB" altLang="x-none" sz="2800">
                <a:latin typeface="Arial" panose="020B0604020202020204" pitchFamily="34" charset="0"/>
                <a:ea typeface="Arial" panose="020B0604020202020204" pitchFamily="34" charset="0"/>
              </a:rPr>
              <a:t>starch</a:t>
            </a:r>
          </a:p>
        </p:txBody>
      </p:sp>
      <p:sp>
        <p:nvSpPr>
          <p:cNvPr id="6152" name="Text Box 6151"/>
          <p:cNvSpPr txBox="1"/>
          <p:nvPr/>
        </p:nvSpPr>
        <p:spPr>
          <a:xfrm>
            <a:off x="6303963" y="6224588"/>
            <a:ext cx="1920875" cy="519112"/>
          </a:xfrm>
          <a:prstGeom prst="rect">
            <a:avLst/>
          </a:prstGeom>
          <a:noFill/>
          <a:ln w="9525">
            <a:noFill/>
          </a:ln>
        </p:spPr>
        <p:txBody>
          <a:bodyPr>
            <a:spAutoFit/>
          </a:bodyPr>
          <a:lstStyle/>
          <a:p>
            <a:pPr lvl="0" algn="ctr" eaLnBrk="1" hangingPunct="1">
              <a:spcBef>
                <a:spcPct val="50000"/>
              </a:spcBef>
              <a:buClr>
                <a:srgbClr val="000000"/>
              </a:buClr>
            </a:pPr>
            <a:r>
              <a:rPr lang="en-GB" altLang="x-none" sz="2800">
                <a:latin typeface="Arial" panose="020B0604020202020204" pitchFamily="34" charset="0"/>
                <a:ea typeface="Arial" panose="020B0604020202020204" pitchFamily="34" charset="0"/>
              </a:rPr>
              <a:t>fibre</a:t>
            </a:r>
          </a:p>
        </p:txBody>
      </p:sp>
      <p:sp>
        <p:nvSpPr>
          <p:cNvPr id="6153" name="Text Box 6152"/>
          <p:cNvSpPr txBox="1"/>
          <p:nvPr/>
        </p:nvSpPr>
        <p:spPr>
          <a:xfrm>
            <a:off x="539750" y="1731963"/>
            <a:ext cx="7689850" cy="946150"/>
          </a:xfrm>
          <a:prstGeom prst="rect">
            <a:avLst/>
          </a:prstGeom>
          <a:noFill/>
          <a:ln w="9525">
            <a:noFill/>
          </a:ln>
        </p:spPr>
        <p:txBody>
          <a:bodyPr>
            <a:spAutoFit/>
          </a:bodyPr>
          <a:lstStyle/>
          <a:p>
            <a:pPr lvl="0" eaLnBrk="1" hangingPunct="1"/>
            <a:r>
              <a:rPr lang="en-IE" altLang="x-none" sz="2800">
                <a:latin typeface="Arial" panose="020B0604020202020204" pitchFamily="34" charset="0"/>
                <a:ea typeface="Arial" panose="020B0604020202020204" pitchFamily="34" charset="0"/>
              </a:rPr>
              <a:t>A balanced diet contains all the food types in the right amounts to stay healthy. </a:t>
            </a:r>
          </a:p>
        </p:txBody>
      </p:sp>
      <p:pic>
        <p:nvPicPr>
          <p:cNvPr id="6154" name="Picture 6153" descr="dreamstime_2990793"/>
          <p:cNvPicPr>
            <a:picLocks noChangeAspect="1"/>
          </p:cNvPicPr>
          <p:nvPr/>
        </p:nvPicPr>
        <p:blipFill>
          <a:blip r:embed="rId2"/>
          <a:stretch>
            <a:fillRect/>
          </a:stretch>
        </p:blipFill>
        <p:spPr>
          <a:xfrm>
            <a:off x="914400" y="3751263"/>
            <a:ext cx="1957388" cy="2395537"/>
          </a:xfrm>
          <a:prstGeom prst="rect">
            <a:avLst/>
          </a:prstGeom>
          <a:noFill/>
          <a:ln w="9525">
            <a:noFill/>
          </a:ln>
        </p:spPr>
      </p:pic>
      <p:pic>
        <p:nvPicPr>
          <p:cNvPr id="6155" name="Picture 6154" descr="iStock_000002791697Medium"/>
          <p:cNvPicPr>
            <a:picLocks noChangeAspect="1"/>
          </p:cNvPicPr>
          <p:nvPr/>
        </p:nvPicPr>
        <p:blipFill>
          <a:blip r:embed="rId3"/>
          <a:stretch>
            <a:fillRect/>
          </a:stretch>
        </p:blipFill>
        <p:spPr>
          <a:xfrm>
            <a:off x="3621088" y="3751263"/>
            <a:ext cx="2024062" cy="2408237"/>
          </a:xfrm>
          <a:prstGeom prst="rect">
            <a:avLst/>
          </a:prstGeom>
          <a:noFill/>
          <a:ln w="9525">
            <a:noFill/>
          </a:ln>
        </p:spPr>
      </p:pic>
      <p:pic>
        <p:nvPicPr>
          <p:cNvPr id="6156" name="Picture 6155" descr="dreamstime_4406221"/>
          <p:cNvPicPr>
            <a:picLocks noChangeAspect="1"/>
          </p:cNvPicPr>
          <p:nvPr/>
        </p:nvPicPr>
        <p:blipFill>
          <a:blip r:embed="rId4"/>
          <a:stretch>
            <a:fillRect/>
          </a:stretch>
        </p:blipFill>
        <p:spPr>
          <a:xfrm>
            <a:off x="6327775" y="3751263"/>
            <a:ext cx="1895475" cy="2395537"/>
          </a:xfrm>
          <a:prstGeom prst="rect">
            <a:avLst/>
          </a:prstGeom>
          <a:noFill/>
          <a:ln w="9525">
            <a:noFill/>
          </a:ln>
        </p:spPr>
      </p:pic>
      <p:sp>
        <p:nvSpPr>
          <p:cNvPr id="6161" name="Straight Connector 6160"/>
          <p:cNvSpPr/>
          <p:nvPr/>
        </p:nvSpPr>
        <p:spPr>
          <a:xfrm flipH="1">
            <a:off x="1981200" y="3048000"/>
            <a:ext cx="1219200" cy="609600"/>
          </a:xfrm>
          <a:prstGeom prst="line">
            <a:avLst/>
          </a:prstGeom>
          <a:ln w="38100" cap="flat" cmpd="sng">
            <a:solidFill>
              <a:schemeClr val="accent2"/>
            </a:solidFill>
            <a:prstDash val="solid"/>
            <a:headEnd type="none" w="med" len="med"/>
            <a:tailEnd type="triangle" w="med" len="med"/>
          </a:ln>
        </p:spPr>
      </p:sp>
      <p:sp>
        <p:nvSpPr>
          <p:cNvPr id="6162" name="Straight Connector 6161"/>
          <p:cNvSpPr/>
          <p:nvPr/>
        </p:nvSpPr>
        <p:spPr>
          <a:xfrm>
            <a:off x="5943600" y="3048000"/>
            <a:ext cx="1371600" cy="609600"/>
          </a:xfrm>
          <a:prstGeom prst="line">
            <a:avLst/>
          </a:prstGeom>
          <a:ln w="38100" cap="flat" cmpd="sng">
            <a:solidFill>
              <a:schemeClr val="accent2"/>
            </a:solidFill>
            <a:prstDash val="solid"/>
            <a:headEnd type="none" w="med" len="med"/>
            <a:tailEnd type="triangle" w="med" len="med"/>
          </a:ln>
        </p:spPr>
      </p:sp>
      <p:sp>
        <p:nvSpPr>
          <p:cNvPr id="6163" name="Straight Connector 6162"/>
          <p:cNvSpPr/>
          <p:nvPr/>
        </p:nvSpPr>
        <p:spPr>
          <a:xfrm flipH="1">
            <a:off x="4572000" y="3429000"/>
            <a:ext cx="0" cy="381000"/>
          </a:xfrm>
          <a:prstGeom prst="line">
            <a:avLst/>
          </a:prstGeom>
          <a:ln w="38100" cap="flat" cmpd="sng">
            <a:solidFill>
              <a:schemeClr val="accent2"/>
            </a:solidFill>
            <a:prstDash val="solid"/>
            <a:headEnd type="none" w="med" len="med"/>
            <a:tailEnd type="triangle" w="med" len="med"/>
          </a:ln>
        </p:spPr>
      </p:sp>
      <p:sp>
        <p:nvSpPr>
          <p:cNvPr id="16" name="Slide Number Placeholder 15"/>
          <p:cNvSpPr>
            <a:spLocks noGrp="1"/>
          </p:cNvSpPr>
          <p:nvPr>
            <p:ph type="sldNum" sz="quarter" idx="12"/>
          </p:nvPr>
        </p:nvSpPr>
        <p:spPr/>
        <p:txBody>
          <a:bodyPr/>
          <a:lstStyle/>
          <a:p>
            <a:fld id="{5CA83A61-950A-4262-9EAF-13FAD3CBEC3F}" type="slidenum">
              <a:rPr lang="en-US" smtClean="0"/>
              <a:pPr/>
              <a:t>24</a:t>
            </a:fld>
            <a:endParaRPr lang="en-US"/>
          </a:p>
        </p:txBody>
      </p:sp>
      <p:sp>
        <p:nvSpPr>
          <p:cNvPr id="17" name="Footer Placeholder 1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615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1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15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15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p:bldP spid="614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8193"/>
          <p:cNvSpPr txBox="1"/>
          <p:nvPr/>
        </p:nvSpPr>
        <p:spPr>
          <a:xfrm>
            <a:off x="3622675" y="4013200"/>
            <a:ext cx="2168525" cy="1373188"/>
          </a:xfrm>
          <a:prstGeom prst="rect">
            <a:avLst/>
          </a:prstGeom>
          <a:noFill/>
          <a:ln w="9525">
            <a:noFill/>
          </a:ln>
        </p:spPr>
        <p:txBody>
          <a:bodyPr>
            <a:spAutoFit/>
          </a:bodyPr>
          <a:lstStyle/>
          <a:p>
            <a:pPr lvl="0" algn="ctr" eaLnBrk="1" hangingPunct="1">
              <a:spcBef>
                <a:spcPct val="50000"/>
              </a:spcBef>
              <a:buClr>
                <a:srgbClr val="000000"/>
              </a:buClr>
            </a:pPr>
            <a:r>
              <a:rPr lang="en-GB" altLang="x-none" sz="2800">
                <a:latin typeface="Arial" panose="020B0604020202020204" pitchFamily="34" charset="0"/>
                <a:ea typeface="Arial" panose="020B0604020202020204" pitchFamily="34" charset="0"/>
              </a:rPr>
              <a:t>For</a:t>
            </a:r>
            <a:br>
              <a:rPr lang="en-GB" altLang="x-none" sz="2800">
                <a:latin typeface="Arial" panose="020B0604020202020204" pitchFamily="34" charset="0"/>
                <a:ea typeface="Arial" panose="020B0604020202020204" pitchFamily="34" charset="0"/>
              </a:rPr>
            </a:br>
            <a:r>
              <a:rPr lang="en-GB" altLang="x-none" sz="2800">
                <a:latin typeface="Arial" panose="020B0604020202020204" pitchFamily="34" charset="0"/>
                <a:ea typeface="Arial" panose="020B0604020202020204" pitchFamily="34" charset="0"/>
              </a:rPr>
              <a:t>energy and insulation</a:t>
            </a:r>
          </a:p>
        </p:txBody>
      </p:sp>
      <p:sp>
        <p:nvSpPr>
          <p:cNvPr id="8195" name="Text Box 8194"/>
          <p:cNvSpPr txBox="1"/>
          <p:nvPr/>
        </p:nvSpPr>
        <p:spPr>
          <a:xfrm>
            <a:off x="4181475" y="2836863"/>
            <a:ext cx="795338" cy="557212"/>
          </a:xfrm>
          <a:prstGeom prst="rect">
            <a:avLst/>
          </a:prstGeom>
          <a:noFill/>
          <a:ln w="38100" cap="flat" cmpd="sng">
            <a:solidFill>
              <a:schemeClr val="folHlink"/>
            </a:solidFill>
            <a:prstDash val="solid"/>
            <a:miter/>
            <a:headEnd type="none" w="med" len="med"/>
            <a:tailEnd type="none" w="med" len="med"/>
          </a:ln>
        </p:spPr>
        <p:txBody>
          <a:bodyPr wrap="none" anchor="t">
            <a:spAutoFit/>
          </a:bodyPr>
          <a:lstStyle/>
          <a:p>
            <a:pPr lvl="0" algn="ctr" eaLnBrk="1" hangingPunct="1"/>
            <a:r>
              <a:rPr lang="en-GB" altLang="x-none" sz="2800">
                <a:latin typeface="Arial" panose="020B0604020202020204" pitchFamily="34" charset="0"/>
                <a:ea typeface="Arial" panose="020B0604020202020204" pitchFamily="34" charset="0"/>
              </a:rPr>
              <a:t>fats</a:t>
            </a:r>
            <a:endParaRPr sz="2800">
              <a:latin typeface="Arial" panose="020B0604020202020204" pitchFamily="34" charset="0"/>
              <a:ea typeface="Arial" panose="020B0604020202020204" pitchFamily="34" charset="0"/>
            </a:endParaRPr>
          </a:p>
        </p:txBody>
      </p:sp>
      <p:sp>
        <p:nvSpPr>
          <p:cNvPr id="8196" name="Text Box 8195"/>
          <p:cNvSpPr txBox="1"/>
          <p:nvPr/>
        </p:nvSpPr>
        <p:spPr>
          <a:xfrm>
            <a:off x="539750" y="1731963"/>
            <a:ext cx="7689850" cy="946150"/>
          </a:xfrm>
          <a:prstGeom prst="rect">
            <a:avLst/>
          </a:prstGeom>
          <a:noFill/>
          <a:ln w="9525">
            <a:noFill/>
          </a:ln>
        </p:spPr>
        <p:txBody>
          <a:bodyPr>
            <a:spAutoFit/>
          </a:bodyPr>
          <a:lstStyle/>
          <a:p>
            <a:pPr lvl="0" eaLnBrk="1" hangingPunct="1"/>
            <a:r>
              <a:rPr lang="en-IE" altLang="x-none" sz="2800">
                <a:latin typeface="Arial" panose="020B0604020202020204" pitchFamily="34" charset="0"/>
                <a:ea typeface="Arial" panose="020B0604020202020204" pitchFamily="34" charset="0"/>
              </a:rPr>
              <a:t>A balanced diet contains all the food types in the right amounts to stay healthy. </a:t>
            </a:r>
          </a:p>
        </p:txBody>
      </p:sp>
      <p:pic>
        <p:nvPicPr>
          <p:cNvPr id="8197" name="Picture 8196" descr="iStock_000004061264Medium"/>
          <p:cNvPicPr>
            <a:picLocks noChangeAspect="1"/>
          </p:cNvPicPr>
          <p:nvPr/>
        </p:nvPicPr>
        <p:blipFill>
          <a:blip r:embed="rId2"/>
          <a:stretch>
            <a:fillRect/>
          </a:stretch>
        </p:blipFill>
        <p:spPr>
          <a:xfrm>
            <a:off x="1360488" y="3756025"/>
            <a:ext cx="3402012" cy="2554288"/>
          </a:xfrm>
          <a:prstGeom prst="rect">
            <a:avLst/>
          </a:prstGeom>
          <a:noFill/>
          <a:ln w="9525">
            <a:noFill/>
          </a:ln>
        </p:spPr>
      </p:pic>
      <p:pic>
        <p:nvPicPr>
          <p:cNvPr id="8198" name="Picture 8197" descr="dreamstime_3457237"/>
          <p:cNvPicPr>
            <a:picLocks noChangeAspect="1"/>
          </p:cNvPicPr>
          <p:nvPr/>
        </p:nvPicPr>
        <p:blipFill>
          <a:blip r:embed="rId3"/>
          <a:stretch>
            <a:fillRect/>
          </a:stretch>
        </p:blipFill>
        <p:spPr>
          <a:xfrm>
            <a:off x="4697413" y="3756025"/>
            <a:ext cx="3614737" cy="2408238"/>
          </a:xfrm>
          <a:prstGeom prst="rect">
            <a:avLst/>
          </a:prstGeom>
          <a:noFill/>
          <a:ln w="9525">
            <a:noFill/>
          </a:ln>
        </p:spPr>
      </p:pic>
      <p:sp>
        <p:nvSpPr>
          <p:cNvPr id="8199" name="Straight Connector 8198"/>
          <p:cNvSpPr/>
          <p:nvPr/>
        </p:nvSpPr>
        <p:spPr>
          <a:xfrm>
            <a:off x="4572000" y="3429000"/>
            <a:ext cx="0" cy="304800"/>
          </a:xfrm>
          <a:prstGeom prst="line">
            <a:avLst/>
          </a:prstGeom>
          <a:ln w="57150" cap="flat" cmpd="sng">
            <a:solidFill>
              <a:schemeClr val="folHlink"/>
            </a:solidFill>
            <a:prstDash val="solid"/>
            <a:headEnd type="none" w="med" len="med"/>
            <a:tailEnd type="triangle" w="med" len="med"/>
          </a:ln>
        </p:spPr>
      </p:sp>
      <p:sp>
        <p:nvSpPr>
          <p:cNvPr id="8" name="Slide Number Placeholder 7"/>
          <p:cNvSpPr>
            <a:spLocks noGrp="1"/>
          </p:cNvSpPr>
          <p:nvPr>
            <p:ph type="sldNum" sz="quarter" idx="12"/>
          </p:nvPr>
        </p:nvSpPr>
        <p:spPr/>
        <p:txBody>
          <a:bodyPr/>
          <a:lstStyle/>
          <a:p>
            <a:fld id="{5CA83A61-950A-4262-9EAF-13FAD3CBEC3F}" type="slidenum">
              <a:rPr lang="en-US" smtClean="0"/>
              <a:pPr/>
              <a:t>25</a:t>
            </a:fld>
            <a:endParaRPr lang="en-US"/>
          </a:p>
        </p:txBody>
      </p:sp>
      <p:sp>
        <p:nvSpPr>
          <p:cNvPr id="9" name="Footer Placeholder 8"/>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819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198"/>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CARBOHYDRATES</a:t>
            </a:r>
            <a:endParaRPr lang="en-US" dirty="0"/>
          </a:p>
        </p:txBody>
      </p:sp>
      <p:sp>
        <p:nvSpPr>
          <p:cNvPr id="3" name="Content Placeholder 2"/>
          <p:cNvSpPr>
            <a:spLocks noGrp="1"/>
          </p:cNvSpPr>
          <p:nvPr>
            <p:ph idx="1"/>
          </p:nvPr>
        </p:nvSpPr>
        <p:spPr>
          <a:xfrm>
            <a:off x="457200" y="4114801"/>
            <a:ext cx="8229600" cy="2209799"/>
          </a:xfrm>
        </p:spPr>
        <p:txBody>
          <a:bodyPr>
            <a:normAutofit/>
          </a:bodyPr>
          <a:lstStyle/>
          <a:p>
            <a:pPr marL="0" indent="0">
              <a:buNone/>
            </a:pPr>
            <a:r>
              <a:rPr lang="en-US" sz="2800" dirty="0" smtClean="0"/>
              <a:t>*** What </a:t>
            </a:r>
            <a:r>
              <a:rPr lang="en-US" sz="2800" dirty="0"/>
              <a:t>are the types of </a:t>
            </a:r>
            <a:r>
              <a:rPr lang="en-US" sz="2800" dirty="0" smtClean="0"/>
              <a:t>carbohydrates ? There </a:t>
            </a:r>
            <a:r>
              <a:rPr lang="en-US" sz="2800" dirty="0"/>
              <a:t>are two main types of </a:t>
            </a:r>
            <a:r>
              <a:rPr lang="en-US" sz="2800" dirty="0" smtClean="0"/>
              <a:t>carbohydrates:</a:t>
            </a:r>
          </a:p>
          <a:p>
            <a:r>
              <a:rPr lang="en-US" sz="2800" dirty="0" smtClean="0"/>
              <a:t>Complex carbohydrates</a:t>
            </a:r>
          </a:p>
          <a:p>
            <a:r>
              <a:rPr lang="en-US" sz="2800" dirty="0" smtClean="0"/>
              <a:t>Simple carbohydrates</a:t>
            </a:r>
            <a:endParaRPr lang="en-US" sz="2800" dirty="0"/>
          </a:p>
        </p:txBody>
      </p:sp>
      <p:sp>
        <p:nvSpPr>
          <p:cNvPr id="4" name="Rectangle 3"/>
          <p:cNvSpPr/>
          <p:nvPr/>
        </p:nvSpPr>
        <p:spPr>
          <a:xfrm>
            <a:off x="457200" y="1360944"/>
            <a:ext cx="8077200" cy="2677656"/>
          </a:xfrm>
          <a:prstGeom prst="rect">
            <a:avLst/>
          </a:prstGeom>
        </p:spPr>
        <p:txBody>
          <a:bodyPr wrap="square">
            <a:spAutoFit/>
          </a:bodyPr>
          <a:lstStyle/>
          <a:p>
            <a:pPr fontAlgn="base"/>
            <a:r>
              <a:rPr lang="en-US" sz="2800" b="1" dirty="0" smtClean="0"/>
              <a:t> Carbohydrates:</a:t>
            </a:r>
          </a:p>
          <a:p>
            <a:pPr fontAlgn="base"/>
            <a:r>
              <a:rPr lang="en-US" sz="2800" dirty="0" smtClean="0"/>
              <a:t>All the sportspersons and active people should maintain a good inflow of this nutrient as it is an important source of fuel required by the body. Carbohydrate raises blood glucose level in the body.</a:t>
            </a:r>
            <a:endParaRPr lang="en-US" sz="2800" dirty="0"/>
          </a:p>
        </p:txBody>
      </p:sp>
      <p:sp>
        <p:nvSpPr>
          <p:cNvPr id="5" name="Slide Number Placeholder 4"/>
          <p:cNvSpPr>
            <a:spLocks noGrp="1"/>
          </p:cNvSpPr>
          <p:nvPr>
            <p:ph type="sldNum" sz="quarter" idx="12"/>
          </p:nvPr>
        </p:nvSpPr>
        <p:spPr/>
        <p:txBody>
          <a:bodyPr/>
          <a:lstStyle/>
          <a:p>
            <a:fld id="{5CA83A61-950A-4262-9EAF-13FAD3CBEC3F}" type="slidenum">
              <a:rPr lang="en-US" smtClean="0"/>
              <a:pPr/>
              <a:t>26</a:t>
            </a:fld>
            <a:endParaRPr lang="en-US"/>
          </a:p>
        </p:txBody>
      </p:sp>
      <p:sp>
        <p:nvSpPr>
          <p:cNvPr id="6" name="Footer Placeholder 5"/>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45057"/>
          <p:cNvSpPr>
            <a:spLocks noGrp="1"/>
          </p:cNvSpPr>
          <p:nvPr>
            <p:ph type="title"/>
          </p:nvPr>
        </p:nvSpPr>
        <p:spPr>
          <a:xfrm>
            <a:off x="539750" y="381000"/>
            <a:ext cx="8147050" cy="527050"/>
          </a:xfrm>
        </p:spPr>
        <p:txBody>
          <a:bodyPr anchor="ctr">
            <a:noAutofit/>
          </a:bodyPr>
          <a:lstStyle/>
          <a:p>
            <a:r>
              <a:rPr lang="en-US" sz="6000" dirty="0" smtClean="0"/>
              <a:t>FATS</a:t>
            </a:r>
            <a:endParaRPr sz="6000" dirty="0"/>
          </a:p>
        </p:txBody>
      </p:sp>
      <p:sp>
        <p:nvSpPr>
          <p:cNvPr id="45059" name="Text Placeholder 45058"/>
          <p:cNvSpPr>
            <a:spLocks noGrp="1"/>
          </p:cNvSpPr>
          <p:nvPr>
            <p:ph type="body" idx="1"/>
          </p:nvPr>
        </p:nvSpPr>
        <p:spPr>
          <a:xfrm>
            <a:off x="250825" y="1341438"/>
            <a:ext cx="8435975" cy="4754562"/>
          </a:xfrm>
        </p:spPr>
        <p:txBody>
          <a:bodyPr>
            <a:normAutofit/>
          </a:bodyPr>
          <a:lstStyle/>
          <a:p>
            <a:pPr>
              <a:buNone/>
            </a:pPr>
            <a:r>
              <a:rPr lang="en-US" altLang="x-none" sz="2800" dirty="0"/>
              <a:t>   </a:t>
            </a:r>
            <a:r>
              <a:rPr lang="en-US" altLang="x-none" sz="2800" b="1" dirty="0" smtClean="0"/>
              <a:t>This type of </a:t>
            </a:r>
            <a:r>
              <a:rPr lang="en-US" altLang="x-none" sz="2800" b="1" dirty="0"/>
              <a:t>food is </a:t>
            </a:r>
            <a:r>
              <a:rPr lang="en-US" altLang="x-none" sz="2800" b="1" dirty="0" smtClean="0"/>
              <a:t> </a:t>
            </a:r>
            <a:r>
              <a:rPr lang="en-US" altLang="x-none" sz="2800" b="1" dirty="0"/>
              <a:t>not very good for </a:t>
            </a:r>
            <a:r>
              <a:rPr lang="en-US" altLang="x-none" sz="2800" b="1" dirty="0" smtClean="0"/>
              <a:t>us, but are still  for our  needed by our body. So </a:t>
            </a:r>
            <a:r>
              <a:rPr lang="en-US" altLang="x-none" sz="2800" b="1" dirty="0"/>
              <a:t>it is important </a:t>
            </a:r>
            <a:r>
              <a:rPr lang="en-US" altLang="x-none" sz="2800" b="1" dirty="0" smtClean="0"/>
              <a:t>not </a:t>
            </a:r>
            <a:r>
              <a:rPr lang="en-US" altLang="x-none" sz="2800" b="1" dirty="0"/>
              <a:t>to eat it very </a:t>
            </a:r>
            <a:r>
              <a:rPr lang="en-US" altLang="x-none" sz="2800" b="1" dirty="0" smtClean="0"/>
              <a:t>often but in proper proportion.</a:t>
            </a:r>
            <a:endParaRPr sz="2800" b="1" dirty="0"/>
          </a:p>
        </p:txBody>
      </p:sp>
      <p:pic>
        <p:nvPicPr>
          <p:cNvPr id="6" name="Picture 5"/>
          <p:cNvPicPr>
            <a:picLocks noChangeAspect="1"/>
          </p:cNvPicPr>
          <p:nvPr/>
        </p:nvPicPr>
        <p:blipFill>
          <a:blip r:embed="rId2"/>
          <a:stretch>
            <a:fillRect/>
          </a:stretch>
        </p:blipFill>
        <p:spPr>
          <a:xfrm>
            <a:off x="5400675" y="2971800"/>
            <a:ext cx="3362325" cy="3455988"/>
          </a:xfrm>
          <a:prstGeom prst="rect">
            <a:avLst/>
          </a:prstGeom>
          <a:ln>
            <a:noFill/>
          </a:ln>
          <a:effectLst>
            <a:softEdge rad="112500"/>
          </a:effectLst>
        </p:spPr>
      </p:pic>
      <p:sp>
        <p:nvSpPr>
          <p:cNvPr id="5" name="Rectangle 4"/>
          <p:cNvSpPr/>
          <p:nvPr/>
        </p:nvSpPr>
        <p:spPr>
          <a:xfrm>
            <a:off x="381000" y="2819401"/>
            <a:ext cx="4800600" cy="3108543"/>
          </a:xfrm>
          <a:prstGeom prst="rect">
            <a:avLst/>
          </a:prstGeom>
        </p:spPr>
        <p:txBody>
          <a:bodyPr wrap="square">
            <a:spAutoFit/>
          </a:bodyPr>
          <a:lstStyle/>
          <a:p>
            <a:pPr fontAlgn="base"/>
            <a:r>
              <a:rPr lang="en-US" sz="2800" dirty="0" smtClean="0"/>
              <a:t>Fat has the best concentration of energy. Do not think that you cannot eat before an exercise routine. The fact is – a low fat meal can be absorbed easily and a high fat meal must be skipped before workout.</a:t>
            </a:r>
            <a:endParaRPr lang="en-US" sz="2800" dirty="0"/>
          </a:p>
        </p:txBody>
      </p:sp>
      <p:sp>
        <p:nvSpPr>
          <p:cNvPr id="7" name="Slide Number Placeholder 6"/>
          <p:cNvSpPr>
            <a:spLocks noGrp="1"/>
          </p:cNvSpPr>
          <p:nvPr>
            <p:ph type="sldNum" sz="quarter" idx="12"/>
          </p:nvPr>
        </p:nvSpPr>
        <p:spPr/>
        <p:txBody>
          <a:bodyPr/>
          <a:lstStyle/>
          <a:p>
            <a:fld id="{5CA83A61-950A-4262-9EAF-13FAD3CBEC3F}" type="slidenum">
              <a:rPr lang="en-US" smtClean="0"/>
              <a:pPr/>
              <a:t>27</a:t>
            </a:fld>
            <a:endParaRPr lang="en-US"/>
          </a:p>
        </p:txBody>
      </p:sp>
      <p:sp>
        <p:nvSpPr>
          <p:cNvPr id="8" name="Footer Placeholder 7"/>
          <p:cNvSpPr>
            <a:spLocks noGrp="1"/>
          </p:cNvSpPr>
          <p:nvPr>
            <p:ph type="ftr" sz="quarter" idx="1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PROTEINS</a:t>
            </a:r>
            <a:endParaRPr lang="en-US" dirty="0"/>
          </a:p>
        </p:txBody>
      </p:sp>
      <p:sp>
        <p:nvSpPr>
          <p:cNvPr id="4" name="Text Box 3"/>
          <p:cNvSpPr txBox="1">
            <a:spLocks noGrp="1"/>
          </p:cNvSpPr>
          <p:nvPr>
            <p:ph idx="1"/>
          </p:nvPr>
        </p:nvSpPr>
        <p:spPr>
          <a:xfrm>
            <a:off x="457200" y="1106031"/>
            <a:ext cx="8229600" cy="2246769"/>
          </a:xfrm>
          <a:prstGeom prst="rect">
            <a:avLst/>
          </a:prstGeom>
          <a:noFill/>
        </p:spPr>
        <p:txBody>
          <a:bodyPr wrap="square" rtlCol="0">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algn="l" fontAlgn="base"/>
            <a:r>
              <a:rPr sz="2800" b="0" i="0" u="none" strike="noStrike" dirty="0">
                <a:latin typeface="Calibri" panose="020F0502020204030204"/>
              </a:rPr>
              <a:t>Proteins are part of every cell, tissue, and organ in our bodies. These body proteins are constantly being broken down and replaced. The protein in the foods we eat is digested into amino acids that are later used to replace these proteins in our bodies</a:t>
            </a:r>
            <a:r>
              <a:rPr sz="2800" b="0" i="0" u="none" strike="noStrike" smtClean="0">
                <a:latin typeface="Calibri" panose="020F0502020204030204"/>
              </a:rPr>
              <a:t>.</a:t>
            </a:r>
            <a:r>
              <a:rPr lang="en-US" sz="2800" b="0" i="0" u="none" strike="noStrike" dirty="0" smtClean="0">
                <a:latin typeface="Calibri" panose="020F0502020204030204"/>
              </a:rPr>
              <a:t> </a:t>
            </a:r>
            <a:endParaRPr sz="2800" b="0" i="0" u="none" strike="noStrike" dirty="0">
              <a:latin typeface="Calibri" panose="020F0502020204030204"/>
            </a:endParaRPr>
          </a:p>
        </p:txBody>
      </p:sp>
      <p:sp>
        <p:nvSpPr>
          <p:cNvPr id="5" name="Rectangle 4"/>
          <p:cNvSpPr/>
          <p:nvPr/>
        </p:nvSpPr>
        <p:spPr>
          <a:xfrm>
            <a:off x="457200" y="3696831"/>
            <a:ext cx="8305800" cy="2246769"/>
          </a:xfrm>
          <a:prstGeom prst="rect">
            <a:avLst/>
          </a:prstGeom>
        </p:spPr>
        <p:txBody>
          <a:bodyPr wrap="square">
            <a:spAutoFit/>
          </a:bodyPr>
          <a:lstStyle/>
          <a:p>
            <a:pPr fontAlgn="base">
              <a:buFont typeface="Wingdings" pitchFamily="2" charset="2"/>
              <a:buChar char="§"/>
            </a:pPr>
            <a:r>
              <a:rPr lang="en-US" sz="2800" b="1" dirty="0" smtClean="0"/>
              <a:t> Proteins </a:t>
            </a:r>
            <a:r>
              <a:rPr lang="en-US" sz="2800" dirty="0" smtClean="0"/>
              <a:t>are very important in the diet plan of a sportsperson as they are responsible for carrying oxygen in the body and are also the cell damage &amp; cell formation agents. These must be obtained from dairy, non-vegetarian, fruits and vegetable type diets.</a:t>
            </a:r>
            <a:endParaRPr lang="en-US" sz="2800" dirty="0"/>
          </a:p>
        </p:txBody>
      </p:sp>
      <p:sp>
        <p:nvSpPr>
          <p:cNvPr id="6" name="Slide Number Placeholder 5"/>
          <p:cNvSpPr>
            <a:spLocks noGrp="1"/>
          </p:cNvSpPr>
          <p:nvPr>
            <p:ph type="sldNum" sz="quarter" idx="12"/>
          </p:nvPr>
        </p:nvSpPr>
        <p:spPr/>
        <p:txBody>
          <a:bodyPr/>
          <a:lstStyle/>
          <a:p>
            <a:fld id="{5CA83A61-950A-4262-9EAF-13FAD3CBEC3F}" type="slidenum">
              <a:rPr lang="en-US" smtClean="0"/>
              <a:pPr/>
              <a:t>28</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sz="6000" dirty="0"/>
              <a:t>Vitamins and Minerals</a:t>
            </a:r>
            <a:br>
              <a:rPr lang="en-US" sz="6000" dirty="0"/>
            </a:br>
            <a:endParaRPr lang="en-US" sz="6000" dirty="0"/>
          </a:p>
        </p:txBody>
      </p:sp>
      <p:sp>
        <p:nvSpPr>
          <p:cNvPr id="3" name="Content Placeholder 2"/>
          <p:cNvSpPr>
            <a:spLocks noGrp="1"/>
          </p:cNvSpPr>
          <p:nvPr>
            <p:ph idx="1"/>
          </p:nvPr>
        </p:nvSpPr>
        <p:spPr/>
        <p:txBody>
          <a:bodyPr/>
          <a:lstStyle/>
          <a:p>
            <a:pPr marL="0" indent="0">
              <a:buNone/>
            </a:pPr>
            <a:r>
              <a:rPr lang="en-US" dirty="0"/>
              <a:t>Vitamins are organic substances (made by plants or animals), minerals are inorganic elements that come from the earth; soil and water and are absorbed by </a:t>
            </a:r>
            <a:r>
              <a:rPr lang="en-US" dirty="0" smtClean="0"/>
              <a:t>plants. Vitamins </a:t>
            </a:r>
            <a:r>
              <a:rPr lang="en-US" dirty="0"/>
              <a:t>and minerals are nutrients that your body needs to grow and develop normally.</a:t>
            </a:r>
            <a:br>
              <a:rPr lang="en-US" dirty="0"/>
            </a:br>
            <a:r>
              <a:rPr lang="en-US" dirty="0"/>
              <a:t/>
            </a:r>
            <a:br>
              <a:rPr lang="en-US" dirty="0"/>
            </a:br>
            <a:endParaRPr lang="en-US" dirty="0"/>
          </a:p>
        </p:txBody>
      </p:sp>
      <p:sp>
        <p:nvSpPr>
          <p:cNvPr id="4" name="Slide Number Placeholder 3"/>
          <p:cNvSpPr>
            <a:spLocks noGrp="1"/>
          </p:cNvSpPr>
          <p:nvPr>
            <p:ph type="sldNum" sz="quarter" idx="12"/>
          </p:nvPr>
        </p:nvSpPr>
        <p:spPr/>
        <p:txBody>
          <a:bodyPr/>
          <a:lstStyle/>
          <a:p>
            <a:fld id="{5CA83A61-950A-4262-9EAF-13FAD3CBEC3F}" type="slidenum">
              <a:rPr lang="en-US" smtClean="0"/>
              <a:pPr/>
              <a:t>29</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3840" t="11173" r="22808" b="18115"/>
          <a:stretch/>
        </p:blipFill>
        <p:spPr bwMode="auto">
          <a:xfrm>
            <a:off x="0" y="0"/>
            <a:ext cx="92033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5CA83A61-950A-4262-9EAF-13FAD3CBEC3F}" type="slidenum">
              <a:rPr lang="en-US" smtClean="0"/>
              <a:pPr/>
              <a:t>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525977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1265" descr="dreamstime_4441224"/>
          <p:cNvPicPr>
            <a:picLocks noChangeAspect="1"/>
          </p:cNvPicPr>
          <p:nvPr/>
        </p:nvPicPr>
        <p:blipFill>
          <a:blip r:embed="rId2"/>
          <a:stretch>
            <a:fillRect/>
          </a:stretch>
        </p:blipFill>
        <p:spPr>
          <a:xfrm>
            <a:off x="4948238" y="3751263"/>
            <a:ext cx="1974850" cy="2395537"/>
          </a:xfrm>
          <a:prstGeom prst="rect">
            <a:avLst/>
          </a:prstGeom>
          <a:noFill/>
          <a:ln w="9525">
            <a:noFill/>
          </a:ln>
        </p:spPr>
      </p:pic>
      <p:sp>
        <p:nvSpPr>
          <p:cNvPr id="11267" name="Text Box 11266"/>
          <p:cNvSpPr txBox="1"/>
          <p:nvPr/>
        </p:nvSpPr>
        <p:spPr>
          <a:xfrm>
            <a:off x="2254250" y="6224588"/>
            <a:ext cx="1920875" cy="519112"/>
          </a:xfrm>
          <a:prstGeom prst="rect">
            <a:avLst/>
          </a:prstGeom>
          <a:noFill/>
          <a:ln w="9525">
            <a:noFill/>
          </a:ln>
        </p:spPr>
        <p:txBody>
          <a:bodyPr>
            <a:spAutoFit/>
          </a:bodyPr>
          <a:lstStyle/>
          <a:p>
            <a:pPr lvl="0" algn="ctr" eaLnBrk="1" hangingPunct="1">
              <a:spcBef>
                <a:spcPct val="50000"/>
              </a:spcBef>
              <a:buClr>
                <a:srgbClr val="000000"/>
              </a:buClr>
            </a:pPr>
            <a:r>
              <a:rPr lang="en-GB" altLang="x-none" sz="2800">
                <a:latin typeface="Arial" panose="020B0604020202020204" pitchFamily="34" charset="0"/>
                <a:ea typeface="Arial" panose="020B0604020202020204" pitchFamily="34" charset="0"/>
              </a:rPr>
              <a:t>vitamin C</a:t>
            </a:r>
          </a:p>
        </p:txBody>
      </p:sp>
      <p:sp>
        <p:nvSpPr>
          <p:cNvPr id="11268" name="Text Box 11267"/>
          <p:cNvSpPr txBox="1"/>
          <p:nvPr/>
        </p:nvSpPr>
        <p:spPr>
          <a:xfrm>
            <a:off x="4937125" y="6224588"/>
            <a:ext cx="1920875" cy="519112"/>
          </a:xfrm>
          <a:prstGeom prst="rect">
            <a:avLst/>
          </a:prstGeom>
          <a:noFill/>
          <a:ln w="9525">
            <a:noFill/>
          </a:ln>
        </p:spPr>
        <p:txBody>
          <a:bodyPr>
            <a:spAutoFit/>
          </a:bodyPr>
          <a:lstStyle/>
          <a:p>
            <a:pPr lvl="0" algn="ctr" eaLnBrk="1" hangingPunct="1">
              <a:spcBef>
                <a:spcPct val="50000"/>
              </a:spcBef>
              <a:buClr>
                <a:srgbClr val="000000"/>
              </a:buClr>
            </a:pPr>
            <a:r>
              <a:rPr lang="en-GB" altLang="x-none" sz="2800">
                <a:latin typeface="Arial" panose="020B0604020202020204" pitchFamily="34" charset="0"/>
                <a:ea typeface="Arial" panose="020B0604020202020204" pitchFamily="34" charset="0"/>
              </a:rPr>
              <a:t>vitamin D</a:t>
            </a:r>
          </a:p>
        </p:txBody>
      </p:sp>
      <p:sp>
        <p:nvSpPr>
          <p:cNvPr id="11269" name="Text Box 11268"/>
          <p:cNvSpPr txBox="1"/>
          <p:nvPr/>
        </p:nvSpPr>
        <p:spPr>
          <a:xfrm>
            <a:off x="3816350" y="2836863"/>
            <a:ext cx="1528763" cy="557212"/>
          </a:xfrm>
          <a:prstGeom prst="rect">
            <a:avLst/>
          </a:prstGeom>
          <a:noFill/>
          <a:ln w="38100" cap="flat" cmpd="sng">
            <a:solidFill>
              <a:srgbClr val="00A1B2"/>
            </a:solidFill>
            <a:prstDash val="solid"/>
            <a:miter/>
            <a:headEnd type="none" w="med" len="med"/>
            <a:tailEnd type="none" w="med" len="med"/>
          </a:ln>
        </p:spPr>
        <p:txBody>
          <a:bodyPr wrap="none" anchor="t">
            <a:spAutoFit/>
          </a:bodyPr>
          <a:lstStyle/>
          <a:p>
            <a:pPr lvl="0" algn="ctr" eaLnBrk="1" hangingPunct="1"/>
            <a:r>
              <a:rPr lang="en-GB" altLang="x-none" sz="2800">
                <a:latin typeface="Arial" panose="020B0604020202020204" pitchFamily="34" charset="0"/>
                <a:ea typeface="Arial" panose="020B0604020202020204" pitchFamily="34" charset="0"/>
              </a:rPr>
              <a:t>vitamins</a:t>
            </a:r>
            <a:endParaRPr sz="2800">
              <a:latin typeface="Arial" panose="020B0604020202020204" pitchFamily="34" charset="0"/>
              <a:ea typeface="Arial" panose="020B0604020202020204" pitchFamily="34" charset="0"/>
            </a:endParaRPr>
          </a:p>
        </p:txBody>
      </p:sp>
      <p:sp>
        <p:nvSpPr>
          <p:cNvPr id="11270" name="Text Box 11269"/>
          <p:cNvSpPr txBox="1"/>
          <p:nvPr/>
        </p:nvSpPr>
        <p:spPr>
          <a:xfrm>
            <a:off x="539750" y="1731963"/>
            <a:ext cx="7689850" cy="1138773"/>
          </a:xfrm>
          <a:prstGeom prst="rect">
            <a:avLst/>
          </a:prstGeom>
          <a:noFill/>
          <a:ln w="9525">
            <a:noFill/>
          </a:ln>
        </p:spPr>
        <p:txBody>
          <a:bodyPr>
            <a:spAutoFit/>
          </a:bodyPr>
          <a:lstStyle/>
          <a:p>
            <a:r>
              <a:rPr lang="en-IE" altLang="x-none" sz="4000" dirty="0" smtClean="0">
                <a:latin typeface="Arial" panose="020B0604020202020204" pitchFamily="34" charset="0"/>
                <a:ea typeface="Arial" panose="020B0604020202020204" pitchFamily="34" charset="0"/>
              </a:rPr>
              <a:t>VITAMINS</a:t>
            </a:r>
            <a:r>
              <a:rPr lang="en-IE" altLang="x-none" sz="2800" dirty="0" smtClean="0">
                <a:latin typeface="Arial" panose="020B0604020202020204" pitchFamily="34" charset="0"/>
                <a:ea typeface="Arial" panose="020B0604020202020204" pitchFamily="34" charset="0"/>
              </a:rPr>
              <a:t> </a:t>
            </a:r>
          </a:p>
          <a:p>
            <a:pPr lvl="0" eaLnBrk="1" hangingPunct="1"/>
            <a:r>
              <a:rPr lang="en-IE" altLang="x-none" sz="2800" dirty="0" smtClean="0">
                <a:latin typeface="Arial" panose="020B0604020202020204" pitchFamily="34" charset="0"/>
                <a:ea typeface="Arial" panose="020B0604020202020204" pitchFamily="34" charset="0"/>
              </a:rPr>
              <a:t> </a:t>
            </a:r>
            <a:endParaRPr lang="en-IE" altLang="x-none" sz="2800" dirty="0">
              <a:latin typeface="Arial" panose="020B0604020202020204" pitchFamily="34" charset="0"/>
              <a:ea typeface="Arial" panose="020B0604020202020204" pitchFamily="34" charset="0"/>
            </a:endParaRPr>
          </a:p>
        </p:txBody>
      </p:sp>
      <p:pic>
        <p:nvPicPr>
          <p:cNvPr id="11271" name="Picture 11270" descr="iStock_000005197941Medium"/>
          <p:cNvPicPr>
            <a:picLocks noChangeAspect="1"/>
          </p:cNvPicPr>
          <p:nvPr/>
        </p:nvPicPr>
        <p:blipFill>
          <a:blip r:embed="rId3"/>
          <a:stretch>
            <a:fillRect/>
          </a:stretch>
        </p:blipFill>
        <p:spPr>
          <a:xfrm>
            <a:off x="2192338" y="3746500"/>
            <a:ext cx="2382837" cy="2414588"/>
          </a:xfrm>
          <a:prstGeom prst="rect">
            <a:avLst/>
          </a:prstGeom>
          <a:noFill/>
          <a:ln w="9525">
            <a:noFill/>
          </a:ln>
        </p:spPr>
      </p:pic>
      <p:sp>
        <p:nvSpPr>
          <p:cNvPr id="11272" name="Straight Connector 11271"/>
          <p:cNvSpPr/>
          <p:nvPr/>
        </p:nvSpPr>
        <p:spPr>
          <a:xfrm flipH="1">
            <a:off x="3505200" y="3429000"/>
            <a:ext cx="304800" cy="304800"/>
          </a:xfrm>
          <a:prstGeom prst="line">
            <a:avLst/>
          </a:prstGeom>
          <a:ln w="57150" cap="flat" cmpd="sng">
            <a:solidFill>
              <a:schemeClr val="hlink"/>
            </a:solidFill>
            <a:prstDash val="solid"/>
            <a:headEnd type="none" w="med" len="med"/>
            <a:tailEnd type="triangle" w="med" len="med"/>
          </a:ln>
        </p:spPr>
      </p:sp>
      <p:sp>
        <p:nvSpPr>
          <p:cNvPr id="11273" name="Straight Connector 11272"/>
          <p:cNvSpPr/>
          <p:nvPr/>
        </p:nvSpPr>
        <p:spPr>
          <a:xfrm>
            <a:off x="5334000" y="3429000"/>
            <a:ext cx="381000" cy="304800"/>
          </a:xfrm>
          <a:prstGeom prst="line">
            <a:avLst/>
          </a:prstGeom>
          <a:ln w="57150" cap="flat" cmpd="sng">
            <a:solidFill>
              <a:schemeClr val="hlink"/>
            </a:solidFill>
            <a:prstDash val="solid"/>
            <a:headEnd type="none" w="med" len="med"/>
            <a:tailEnd type="triangle" w="med" len="med"/>
          </a:ln>
        </p:spPr>
      </p:sp>
      <p:sp>
        <p:nvSpPr>
          <p:cNvPr id="10" name="Slide Number Placeholder 9"/>
          <p:cNvSpPr>
            <a:spLocks noGrp="1"/>
          </p:cNvSpPr>
          <p:nvPr>
            <p:ph type="sldNum" sz="quarter" idx="12"/>
          </p:nvPr>
        </p:nvSpPr>
        <p:spPr/>
        <p:txBody>
          <a:bodyPr/>
          <a:lstStyle/>
          <a:p>
            <a:fld id="{5CA83A61-950A-4262-9EAF-13FAD3CBEC3F}" type="slidenum">
              <a:rPr lang="en-US" smtClean="0"/>
              <a:pPr/>
              <a:t>30</a:t>
            </a:fld>
            <a:endParaRPr lang="en-US"/>
          </a:p>
        </p:txBody>
      </p:sp>
      <p:sp>
        <p:nvSpPr>
          <p:cNvPr id="11" name="Footer Placeholder 10"/>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P spid="11268" grpId="0"/>
      <p:bldP spid="1126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3313" descr="dreamstime_4441224"/>
          <p:cNvPicPr>
            <a:picLocks noChangeAspect="1"/>
          </p:cNvPicPr>
          <p:nvPr/>
        </p:nvPicPr>
        <p:blipFill>
          <a:blip r:embed="rId2"/>
          <a:stretch>
            <a:fillRect/>
          </a:stretch>
        </p:blipFill>
        <p:spPr>
          <a:xfrm>
            <a:off x="4948238" y="3751263"/>
            <a:ext cx="1974850" cy="2395537"/>
          </a:xfrm>
          <a:prstGeom prst="rect">
            <a:avLst/>
          </a:prstGeom>
          <a:noFill/>
          <a:ln w="9525">
            <a:noFill/>
          </a:ln>
        </p:spPr>
      </p:pic>
      <p:pic>
        <p:nvPicPr>
          <p:cNvPr id="13315" name="Picture 13314" descr="dreamstime_1240414"/>
          <p:cNvPicPr>
            <a:picLocks noChangeAspect="1"/>
          </p:cNvPicPr>
          <p:nvPr/>
        </p:nvPicPr>
        <p:blipFill>
          <a:blip r:embed="rId3"/>
          <a:srcRect l="28125"/>
          <a:stretch>
            <a:fillRect/>
          </a:stretch>
        </p:blipFill>
        <p:spPr>
          <a:xfrm>
            <a:off x="2216150" y="3751263"/>
            <a:ext cx="2025650" cy="2408237"/>
          </a:xfrm>
          <a:prstGeom prst="rect">
            <a:avLst/>
          </a:prstGeom>
          <a:noFill/>
          <a:ln w="9525">
            <a:noFill/>
          </a:ln>
        </p:spPr>
      </p:pic>
      <p:sp>
        <p:nvSpPr>
          <p:cNvPr id="13316" name="Text Box 13315"/>
          <p:cNvSpPr txBox="1"/>
          <p:nvPr/>
        </p:nvSpPr>
        <p:spPr>
          <a:xfrm>
            <a:off x="3800475" y="2836863"/>
            <a:ext cx="1570038" cy="557212"/>
          </a:xfrm>
          <a:prstGeom prst="rect">
            <a:avLst/>
          </a:prstGeom>
          <a:noFill/>
          <a:ln w="38100" cap="flat" cmpd="sng">
            <a:solidFill>
              <a:srgbClr val="009900"/>
            </a:solidFill>
            <a:prstDash val="solid"/>
            <a:miter/>
            <a:headEnd type="none" w="med" len="med"/>
            <a:tailEnd type="none" w="med" len="med"/>
          </a:ln>
        </p:spPr>
        <p:txBody>
          <a:bodyPr wrap="none" anchor="t">
            <a:spAutoFit/>
          </a:bodyPr>
          <a:lstStyle/>
          <a:p>
            <a:pPr lvl="0" algn="ctr" eaLnBrk="1" hangingPunct="1"/>
            <a:r>
              <a:rPr lang="en-GB" altLang="x-none" sz="2800">
                <a:latin typeface="Arial" panose="020B0604020202020204" pitchFamily="34" charset="0"/>
                <a:ea typeface="Arial" panose="020B0604020202020204" pitchFamily="34" charset="0"/>
              </a:rPr>
              <a:t>minerals</a:t>
            </a:r>
            <a:endParaRPr sz="2800">
              <a:latin typeface="Arial" panose="020B0604020202020204" pitchFamily="34" charset="0"/>
              <a:ea typeface="Arial" panose="020B0604020202020204" pitchFamily="34" charset="0"/>
            </a:endParaRPr>
          </a:p>
        </p:txBody>
      </p:sp>
      <p:sp>
        <p:nvSpPr>
          <p:cNvPr id="13317" name="Text Box 13316"/>
          <p:cNvSpPr txBox="1"/>
          <p:nvPr/>
        </p:nvSpPr>
        <p:spPr>
          <a:xfrm>
            <a:off x="539750" y="1731963"/>
            <a:ext cx="7689850" cy="707886"/>
          </a:xfrm>
          <a:prstGeom prst="rect">
            <a:avLst/>
          </a:prstGeom>
          <a:noFill/>
          <a:ln w="9525">
            <a:noFill/>
          </a:ln>
        </p:spPr>
        <p:txBody>
          <a:bodyPr>
            <a:spAutoFit/>
          </a:bodyPr>
          <a:lstStyle/>
          <a:p>
            <a:pPr lvl="0" eaLnBrk="1" hangingPunct="1"/>
            <a:r>
              <a:rPr lang="en-IE" altLang="x-none" sz="4000" dirty="0" smtClean="0">
                <a:latin typeface="Arial" panose="020B0604020202020204" pitchFamily="34" charset="0"/>
                <a:ea typeface="Arial" panose="020B0604020202020204" pitchFamily="34" charset="0"/>
              </a:rPr>
              <a:t>MINERALS</a:t>
            </a:r>
            <a:endParaRPr lang="en-IE" altLang="x-none" sz="4000" dirty="0">
              <a:latin typeface="Arial" panose="020B0604020202020204" pitchFamily="34" charset="0"/>
              <a:ea typeface="Arial" panose="020B0604020202020204" pitchFamily="34" charset="0"/>
            </a:endParaRPr>
          </a:p>
        </p:txBody>
      </p:sp>
      <p:sp>
        <p:nvSpPr>
          <p:cNvPr id="13318" name="Text Box 13317"/>
          <p:cNvSpPr txBox="1"/>
          <p:nvPr/>
        </p:nvSpPr>
        <p:spPr>
          <a:xfrm>
            <a:off x="2254250" y="6224588"/>
            <a:ext cx="1920875" cy="519112"/>
          </a:xfrm>
          <a:prstGeom prst="rect">
            <a:avLst/>
          </a:prstGeom>
          <a:noFill/>
          <a:ln w="9525">
            <a:noFill/>
          </a:ln>
        </p:spPr>
        <p:txBody>
          <a:bodyPr>
            <a:spAutoFit/>
          </a:bodyPr>
          <a:lstStyle/>
          <a:p>
            <a:pPr lvl="0" algn="ctr" eaLnBrk="1" hangingPunct="1">
              <a:spcBef>
                <a:spcPct val="50000"/>
              </a:spcBef>
              <a:buClr>
                <a:srgbClr val="000000"/>
              </a:buClr>
            </a:pPr>
            <a:r>
              <a:rPr lang="en-GB" altLang="x-none" sz="2800">
                <a:latin typeface="Arial" panose="020B0604020202020204" pitchFamily="34" charset="0"/>
                <a:ea typeface="Arial" panose="020B0604020202020204" pitchFamily="34" charset="0"/>
              </a:rPr>
              <a:t>Iron</a:t>
            </a:r>
          </a:p>
        </p:txBody>
      </p:sp>
      <p:sp>
        <p:nvSpPr>
          <p:cNvPr id="13319" name="Text Box 13318"/>
          <p:cNvSpPr txBox="1"/>
          <p:nvPr/>
        </p:nvSpPr>
        <p:spPr>
          <a:xfrm>
            <a:off x="4937125" y="6224588"/>
            <a:ext cx="1920875" cy="519112"/>
          </a:xfrm>
          <a:prstGeom prst="rect">
            <a:avLst/>
          </a:prstGeom>
          <a:noFill/>
          <a:ln w="9525">
            <a:noFill/>
          </a:ln>
        </p:spPr>
        <p:txBody>
          <a:bodyPr>
            <a:spAutoFit/>
          </a:bodyPr>
          <a:lstStyle/>
          <a:p>
            <a:pPr lvl="0" algn="ctr" eaLnBrk="1" hangingPunct="1">
              <a:spcBef>
                <a:spcPct val="50000"/>
              </a:spcBef>
              <a:buClr>
                <a:srgbClr val="000000"/>
              </a:buClr>
            </a:pPr>
            <a:r>
              <a:rPr lang="en-GB" altLang="x-none" sz="2800">
                <a:latin typeface="Arial" panose="020B0604020202020204" pitchFamily="34" charset="0"/>
                <a:ea typeface="Arial" panose="020B0604020202020204" pitchFamily="34" charset="0"/>
              </a:rPr>
              <a:t>Calcium</a:t>
            </a:r>
          </a:p>
        </p:txBody>
      </p:sp>
      <p:sp>
        <p:nvSpPr>
          <p:cNvPr id="13320" name="Straight Connector 13319"/>
          <p:cNvSpPr/>
          <p:nvPr/>
        </p:nvSpPr>
        <p:spPr>
          <a:xfrm>
            <a:off x="5334000" y="3429000"/>
            <a:ext cx="381000" cy="304800"/>
          </a:xfrm>
          <a:prstGeom prst="line">
            <a:avLst/>
          </a:prstGeom>
          <a:ln w="57150" cap="flat" cmpd="sng">
            <a:solidFill>
              <a:srgbClr val="009900"/>
            </a:solidFill>
            <a:prstDash val="solid"/>
            <a:headEnd type="none" w="med" len="med"/>
            <a:tailEnd type="triangle" w="med" len="med"/>
          </a:ln>
        </p:spPr>
      </p:sp>
      <p:sp>
        <p:nvSpPr>
          <p:cNvPr id="13321" name="Straight Connector 13320"/>
          <p:cNvSpPr/>
          <p:nvPr/>
        </p:nvSpPr>
        <p:spPr>
          <a:xfrm flipH="1">
            <a:off x="3505200" y="3429000"/>
            <a:ext cx="304800" cy="304800"/>
          </a:xfrm>
          <a:prstGeom prst="line">
            <a:avLst/>
          </a:prstGeom>
          <a:ln w="57150" cap="flat" cmpd="sng">
            <a:solidFill>
              <a:srgbClr val="009900"/>
            </a:solidFill>
            <a:prstDash val="solid"/>
            <a:headEnd type="none" w="med" len="med"/>
            <a:tailEnd type="triangle" w="med" len="med"/>
          </a:ln>
        </p:spPr>
      </p:sp>
      <p:sp>
        <p:nvSpPr>
          <p:cNvPr id="10" name="Slide Number Placeholder 9"/>
          <p:cNvSpPr>
            <a:spLocks noGrp="1"/>
          </p:cNvSpPr>
          <p:nvPr>
            <p:ph type="sldNum" sz="quarter" idx="12"/>
          </p:nvPr>
        </p:nvSpPr>
        <p:spPr/>
        <p:txBody>
          <a:bodyPr/>
          <a:lstStyle/>
          <a:p>
            <a:fld id="{5CA83A61-950A-4262-9EAF-13FAD3CBEC3F}" type="slidenum">
              <a:rPr lang="en-US" smtClean="0"/>
              <a:pPr/>
              <a:t>31</a:t>
            </a:fld>
            <a:endParaRPr lang="en-US"/>
          </a:p>
        </p:txBody>
      </p:sp>
      <p:sp>
        <p:nvSpPr>
          <p:cNvPr id="11" name="Footer Placeholder 10"/>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3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p:bldP spid="13318" grpId="0"/>
      <p:bldP spid="133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Fluid Intake Guidelines"/>
          <p:cNvPicPr>
            <a:picLocks noChangeAspect="1" noChangeArrowheads="1"/>
          </p:cNvPicPr>
          <p:nvPr/>
        </p:nvPicPr>
        <p:blipFill>
          <a:blip r:embed="rId2"/>
          <a:srcRect/>
          <a:stretch>
            <a:fillRect/>
          </a:stretch>
        </p:blipFill>
        <p:spPr bwMode="auto">
          <a:xfrm>
            <a:off x="457200" y="3352800"/>
            <a:ext cx="7696200" cy="3295651"/>
          </a:xfrm>
          <a:prstGeom prst="rect">
            <a:avLst/>
          </a:prstGeom>
          <a:noFill/>
        </p:spPr>
      </p:pic>
      <p:sp>
        <p:nvSpPr>
          <p:cNvPr id="3" name="Rectangle 2"/>
          <p:cNvSpPr/>
          <p:nvPr/>
        </p:nvSpPr>
        <p:spPr>
          <a:xfrm>
            <a:off x="685800" y="990600"/>
            <a:ext cx="7543800" cy="2308324"/>
          </a:xfrm>
          <a:prstGeom prst="rect">
            <a:avLst/>
          </a:prstGeom>
        </p:spPr>
        <p:txBody>
          <a:bodyPr wrap="square">
            <a:spAutoFit/>
          </a:bodyPr>
          <a:lstStyle/>
          <a:p>
            <a:pPr fontAlgn="base"/>
            <a:r>
              <a:rPr lang="en-US" dirty="0" smtClean="0"/>
              <a:t>The guidance and the timely facts about the required nutrients will even make a sportsperson fall in line with his or her routine. An appropriate nutritional diet for a sports person consists of a minimum of 2000 calories per day, in which the division from different nutrients are as follows</a:t>
            </a:r>
          </a:p>
          <a:p>
            <a:pPr fontAlgn="base"/>
            <a:endParaRPr lang="en-US" dirty="0" smtClean="0"/>
          </a:p>
          <a:p>
            <a:pPr fontAlgn="base"/>
            <a:r>
              <a:rPr lang="en-US" dirty="0" smtClean="0"/>
              <a:t>55–65% from </a:t>
            </a:r>
            <a:r>
              <a:rPr lang="en-US" b="1" dirty="0" smtClean="0"/>
              <a:t>Carbohydrates</a:t>
            </a:r>
            <a:endParaRPr lang="en-US" dirty="0" smtClean="0"/>
          </a:p>
          <a:p>
            <a:pPr fontAlgn="base"/>
            <a:r>
              <a:rPr lang="en-US" dirty="0" smtClean="0"/>
              <a:t>15–20% from </a:t>
            </a:r>
            <a:r>
              <a:rPr lang="en-US" b="1" dirty="0" smtClean="0"/>
              <a:t>Proteins</a:t>
            </a:r>
            <a:endParaRPr lang="en-US" dirty="0" smtClean="0"/>
          </a:p>
          <a:p>
            <a:pPr fontAlgn="base"/>
            <a:r>
              <a:rPr lang="en-US" dirty="0" smtClean="0"/>
              <a:t>20–30% from </a:t>
            </a:r>
            <a:r>
              <a:rPr lang="en-US" b="1" dirty="0" smtClean="0"/>
              <a:t>Fats</a:t>
            </a:r>
            <a:endParaRPr lang="en-US" dirty="0"/>
          </a:p>
        </p:txBody>
      </p:sp>
      <p:sp>
        <p:nvSpPr>
          <p:cNvPr id="4" name="Rectangle 3"/>
          <p:cNvSpPr/>
          <p:nvPr/>
        </p:nvSpPr>
        <p:spPr>
          <a:xfrm>
            <a:off x="1447800" y="228600"/>
            <a:ext cx="5888471" cy="523220"/>
          </a:xfrm>
          <a:prstGeom prst="rect">
            <a:avLst/>
          </a:prstGeom>
          <a:noFill/>
        </p:spPr>
        <p:txBody>
          <a:bodyPr wrap="none" lIns="91440" tIns="45720" rIns="91440" bIns="45720">
            <a:spAutoFit/>
          </a:bodyPr>
          <a:lstStyle/>
          <a:p>
            <a:pPr algn="ctr"/>
            <a:r>
              <a:rPr lang="en-U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Nutrition Requirement of Sportsperson</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Slide Number Placeholder 4"/>
          <p:cNvSpPr>
            <a:spLocks noGrp="1"/>
          </p:cNvSpPr>
          <p:nvPr>
            <p:ph type="sldNum" sz="quarter" idx="12"/>
          </p:nvPr>
        </p:nvSpPr>
        <p:spPr/>
        <p:txBody>
          <a:bodyPr/>
          <a:lstStyle/>
          <a:p>
            <a:fld id="{5CA83A61-950A-4262-9EAF-13FAD3CBEC3F}" type="slidenum">
              <a:rPr lang="en-US" smtClean="0"/>
              <a:pPr/>
              <a:t>32</a:t>
            </a:fld>
            <a:endParaRPr lang="en-US"/>
          </a:p>
        </p:txBody>
      </p:sp>
      <p:sp>
        <p:nvSpPr>
          <p:cNvPr id="6" name="Footer Placeholder 5"/>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What are the  healthiest foods we can eat?  What should we  actually prefer to eat? "/>
          <p:cNvPicPr>
            <a:picLocks noChangeAspect="1" noChangeArrowheads="1"/>
          </p:cNvPicPr>
          <p:nvPr/>
        </p:nvPicPr>
        <p:blipFill>
          <a:blip r:embed="rId2"/>
          <a:srcRect/>
          <a:stretch>
            <a:fillRect/>
          </a:stretch>
        </p:blipFill>
        <p:spPr bwMode="auto">
          <a:xfrm>
            <a:off x="1295400" y="990600"/>
            <a:ext cx="6934200" cy="52006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33</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REFERENCES&#10;• www.operationhealthyhabits.com&#10;• The mayo clinic plan : Donald Hensrud, M.D.&#10;Medical Editor&#10;• http://www.hear..."/>
          <p:cNvPicPr>
            <a:picLocks noChangeAspect="1" noChangeArrowheads="1"/>
          </p:cNvPicPr>
          <p:nvPr/>
        </p:nvPicPr>
        <p:blipFill>
          <a:blip r:embed="rId2"/>
          <a:srcRect/>
          <a:stretch>
            <a:fillRect/>
          </a:stretch>
        </p:blipFill>
        <p:spPr bwMode="auto">
          <a:xfrm>
            <a:off x="457200" y="381000"/>
            <a:ext cx="8305800" cy="6096000"/>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34</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I mportant to be consumed in order to get vitamins and potassium.   "/>
          <p:cNvPicPr>
            <a:picLocks noChangeAspect="1" noChangeArrowheads="1"/>
          </p:cNvPicPr>
          <p:nvPr/>
        </p:nvPicPr>
        <p:blipFill>
          <a:blip r:embed="rId2"/>
          <a:srcRect/>
          <a:stretch>
            <a:fillRect/>
          </a:stretch>
        </p:blipFill>
        <p:spPr bwMode="auto">
          <a:xfrm>
            <a:off x="1143000" y="990600"/>
            <a:ext cx="6934200" cy="52006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35</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V itamins A, B, C, D, E , K ;  magnesium, calcium, phosphorus… Vitamin C, B, K and phosphorus Vitamin C, calcium,  phospho..."/>
          <p:cNvPicPr>
            <a:picLocks noChangeAspect="1" noChangeArrowheads="1"/>
          </p:cNvPicPr>
          <p:nvPr/>
        </p:nvPicPr>
        <p:blipFill>
          <a:blip r:embed="rId2"/>
          <a:srcRect/>
          <a:stretch>
            <a:fillRect/>
          </a:stretch>
        </p:blipFill>
        <p:spPr bwMode="auto">
          <a:xfrm>
            <a:off x="1143000" y="1066800"/>
            <a:ext cx="6934200" cy="52006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36</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C onsume for getting manganese, magnesium and vitamin E.   NUTS&amp;SEEDS Omega 3 Vitamins A, B, C, D, K and omega 3 Calcium, ..."/>
          <p:cNvPicPr>
            <a:picLocks noChangeAspect="1" noChangeArrowheads="1"/>
          </p:cNvPicPr>
          <p:nvPr/>
        </p:nvPicPr>
        <p:blipFill>
          <a:blip r:embed="rId2"/>
          <a:srcRect/>
          <a:stretch>
            <a:fillRect/>
          </a:stretch>
        </p:blipFill>
        <p:spPr bwMode="auto">
          <a:xfrm>
            <a:off x="1295400" y="1066800"/>
            <a:ext cx="6934200" cy="52006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37</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GRAINS I mportant for getting vitamin B1, C, manganese  and folat e. Vitamins B1, B3, B5, C and folate Sodium, magnesium, ..."/>
          <p:cNvPicPr>
            <a:picLocks noChangeAspect="1" noChangeArrowheads="1"/>
          </p:cNvPicPr>
          <p:nvPr/>
        </p:nvPicPr>
        <p:blipFill>
          <a:blip r:embed="rId2"/>
          <a:srcRect/>
          <a:stretch>
            <a:fillRect/>
          </a:stretch>
        </p:blipFill>
        <p:spPr bwMode="auto">
          <a:xfrm>
            <a:off x="1295400" y="914400"/>
            <a:ext cx="6934200" cy="52006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38</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EGGS AND  LOW FAT DAIRY Consist of calcium and protein necessary for the organism. "/>
          <p:cNvPicPr>
            <a:picLocks noChangeAspect="1" noChangeArrowheads="1"/>
          </p:cNvPicPr>
          <p:nvPr/>
        </p:nvPicPr>
        <p:blipFill>
          <a:blip r:embed="rId2"/>
          <a:srcRect/>
          <a:stretch>
            <a:fillRect/>
          </a:stretch>
        </p:blipFill>
        <p:spPr bwMode="auto">
          <a:xfrm>
            <a:off x="1143000" y="990600"/>
            <a:ext cx="6934200" cy="52006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39</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Mental Health</a:t>
            </a:r>
            <a:endParaRPr lang="en-US" dirty="0"/>
          </a:p>
        </p:txBody>
      </p:sp>
      <p:sp>
        <p:nvSpPr>
          <p:cNvPr id="3" name="Content Placeholder 2"/>
          <p:cNvSpPr>
            <a:spLocks noGrp="1"/>
          </p:cNvSpPr>
          <p:nvPr>
            <p:ph idx="1"/>
          </p:nvPr>
        </p:nvSpPr>
        <p:spPr/>
        <p:txBody>
          <a:bodyPr/>
          <a:lstStyle/>
          <a:p>
            <a:r>
              <a:rPr lang="en-US" dirty="0" smtClean="0"/>
              <a:t>Mental health is defined as a state of well-being in which every individual realizes his or her own potential, can cope with the normal stresses of life, can work productively and fruitfully, and is able to make a contribution to her or his community.</a:t>
            </a:r>
            <a:endParaRPr lang="en-US" dirty="0"/>
          </a:p>
        </p:txBody>
      </p:sp>
      <p:sp>
        <p:nvSpPr>
          <p:cNvPr id="4" name="Slide Number Placeholder 3"/>
          <p:cNvSpPr>
            <a:spLocks noGrp="1"/>
          </p:cNvSpPr>
          <p:nvPr>
            <p:ph type="sldNum" sz="quarter" idx="12"/>
          </p:nvPr>
        </p:nvSpPr>
        <p:spPr/>
        <p:txBody>
          <a:bodyPr/>
          <a:lstStyle/>
          <a:p>
            <a:fld id="{5CA83A61-950A-4262-9EAF-13FAD3CBEC3F}" type="slidenum">
              <a:rPr lang="en-US" smtClean="0"/>
              <a:pPr/>
              <a:t>4</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SEAFOOD C ritical to get essential omega 3 needs of the organism.   lobster shrimps mussel seabass "/>
          <p:cNvPicPr>
            <a:picLocks noChangeAspect="1" noChangeArrowheads="1"/>
          </p:cNvPicPr>
          <p:nvPr/>
        </p:nvPicPr>
        <p:blipFill>
          <a:blip r:embed="rId2"/>
          <a:srcRect/>
          <a:stretch>
            <a:fillRect/>
          </a:stretch>
        </p:blipFill>
        <p:spPr bwMode="auto">
          <a:xfrm>
            <a:off x="1143000" y="914400"/>
            <a:ext cx="6934200" cy="52006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40</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POULTRY&amp; LEAN MEATS I mportant part of protein need of the organism. "/>
          <p:cNvPicPr>
            <a:picLocks noChangeAspect="1" noChangeArrowheads="1"/>
          </p:cNvPicPr>
          <p:nvPr/>
        </p:nvPicPr>
        <p:blipFill>
          <a:blip r:embed="rId2"/>
          <a:srcRect/>
          <a:stretch>
            <a:fillRect/>
          </a:stretch>
        </p:blipFill>
        <p:spPr bwMode="auto">
          <a:xfrm>
            <a:off x="1143000" y="1143000"/>
            <a:ext cx="6934200" cy="52006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41</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ealthy diet pyramid G eneral guide that lets you choose a healthful diet that's right for you. "/>
          <p:cNvPicPr>
            <a:picLocks noChangeAspect="1" noChangeArrowheads="1"/>
          </p:cNvPicPr>
          <p:nvPr/>
        </p:nvPicPr>
        <p:blipFill>
          <a:blip r:embed="rId2"/>
          <a:srcRect/>
          <a:stretch>
            <a:fillRect/>
          </a:stretch>
        </p:blipFill>
        <p:spPr bwMode="auto">
          <a:xfrm>
            <a:off x="838200" y="381000"/>
            <a:ext cx="7467600" cy="62674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42</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s://image.slidesharecdn.com/dyldzalmalarpresentationsunum-091222030641-phpapp01/95/presentation-on-healthy-eating-24-728.jpg?cb=1261451327"/>
          <p:cNvPicPr>
            <a:picLocks noChangeAspect="1" noChangeArrowheads="1"/>
          </p:cNvPicPr>
          <p:nvPr/>
        </p:nvPicPr>
        <p:blipFill>
          <a:blip r:embed="rId2"/>
          <a:srcRect/>
          <a:stretch>
            <a:fillRect/>
          </a:stretch>
        </p:blipFill>
        <p:spPr bwMode="auto">
          <a:xfrm>
            <a:off x="762000" y="304800"/>
            <a:ext cx="7620000" cy="62674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43</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lt;ul&gt;&lt;li&gt;N ot just  what  you eat, but  how  you eat.  &lt;/li&gt;&lt;/ul&gt;&lt;ul&gt;&lt;li&gt;H elps support an overall healthy diet. &lt;/li&gt;&lt;/ul&gt;..."/>
          <p:cNvPicPr>
            <a:picLocks noChangeAspect="1" noChangeArrowheads="1"/>
          </p:cNvPicPr>
          <p:nvPr/>
        </p:nvPicPr>
        <p:blipFill>
          <a:blip r:embed="rId2"/>
          <a:srcRect/>
          <a:stretch>
            <a:fillRect/>
          </a:stretch>
        </p:blipFill>
        <p:spPr bwMode="auto">
          <a:xfrm>
            <a:off x="1143000" y="838200"/>
            <a:ext cx="6934200" cy="52006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44</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lt;ul&gt;&lt;li&gt;Take time to chew your food: &lt;/li&gt;&lt;/ul&gt;&lt;ul&gt;&lt;li&gt;Chew slowly &lt;/li&gt;&lt;/ul&gt;&lt;ul&gt;&lt;li&gt;Savore every bite  &lt;/li&gt;&lt;/ul&gt;&lt;ul&gt;&lt;li&gt;..."/>
          <p:cNvPicPr>
            <a:picLocks noChangeAspect="1" noChangeArrowheads="1"/>
          </p:cNvPicPr>
          <p:nvPr/>
        </p:nvPicPr>
        <p:blipFill>
          <a:blip r:embed="rId2"/>
          <a:srcRect/>
          <a:stretch>
            <a:fillRect/>
          </a:stretch>
        </p:blipFill>
        <p:spPr bwMode="auto">
          <a:xfrm>
            <a:off x="990600" y="990600"/>
            <a:ext cx="6934200" cy="52006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45</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lt;ul&gt;&lt;li&gt;Take deep breaths &lt;/li&gt;&lt;/ul&gt;&lt;ul&gt;&lt;li&gt;Avoid eating while working, driving, arguing, &lt;/li&gt;&lt;/ul&gt;&lt;ul&gt;&lt;li&gt;watching TV. &lt;..."/>
          <p:cNvPicPr>
            <a:picLocks noChangeAspect="1" noChangeArrowheads="1"/>
          </p:cNvPicPr>
          <p:nvPr/>
        </p:nvPicPr>
        <p:blipFill>
          <a:blip r:embed="rId2"/>
          <a:srcRect/>
          <a:stretch>
            <a:fillRect/>
          </a:stretch>
        </p:blipFill>
        <p:spPr bwMode="auto">
          <a:xfrm>
            <a:off x="1143000" y="838200"/>
            <a:ext cx="6934200" cy="52006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46</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3. Listen to your body: &lt;ul&gt;&lt;li&gt;You may be thirsty &lt;/li&gt;&lt;/ul&gt;&lt;ul&gt;&lt;li&gt;Stop eating before you feel full &lt;/li&gt;&lt;/ul&gt;&lt;ul&gt;&lt;li&gt;Ea..."/>
          <p:cNvPicPr>
            <a:picLocks noChangeAspect="1" noChangeArrowheads="1"/>
          </p:cNvPicPr>
          <p:nvPr/>
        </p:nvPicPr>
        <p:blipFill>
          <a:blip r:embed="rId2"/>
          <a:srcRect/>
          <a:stretch>
            <a:fillRect/>
          </a:stretch>
        </p:blipFill>
        <p:spPr bwMode="auto">
          <a:xfrm>
            <a:off x="1295400" y="990600"/>
            <a:ext cx="6934200" cy="52006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47</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lt;ul&gt;&lt;li&gt;Eat small. &lt;/li&gt;&lt;/ul&gt;4. Eat early, eat often: &lt;ul&gt;&lt;li&gt;Start your day with a healthy breakfast. &lt;/li&gt;&lt;/ul&gt;&lt;ul&gt;&lt;li&gt;H..."/>
          <p:cNvPicPr>
            <a:picLocks noChangeAspect="1" noChangeArrowheads="1"/>
          </p:cNvPicPr>
          <p:nvPr/>
        </p:nvPicPr>
        <p:blipFill>
          <a:blip r:embed="rId2"/>
          <a:srcRect/>
          <a:stretch>
            <a:fillRect/>
          </a:stretch>
        </p:blipFill>
        <p:spPr bwMode="auto">
          <a:xfrm>
            <a:off x="1066800" y="990600"/>
            <a:ext cx="6934200" cy="52006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48</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Choose water as a drink&#10;• Drink 8 glasses per day&#10;• Preferably go for mineral water&#10;• Water is a healthy drink than others..."/>
          <p:cNvPicPr>
            <a:picLocks noChangeAspect="1" noChangeArrowheads="1"/>
          </p:cNvPicPr>
          <p:nvPr/>
        </p:nvPicPr>
        <p:blipFill>
          <a:blip r:embed="rId2"/>
          <a:srcRect/>
          <a:stretch>
            <a:fillRect/>
          </a:stretch>
        </p:blipFill>
        <p:spPr bwMode="auto">
          <a:xfrm>
            <a:off x="1143000" y="990600"/>
            <a:ext cx="6076950" cy="4562476"/>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49</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Signs of Good mental Well Being</a:t>
            </a:r>
            <a:endParaRPr lang="en-US" dirty="0"/>
          </a:p>
        </p:txBody>
      </p:sp>
      <p:sp>
        <p:nvSpPr>
          <p:cNvPr id="3" name="Content Placeholder 2"/>
          <p:cNvSpPr>
            <a:spLocks noGrp="1"/>
          </p:cNvSpPr>
          <p:nvPr>
            <p:ph idx="1"/>
          </p:nvPr>
        </p:nvSpPr>
        <p:spPr/>
        <p:txBody>
          <a:bodyPr>
            <a:normAutofit/>
          </a:bodyPr>
          <a:lstStyle/>
          <a:p>
            <a:r>
              <a:rPr lang="en-US" dirty="0" smtClean="0"/>
              <a:t>Feel relatively confident in yourself and have positive self-esteem.</a:t>
            </a:r>
          </a:p>
          <a:p>
            <a:r>
              <a:rPr lang="en-US" dirty="0" smtClean="0"/>
              <a:t>Feel and express a range of emotions.</a:t>
            </a:r>
          </a:p>
          <a:p>
            <a:r>
              <a:rPr lang="en-US" dirty="0" smtClean="0"/>
              <a:t>Build and maintain good relationships with others.</a:t>
            </a:r>
          </a:p>
          <a:p>
            <a:r>
              <a:rPr lang="en-US" dirty="0" smtClean="0"/>
              <a:t>Feel engaged with the world around you.</a:t>
            </a:r>
          </a:p>
          <a:p>
            <a:r>
              <a:rPr lang="en-US" dirty="0" smtClean="0"/>
              <a:t>Live and work productively.</a:t>
            </a:r>
          </a:p>
          <a:p>
            <a:r>
              <a:rPr lang="en-US" dirty="0" smtClean="0"/>
              <a:t>Cope with the stresses of daily life.</a:t>
            </a:r>
          </a:p>
          <a:p>
            <a:endParaRPr lang="en-US" dirty="0"/>
          </a:p>
        </p:txBody>
      </p:sp>
      <p:sp>
        <p:nvSpPr>
          <p:cNvPr id="4" name="Slide Number Placeholder 3"/>
          <p:cNvSpPr>
            <a:spLocks noGrp="1"/>
          </p:cNvSpPr>
          <p:nvPr>
            <p:ph type="sldNum" sz="quarter" idx="12"/>
          </p:nvPr>
        </p:nvSpPr>
        <p:spPr/>
        <p:txBody>
          <a:bodyPr/>
          <a:lstStyle/>
          <a:p>
            <a:fld id="{5CA83A61-950A-4262-9EAF-13FAD3CBEC3F}" type="slidenum">
              <a:rPr lang="en-US" smtClean="0"/>
              <a:pPr/>
              <a:t>5</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00062" y="304800"/>
            <a:ext cx="7958137" cy="6400800"/>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lstStyle/>
          <a:p>
            <a:pPr eaLnBrk="1" hangingPunct="1">
              <a:spcBef>
                <a:spcPct val="0"/>
              </a:spcBef>
              <a:buFont typeface="Arial" panose="020B0604020202020204" pitchFamily="34" charset="0"/>
              <a:buNone/>
            </a:pPr>
            <a:r>
              <a:rPr sz="2000" b="1" kern="1200" dirty="0">
                <a:solidFill>
                  <a:srgbClr val="FFFF00"/>
                </a:solidFill>
                <a:latin typeface="Century Gothic" panose="020B0502020202020204" pitchFamily="34" charset="0"/>
                <a:ea typeface="+mn-ea"/>
                <a:cs typeface="+mn-cs"/>
              </a:rPr>
              <a:t>Eight tips for healthy eating</a:t>
            </a:r>
          </a:p>
          <a:p>
            <a:pPr eaLnBrk="1" hangingPunct="1">
              <a:spcBef>
                <a:spcPct val="0"/>
              </a:spcBef>
              <a:buFont typeface="Arial" panose="020B0604020202020204" pitchFamily="34" charset="0"/>
              <a:buNone/>
            </a:pPr>
            <a:endParaRPr sz="2000"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sz="2000" kern="1200" dirty="0">
                <a:solidFill>
                  <a:srgbClr val="FFFF00"/>
                </a:solidFill>
                <a:latin typeface="Century Gothic" panose="020B0502020202020204" pitchFamily="34" charset="0"/>
                <a:ea typeface="+mn-ea"/>
                <a:cs typeface="+mn-cs"/>
              </a:rPr>
              <a:t>The Department of Health has produced the following practical tips to help you make healthier choices. </a:t>
            </a:r>
            <a:r>
              <a:rPr sz="2000" kern="1200" dirty="0">
                <a:solidFill>
                  <a:srgbClr val="FFFF00"/>
                </a:solidFill>
                <a:latin typeface="Century Gothic" panose="020B0502020202020204" pitchFamily="34" charset="0"/>
                <a:ea typeface="+mn-ea"/>
                <a:cs typeface="+mn-cs"/>
              </a:rPr>
              <a:t>They are:</a:t>
            </a:r>
          </a:p>
          <a:p>
            <a:pPr eaLnBrk="1" hangingPunct="1">
              <a:spcBef>
                <a:spcPct val="0"/>
              </a:spcBef>
              <a:buFont typeface="Arial" panose="020B0604020202020204" pitchFamily="34" charset="0"/>
              <a:buNone/>
            </a:pPr>
            <a:endParaRPr sz="2000" kern="1200" dirty="0">
              <a:solidFill>
                <a:srgbClr val="FFFF00"/>
              </a:solidFill>
              <a:latin typeface="Century Gothic" panose="020B0502020202020204" pitchFamily="34" charset="0"/>
              <a:ea typeface="+mn-ea"/>
              <a:cs typeface="+mn-cs"/>
            </a:endParaRPr>
          </a:p>
          <a:p>
            <a:pPr eaLnBrk="1" hangingPunct="1">
              <a:spcBef>
                <a:spcPct val="0"/>
              </a:spcBef>
              <a:buFont typeface="Calibri" panose="020F0502020204030204" pitchFamily="34" charset="0"/>
              <a:buAutoNum type="arabicParenR"/>
            </a:pPr>
            <a:r>
              <a:rPr sz="2000" kern="1200" dirty="0">
                <a:solidFill>
                  <a:srgbClr val="FFFF00"/>
                </a:solidFill>
                <a:latin typeface="Century Gothic" panose="020B0502020202020204" pitchFamily="34" charset="0"/>
                <a:ea typeface="+mn-ea"/>
                <a:cs typeface="+mn-cs"/>
              </a:rPr>
              <a:t>Base your meals on starchy foods</a:t>
            </a:r>
          </a:p>
          <a:p>
            <a:pPr eaLnBrk="1" hangingPunct="1">
              <a:spcBef>
                <a:spcPct val="0"/>
              </a:spcBef>
              <a:buFont typeface="Calibri" panose="020F0502020204030204" pitchFamily="34" charset="0"/>
              <a:buAutoNum type="arabicParenR"/>
            </a:pPr>
            <a:endParaRPr sz="1050"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AutoNum type="arabicParenR" startAt="2"/>
            </a:pPr>
            <a:r>
              <a:rPr sz="2000" kern="1200" dirty="0">
                <a:solidFill>
                  <a:srgbClr val="FFFF00"/>
                </a:solidFill>
                <a:latin typeface="Century Gothic" panose="020B0502020202020204" pitchFamily="34" charset="0"/>
                <a:ea typeface="+mn-ea"/>
                <a:cs typeface="+mn-cs"/>
              </a:rPr>
              <a:t>Eat lots of fruit and veg</a:t>
            </a:r>
          </a:p>
          <a:p>
            <a:pPr eaLnBrk="1" hangingPunct="1">
              <a:spcBef>
                <a:spcPct val="0"/>
              </a:spcBef>
              <a:buFont typeface="Arial" panose="020B0604020202020204" pitchFamily="34" charset="0"/>
              <a:buAutoNum type="arabicParenR" startAt="2"/>
            </a:pPr>
            <a:endParaRPr sz="1050"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AutoNum type="arabicParenR" startAt="3"/>
            </a:pPr>
            <a:r>
              <a:rPr sz="2000" kern="1200" dirty="0">
                <a:solidFill>
                  <a:srgbClr val="FFFF00"/>
                </a:solidFill>
                <a:latin typeface="Century Gothic" panose="020B0502020202020204" pitchFamily="34" charset="0"/>
                <a:ea typeface="+mn-ea"/>
                <a:cs typeface="+mn-cs"/>
              </a:rPr>
              <a:t>Eat more fish</a:t>
            </a:r>
          </a:p>
          <a:p>
            <a:pPr eaLnBrk="1" hangingPunct="1">
              <a:spcBef>
                <a:spcPct val="0"/>
              </a:spcBef>
              <a:buFont typeface="Arial" panose="020B0604020202020204" pitchFamily="34" charset="0"/>
              <a:buAutoNum type="arabicParenR" startAt="3"/>
            </a:pPr>
            <a:endParaRPr sz="1050"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AutoNum type="arabicParenR" startAt="4"/>
            </a:pPr>
            <a:r>
              <a:rPr sz="2000" kern="1200" dirty="0">
                <a:solidFill>
                  <a:srgbClr val="FFFF00"/>
                </a:solidFill>
                <a:latin typeface="Century Gothic" panose="020B0502020202020204" pitchFamily="34" charset="0"/>
                <a:ea typeface="+mn-ea"/>
                <a:cs typeface="+mn-cs"/>
              </a:rPr>
              <a:t>Cut down on saturated fat and sugar</a:t>
            </a:r>
          </a:p>
          <a:p>
            <a:pPr eaLnBrk="1" hangingPunct="1">
              <a:spcBef>
                <a:spcPct val="0"/>
              </a:spcBef>
              <a:buFont typeface="Arial" panose="020B0604020202020204" pitchFamily="34" charset="0"/>
              <a:buAutoNum type="arabicParenR" startAt="4"/>
            </a:pPr>
            <a:endParaRPr sz="1050"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AutoNum type="arabicParenR" startAt="5"/>
            </a:pPr>
            <a:r>
              <a:rPr sz="2000" kern="1200" dirty="0">
                <a:solidFill>
                  <a:srgbClr val="FFFF00"/>
                </a:solidFill>
                <a:latin typeface="Century Gothic" panose="020B0502020202020204" pitchFamily="34" charset="0"/>
                <a:ea typeface="+mn-ea"/>
                <a:cs typeface="+mn-cs"/>
              </a:rPr>
              <a:t>Eat less salt</a:t>
            </a:r>
          </a:p>
          <a:p>
            <a:pPr eaLnBrk="1" hangingPunct="1">
              <a:spcBef>
                <a:spcPct val="0"/>
              </a:spcBef>
              <a:buFont typeface="Arial" panose="020B0604020202020204" pitchFamily="34" charset="0"/>
              <a:buAutoNum type="arabicParenR" startAt="5"/>
            </a:pPr>
            <a:endParaRPr sz="1050"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AutoNum type="arabicParenR" startAt="6"/>
            </a:pPr>
            <a:r>
              <a:rPr sz="2000" kern="1200" dirty="0">
                <a:solidFill>
                  <a:srgbClr val="FFFF00"/>
                </a:solidFill>
                <a:latin typeface="Century Gothic" panose="020B0502020202020204" pitchFamily="34" charset="0"/>
                <a:ea typeface="+mn-ea"/>
                <a:cs typeface="+mn-cs"/>
              </a:rPr>
              <a:t>Get active and be a healthy weight</a:t>
            </a:r>
          </a:p>
          <a:p>
            <a:pPr eaLnBrk="1" hangingPunct="1">
              <a:spcBef>
                <a:spcPct val="0"/>
              </a:spcBef>
              <a:buFont typeface="Arial" panose="020B0604020202020204" pitchFamily="34" charset="0"/>
              <a:buAutoNum type="arabicParenR" startAt="6"/>
            </a:pPr>
            <a:endParaRPr sz="1050"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AutoNum type="arabicParenR" startAt="7"/>
            </a:pPr>
            <a:r>
              <a:rPr sz="2000" kern="1200" dirty="0">
                <a:solidFill>
                  <a:srgbClr val="FFFF00"/>
                </a:solidFill>
                <a:latin typeface="Century Gothic" panose="020B0502020202020204" pitchFamily="34" charset="0"/>
                <a:ea typeface="+mn-ea"/>
                <a:cs typeface="+mn-cs"/>
              </a:rPr>
              <a:t>Don’t get thirsty</a:t>
            </a:r>
          </a:p>
          <a:p>
            <a:pPr eaLnBrk="1" hangingPunct="1">
              <a:spcBef>
                <a:spcPct val="0"/>
              </a:spcBef>
              <a:buFont typeface="Arial" panose="020B0604020202020204" pitchFamily="34" charset="0"/>
              <a:buAutoNum type="arabicParenR" startAt="7"/>
            </a:pPr>
            <a:endParaRPr sz="1050"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sz="2000" kern="1200" dirty="0">
                <a:solidFill>
                  <a:srgbClr val="FFFF00"/>
                </a:solidFill>
                <a:latin typeface="Century Gothic" panose="020B0502020202020204" pitchFamily="34" charset="0"/>
                <a:ea typeface="+mn-ea"/>
                <a:cs typeface="+mn-cs"/>
              </a:rPr>
              <a:t>8)Don’t skip breakfast</a:t>
            </a:r>
            <a:endParaRPr lang="en-GB" altLang="x-none" sz="2000" kern="1200" dirty="0">
              <a:solidFill>
                <a:srgbClr val="FFFF00"/>
              </a:solidFill>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p:txBody>
      </p:sp>
      <p:sp>
        <p:nvSpPr>
          <p:cNvPr id="6147" name="Text Box 4"/>
          <p:cNvSpPr txBox="1"/>
          <p:nvPr/>
        </p:nvSpPr>
        <p:spPr>
          <a:xfrm>
            <a:off x="3635375" y="6076950"/>
            <a:ext cx="2089150" cy="246063"/>
          </a:xfrm>
          <a:prstGeom prst="rect">
            <a:avLst/>
          </a:prstGeom>
          <a:noFill/>
          <a:ln w="9525">
            <a:noFill/>
          </a:ln>
        </p:spPr>
        <p:txBody>
          <a:bodyPr>
            <a:spAutoFit/>
          </a:bodyPr>
          <a:lstStyle/>
          <a:p>
            <a:pPr lvl="0" algn="r" eaLnBrk="1" hangingPunct="1">
              <a:spcBef>
                <a:spcPct val="50000"/>
              </a:spcBef>
            </a:pPr>
            <a:r>
              <a:rPr lang="en-GB" altLang="x-none" sz="1000" dirty="0">
                <a:solidFill>
                  <a:schemeClr val="bg1"/>
                </a:solidFill>
                <a:latin typeface="Century Gothic" panose="020B0502020202020204" pitchFamily="34" charset="0"/>
                <a:ea typeface="Arial" panose="020B0604020202020204" pitchFamily="34" charset="0"/>
              </a:rPr>
              <a:t>Source: NHS Choices 2012</a:t>
            </a:r>
          </a:p>
        </p:txBody>
      </p:sp>
    </p:spTree>
    <p:extLst>
      <p:ext uri="{BB962C8B-B14F-4D97-AF65-F5344CB8AC3E}">
        <p14:creationId xmlns:p14="http://schemas.microsoft.com/office/powerpoint/2010/main" val="226306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fade">
                                      <p:cBhvr>
                                        <p:cTn id="17" dur="500"/>
                                        <p:tgtEl>
                                          <p:spTgt spid="2">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0" end="10"/>
                                            </p:txEl>
                                          </p:spTgt>
                                        </p:tgtEl>
                                        <p:attrNameLst>
                                          <p:attrName>style.visibility</p:attrName>
                                        </p:attrNameLst>
                                      </p:cBhvr>
                                      <p:to>
                                        <p:strVal val="visible"/>
                                      </p:to>
                                    </p:set>
                                    <p:animEffect transition="in" filter="fade">
                                      <p:cBhvr>
                                        <p:cTn id="22" dur="500"/>
                                        <p:tgtEl>
                                          <p:spTgt spid="2">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animEffect transition="in" filter="fade">
                                      <p:cBhvr>
                                        <p:cTn id="27" dur="500"/>
                                        <p:tgtEl>
                                          <p:spTgt spid="2">
                                            <p:txEl>
                                              <p:pRg st="12" end="1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14" end="14"/>
                                            </p:txEl>
                                          </p:spTgt>
                                        </p:tgtEl>
                                        <p:attrNameLst>
                                          <p:attrName>style.visibility</p:attrName>
                                        </p:attrNameLst>
                                      </p:cBhvr>
                                      <p:to>
                                        <p:strVal val="visible"/>
                                      </p:to>
                                    </p:set>
                                    <p:animEffect transition="in" filter="fade">
                                      <p:cBhvr>
                                        <p:cTn id="32" dur="500"/>
                                        <p:tgtEl>
                                          <p:spTgt spid="2">
                                            <p:txEl>
                                              <p:pRg st="14" end="1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16" end="16"/>
                                            </p:txEl>
                                          </p:spTgt>
                                        </p:tgtEl>
                                        <p:attrNameLst>
                                          <p:attrName>style.visibility</p:attrName>
                                        </p:attrNameLst>
                                      </p:cBhvr>
                                      <p:to>
                                        <p:strVal val="visible"/>
                                      </p:to>
                                    </p:set>
                                    <p:animEffect transition="in" filter="fade">
                                      <p:cBhvr>
                                        <p:cTn id="37" dur="500"/>
                                        <p:tgtEl>
                                          <p:spTgt spid="2">
                                            <p:txEl>
                                              <p:pRg st="16" end="1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18" end="18"/>
                                            </p:txEl>
                                          </p:spTgt>
                                        </p:tgtEl>
                                        <p:attrNameLst>
                                          <p:attrName>style.visibility</p:attrName>
                                        </p:attrNameLst>
                                      </p:cBhvr>
                                      <p:to>
                                        <p:strVal val="visible"/>
                                      </p:to>
                                    </p:set>
                                    <p:animEffect transition="in" filter="fade">
                                      <p:cBhvr>
                                        <p:cTn id="42" dur="500"/>
                                        <p:tgtEl>
                                          <p:spTgt spid="2">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Placeholder 1"/>
          <p:cNvSpPr>
            <a:spLocks noGrp="1"/>
          </p:cNvSpPr>
          <p:nvPr>
            <p:ph type="body" sz="quarter" idx="13"/>
          </p:nvPr>
        </p:nvSpPr>
        <p:spPr>
          <a:xfrm>
            <a:off x="500063" y="712788"/>
            <a:ext cx="4216400" cy="5595937"/>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normAutofit lnSpcReduction="10000"/>
          </a:bodyPr>
          <a:lstStyle/>
          <a:p>
            <a:pPr eaLnBrk="1" hangingPunct="1">
              <a:spcBef>
                <a:spcPct val="0"/>
              </a:spcBef>
              <a:buFont typeface="Arial" panose="020B0604020202020204" pitchFamily="34" charset="0"/>
              <a:buNone/>
            </a:pPr>
            <a:r>
              <a:rPr b="1" kern="1200" dirty="0">
                <a:solidFill>
                  <a:srgbClr val="FFFF00"/>
                </a:solidFill>
                <a:latin typeface="Century Gothic" panose="020B0502020202020204" pitchFamily="34" charset="0"/>
                <a:ea typeface="+mn-ea"/>
                <a:cs typeface="+mn-cs"/>
              </a:rPr>
              <a:t>1. </a:t>
            </a:r>
            <a:r>
              <a:rPr sz="2400" b="1" kern="1200" dirty="0">
                <a:solidFill>
                  <a:srgbClr val="FFFF00"/>
                </a:solidFill>
                <a:latin typeface="Century Gothic" panose="020B0502020202020204" pitchFamily="34" charset="0"/>
                <a:ea typeface="+mn-ea"/>
                <a:cs typeface="+mn-cs"/>
              </a:rPr>
              <a:t>Base your meals on starchy foods</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b="1" kern="1200" dirty="0">
                <a:solidFill>
                  <a:srgbClr val="FFFF00"/>
                </a:solidFill>
                <a:latin typeface="Century Gothic" panose="020B0502020202020204" pitchFamily="34" charset="0"/>
                <a:ea typeface="+mn-ea"/>
                <a:cs typeface="+mn-cs"/>
              </a:rPr>
              <a:t>We should eat plenty of starchy foods. These </a:t>
            </a:r>
            <a:r>
              <a:rPr b="1" kern="1200" dirty="0">
                <a:solidFill>
                  <a:srgbClr val="FFFF00"/>
                </a:solidFill>
                <a:latin typeface="Century Gothic" panose="020B0502020202020204" pitchFamily="34" charset="0"/>
                <a:ea typeface="+mn-ea"/>
                <a:cs typeface="+mn-cs"/>
              </a:rPr>
              <a:t>should make up a third of our diet, as shown in The eatwell plate.</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b="1" kern="1200" dirty="0">
                <a:solidFill>
                  <a:srgbClr val="FFFF00"/>
                </a:solidFill>
                <a:latin typeface="Century Gothic" panose="020B0502020202020204" pitchFamily="34" charset="0"/>
                <a:ea typeface="+mn-ea"/>
                <a:cs typeface="+mn-cs"/>
              </a:rPr>
              <a:t>Starchy foods provide energy (calories), as well as dietary fibre, calcium, iron and B vitamins. </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b="1" kern="1200" dirty="0">
                <a:solidFill>
                  <a:srgbClr val="FFFF00"/>
                </a:solidFill>
                <a:latin typeface="Century Gothic" panose="020B0502020202020204" pitchFamily="34" charset="0"/>
                <a:ea typeface="+mn-ea"/>
                <a:cs typeface="+mn-cs"/>
              </a:rPr>
              <a:t>Why should we choose wholegrain varieties whenever possible?</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b="1" kern="1200" dirty="0">
                <a:solidFill>
                  <a:srgbClr val="FFFF00"/>
                </a:solidFill>
                <a:latin typeface="Century Gothic" panose="020B0502020202020204" pitchFamily="34" charset="0"/>
                <a:ea typeface="+mn-ea"/>
                <a:cs typeface="+mn-cs"/>
              </a:rPr>
              <a:t>They contain more fibre and make you feel fuller for longer.</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p:txBody>
      </p:sp>
      <p:pic>
        <p:nvPicPr>
          <p:cNvPr id="7171" name="Picture 1"/>
          <p:cNvPicPr>
            <a:picLocks noChangeAspect="1"/>
          </p:cNvPicPr>
          <p:nvPr/>
        </p:nvPicPr>
        <p:blipFill>
          <a:blip r:embed="rId2"/>
          <a:stretch>
            <a:fillRect/>
          </a:stretch>
        </p:blipFill>
        <p:spPr>
          <a:xfrm>
            <a:off x="4716463" y="2349500"/>
            <a:ext cx="4089400" cy="4248150"/>
          </a:xfrm>
          <a:prstGeom prst="rect">
            <a:avLst/>
          </a:prstGeom>
          <a:noFill/>
          <a:ln w="9525">
            <a:noFill/>
          </a:ln>
        </p:spPr>
      </p:pic>
    </p:spTree>
    <p:extLst>
      <p:ext uri="{BB962C8B-B14F-4D97-AF65-F5344CB8AC3E}">
        <p14:creationId xmlns:p14="http://schemas.microsoft.com/office/powerpoint/2010/main" val="236799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1"/>
          <p:cNvSpPr>
            <a:spLocks noGrp="1"/>
          </p:cNvSpPr>
          <p:nvPr>
            <p:ph type="body" sz="quarter" idx="13"/>
          </p:nvPr>
        </p:nvSpPr>
        <p:spPr>
          <a:xfrm>
            <a:off x="500063" y="712788"/>
            <a:ext cx="4071937" cy="5524500"/>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normAutofit fontScale="92500"/>
          </a:bodyPr>
          <a:lstStyle/>
          <a:p>
            <a:pPr eaLnBrk="1" hangingPunct="1">
              <a:spcBef>
                <a:spcPct val="0"/>
              </a:spcBef>
              <a:buFont typeface="Arial" panose="020B0604020202020204" pitchFamily="34" charset="0"/>
              <a:buNone/>
            </a:pPr>
            <a:r>
              <a:rPr b="1" kern="1200" dirty="0">
                <a:solidFill>
                  <a:srgbClr val="FFFF00"/>
                </a:solidFill>
                <a:latin typeface="Century Gothic" panose="020B0502020202020204" pitchFamily="34" charset="0"/>
                <a:ea typeface="+mn-ea"/>
                <a:cs typeface="+mn-cs"/>
              </a:rPr>
              <a:t>1. </a:t>
            </a:r>
            <a:r>
              <a:rPr sz="2400" b="1" kern="1200" dirty="0">
                <a:solidFill>
                  <a:srgbClr val="FFFF00"/>
                </a:solidFill>
                <a:latin typeface="Century Gothic" panose="020B0502020202020204" pitchFamily="34" charset="0"/>
                <a:ea typeface="+mn-ea"/>
                <a:cs typeface="+mn-cs"/>
              </a:rPr>
              <a:t>Base your meals on starchy foods</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kern="1200" dirty="0">
                <a:solidFill>
                  <a:srgbClr val="FFFF00"/>
                </a:solidFill>
                <a:latin typeface="Century Gothic" panose="020B0502020202020204" pitchFamily="34" charset="0"/>
                <a:ea typeface="+mn-ea"/>
                <a:cs typeface="+mn-cs"/>
              </a:rPr>
              <a:t>Most people need to eat more of these types of foods, so try to include an item from this group in each of your main meals.</a:t>
            </a: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sz="2200" b="1" kern="1200" dirty="0">
                <a:solidFill>
                  <a:srgbClr val="FFFF00"/>
                </a:solidFill>
                <a:latin typeface="Century Gothic" panose="020B0502020202020204" pitchFamily="34" charset="0"/>
                <a:ea typeface="+mn-ea"/>
                <a:cs typeface="+mn-cs"/>
              </a:rPr>
              <a:t>Can you think of some ideas?</a:t>
            </a:r>
          </a:p>
          <a:p>
            <a:pPr eaLnBrk="1" hangingPunct="1">
              <a:spcBef>
                <a:spcPct val="0"/>
              </a:spcBef>
              <a:buFont typeface="Arial" panose="020B0604020202020204" pitchFamily="34" charset="0"/>
              <a:buNone/>
            </a:pPr>
            <a:endParaRPr sz="2200"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i="1" kern="1200" dirty="0">
                <a:solidFill>
                  <a:srgbClr val="FFFF00"/>
                </a:solidFill>
                <a:latin typeface="Century Gothic" panose="020B0502020202020204" pitchFamily="34" charset="0"/>
                <a:ea typeface="+mn-ea"/>
                <a:cs typeface="+mn-cs"/>
              </a:rPr>
              <a:t>Breakfast</a:t>
            </a:r>
            <a:r>
              <a:rPr kern="1200" dirty="0">
                <a:solidFill>
                  <a:srgbClr val="FFFF00"/>
                </a:solidFill>
                <a:latin typeface="Century Gothic" panose="020B0502020202020204" pitchFamily="34" charset="0"/>
                <a:ea typeface="+mn-ea"/>
                <a:cs typeface="+mn-cs"/>
              </a:rPr>
              <a:t> – porridge or wholegrain cereals.</a:t>
            </a:r>
          </a:p>
          <a:p>
            <a:pPr eaLnBrk="1" hangingPunct="1">
              <a:spcBef>
                <a:spcPct val="0"/>
              </a:spcBef>
              <a:buFont typeface="Arial" panose="020B0604020202020204" pitchFamily="34" charset="0"/>
              <a:buNone/>
            </a:pPr>
            <a:r>
              <a:rPr i="1" kern="1200" dirty="0">
                <a:solidFill>
                  <a:srgbClr val="FFFF00"/>
                </a:solidFill>
                <a:latin typeface="Century Gothic" panose="020B0502020202020204" pitchFamily="34" charset="0"/>
                <a:ea typeface="+mn-ea"/>
                <a:cs typeface="+mn-cs"/>
              </a:rPr>
              <a:t>Lunch</a:t>
            </a:r>
            <a:r>
              <a:rPr kern="1200" dirty="0">
                <a:solidFill>
                  <a:srgbClr val="FFFF00"/>
                </a:solidFill>
                <a:latin typeface="Century Gothic" panose="020B0502020202020204" pitchFamily="34" charset="0"/>
                <a:ea typeface="+mn-ea"/>
                <a:cs typeface="+mn-cs"/>
              </a:rPr>
              <a:t> –sandwich made with wholemeal bread, jacket potato or wholegrain rice salad.</a:t>
            </a:r>
          </a:p>
          <a:p>
            <a:pPr eaLnBrk="1" hangingPunct="1">
              <a:spcBef>
                <a:spcPct val="0"/>
              </a:spcBef>
              <a:buFont typeface="Arial" panose="020B0604020202020204" pitchFamily="34" charset="0"/>
              <a:buNone/>
            </a:pPr>
            <a:r>
              <a:rPr i="1" kern="1200" dirty="0">
                <a:solidFill>
                  <a:srgbClr val="FFFF00"/>
                </a:solidFill>
                <a:latin typeface="Century Gothic" panose="020B0502020202020204" pitchFamily="34" charset="0"/>
                <a:ea typeface="+mn-ea"/>
                <a:cs typeface="+mn-cs"/>
              </a:rPr>
              <a:t>Dinner</a:t>
            </a:r>
            <a:r>
              <a:rPr kern="1200" dirty="0">
                <a:solidFill>
                  <a:srgbClr val="FFFF00"/>
                </a:solidFill>
                <a:latin typeface="Century Gothic" panose="020B0502020202020204" pitchFamily="34" charset="0"/>
                <a:ea typeface="+mn-ea"/>
                <a:cs typeface="+mn-cs"/>
              </a:rPr>
              <a:t> – pasta, potatoes or rice with your evening meal.</a:t>
            </a:r>
          </a:p>
        </p:txBody>
      </p:sp>
      <p:pic>
        <p:nvPicPr>
          <p:cNvPr id="8195" name="Picture 1"/>
          <p:cNvPicPr>
            <a:picLocks noChangeAspect="1"/>
          </p:cNvPicPr>
          <p:nvPr/>
        </p:nvPicPr>
        <p:blipFill>
          <a:blip r:embed="rId2"/>
          <a:stretch>
            <a:fillRect/>
          </a:stretch>
        </p:blipFill>
        <p:spPr>
          <a:xfrm>
            <a:off x="4787900" y="1592263"/>
            <a:ext cx="3430588" cy="2557462"/>
          </a:xfrm>
          <a:prstGeom prst="rect">
            <a:avLst/>
          </a:prstGeom>
          <a:noFill/>
          <a:ln w="9525">
            <a:noFill/>
          </a:ln>
        </p:spPr>
      </p:pic>
      <p:pic>
        <p:nvPicPr>
          <p:cNvPr id="8196" name="Picture 4"/>
          <p:cNvPicPr>
            <a:picLocks noChangeAspect="1"/>
          </p:cNvPicPr>
          <p:nvPr/>
        </p:nvPicPr>
        <p:blipFill>
          <a:blip r:embed="rId3"/>
          <a:stretch>
            <a:fillRect/>
          </a:stretch>
        </p:blipFill>
        <p:spPr>
          <a:xfrm>
            <a:off x="5195888" y="3141663"/>
            <a:ext cx="3946525" cy="3113087"/>
          </a:xfrm>
          <a:prstGeom prst="rect">
            <a:avLst/>
          </a:prstGeom>
          <a:noFill/>
          <a:ln w="9525">
            <a:noFill/>
          </a:ln>
        </p:spPr>
      </p:pic>
    </p:spTree>
    <p:extLst>
      <p:ext uri="{BB962C8B-B14F-4D97-AF65-F5344CB8AC3E}">
        <p14:creationId xmlns:p14="http://schemas.microsoft.com/office/powerpoint/2010/main" val="377980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xEl>
                                              <p:pRg st="6" end="6"/>
                                            </p:txEl>
                                          </p:spTgt>
                                        </p:tgtEl>
                                        <p:attrNameLst>
                                          <p:attrName>style.visibility</p:attrName>
                                        </p:attrNameLst>
                                      </p:cBhvr>
                                      <p:to>
                                        <p:strVal val="visible"/>
                                      </p:to>
                                    </p:set>
                                    <p:animEffect transition="in" filter="fade">
                                      <p:cBhvr>
                                        <p:cTn id="7" dur="500"/>
                                        <p:tgtEl>
                                          <p:spTgt spid="7170">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xEl>
                                              <p:pRg st="7" end="7"/>
                                            </p:txEl>
                                          </p:spTgt>
                                        </p:tgtEl>
                                        <p:attrNameLst>
                                          <p:attrName>style.visibility</p:attrName>
                                        </p:attrNameLst>
                                      </p:cBhvr>
                                      <p:to>
                                        <p:strVal val="visible"/>
                                      </p:to>
                                    </p:set>
                                    <p:animEffect transition="in" filter="fade">
                                      <p:cBhvr>
                                        <p:cTn id="12" dur="500"/>
                                        <p:tgtEl>
                                          <p:spTgt spid="7170">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0">
                                            <p:txEl>
                                              <p:pRg st="8" end="8"/>
                                            </p:txEl>
                                          </p:spTgt>
                                        </p:tgtEl>
                                        <p:attrNameLst>
                                          <p:attrName>style.visibility</p:attrName>
                                        </p:attrNameLst>
                                      </p:cBhvr>
                                      <p:to>
                                        <p:strVal val="visible"/>
                                      </p:to>
                                    </p:set>
                                    <p:animEffect transition="in" filter="fade">
                                      <p:cBhvr>
                                        <p:cTn id="17" dur="500"/>
                                        <p:tgtEl>
                                          <p:spTgt spid="717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Placeholder 1"/>
          <p:cNvSpPr>
            <a:spLocks noGrp="1"/>
          </p:cNvSpPr>
          <p:nvPr>
            <p:ph type="body" sz="quarter" idx="13"/>
          </p:nvPr>
        </p:nvSpPr>
        <p:spPr>
          <a:xfrm>
            <a:off x="500063" y="712788"/>
            <a:ext cx="4143375" cy="5164137"/>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lstStyle/>
          <a:p>
            <a:pPr eaLnBrk="1" hangingPunct="1">
              <a:spcBef>
                <a:spcPct val="0"/>
              </a:spcBef>
              <a:buFont typeface="Arial" panose="020B0604020202020204" pitchFamily="34" charset="0"/>
              <a:buNone/>
            </a:pPr>
            <a:r>
              <a:rPr sz="2800" b="1" kern="1200" dirty="0">
                <a:solidFill>
                  <a:srgbClr val="FFFF00"/>
                </a:solidFill>
                <a:latin typeface="Century Gothic" panose="020B0502020202020204" pitchFamily="34" charset="0"/>
                <a:ea typeface="+mn-ea"/>
                <a:cs typeface="+mn-cs"/>
              </a:rPr>
              <a:t>2. Eats lots of fruit and veg</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kern="1200" dirty="0">
                <a:solidFill>
                  <a:srgbClr val="FFFF00"/>
                </a:solidFill>
                <a:latin typeface="Century Gothic" panose="020B0502020202020204" pitchFamily="34" charset="0"/>
                <a:ea typeface="+mn-ea"/>
                <a:cs typeface="+mn-cs"/>
              </a:rPr>
              <a:t>Try to eat at least 5 portions of a variety of fruit and vegetables every day (5 A DAY).</a:t>
            </a:r>
          </a:p>
          <a:p>
            <a:pPr eaLnBrk="1" hangingPunct="1">
              <a:spcBef>
                <a:spcPct val="0"/>
              </a:spcBef>
              <a:buFont typeface="Arial" panose="020B0604020202020204" pitchFamily="34" charset="0"/>
              <a:buNone/>
            </a:pPr>
            <a:endParaRPr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Fruit and vegetables provide a range of nutrients, including vitamins and minerals, such as folate, vitamin C, potassium and dietary fibre.</a:t>
            </a: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latin typeface="Century Gothic" panose="020B0502020202020204" pitchFamily="34" charset="0"/>
                <a:ea typeface="+mn-ea"/>
                <a:cs typeface="+mn-cs"/>
              </a:rPr>
              <a:t> </a:t>
            </a: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p:txBody>
      </p:sp>
      <p:pic>
        <p:nvPicPr>
          <p:cNvPr id="9219" name="Picture 1"/>
          <p:cNvPicPr>
            <a:picLocks noChangeAspect="1"/>
          </p:cNvPicPr>
          <p:nvPr/>
        </p:nvPicPr>
        <p:blipFill>
          <a:blip r:embed="rId2"/>
          <a:stretch>
            <a:fillRect/>
          </a:stretch>
        </p:blipFill>
        <p:spPr>
          <a:xfrm>
            <a:off x="4859338" y="2060575"/>
            <a:ext cx="4097337" cy="4254500"/>
          </a:xfrm>
          <a:prstGeom prst="rect">
            <a:avLst/>
          </a:prstGeom>
          <a:noFill/>
          <a:ln w="9525">
            <a:noFill/>
          </a:ln>
        </p:spPr>
      </p:pic>
    </p:spTree>
    <p:extLst>
      <p:ext uri="{BB962C8B-B14F-4D97-AF65-F5344CB8AC3E}">
        <p14:creationId xmlns:p14="http://schemas.microsoft.com/office/powerpoint/2010/main" val="34753769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1"/>
          <p:cNvSpPr>
            <a:spLocks noGrp="1"/>
          </p:cNvSpPr>
          <p:nvPr>
            <p:ph type="body" sz="quarter" idx="13"/>
          </p:nvPr>
        </p:nvSpPr>
        <p:spPr>
          <a:xfrm>
            <a:off x="500063" y="712788"/>
            <a:ext cx="4935537" cy="5668962"/>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normAutofit lnSpcReduction="10000"/>
          </a:bodyPr>
          <a:lstStyle/>
          <a:p>
            <a:pPr eaLnBrk="1" hangingPunct="1">
              <a:spcBef>
                <a:spcPct val="0"/>
              </a:spcBef>
              <a:buFont typeface="Arial" panose="020B0604020202020204" pitchFamily="34" charset="0"/>
              <a:buNone/>
            </a:pPr>
            <a:r>
              <a:rPr sz="2800" b="1" kern="1200" dirty="0">
                <a:solidFill>
                  <a:srgbClr val="FFFF00"/>
                </a:solidFill>
                <a:latin typeface="Century Gothic" panose="020B0502020202020204" pitchFamily="34" charset="0"/>
                <a:ea typeface="+mn-ea"/>
                <a:cs typeface="+mn-cs"/>
              </a:rPr>
              <a:t>2. Eats lots of fruit and veg</a:t>
            </a:r>
          </a:p>
          <a:p>
            <a:pPr eaLnBrk="1" hangingPunct="1">
              <a:spcBef>
                <a:spcPct val="0"/>
              </a:spcBef>
              <a:buFont typeface="Arial" panose="020B0604020202020204" pitchFamily="34" charset="0"/>
              <a:buNone/>
            </a:pPr>
            <a:endParaRPr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Fresh, frozen, canned, dried </a:t>
            </a: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and juiced fruit and vegetables</a:t>
            </a: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all count.</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Potatoes do not count towards </a:t>
            </a: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5 A DAY as they are a starchy food. </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b="1" kern="1200" dirty="0">
                <a:solidFill>
                  <a:srgbClr val="FFFF00"/>
                </a:solidFill>
                <a:latin typeface="Century Gothic" panose="020B0502020202020204" pitchFamily="34" charset="0"/>
                <a:ea typeface="+mn-ea"/>
                <a:cs typeface="+mn-cs"/>
              </a:rPr>
              <a:t>What is a portion?</a:t>
            </a:r>
          </a:p>
          <a:p>
            <a:pPr eaLnBrk="1" hangingPunct="1">
              <a:spcBef>
                <a:spcPct val="0"/>
              </a:spcBef>
              <a:buFont typeface="Arial" panose="020B0604020202020204" pitchFamily="34" charset="0"/>
              <a:buNone/>
            </a:pPr>
            <a:endParaRPr lang="en-GB" altLang="x-none"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One adult portion of fruit or vegetables is 80g.</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Young children may need less depending on their age and size. As a rough guide, one portion is the amount they can fit in the palm of their hand. </a:t>
            </a:r>
          </a:p>
          <a:p>
            <a:pPr eaLnBrk="1" hangingPunct="1">
              <a:lnSpc>
                <a:spcPct val="80000"/>
              </a:lnSpc>
              <a:spcBef>
                <a:spcPct val="0"/>
              </a:spcBef>
              <a:buFont typeface="Arial" panose="020B0604020202020204" pitchFamily="34" charset="0"/>
              <a:buNone/>
            </a:pPr>
            <a:endParaRPr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p:txBody>
      </p:sp>
      <p:pic>
        <p:nvPicPr>
          <p:cNvPr id="10243" name="Picture 1"/>
          <p:cNvPicPr>
            <a:picLocks noChangeAspect="1"/>
          </p:cNvPicPr>
          <p:nvPr/>
        </p:nvPicPr>
        <p:blipFill>
          <a:blip r:embed="rId2"/>
          <a:stretch>
            <a:fillRect/>
          </a:stretch>
        </p:blipFill>
        <p:spPr>
          <a:xfrm>
            <a:off x="5724525" y="1916113"/>
            <a:ext cx="3090863" cy="2305050"/>
          </a:xfrm>
          <a:prstGeom prst="rect">
            <a:avLst/>
          </a:prstGeom>
          <a:noFill/>
          <a:ln w="9525">
            <a:noFill/>
          </a:ln>
        </p:spPr>
      </p:pic>
      <p:pic>
        <p:nvPicPr>
          <p:cNvPr id="10244" name="Picture 4"/>
          <p:cNvPicPr>
            <a:picLocks noChangeAspect="1"/>
          </p:cNvPicPr>
          <p:nvPr/>
        </p:nvPicPr>
        <p:blipFill>
          <a:blip r:embed="rId3"/>
          <a:stretch>
            <a:fillRect/>
          </a:stretch>
        </p:blipFill>
        <p:spPr>
          <a:xfrm>
            <a:off x="5759450" y="3644900"/>
            <a:ext cx="3889375" cy="3068638"/>
          </a:xfrm>
          <a:prstGeom prst="rect">
            <a:avLst/>
          </a:prstGeom>
          <a:noFill/>
          <a:ln w="9525">
            <a:noFill/>
          </a:ln>
        </p:spPr>
      </p:pic>
      <p:pic>
        <p:nvPicPr>
          <p:cNvPr id="5" name="Picture 1"/>
          <p:cNvPicPr>
            <a:picLocks noChangeAspect="1"/>
          </p:cNvPicPr>
          <p:nvPr/>
        </p:nvPicPr>
        <p:blipFill>
          <a:blip r:embed="rId2"/>
          <a:stretch>
            <a:fillRect/>
          </a:stretch>
        </p:blipFill>
        <p:spPr>
          <a:xfrm>
            <a:off x="5876925" y="2068513"/>
            <a:ext cx="3090863" cy="2305050"/>
          </a:xfrm>
          <a:prstGeom prst="rect">
            <a:avLst/>
          </a:prstGeom>
          <a:noFill/>
          <a:ln w="9525">
            <a:noFill/>
          </a:ln>
        </p:spPr>
      </p:pic>
    </p:spTree>
    <p:extLst>
      <p:ext uri="{BB962C8B-B14F-4D97-AF65-F5344CB8AC3E}">
        <p14:creationId xmlns:p14="http://schemas.microsoft.com/office/powerpoint/2010/main" val="373186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Placeholder 1"/>
          <p:cNvSpPr>
            <a:spLocks noGrp="1"/>
          </p:cNvSpPr>
          <p:nvPr>
            <p:ph type="body" sz="quarter" idx="13"/>
          </p:nvPr>
        </p:nvSpPr>
        <p:spPr>
          <a:xfrm>
            <a:off x="500063" y="712788"/>
            <a:ext cx="4071937" cy="5668962"/>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lstStyle/>
          <a:p>
            <a:pPr eaLnBrk="1" hangingPunct="1">
              <a:spcBef>
                <a:spcPct val="0"/>
              </a:spcBef>
              <a:buFont typeface="Arial" panose="020B0604020202020204" pitchFamily="34" charset="0"/>
              <a:buNone/>
            </a:pPr>
            <a:r>
              <a:rPr b="1" kern="1200" dirty="0">
                <a:solidFill>
                  <a:srgbClr val="FFFF00"/>
                </a:solidFill>
                <a:latin typeface="Century Gothic" panose="020B0502020202020204" pitchFamily="34" charset="0"/>
                <a:ea typeface="+mn-ea"/>
                <a:cs typeface="+mn-cs"/>
              </a:rPr>
              <a:t>Did you know?</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Only one glass of juice counts towards our 5 A DAY, no matter how much we drink. </a:t>
            </a:r>
          </a:p>
          <a:p>
            <a:pPr eaLnBrk="1" hangingPunct="1">
              <a:spcBef>
                <a:spcPct val="0"/>
              </a:spcBef>
              <a:buFont typeface="Arial" panose="020B0604020202020204" pitchFamily="34" charset="0"/>
              <a:buNone/>
            </a:pPr>
            <a:endParaRPr lang="en-GB" altLang="x-none"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This is because much of the fibre is lost through juicing.</a:t>
            </a:r>
          </a:p>
          <a:p>
            <a:pPr eaLnBrk="1" hangingPunct="1">
              <a:spcBef>
                <a:spcPct val="0"/>
              </a:spcBef>
              <a:buFont typeface="Arial" panose="020B0604020202020204" pitchFamily="34" charset="0"/>
              <a:buNone/>
            </a:pPr>
            <a:endParaRPr lang="en-GB" altLang="x-none"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A smoothie containing all the edible pulped fruit or vegetable may count as more than one 5 A DAY portion. </a:t>
            </a:r>
          </a:p>
          <a:p>
            <a:pPr eaLnBrk="1" hangingPunct="1">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p:txBody>
      </p:sp>
      <p:pic>
        <p:nvPicPr>
          <p:cNvPr id="12291" name="Picture 1"/>
          <p:cNvPicPr>
            <a:picLocks noChangeAspect="1"/>
          </p:cNvPicPr>
          <p:nvPr/>
        </p:nvPicPr>
        <p:blipFill>
          <a:blip r:embed="rId2"/>
          <a:stretch>
            <a:fillRect/>
          </a:stretch>
        </p:blipFill>
        <p:spPr>
          <a:xfrm>
            <a:off x="4689475" y="4125913"/>
            <a:ext cx="3867150" cy="2592387"/>
          </a:xfrm>
          <a:prstGeom prst="rect">
            <a:avLst/>
          </a:prstGeom>
          <a:noFill/>
          <a:ln w="9525">
            <a:noFill/>
          </a:ln>
        </p:spPr>
      </p:pic>
      <p:pic>
        <p:nvPicPr>
          <p:cNvPr id="12292" name="Picture 5"/>
          <p:cNvPicPr>
            <a:picLocks noChangeAspect="1"/>
          </p:cNvPicPr>
          <p:nvPr/>
        </p:nvPicPr>
        <p:blipFill>
          <a:blip r:embed="rId3"/>
          <a:stretch>
            <a:fillRect/>
          </a:stretch>
        </p:blipFill>
        <p:spPr>
          <a:xfrm>
            <a:off x="4792663" y="1700212"/>
            <a:ext cx="3141662" cy="2357437"/>
          </a:xfrm>
          <a:prstGeom prst="rect">
            <a:avLst/>
          </a:prstGeom>
          <a:noFill/>
          <a:ln w="9525">
            <a:noFill/>
          </a:ln>
        </p:spPr>
      </p:pic>
      <p:pic>
        <p:nvPicPr>
          <p:cNvPr id="12293" name="Picture 6"/>
          <p:cNvPicPr>
            <a:picLocks noChangeAspect="1"/>
          </p:cNvPicPr>
          <p:nvPr/>
        </p:nvPicPr>
        <p:blipFill>
          <a:blip r:embed="rId4"/>
          <a:stretch>
            <a:fillRect/>
          </a:stretch>
        </p:blipFill>
        <p:spPr>
          <a:xfrm>
            <a:off x="6916738" y="2405063"/>
            <a:ext cx="2035175" cy="2103437"/>
          </a:xfrm>
          <a:prstGeom prst="rect">
            <a:avLst/>
          </a:prstGeom>
          <a:noFill/>
          <a:ln w="9525">
            <a:noFill/>
          </a:ln>
        </p:spPr>
      </p:pic>
    </p:spTree>
    <p:extLst>
      <p:ext uri="{BB962C8B-B14F-4D97-AF65-F5344CB8AC3E}">
        <p14:creationId xmlns:p14="http://schemas.microsoft.com/office/powerpoint/2010/main" val="41561115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Placeholder 1"/>
          <p:cNvSpPr>
            <a:spLocks noGrp="1"/>
          </p:cNvSpPr>
          <p:nvPr>
            <p:ph type="body" sz="quarter" idx="13"/>
          </p:nvPr>
        </p:nvSpPr>
        <p:spPr>
          <a:xfrm>
            <a:off x="500063" y="712788"/>
            <a:ext cx="4143375" cy="5524500"/>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normAutofit fontScale="92500" lnSpcReduction="10000"/>
          </a:bodyPr>
          <a:lstStyle/>
          <a:p>
            <a:pPr eaLnBrk="1" hangingPunct="1">
              <a:spcBef>
                <a:spcPct val="0"/>
              </a:spcBef>
              <a:buFont typeface="Arial" panose="020B0604020202020204" pitchFamily="34" charset="0"/>
              <a:buNone/>
            </a:pPr>
            <a:r>
              <a:rPr sz="2600" b="1" u="sng" kern="1200" dirty="0">
                <a:solidFill>
                  <a:srgbClr val="FFFF00"/>
                </a:solidFill>
                <a:latin typeface="Century Gothic" panose="020B0502020202020204" pitchFamily="34" charset="0"/>
                <a:ea typeface="+mn-ea"/>
                <a:cs typeface="+mn-cs"/>
              </a:rPr>
              <a:t>3. Eat more fish</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kern="1200" dirty="0">
                <a:solidFill>
                  <a:srgbClr val="FFFF00"/>
                </a:solidFill>
                <a:latin typeface="Century Gothic" panose="020B0502020202020204" pitchFamily="34" charset="0"/>
                <a:ea typeface="+mn-ea"/>
                <a:cs typeface="+mn-cs"/>
              </a:rPr>
              <a:t>Fish is a good source of protein and provides many vitamins and minerals. </a:t>
            </a:r>
          </a:p>
          <a:p>
            <a:pPr eaLnBrk="1" hangingPunct="1">
              <a:spcBef>
                <a:spcPct val="0"/>
              </a:spcBef>
              <a:buFont typeface="Arial" panose="020B0604020202020204" pitchFamily="34" charset="0"/>
              <a:buNone/>
            </a:pPr>
            <a:endParaRPr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kern="1200" dirty="0">
                <a:solidFill>
                  <a:srgbClr val="FFFF00"/>
                </a:solidFill>
                <a:latin typeface="Century Gothic" panose="020B0502020202020204" pitchFamily="34" charset="0"/>
                <a:ea typeface="+mn-ea"/>
                <a:cs typeface="+mn-cs"/>
              </a:rPr>
              <a:t>White fish is low in fat. Oily fish </a:t>
            </a:r>
            <a:r>
              <a:rPr lang="en-GB" altLang="x-none" kern="1200" dirty="0">
                <a:solidFill>
                  <a:srgbClr val="FFFF00"/>
                </a:solidFill>
                <a:latin typeface="Century Gothic" panose="020B0502020202020204" pitchFamily="34" charset="0"/>
                <a:ea typeface="+mn-ea"/>
                <a:cs typeface="+mn-cs"/>
              </a:rPr>
              <a:t>are rich in long chain omega 3 fatty acids which are important for heart health. </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Try to eat at least two portions (1 portion =140g) of fish a week, including a portion of oily fish. </a:t>
            </a:r>
          </a:p>
          <a:p>
            <a:pPr eaLnBrk="1" hangingPunct="1">
              <a:spcBef>
                <a:spcPct val="0"/>
              </a:spcBef>
              <a:buFont typeface="Arial" panose="020B0604020202020204" pitchFamily="34" charset="0"/>
              <a:buNone/>
            </a:pPr>
            <a:endParaRPr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b="1" kern="1200" dirty="0">
                <a:solidFill>
                  <a:srgbClr val="FFFF00"/>
                </a:solidFill>
                <a:latin typeface="Century Gothic" panose="020B0502020202020204" pitchFamily="34" charset="0"/>
                <a:ea typeface="+mn-ea"/>
                <a:cs typeface="+mn-cs"/>
              </a:rPr>
              <a:t>Can you name some oily fish?</a:t>
            </a: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Salmon, mackerel, trout, fresh tuna* and sardines are all oily fish.</a:t>
            </a: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latin typeface="Century Gothic" panose="020B0502020202020204" pitchFamily="34" charset="0"/>
                <a:ea typeface="+mn-ea"/>
                <a:cs typeface="+mn-cs"/>
              </a:rPr>
              <a:t> </a:t>
            </a: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p:txBody>
      </p:sp>
      <p:sp>
        <p:nvSpPr>
          <p:cNvPr id="2" name="TextBox 1"/>
          <p:cNvSpPr txBox="1"/>
          <p:nvPr/>
        </p:nvSpPr>
        <p:spPr>
          <a:xfrm>
            <a:off x="4859338" y="5811838"/>
            <a:ext cx="3879850" cy="9540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GB" sz="1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Only fresh tuna counts as an oily fish. When it is canned the amount of long-chain omega 3 fatty acids is reduced to levels similar to those in other fish. </a:t>
            </a:r>
          </a:p>
        </p:txBody>
      </p:sp>
      <p:pic>
        <p:nvPicPr>
          <p:cNvPr id="13316" name="Picture 3"/>
          <p:cNvPicPr>
            <a:picLocks noChangeAspect="1"/>
          </p:cNvPicPr>
          <p:nvPr/>
        </p:nvPicPr>
        <p:blipFill>
          <a:blip r:embed="rId2"/>
          <a:stretch>
            <a:fillRect/>
          </a:stretch>
        </p:blipFill>
        <p:spPr>
          <a:xfrm>
            <a:off x="4765675" y="1916113"/>
            <a:ext cx="3910013" cy="3656012"/>
          </a:xfrm>
          <a:prstGeom prst="rect">
            <a:avLst/>
          </a:prstGeom>
          <a:noFill/>
          <a:ln w="9525">
            <a:noFill/>
          </a:ln>
        </p:spPr>
      </p:pic>
    </p:spTree>
    <p:extLst>
      <p:ext uri="{BB962C8B-B14F-4D97-AF65-F5344CB8AC3E}">
        <p14:creationId xmlns:p14="http://schemas.microsoft.com/office/powerpoint/2010/main" val="74689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Placeholder 1"/>
          <p:cNvSpPr>
            <a:spLocks noGrp="1"/>
          </p:cNvSpPr>
          <p:nvPr>
            <p:ph type="body" sz="quarter" idx="13"/>
          </p:nvPr>
        </p:nvSpPr>
        <p:spPr>
          <a:xfrm>
            <a:off x="500063" y="712788"/>
            <a:ext cx="4143375" cy="5399087"/>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normAutofit fontScale="92500" lnSpcReduction="10000"/>
          </a:bodyPr>
          <a:lstStyle/>
          <a:p>
            <a:pPr eaLnBrk="1" hangingPunct="1">
              <a:spcBef>
                <a:spcPct val="0"/>
              </a:spcBef>
              <a:buFont typeface="Arial" panose="020B0604020202020204" pitchFamily="34" charset="0"/>
              <a:buNone/>
            </a:pPr>
            <a:r>
              <a:rPr sz="2600" b="1" kern="1200" dirty="0">
                <a:solidFill>
                  <a:srgbClr val="FFFF00"/>
                </a:solidFill>
                <a:latin typeface="Century Gothic" panose="020B0502020202020204" pitchFamily="34" charset="0"/>
                <a:ea typeface="+mn-ea"/>
                <a:cs typeface="+mn-cs"/>
              </a:rPr>
              <a:t>4. Cut down on saturated fat and sugar</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We all need some fat in our diet, but it is important to get the right type and amount. </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There are two main types of fat: saturated and unsaturated. </a:t>
            </a:r>
          </a:p>
          <a:p>
            <a:pPr eaLnBrk="1" hangingPunct="1">
              <a:spcBef>
                <a:spcPct val="0"/>
              </a:spcBef>
              <a:buFont typeface="Arial" panose="020B0604020202020204" pitchFamily="34" charset="0"/>
              <a:buNone/>
            </a:pPr>
            <a:r>
              <a:rPr kern="1200" dirty="0">
                <a:solidFill>
                  <a:srgbClr val="FFFF00"/>
                </a:solidFill>
                <a:latin typeface="Century Gothic" panose="020B0502020202020204" pitchFamily="34" charset="0"/>
                <a:ea typeface="+mn-ea"/>
                <a:cs typeface="+mn-cs"/>
              </a:rPr>
              <a:t>Eating too much saturated fat can increase blood cholesterol levels and the chance of developing heart disease. </a:t>
            </a:r>
          </a:p>
          <a:p>
            <a:pPr eaLnBrk="1" hangingPunct="1">
              <a:spcBef>
                <a:spcPct val="0"/>
              </a:spcBef>
              <a:buFont typeface="Arial" panose="020B0604020202020204" pitchFamily="34" charset="0"/>
              <a:buNone/>
            </a:pPr>
            <a:endParaRPr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Saturated fat is found in many foods, such as hard cheese, cakes, biscuits, pies, pastry, cream and butter.</a:t>
            </a: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latin typeface="Century Gothic" panose="020B0502020202020204" pitchFamily="34" charset="0"/>
                <a:ea typeface="+mn-ea"/>
                <a:cs typeface="+mn-cs"/>
              </a:rPr>
              <a:t> </a:t>
            </a: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p:txBody>
      </p:sp>
      <p:pic>
        <p:nvPicPr>
          <p:cNvPr id="14339" name="Picture 1"/>
          <p:cNvPicPr>
            <a:picLocks noChangeAspect="1"/>
          </p:cNvPicPr>
          <p:nvPr/>
        </p:nvPicPr>
        <p:blipFill>
          <a:blip r:embed="rId2"/>
          <a:stretch>
            <a:fillRect/>
          </a:stretch>
        </p:blipFill>
        <p:spPr>
          <a:xfrm>
            <a:off x="4859338" y="1916113"/>
            <a:ext cx="3952875" cy="4105275"/>
          </a:xfrm>
          <a:prstGeom prst="rect">
            <a:avLst/>
          </a:prstGeom>
          <a:noFill/>
          <a:ln w="9525">
            <a:noFill/>
          </a:ln>
        </p:spPr>
      </p:pic>
    </p:spTree>
    <p:extLst>
      <p:ext uri="{BB962C8B-B14F-4D97-AF65-F5344CB8AC3E}">
        <p14:creationId xmlns:p14="http://schemas.microsoft.com/office/powerpoint/2010/main" val="18566089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1"/>
          <p:cNvSpPr>
            <a:spLocks noGrp="1"/>
          </p:cNvSpPr>
          <p:nvPr>
            <p:ph type="body" sz="quarter" idx="13"/>
          </p:nvPr>
        </p:nvSpPr>
        <p:spPr>
          <a:xfrm>
            <a:off x="500063" y="712788"/>
            <a:ext cx="4216400" cy="5668962"/>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lstStyle/>
          <a:p>
            <a:pPr eaLnBrk="1" hangingPunct="1">
              <a:spcBef>
                <a:spcPct val="0"/>
              </a:spcBef>
              <a:buFont typeface="Arial" panose="020B0604020202020204" pitchFamily="34" charset="0"/>
              <a:buNone/>
            </a:pPr>
            <a:r>
              <a:rPr sz="2400" b="1" kern="1200" dirty="0">
                <a:solidFill>
                  <a:srgbClr val="FFFF00"/>
                </a:solidFill>
                <a:latin typeface="Century Gothic" panose="020B0502020202020204" pitchFamily="34" charset="0"/>
                <a:ea typeface="+mn-ea"/>
                <a:cs typeface="+mn-cs"/>
              </a:rPr>
              <a:t>4. Cut down on saturated fat and sugar</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Try to cut down on foods high in saturated fat and replace with foods that are high in unsaturated fats, such as vegetable oils, oily fish,  avocados, nuts and seeds. </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b="1" kern="1200" dirty="0">
                <a:solidFill>
                  <a:srgbClr val="FFFF00"/>
                </a:solidFill>
                <a:latin typeface="Century Gothic" panose="020B0502020202020204" pitchFamily="34" charset="0"/>
                <a:ea typeface="+mn-ea"/>
                <a:cs typeface="+mn-cs"/>
              </a:rPr>
              <a:t>Did you know?</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Most of us eat about 20% more than the recommended maximum amount. No more than 11% of dietary energy should come from saturated fat</a:t>
            </a:r>
            <a:r>
              <a:rPr lang="en-GB" altLang="x-none" kern="1200" dirty="0">
                <a:latin typeface="Century Gothic" panose="020B0502020202020204" pitchFamily="34" charset="0"/>
                <a:ea typeface="+mn-ea"/>
                <a:cs typeface="+mn-cs"/>
              </a:rPr>
              <a:t>.</a:t>
            </a:r>
            <a:endParaRPr b="1" kern="1200" dirty="0">
              <a:latin typeface="Century Gothic" panose="020B0502020202020204" pitchFamily="34" charset="0"/>
              <a:ea typeface="+mn-ea"/>
              <a:cs typeface="+mn-cs"/>
            </a:endParaRPr>
          </a:p>
        </p:txBody>
      </p:sp>
      <p:pic>
        <p:nvPicPr>
          <p:cNvPr id="15363" name="Picture 1"/>
          <p:cNvPicPr>
            <a:picLocks noChangeAspect="1"/>
          </p:cNvPicPr>
          <p:nvPr/>
        </p:nvPicPr>
        <p:blipFill>
          <a:blip r:embed="rId2"/>
          <a:stretch>
            <a:fillRect/>
          </a:stretch>
        </p:blipFill>
        <p:spPr>
          <a:xfrm>
            <a:off x="4932363" y="1557338"/>
            <a:ext cx="3478212" cy="2592387"/>
          </a:xfrm>
          <a:prstGeom prst="rect">
            <a:avLst/>
          </a:prstGeom>
          <a:noFill/>
          <a:ln w="9525">
            <a:noFill/>
          </a:ln>
        </p:spPr>
      </p:pic>
      <p:pic>
        <p:nvPicPr>
          <p:cNvPr id="15364" name="Picture 4"/>
          <p:cNvPicPr>
            <a:picLocks noChangeAspect="1"/>
          </p:cNvPicPr>
          <p:nvPr/>
        </p:nvPicPr>
        <p:blipFill>
          <a:blip r:embed="rId3"/>
          <a:stretch>
            <a:fillRect/>
          </a:stretch>
        </p:blipFill>
        <p:spPr>
          <a:xfrm>
            <a:off x="5316538" y="3573463"/>
            <a:ext cx="3852862" cy="3038475"/>
          </a:xfrm>
          <a:prstGeom prst="rect">
            <a:avLst/>
          </a:prstGeom>
          <a:noFill/>
          <a:ln w="9525">
            <a:noFill/>
          </a:ln>
        </p:spPr>
      </p:pic>
    </p:spTree>
    <p:extLst>
      <p:ext uri="{BB962C8B-B14F-4D97-AF65-F5344CB8AC3E}">
        <p14:creationId xmlns:p14="http://schemas.microsoft.com/office/powerpoint/2010/main" val="215432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1"/>
          <p:cNvSpPr>
            <a:spLocks noGrp="1"/>
          </p:cNvSpPr>
          <p:nvPr>
            <p:ph type="body" sz="quarter" idx="13"/>
          </p:nvPr>
        </p:nvSpPr>
        <p:spPr>
          <a:xfrm>
            <a:off x="500063" y="712788"/>
            <a:ext cx="4143375" cy="5092700"/>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lstStyle/>
          <a:p>
            <a:pPr eaLnBrk="1" hangingPunct="1">
              <a:spcBef>
                <a:spcPct val="0"/>
              </a:spcBef>
              <a:buFont typeface="Arial" panose="020B0604020202020204" pitchFamily="34" charset="0"/>
              <a:buNone/>
            </a:pPr>
            <a:r>
              <a:rPr sz="2400" b="1" kern="1200" dirty="0">
                <a:solidFill>
                  <a:srgbClr val="FFFF00"/>
                </a:solidFill>
                <a:latin typeface="Century Gothic" panose="020B0502020202020204" pitchFamily="34" charset="0"/>
                <a:ea typeface="+mn-ea"/>
                <a:cs typeface="+mn-cs"/>
              </a:rPr>
              <a:t>4. Cut down on saturated fat and sugar</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kern="1200" dirty="0">
                <a:solidFill>
                  <a:srgbClr val="FFFF00"/>
                </a:solidFill>
                <a:latin typeface="Century Gothic" panose="020B0502020202020204" pitchFamily="34" charset="0"/>
                <a:ea typeface="+mn-ea"/>
                <a:cs typeface="+mn-cs"/>
              </a:rPr>
              <a:t>Too many sugar-containing food and drinks consumed between meals is associated with an increased tendency towards tooth decay, especially in those with poor dental hygiene.</a:t>
            </a:r>
          </a:p>
          <a:p>
            <a:pPr eaLnBrk="1" hangingPunct="1">
              <a:lnSpc>
                <a:spcPct val="90000"/>
              </a:lnSpc>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lnSpc>
                <a:spcPct val="90000"/>
              </a:lnSpc>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Food and drinks high in sugar include sweets, cakes, </a:t>
            </a:r>
          </a:p>
          <a:p>
            <a:pPr eaLnBrk="1" hangingPunct="1">
              <a:lnSpc>
                <a:spcPct val="90000"/>
              </a:lnSpc>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biscuits and some carbonated drinks.</a:t>
            </a:r>
            <a:endParaRPr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p:txBody>
      </p:sp>
      <p:pic>
        <p:nvPicPr>
          <p:cNvPr id="16387" name="Picture 1"/>
          <p:cNvPicPr>
            <a:picLocks noChangeAspect="1"/>
          </p:cNvPicPr>
          <p:nvPr/>
        </p:nvPicPr>
        <p:blipFill>
          <a:blip r:embed="rId2"/>
          <a:stretch>
            <a:fillRect/>
          </a:stretch>
        </p:blipFill>
        <p:spPr>
          <a:xfrm>
            <a:off x="4859338" y="2133600"/>
            <a:ext cx="3816350" cy="3963988"/>
          </a:xfrm>
          <a:prstGeom prst="rect">
            <a:avLst/>
          </a:prstGeom>
          <a:noFill/>
          <a:ln w="9525">
            <a:noFill/>
          </a:ln>
        </p:spPr>
      </p:pic>
    </p:spTree>
    <p:extLst>
      <p:ext uri="{BB962C8B-B14F-4D97-AF65-F5344CB8AC3E}">
        <p14:creationId xmlns:p14="http://schemas.microsoft.com/office/powerpoint/2010/main" val="30240048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HEALTH MEAN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1489769"/>
            <a:ext cx="5791200" cy="536823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5CA83A61-950A-4262-9EAF-13FAD3CBEC3F}" type="slidenum">
              <a:rPr lang="en-US" smtClean="0"/>
              <a:pPr/>
              <a:t>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053528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Placeholder 1"/>
          <p:cNvSpPr>
            <a:spLocks noGrp="1"/>
          </p:cNvSpPr>
          <p:nvPr>
            <p:ph type="body" sz="quarter" idx="13"/>
          </p:nvPr>
        </p:nvSpPr>
        <p:spPr>
          <a:xfrm>
            <a:off x="500063" y="712788"/>
            <a:ext cx="4143375" cy="5092700"/>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lstStyle/>
          <a:p>
            <a:pPr eaLnBrk="1" hangingPunct="1">
              <a:spcBef>
                <a:spcPct val="0"/>
              </a:spcBef>
              <a:buFont typeface="Arial" panose="020B0604020202020204" pitchFamily="34" charset="0"/>
              <a:buNone/>
            </a:pPr>
            <a:r>
              <a:rPr sz="2800" b="1" kern="1200" dirty="0">
                <a:solidFill>
                  <a:srgbClr val="FFFF00"/>
                </a:solidFill>
                <a:latin typeface="Century Gothic" panose="020B0502020202020204" pitchFamily="34" charset="0"/>
                <a:ea typeface="+mn-ea"/>
                <a:cs typeface="+mn-cs"/>
              </a:rPr>
              <a:t>4. Cut down on saturated fat and sugar</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Use food labels to check how much saturated fat and sugar foods contain. </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More than 5g of saturated fat per 100g of food means that it is high in saturates.</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More than 15g of sugar per </a:t>
            </a: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100g of food means that the food is high in sugar.</a:t>
            </a:r>
            <a:endParaRPr lang="en-GB" altLang="x-none"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p:txBody>
      </p:sp>
      <p:pic>
        <p:nvPicPr>
          <p:cNvPr id="17411" name="Picture 1"/>
          <p:cNvPicPr>
            <a:picLocks noChangeAspect="1"/>
          </p:cNvPicPr>
          <p:nvPr/>
        </p:nvPicPr>
        <p:blipFill>
          <a:blip r:embed="rId2"/>
          <a:stretch>
            <a:fillRect/>
          </a:stretch>
        </p:blipFill>
        <p:spPr>
          <a:xfrm>
            <a:off x="5551488" y="3317875"/>
            <a:ext cx="4540250" cy="3581400"/>
          </a:xfrm>
          <a:prstGeom prst="rect">
            <a:avLst/>
          </a:prstGeom>
          <a:noFill/>
          <a:ln w="9525">
            <a:noFill/>
          </a:ln>
        </p:spPr>
      </p:pic>
      <p:pic>
        <p:nvPicPr>
          <p:cNvPr id="17412" name="Picture 4"/>
          <p:cNvPicPr>
            <a:picLocks noChangeAspect="1"/>
          </p:cNvPicPr>
          <p:nvPr/>
        </p:nvPicPr>
        <p:blipFill>
          <a:blip r:embed="rId3"/>
          <a:stretch>
            <a:fillRect/>
          </a:stretch>
        </p:blipFill>
        <p:spPr>
          <a:xfrm>
            <a:off x="4716463" y="1557338"/>
            <a:ext cx="3486150" cy="2597150"/>
          </a:xfrm>
          <a:prstGeom prst="rect">
            <a:avLst/>
          </a:prstGeom>
          <a:noFill/>
          <a:ln w="9525">
            <a:noFill/>
          </a:ln>
        </p:spPr>
      </p:pic>
    </p:spTree>
    <p:extLst>
      <p:ext uri="{BB962C8B-B14F-4D97-AF65-F5344CB8AC3E}">
        <p14:creationId xmlns:p14="http://schemas.microsoft.com/office/powerpoint/2010/main" val="357593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Placeholder 1"/>
          <p:cNvSpPr>
            <a:spLocks noGrp="1"/>
          </p:cNvSpPr>
          <p:nvPr>
            <p:ph type="body" sz="quarter" idx="13"/>
          </p:nvPr>
        </p:nvSpPr>
        <p:spPr>
          <a:xfrm>
            <a:off x="500063" y="712788"/>
            <a:ext cx="4576762" cy="5688012"/>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lstStyle/>
          <a:p>
            <a:pPr eaLnBrk="1" hangingPunct="1">
              <a:spcBef>
                <a:spcPct val="0"/>
              </a:spcBef>
              <a:buFont typeface="Arial" panose="020B0604020202020204" pitchFamily="34" charset="0"/>
              <a:buNone/>
            </a:pPr>
            <a:r>
              <a:rPr sz="3600" b="1" kern="1200" dirty="0">
                <a:solidFill>
                  <a:srgbClr val="FFFF00"/>
                </a:solidFill>
                <a:latin typeface="Century Gothic" panose="020B0502020202020204" pitchFamily="34" charset="0"/>
                <a:ea typeface="+mn-ea"/>
                <a:cs typeface="+mn-cs"/>
              </a:rPr>
              <a:t>5. Eat less salt</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Maintaining a normal blood pressure is important for health. </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Eating too much salt may raise blood pressure and lead to stroke and heart disease.</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Approximately three-quarters of the salt in our diet comes from processed foods such as bread, breakfast cereals, soups, sauces and ready meals.</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Some is also added during cooking, or at the table.</a:t>
            </a:r>
          </a:p>
          <a:p>
            <a:pPr eaLnBrk="1" hangingPunct="1">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p:txBody>
      </p:sp>
      <p:pic>
        <p:nvPicPr>
          <p:cNvPr id="18435" name="Picture 1"/>
          <p:cNvPicPr>
            <a:picLocks noChangeAspect="1"/>
          </p:cNvPicPr>
          <p:nvPr/>
        </p:nvPicPr>
        <p:blipFill>
          <a:blip r:embed="rId2"/>
          <a:stretch>
            <a:fillRect/>
          </a:stretch>
        </p:blipFill>
        <p:spPr>
          <a:xfrm>
            <a:off x="5076825" y="2060575"/>
            <a:ext cx="3881438" cy="4032250"/>
          </a:xfrm>
          <a:prstGeom prst="rect">
            <a:avLst/>
          </a:prstGeom>
          <a:noFill/>
          <a:ln w="9525">
            <a:noFill/>
          </a:ln>
        </p:spPr>
      </p:pic>
    </p:spTree>
    <p:extLst>
      <p:ext uri="{BB962C8B-B14F-4D97-AF65-F5344CB8AC3E}">
        <p14:creationId xmlns:p14="http://schemas.microsoft.com/office/powerpoint/2010/main" val="27608553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Placeholder 1"/>
          <p:cNvSpPr>
            <a:spLocks noGrp="1"/>
          </p:cNvSpPr>
          <p:nvPr>
            <p:ph type="body" sz="quarter" idx="13"/>
          </p:nvPr>
        </p:nvSpPr>
        <p:spPr>
          <a:xfrm>
            <a:off x="500063" y="549275"/>
            <a:ext cx="4432300" cy="5688013"/>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normAutofit lnSpcReduction="10000"/>
          </a:bodyPr>
          <a:lstStyle/>
          <a:p>
            <a:pPr eaLnBrk="1" hangingPunct="1">
              <a:spcBef>
                <a:spcPct val="0"/>
              </a:spcBef>
              <a:buFont typeface="Arial" panose="020B0604020202020204" pitchFamily="34" charset="0"/>
              <a:buNone/>
            </a:pPr>
            <a:r>
              <a:rPr sz="2400" b="1" kern="1200" dirty="0">
                <a:solidFill>
                  <a:srgbClr val="FFFF00"/>
                </a:solidFill>
                <a:latin typeface="Century Gothic" panose="020B0502020202020204" pitchFamily="34" charset="0"/>
                <a:ea typeface="+mn-ea"/>
                <a:cs typeface="+mn-cs"/>
              </a:rPr>
              <a:t>5. Eat less salt</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b="1" kern="1200" dirty="0">
                <a:solidFill>
                  <a:srgbClr val="FFFF00"/>
                </a:solidFill>
                <a:latin typeface="Century Gothic" panose="020B0502020202020204" pitchFamily="34" charset="0"/>
                <a:ea typeface="+mn-ea"/>
                <a:cs typeface="+mn-cs"/>
              </a:rPr>
              <a:t>Did you know?</a:t>
            </a: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Adults should eat no more than 6g of salt each day, children under 11 years should eat less.</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You can use food labels to help you cut down. </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More than 1.5g of salt per 100g means the food is high in salt.</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Salt is also called sodium chloride. Sometimes, food labels only give the figure for sodium. To work out how much salt you are eating from the sodium figure:</a:t>
            </a:r>
          </a:p>
          <a:p>
            <a:pPr algn="ctr">
              <a:spcBef>
                <a:spcPct val="0"/>
              </a:spcBef>
              <a:buFont typeface="Arial" panose="020B0604020202020204" pitchFamily="34" charset="0"/>
              <a:buNone/>
            </a:pPr>
            <a:r>
              <a:rPr lang="en-GB" altLang="x-none" b="1" kern="1200" dirty="0">
                <a:latin typeface="Century Gothic" panose="020B0502020202020204" pitchFamily="34" charset="0"/>
                <a:ea typeface="+mn-ea"/>
                <a:cs typeface="+mn-cs"/>
              </a:rPr>
              <a:t>Salt = sodium x 2.5</a:t>
            </a: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p:txBody>
      </p:sp>
      <p:pic>
        <p:nvPicPr>
          <p:cNvPr id="19459" name="Picture 1"/>
          <p:cNvPicPr>
            <a:picLocks noChangeAspect="1"/>
          </p:cNvPicPr>
          <p:nvPr/>
        </p:nvPicPr>
        <p:blipFill>
          <a:blip r:embed="rId2"/>
          <a:stretch>
            <a:fillRect/>
          </a:stretch>
        </p:blipFill>
        <p:spPr>
          <a:xfrm>
            <a:off x="5326063" y="1619250"/>
            <a:ext cx="2814637" cy="2097088"/>
          </a:xfrm>
          <a:prstGeom prst="rect">
            <a:avLst/>
          </a:prstGeom>
          <a:noFill/>
          <a:ln w="9525">
            <a:noFill/>
          </a:ln>
        </p:spPr>
      </p:pic>
      <p:pic>
        <p:nvPicPr>
          <p:cNvPr id="19460" name="Picture 4"/>
          <p:cNvPicPr>
            <a:picLocks noChangeAspect="1"/>
          </p:cNvPicPr>
          <p:nvPr/>
        </p:nvPicPr>
        <p:blipFill>
          <a:blip r:embed="rId3"/>
          <a:stretch>
            <a:fillRect/>
          </a:stretch>
        </p:blipFill>
        <p:spPr>
          <a:xfrm>
            <a:off x="5326063" y="3429000"/>
            <a:ext cx="4108450" cy="3240088"/>
          </a:xfrm>
          <a:prstGeom prst="rect">
            <a:avLst/>
          </a:prstGeom>
          <a:noFill/>
          <a:ln w="9525">
            <a:noFill/>
          </a:ln>
        </p:spPr>
      </p:pic>
    </p:spTree>
    <p:extLst>
      <p:ext uri="{BB962C8B-B14F-4D97-AF65-F5344CB8AC3E}">
        <p14:creationId xmlns:p14="http://schemas.microsoft.com/office/powerpoint/2010/main" val="29401674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Placeholder 1"/>
          <p:cNvSpPr>
            <a:spLocks noGrp="1"/>
          </p:cNvSpPr>
          <p:nvPr>
            <p:ph type="body" sz="quarter" idx="13"/>
          </p:nvPr>
        </p:nvSpPr>
        <p:spPr>
          <a:xfrm>
            <a:off x="500063" y="712788"/>
            <a:ext cx="4864100" cy="5595937"/>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normAutofit lnSpcReduction="10000"/>
          </a:bodyPr>
          <a:lstStyle/>
          <a:p>
            <a:pPr eaLnBrk="1" hangingPunct="1">
              <a:spcBef>
                <a:spcPct val="0"/>
              </a:spcBef>
              <a:buFont typeface="Arial" panose="020B0604020202020204" pitchFamily="34" charset="0"/>
              <a:buNone/>
            </a:pPr>
            <a:r>
              <a:rPr sz="3200" b="1" kern="1200" dirty="0">
                <a:solidFill>
                  <a:srgbClr val="FFFF00"/>
                </a:solidFill>
                <a:latin typeface="Century Gothic" panose="020B0502020202020204" pitchFamily="34" charset="0"/>
                <a:ea typeface="+mn-ea"/>
                <a:cs typeface="+mn-cs"/>
              </a:rPr>
              <a:t>7. Don’t get thirsty</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Around two-thirds of the body are made up of water. We lose water throughout the day when we breathe, sweat and use the toilet.</a:t>
            </a:r>
          </a:p>
          <a:p>
            <a:pPr eaLnBrk="1" hangingPunct="1">
              <a:spcBef>
                <a:spcPct val="0"/>
              </a:spcBef>
              <a:buFont typeface="Arial" panose="020B0604020202020204" pitchFamily="34" charset="0"/>
              <a:buNone/>
            </a:pPr>
            <a:endParaRPr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kern="1200" dirty="0">
                <a:solidFill>
                  <a:srgbClr val="FFFF00"/>
                </a:solidFill>
                <a:latin typeface="Century Gothic" panose="020B0502020202020204" pitchFamily="34" charset="0"/>
                <a:ea typeface="+mn-ea"/>
                <a:cs typeface="+mn-cs"/>
              </a:rPr>
              <a:t>When our bodies do not have enough water, we are said to be dehydrated. W</a:t>
            </a:r>
            <a:r>
              <a:rPr lang="en-GB" altLang="x-none" kern="1200" dirty="0">
                <a:solidFill>
                  <a:srgbClr val="FFFF00"/>
                </a:solidFill>
                <a:latin typeface="Century Gothic" panose="020B0502020202020204" pitchFamily="34" charset="0"/>
                <a:ea typeface="+mn-ea"/>
                <a:cs typeface="+mn-cs"/>
              </a:rPr>
              <a:t>e need to drink around 6-8 glasses of fluid every day to stop us getting dehydrated. More when the weather is hot or when we are active.</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kern="1200" dirty="0">
                <a:solidFill>
                  <a:srgbClr val="FFFF00"/>
                </a:solidFill>
                <a:latin typeface="Century Gothic" panose="020B0502020202020204" pitchFamily="34" charset="0"/>
                <a:ea typeface="+mn-ea"/>
                <a:cs typeface="+mn-cs"/>
              </a:rPr>
              <a:t>Apart from water, most drinks count – but not alcohol. Good choices are fruit juice, milk, tea, coffee and low-calorie soft drinks.</a:t>
            </a: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p:txBody>
      </p:sp>
      <p:pic>
        <p:nvPicPr>
          <p:cNvPr id="23555" name="Picture 1"/>
          <p:cNvPicPr>
            <a:picLocks noChangeAspect="1"/>
          </p:cNvPicPr>
          <p:nvPr/>
        </p:nvPicPr>
        <p:blipFill>
          <a:blip r:embed="rId2"/>
          <a:stretch>
            <a:fillRect/>
          </a:stretch>
        </p:blipFill>
        <p:spPr>
          <a:xfrm>
            <a:off x="5470525" y="2420938"/>
            <a:ext cx="3673475" cy="3816350"/>
          </a:xfrm>
          <a:prstGeom prst="rect">
            <a:avLst/>
          </a:prstGeom>
          <a:noFill/>
          <a:ln w="9525">
            <a:noFill/>
          </a:ln>
        </p:spPr>
      </p:pic>
    </p:spTree>
    <p:extLst>
      <p:ext uri="{BB962C8B-B14F-4D97-AF65-F5344CB8AC3E}">
        <p14:creationId xmlns:p14="http://schemas.microsoft.com/office/powerpoint/2010/main" val="36679985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1"/>
          <p:cNvSpPr>
            <a:spLocks noGrp="1"/>
          </p:cNvSpPr>
          <p:nvPr>
            <p:ph type="body" sz="quarter" idx="13"/>
          </p:nvPr>
        </p:nvSpPr>
        <p:spPr>
          <a:xfrm>
            <a:off x="500063" y="712788"/>
            <a:ext cx="4143375" cy="5019675"/>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lstStyle/>
          <a:p>
            <a:pPr eaLnBrk="1" hangingPunct="1">
              <a:spcBef>
                <a:spcPct val="0"/>
              </a:spcBef>
              <a:buFont typeface="Arial" panose="020B0604020202020204" pitchFamily="34" charset="0"/>
              <a:buNone/>
            </a:pPr>
            <a:r>
              <a:rPr lang="en-GB" altLang="x-none" sz="3200" b="1" kern="1200" dirty="0">
                <a:solidFill>
                  <a:srgbClr val="FFFF00"/>
                </a:solidFill>
                <a:latin typeface="Century Gothic" panose="020B0502020202020204" pitchFamily="34" charset="0"/>
                <a:ea typeface="+mn-ea"/>
                <a:cs typeface="+mn-cs"/>
              </a:rPr>
              <a:t>7. Don’t get thirsty</a:t>
            </a:r>
          </a:p>
          <a:p>
            <a:pPr eaLnBrk="1" hangingPunct="1">
              <a:spcBef>
                <a:spcPct val="0"/>
              </a:spcBef>
              <a:buFont typeface="Arial" panose="020B0604020202020204" pitchFamily="34" charset="0"/>
              <a:buNone/>
            </a:pPr>
            <a:endParaRPr lang="en-GB" altLang="x-none"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b="1" kern="1200" dirty="0">
                <a:solidFill>
                  <a:srgbClr val="FFFF00"/>
                </a:solidFill>
                <a:latin typeface="Century Gothic" panose="020B0502020202020204" pitchFamily="34" charset="0"/>
                <a:ea typeface="+mn-ea"/>
                <a:cs typeface="+mn-cs"/>
              </a:rPr>
              <a:t>Did you know?</a:t>
            </a:r>
          </a:p>
          <a:p>
            <a:pPr eaLnBrk="1" hangingPunct="1">
              <a:spcBef>
                <a:spcPct val="0"/>
              </a:spcBef>
              <a:buFont typeface="Arial" panose="020B0604020202020204" pitchFamily="34" charset="0"/>
              <a:buNone/>
            </a:pPr>
            <a:endParaRPr lang="en-GB" altLang="x-none" b="1" kern="1200" dirty="0">
              <a:solidFill>
                <a:srgbClr val="FFFF00"/>
              </a:solidFill>
              <a:latin typeface="Century Gothic" panose="020B0502020202020204" pitchFamily="34" charset="0"/>
              <a:ea typeface="+mn-ea"/>
              <a:cs typeface="+mn-cs"/>
            </a:endParaRPr>
          </a:p>
          <a:p>
            <a:pPr>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Common signs of dehydration are:</a:t>
            </a:r>
          </a:p>
          <a:p>
            <a:pPr>
              <a:spcBef>
                <a:spcPct val="0"/>
              </a:spcBef>
              <a:buFont typeface="Arial" panose="020B0604020202020204" pitchFamily="34" charset="0"/>
            </a:pPr>
            <a:r>
              <a:rPr lang="en-GB" altLang="x-none" kern="1200" dirty="0">
                <a:solidFill>
                  <a:srgbClr val="FFFF00"/>
                </a:solidFill>
                <a:latin typeface="Century Gothic" panose="020B0502020202020204" pitchFamily="34" charset="0"/>
                <a:ea typeface="+mn-ea"/>
                <a:cs typeface="+mn-cs"/>
              </a:rPr>
              <a:t> thirst;</a:t>
            </a:r>
          </a:p>
          <a:p>
            <a:pPr>
              <a:spcBef>
                <a:spcPct val="0"/>
              </a:spcBef>
              <a:buFont typeface="Arial" panose="020B0604020202020204" pitchFamily="34" charset="0"/>
            </a:pPr>
            <a:r>
              <a:rPr lang="en-GB" altLang="x-none" kern="1200" dirty="0">
                <a:solidFill>
                  <a:srgbClr val="FFFF00"/>
                </a:solidFill>
                <a:latin typeface="Century Gothic" panose="020B0502020202020204" pitchFamily="34" charset="0"/>
                <a:ea typeface="+mn-ea"/>
                <a:cs typeface="+mn-cs"/>
              </a:rPr>
              <a:t> dark-coloured urine;</a:t>
            </a:r>
          </a:p>
          <a:p>
            <a:pPr>
              <a:spcBef>
                <a:spcPct val="0"/>
              </a:spcBef>
              <a:buFont typeface="Arial" panose="020B0604020202020204" pitchFamily="34" charset="0"/>
            </a:pPr>
            <a:r>
              <a:rPr lang="en-GB" altLang="x-none" kern="1200" dirty="0">
                <a:solidFill>
                  <a:srgbClr val="FFFF00"/>
                </a:solidFill>
                <a:latin typeface="Century Gothic" panose="020B0502020202020204" pitchFamily="34" charset="0"/>
                <a:ea typeface="+mn-ea"/>
                <a:cs typeface="+mn-cs"/>
              </a:rPr>
              <a:t> not passing much urine when you go to the toilet;</a:t>
            </a:r>
          </a:p>
          <a:p>
            <a:pPr>
              <a:spcBef>
                <a:spcPct val="0"/>
              </a:spcBef>
              <a:buFont typeface="Arial" panose="020B0604020202020204" pitchFamily="34" charset="0"/>
            </a:pPr>
            <a:r>
              <a:rPr lang="en-GB" altLang="x-none" kern="1200" dirty="0">
                <a:solidFill>
                  <a:srgbClr val="FFFF00"/>
                </a:solidFill>
                <a:latin typeface="Century Gothic" panose="020B0502020202020204" pitchFamily="34" charset="0"/>
                <a:ea typeface="+mn-ea"/>
                <a:cs typeface="+mn-cs"/>
              </a:rPr>
              <a:t> headaches;</a:t>
            </a:r>
          </a:p>
          <a:p>
            <a:pPr>
              <a:spcBef>
                <a:spcPct val="0"/>
              </a:spcBef>
              <a:buFont typeface="Arial" panose="020B0604020202020204" pitchFamily="34" charset="0"/>
            </a:pPr>
            <a:r>
              <a:rPr lang="en-GB" altLang="x-none" kern="1200" dirty="0">
                <a:solidFill>
                  <a:srgbClr val="FFFF00"/>
                </a:solidFill>
                <a:latin typeface="Century Gothic" panose="020B0502020202020204" pitchFamily="34" charset="0"/>
                <a:ea typeface="+mn-ea"/>
                <a:cs typeface="+mn-cs"/>
              </a:rPr>
              <a:t> lack of energy; </a:t>
            </a:r>
          </a:p>
          <a:p>
            <a:pPr>
              <a:spcBef>
                <a:spcPct val="0"/>
              </a:spcBef>
              <a:buFont typeface="Arial" panose="020B0604020202020204" pitchFamily="34" charset="0"/>
            </a:pPr>
            <a:r>
              <a:rPr lang="en-GB" altLang="x-none" kern="1200" dirty="0">
                <a:solidFill>
                  <a:srgbClr val="FFFF00"/>
                </a:solidFill>
                <a:latin typeface="Century Gothic" panose="020B0502020202020204" pitchFamily="34" charset="0"/>
                <a:ea typeface="+mn-ea"/>
                <a:cs typeface="+mn-cs"/>
              </a:rPr>
              <a:t> feeling lightheaded. </a:t>
            </a:r>
          </a:p>
          <a:p>
            <a:pPr eaLnBrk="1" hangingPunct="1">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b="1" kern="1200" dirty="0">
                <a:latin typeface="Century Gothic" panose="020B0502020202020204" pitchFamily="34" charset="0"/>
                <a:ea typeface="+mn-ea"/>
                <a:cs typeface="+mn-cs"/>
              </a:rPr>
              <a:t> </a:t>
            </a: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p:txBody>
      </p:sp>
      <p:pic>
        <p:nvPicPr>
          <p:cNvPr id="24579" name="Picture 1"/>
          <p:cNvPicPr>
            <a:picLocks noChangeAspect="1"/>
          </p:cNvPicPr>
          <p:nvPr/>
        </p:nvPicPr>
        <p:blipFill>
          <a:blip r:embed="rId2"/>
          <a:stretch>
            <a:fillRect/>
          </a:stretch>
        </p:blipFill>
        <p:spPr>
          <a:xfrm>
            <a:off x="5219700" y="1700213"/>
            <a:ext cx="3381375" cy="2520950"/>
          </a:xfrm>
          <a:prstGeom prst="rect">
            <a:avLst/>
          </a:prstGeom>
          <a:noFill/>
          <a:ln w="9525">
            <a:noFill/>
          </a:ln>
        </p:spPr>
      </p:pic>
      <p:pic>
        <p:nvPicPr>
          <p:cNvPr id="24580" name="Picture 4"/>
          <p:cNvPicPr>
            <a:picLocks noChangeAspect="1"/>
          </p:cNvPicPr>
          <p:nvPr/>
        </p:nvPicPr>
        <p:blipFill>
          <a:blip r:embed="rId3"/>
          <a:stretch>
            <a:fillRect/>
          </a:stretch>
        </p:blipFill>
        <p:spPr>
          <a:xfrm>
            <a:off x="5195888" y="3860800"/>
            <a:ext cx="4016375" cy="3168650"/>
          </a:xfrm>
          <a:prstGeom prst="rect">
            <a:avLst/>
          </a:prstGeom>
          <a:noFill/>
          <a:ln w="9525">
            <a:noFill/>
          </a:ln>
        </p:spPr>
      </p:pic>
    </p:spTree>
    <p:extLst>
      <p:ext uri="{BB962C8B-B14F-4D97-AF65-F5344CB8AC3E}">
        <p14:creationId xmlns:p14="http://schemas.microsoft.com/office/powerpoint/2010/main" val="416684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0">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0">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0">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0">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Placeholder 1"/>
          <p:cNvSpPr>
            <a:spLocks noGrp="1"/>
          </p:cNvSpPr>
          <p:nvPr>
            <p:ph type="body" sz="quarter" idx="13"/>
          </p:nvPr>
        </p:nvSpPr>
        <p:spPr>
          <a:xfrm>
            <a:off x="500063" y="712788"/>
            <a:ext cx="4143375" cy="5399087"/>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normAutofit lnSpcReduction="10000"/>
          </a:bodyPr>
          <a:lstStyle/>
          <a:p>
            <a:pPr eaLnBrk="1" hangingPunct="1">
              <a:spcBef>
                <a:spcPct val="0"/>
              </a:spcBef>
              <a:buFont typeface="Arial" panose="020B0604020202020204" pitchFamily="34" charset="0"/>
              <a:buNone/>
            </a:pPr>
            <a:r>
              <a:rPr sz="2400" b="1" kern="1200" dirty="0">
                <a:solidFill>
                  <a:srgbClr val="FFFF00"/>
                </a:solidFill>
                <a:latin typeface="Century Gothic" panose="020B0502020202020204" pitchFamily="34" charset="0"/>
                <a:ea typeface="+mn-ea"/>
                <a:cs typeface="+mn-cs"/>
              </a:rPr>
              <a:t>8. Don’t skip breakfast</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Eating breakfast provides us with energy as well as some important nutrients that we need for good health.</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kern="1200" dirty="0">
                <a:solidFill>
                  <a:srgbClr val="FFFF00"/>
                </a:solidFill>
                <a:latin typeface="Century Gothic" panose="020B0502020202020204" pitchFamily="34" charset="0"/>
                <a:ea typeface="+mn-ea"/>
                <a:cs typeface="+mn-cs"/>
              </a:rPr>
              <a:t>Breakfast can help to increase concentration and alertness during the morning.</a:t>
            </a:r>
          </a:p>
          <a:p>
            <a:pPr eaLnBrk="1" hangingPunct="1">
              <a:spcBef>
                <a:spcPct val="0"/>
              </a:spcBef>
              <a:buFont typeface="Arial" panose="020B0604020202020204" pitchFamily="34" charset="0"/>
              <a:buNone/>
            </a:pPr>
            <a:endParaRPr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For example, a healthy breakfast of wholegrain breakfast cereal or a slice of toast with low fat spread and a glass of fruit juice, will give our bodies the energy and nutrients we need to start the day.</a:t>
            </a: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p:txBody>
      </p:sp>
      <p:pic>
        <p:nvPicPr>
          <p:cNvPr id="25603" name="Picture 1"/>
          <p:cNvPicPr>
            <a:picLocks noChangeAspect="1"/>
          </p:cNvPicPr>
          <p:nvPr/>
        </p:nvPicPr>
        <p:blipFill>
          <a:blip r:embed="rId2"/>
          <a:stretch>
            <a:fillRect/>
          </a:stretch>
        </p:blipFill>
        <p:spPr>
          <a:xfrm>
            <a:off x="5003800" y="2060575"/>
            <a:ext cx="4021138" cy="4176713"/>
          </a:xfrm>
          <a:prstGeom prst="rect">
            <a:avLst/>
          </a:prstGeom>
          <a:noFill/>
          <a:ln w="9525">
            <a:noFill/>
          </a:ln>
        </p:spPr>
      </p:pic>
    </p:spTree>
    <p:extLst>
      <p:ext uri="{BB962C8B-B14F-4D97-AF65-F5344CB8AC3E}">
        <p14:creationId xmlns:p14="http://schemas.microsoft.com/office/powerpoint/2010/main" val="83982296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p:cNvPicPr>
          <p:nvPr/>
        </p:nvPicPr>
        <p:blipFill>
          <a:blip r:embed="rId2"/>
          <a:stretch>
            <a:fillRect/>
          </a:stretch>
        </p:blipFill>
        <p:spPr>
          <a:xfrm>
            <a:off x="4859338" y="1557338"/>
            <a:ext cx="3751262" cy="2816225"/>
          </a:xfrm>
          <a:prstGeom prst="rect">
            <a:avLst/>
          </a:prstGeom>
          <a:noFill/>
          <a:ln w="9525">
            <a:noFill/>
          </a:ln>
        </p:spPr>
      </p:pic>
      <p:sp>
        <p:nvSpPr>
          <p:cNvPr id="7170" name="Text Placeholder 1"/>
          <p:cNvSpPr>
            <a:spLocks noGrp="1"/>
          </p:cNvSpPr>
          <p:nvPr>
            <p:ph type="body" sz="quarter" idx="13"/>
          </p:nvPr>
        </p:nvSpPr>
        <p:spPr>
          <a:xfrm>
            <a:off x="500063" y="712788"/>
            <a:ext cx="4143375" cy="5019675"/>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normAutofit fontScale="85000" lnSpcReduction="20000"/>
          </a:bodyPr>
          <a:lstStyle/>
          <a:p>
            <a:pPr eaLnBrk="1" hangingPunct="1">
              <a:spcBef>
                <a:spcPct val="0"/>
              </a:spcBef>
              <a:buFont typeface="Arial" panose="020B0604020202020204" pitchFamily="34" charset="0"/>
              <a:buNone/>
            </a:pPr>
            <a:r>
              <a:rPr lang="en-GB" altLang="x-none" sz="3500" b="1" kern="1200" dirty="0">
                <a:solidFill>
                  <a:srgbClr val="FFFF00"/>
                </a:solidFill>
                <a:latin typeface="Century Gothic" panose="020B0502020202020204" pitchFamily="34" charset="0"/>
                <a:ea typeface="+mn-ea"/>
                <a:cs typeface="+mn-cs"/>
              </a:rPr>
              <a:t>8. Don’t skip breakfast</a:t>
            </a:r>
          </a:p>
          <a:p>
            <a:pPr eaLnBrk="1" hangingPunct="1">
              <a:spcBef>
                <a:spcPct val="0"/>
              </a:spcBef>
              <a:buFont typeface="Arial" panose="020B0604020202020204" pitchFamily="34" charset="0"/>
              <a:buNone/>
            </a:pPr>
            <a:endParaRPr lang="en-GB" altLang="x-none" sz="1900"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sz="1900" b="1" kern="1200" dirty="0">
                <a:solidFill>
                  <a:srgbClr val="FFFF00"/>
                </a:solidFill>
                <a:latin typeface="Century Gothic" panose="020B0502020202020204" pitchFamily="34" charset="0"/>
                <a:ea typeface="+mn-ea"/>
                <a:cs typeface="+mn-cs"/>
              </a:rPr>
              <a:t>Did you know?</a:t>
            </a:r>
          </a:p>
          <a:p>
            <a:pPr eaLnBrk="1" hangingPunct="1">
              <a:spcBef>
                <a:spcPct val="0"/>
              </a:spcBef>
              <a:buFont typeface="Arial" panose="020B0604020202020204" pitchFamily="34" charset="0"/>
              <a:buNone/>
            </a:pPr>
            <a:endParaRPr lang="en-GB" altLang="x-none" sz="1900"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sz="1900" kern="1200" dirty="0">
                <a:solidFill>
                  <a:srgbClr val="FFFF00"/>
                </a:solidFill>
                <a:latin typeface="Century Gothic" panose="020B0502020202020204" pitchFamily="34" charset="0"/>
                <a:ea typeface="+mn-ea"/>
                <a:cs typeface="+mn-cs"/>
              </a:rPr>
              <a:t>Some people skip breakfast because they think it will help them lose weight.</a:t>
            </a:r>
          </a:p>
          <a:p>
            <a:pPr eaLnBrk="1" hangingPunct="1">
              <a:spcBef>
                <a:spcPct val="0"/>
              </a:spcBef>
              <a:buFont typeface="Arial" panose="020B0604020202020204" pitchFamily="34" charset="0"/>
              <a:buNone/>
            </a:pPr>
            <a:endParaRPr lang="en-GB" altLang="x-none" sz="1900"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sz="1900" kern="1200" dirty="0">
                <a:solidFill>
                  <a:srgbClr val="FFFF00"/>
                </a:solidFill>
                <a:latin typeface="Century Gothic" panose="020B0502020202020204" pitchFamily="34" charset="0"/>
                <a:ea typeface="+mn-ea"/>
                <a:cs typeface="+mn-cs"/>
              </a:rPr>
              <a:t>Skipping breakfast means we are more likely to fill up on snacks that are high in fat and/or sugar before lunch.</a:t>
            </a:r>
          </a:p>
          <a:p>
            <a:pPr eaLnBrk="1" hangingPunct="1">
              <a:spcBef>
                <a:spcPct val="0"/>
              </a:spcBef>
              <a:buFont typeface="Arial" panose="020B0604020202020204" pitchFamily="34" charset="0"/>
              <a:buNone/>
            </a:pPr>
            <a:endParaRPr lang="en-GB" altLang="x-none" sz="1900"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sz="1900" kern="1200" dirty="0">
                <a:solidFill>
                  <a:srgbClr val="FFFF00"/>
                </a:solidFill>
                <a:latin typeface="Century Gothic" panose="020B0502020202020204" pitchFamily="34" charset="0"/>
                <a:ea typeface="+mn-ea"/>
                <a:cs typeface="+mn-cs"/>
              </a:rPr>
              <a:t>Research shows that eating breakfast can help people control their weight.</a:t>
            </a:r>
          </a:p>
          <a:p>
            <a:pPr eaLnBrk="1" hangingPunct="1">
              <a:spcBef>
                <a:spcPct val="0"/>
              </a:spcBef>
              <a:buFont typeface="Arial" panose="020B0604020202020204" pitchFamily="34" charset="0"/>
              <a:buNone/>
            </a:pPr>
            <a:r>
              <a:rPr lang="en-GB" altLang="x-none" sz="1900" kern="1200" dirty="0">
                <a:latin typeface="Century Gothic" panose="020B0502020202020204" pitchFamily="34" charset="0"/>
                <a:ea typeface="+mn-ea"/>
                <a:cs typeface="+mn-cs"/>
              </a:rPr>
              <a:t> </a:t>
            </a:r>
          </a:p>
          <a:p>
            <a:pPr eaLnBrk="1" hangingPunct="1">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b="1" kern="1200" dirty="0">
                <a:latin typeface="Century Gothic" panose="020B0502020202020204" pitchFamily="34" charset="0"/>
                <a:ea typeface="+mn-ea"/>
                <a:cs typeface="+mn-cs"/>
              </a:rPr>
              <a:t> </a:t>
            </a: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p:txBody>
      </p:sp>
      <p:pic>
        <p:nvPicPr>
          <p:cNvPr id="26628" name="Picture 1"/>
          <p:cNvPicPr>
            <a:picLocks noChangeAspect="1"/>
          </p:cNvPicPr>
          <p:nvPr/>
        </p:nvPicPr>
        <p:blipFill>
          <a:blip r:embed="rId3"/>
          <a:stretch>
            <a:fillRect/>
          </a:stretch>
        </p:blipFill>
        <p:spPr>
          <a:xfrm>
            <a:off x="4716463" y="3114675"/>
            <a:ext cx="4670425" cy="3684588"/>
          </a:xfrm>
          <a:prstGeom prst="rect">
            <a:avLst/>
          </a:prstGeom>
          <a:noFill/>
          <a:ln w="9525">
            <a:noFill/>
          </a:ln>
        </p:spPr>
      </p:pic>
    </p:spTree>
    <p:extLst>
      <p:ext uri="{BB962C8B-B14F-4D97-AF65-F5344CB8AC3E}">
        <p14:creationId xmlns:p14="http://schemas.microsoft.com/office/powerpoint/2010/main" val="153564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170">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0">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35169"/>
          <p:cNvSpPr>
            <a:spLocks noGrp="1"/>
          </p:cNvSpPr>
          <p:nvPr>
            <p:ph type="title"/>
          </p:nvPr>
        </p:nvSpPr>
        <p:spPr/>
        <p:txBody>
          <a:bodyPr anchor="ctr"/>
          <a:lstStyle/>
          <a:p>
            <a:r>
              <a:rPr>
                <a:effectLst>
                  <a:outerShdw blurRad="38100" dist="38100" dir="2700000">
                    <a:srgbClr val="FFFFFF"/>
                  </a:outerShdw>
                </a:effectLst>
                <a:latin typeface="Tahoma" panose="020B0604030504040204" charset="0"/>
              </a:rPr>
              <a:t>Healthy Eating Myths </a:t>
            </a:r>
          </a:p>
        </p:txBody>
      </p:sp>
      <p:sp>
        <p:nvSpPr>
          <p:cNvPr id="135173" name="Text Box 135172"/>
          <p:cNvSpPr txBox="1"/>
          <p:nvPr/>
        </p:nvSpPr>
        <p:spPr>
          <a:xfrm>
            <a:off x="228600" y="1219200"/>
            <a:ext cx="6553200" cy="336550"/>
          </a:xfrm>
          <a:prstGeom prst="rect">
            <a:avLst/>
          </a:prstGeom>
          <a:noFill/>
          <a:ln w="9525">
            <a:noFill/>
          </a:ln>
        </p:spPr>
        <p:txBody>
          <a:bodyPr>
            <a:spAutoFit/>
          </a:bodyPr>
          <a:lstStyle/>
          <a:p>
            <a:pPr lvl="0" algn="ctr">
              <a:spcBef>
                <a:spcPct val="50000"/>
              </a:spcBef>
            </a:pPr>
            <a:endParaRPr lang="en-GB" altLang="x-none" sz="1600">
              <a:latin typeface="Arial" panose="020B0604020202020204" pitchFamily="34" charset="0"/>
              <a:ea typeface="Arial" panose="020B0604020202020204" pitchFamily="34" charset="0"/>
            </a:endParaRPr>
          </a:p>
        </p:txBody>
      </p:sp>
      <p:pic>
        <p:nvPicPr>
          <p:cNvPr id="135175" name="Picture 135174" descr="standing"/>
          <p:cNvPicPr>
            <a:picLocks noChangeAspect="1"/>
          </p:cNvPicPr>
          <p:nvPr/>
        </p:nvPicPr>
        <p:blipFill>
          <a:blip r:embed="rId2" cstate="print"/>
          <a:stretch>
            <a:fillRect/>
          </a:stretch>
        </p:blipFill>
        <p:spPr>
          <a:xfrm>
            <a:off x="5257800" y="2514600"/>
            <a:ext cx="3257550" cy="3886200"/>
          </a:xfrm>
          <a:prstGeom prst="rect">
            <a:avLst/>
          </a:prstGeom>
          <a:noFill/>
          <a:ln w="9525">
            <a:noFill/>
          </a:ln>
        </p:spPr>
      </p:pic>
      <p:sp>
        <p:nvSpPr>
          <p:cNvPr id="135176" name="Oval Callout 135175"/>
          <p:cNvSpPr/>
          <p:nvPr/>
        </p:nvSpPr>
        <p:spPr>
          <a:xfrm>
            <a:off x="609600" y="1295400"/>
            <a:ext cx="5410200" cy="2743200"/>
          </a:xfrm>
          <a:prstGeom prst="wedgeEllipseCallout">
            <a:avLst>
              <a:gd name="adj1" fmla="val 52903"/>
              <a:gd name="adj2" fmla="val 41264"/>
            </a:avLst>
          </a:prstGeom>
          <a:solidFill>
            <a:schemeClr val="accent1"/>
          </a:solidFill>
          <a:ln w="9525" cap="flat" cmpd="sng">
            <a:solidFill>
              <a:schemeClr val="tx1"/>
            </a:solidFill>
            <a:prstDash val="solid"/>
            <a:miter/>
            <a:headEnd type="none" w="med" len="med"/>
            <a:tailEnd type="none" w="med" len="med"/>
          </a:ln>
        </p:spPr>
        <p:txBody>
          <a:bodyPr/>
          <a:lstStyle/>
          <a:p>
            <a:pPr lvl="0" algn="ctr">
              <a:spcBef>
                <a:spcPct val="50000"/>
              </a:spcBef>
            </a:pPr>
            <a:r>
              <a:rPr lang="en-GB" altLang="x-none" sz="3200">
                <a:latin typeface="Sassoon Primary" pitchFamily="2" charset="0"/>
                <a:ea typeface="Arial" panose="020B0604020202020204" pitchFamily="34" charset="0"/>
              </a:rPr>
              <a:t>It doesn’t matter what I eat as long as I do lots of exercise.</a:t>
            </a:r>
          </a:p>
          <a:p>
            <a:pPr lvl="0" algn="ctr"/>
            <a:endParaRPr lang="en-GB" altLang="x-none" sz="2800">
              <a:latin typeface="Sassoon Primary" pitchFamily="2" charset="0"/>
              <a:ea typeface="Arial" panose="020B0604020202020204" pitchFamily="34" charset="0"/>
            </a:endParaRPr>
          </a:p>
        </p:txBody>
      </p:sp>
      <p:sp>
        <p:nvSpPr>
          <p:cNvPr id="135179" name="Text Box 135178"/>
          <p:cNvSpPr txBox="1"/>
          <p:nvPr/>
        </p:nvSpPr>
        <p:spPr>
          <a:xfrm>
            <a:off x="381000" y="6172200"/>
            <a:ext cx="4724400" cy="366713"/>
          </a:xfrm>
          <a:prstGeom prst="rect">
            <a:avLst/>
          </a:prstGeom>
          <a:noFill/>
          <a:ln w="9525">
            <a:noFill/>
          </a:ln>
        </p:spPr>
        <p:txBody>
          <a:bodyPr>
            <a:spAutoFit/>
          </a:bodyPr>
          <a:lstStyle/>
          <a:p>
            <a:pPr lvl="0" algn="l">
              <a:spcBef>
                <a:spcPct val="50000"/>
              </a:spcBef>
            </a:pPr>
            <a:r>
              <a:rPr lang="en-GB" altLang="x-none" sz="1800">
                <a:latin typeface="Arial" panose="020B0604020202020204" pitchFamily="34" charset="0"/>
                <a:ea typeface="Arial" panose="020B0604020202020204" pitchFamily="34" charset="0"/>
                <a:hlinkClick r:id="rId3" action="ppaction://hlinksldjump"/>
              </a:rPr>
              <a:t>Back to Introduction</a:t>
            </a:r>
            <a:endParaRPr lang="en-GB" altLang="x-none" sz="1800">
              <a:latin typeface="Arial" panose="020B0604020202020204" pitchFamily="34" charset="0"/>
              <a:ea typeface="Arial" panose="020B0604020202020204" pitchFamily="34" charset="0"/>
            </a:endParaRPr>
          </a:p>
        </p:txBody>
      </p:sp>
      <p:sp>
        <p:nvSpPr>
          <p:cNvPr id="7" name="Slide Number Placeholder 6"/>
          <p:cNvSpPr>
            <a:spLocks noGrp="1"/>
          </p:cNvSpPr>
          <p:nvPr>
            <p:ph type="sldNum" sz="quarter" idx="12"/>
          </p:nvPr>
        </p:nvSpPr>
        <p:spPr/>
        <p:txBody>
          <a:bodyPr/>
          <a:lstStyle/>
          <a:p>
            <a:pPr lvl="0"/>
            <a:fld id="{9A0DB2DC-4C9A-4742-B13C-FB6460FD3503}" type="slidenum">
              <a:rPr lang="en-US" smtClean="0"/>
              <a:pPr lvl="0"/>
              <a:t>67</a:t>
            </a:fld>
            <a:endParaRPr lang="en-US"/>
          </a:p>
        </p:txBody>
      </p:sp>
      <p:sp>
        <p:nvSpPr>
          <p:cNvPr id="8" name="Footer Placeholder 7"/>
          <p:cNvSpPr>
            <a:spLocks noGrp="1"/>
          </p:cNvSpPr>
          <p:nvPr>
            <p:ph type="ftr" sz="quarter" idx="11"/>
          </p:nvPr>
        </p:nvSpPr>
        <p:spPr/>
        <p:txBody>
          <a:bodyPr/>
          <a:lstStyle/>
          <a:p>
            <a:pPr lvl="0"/>
            <a:endParaRPr lang="en-US"/>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39265"/>
          <p:cNvSpPr>
            <a:spLocks noGrp="1"/>
          </p:cNvSpPr>
          <p:nvPr>
            <p:ph type="title"/>
          </p:nvPr>
        </p:nvSpPr>
        <p:spPr/>
        <p:txBody>
          <a:bodyPr anchor="ctr"/>
          <a:lstStyle/>
          <a:p>
            <a:r>
              <a:rPr>
                <a:effectLst>
                  <a:outerShdw blurRad="38100" dist="38100" dir="2700000">
                    <a:srgbClr val="FFFFFF"/>
                  </a:outerShdw>
                </a:effectLst>
                <a:latin typeface="Tahoma" panose="020B0604030504040204" charset="0"/>
              </a:rPr>
              <a:t>Healthy Eating Myths </a:t>
            </a:r>
          </a:p>
        </p:txBody>
      </p:sp>
      <p:sp>
        <p:nvSpPr>
          <p:cNvPr id="139267" name="Text Box 139266"/>
          <p:cNvSpPr txBox="1"/>
          <p:nvPr/>
        </p:nvSpPr>
        <p:spPr>
          <a:xfrm>
            <a:off x="228600" y="1219200"/>
            <a:ext cx="6553200" cy="336550"/>
          </a:xfrm>
          <a:prstGeom prst="rect">
            <a:avLst/>
          </a:prstGeom>
          <a:noFill/>
          <a:ln w="9525">
            <a:noFill/>
          </a:ln>
        </p:spPr>
        <p:txBody>
          <a:bodyPr>
            <a:spAutoFit/>
          </a:bodyPr>
          <a:lstStyle/>
          <a:p>
            <a:pPr lvl="0" algn="ctr">
              <a:spcBef>
                <a:spcPct val="50000"/>
              </a:spcBef>
            </a:pPr>
            <a:endParaRPr lang="en-GB" altLang="x-none" sz="1600">
              <a:latin typeface="Arial" panose="020B0604020202020204" pitchFamily="34" charset="0"/>
              <a:ea typeface="Arial" panose="020B0604020202020204" pitchFamily="34" charset="0"/>
            </a:endParaRPr>
          </a:p>
        </p:txBody>
      </p:sp>
      <p:pic>
        <p:nvPicPr>
          <p:cNvPr id="139268" name="Picture 139267" descr="standing"/>
          <p:cNvPicPr>
            <a:picLocks noChangeAspect="1"/>
          </p:cNvPicPr>
          <p:nvPr/>
        </p:nvPicPr>
        <p:blipFill>
          <a:blip r:embed="rId2" cstate="print"/>
          <a:stretch>
            <a:fillRect/>
          </a:stretch>
        </p:blipFill>
        <p:spPr>
          <a:xfrm>
            <a:off x="5257800" y="2514600"/>
            <a:ext cx="3257550" cy="3886200"/>
          </a:xfrm>
          <a:prstGeom prst="rect">
            <a:avLst/>
          </a:prstGeom>
          <a:noFill/>
          <a:ln w="9525">
            <a:noFill/>
          </a:ln>
        </p:spPr>
      </p:pic>
      <p:sp>
        <p:nvSpPr>
          <p:cNvPr id="139269" name="Oval Callout 139268"/>
          <p:cNvSpPr/>
          <p:nvPr/>
        </p:nvSpPr>
        <p:spPr>
          <a:xfrm>
            <a:off x="609600" y="1295400"/>
            <a:ext cx="5410200" cy="2743200"/>
          </a:xfrm>
          <a:prstGeom prst="wedgeEllipseCallout">
            <a:avLst>
              <a:gd name="adj1" fmla="val 52903"/>
              <a:gd name="adj2" fmla="val 41264"/>
            </a:avLst>
          </a:prstGeom>
          <a:solidFill>
            <a:schemeClr val="accent1"/>
          </a:solidFill>
          <a:ln w="9525" cap="flat" cmpd="sng">
            <a:solidFill>
              <a:schemeClr val="tx1"/>
            </a:solidFill>
            <a:prstDash val="solid"/>
            <a:miter/>
            <a:headEnd type="none" w="med" len="med"/>
            <a:tailEnd type="none" w="med" len="med"/>
          </a:ln>
        </p:spPr>
        <p:txBody>
          <a:bodyPr/>
          <a:lstStyle/>
          <a:p>
            <a:pPr lvl="0" algn="ctr">
              <a:spcBef>
                <a:spcPct val="50000"/>
              </a:spcBef>
            </a:pPr>
            <a:r>
              <a:rPr lang="en-GB" altLang="x-none" sz="3200">
                <a:latin typeface="Sassoon Primary" pitchFamily="2" charset="0"/>
                <a:ea typeface="Arial" panose="020B0604020202020204" pitchFamily="34" charset="0"/>
              </a:rPr>
              <a:t>It doesn’t matter what I eat as long as I do lots of exercise.</a:t>
            </a:r>
          </a:p>
          <a:p>
            <a:pPr lvl="0" algn="ctr"/>
            <a:endParaRPr lang="en-GB" altLang="x-none" sz="2800">
              <a:latin typeface="Sassoon Primary" pitchFamily="2" charset="0"/>
              <a:ea typeface="Arial" panose="020B0604020202020204" pitchFamily="34" charset="0"/>
            </a:endParaRPr>
          </a:p>
        </p:txBody>
      </p:sp>
      <p:sp>
        <p:nvSpPr>
          <p:cNvPr id="139270" name="Text Box 139269"/>
          <p:cNvSpPr txBox="1"/>
          <p:nvPr/>
        </p:nvSpPr>
        <p:spPr>
          <a:xfrm>
            <a:off x="868680" y="3875405"/>
            <a:ext cx="4495800" cy="2663825"/>
          </a:xfrm>
          <a:prstGeom prst="rect">
            <a:avLst/>
          </a:prstGeom>
          <a:solidFill>
            <a:schemeClr val="folHlink"/>
          </a:solidFill>
          <a:ln w="9525" cap="flat" cmpd="sng">
            <a:solidFill>
              <a:schemeClr val="tx1"/>
            </a:solidFill>
            <a:prstDash val="solid"/>
            <a:miter/>
            <a:headEnd type="none" w="med" len="med"/>
            <a:tailEnd type="none" w="med" len="med"/>
          </a:ln>
        </p:spPr>
        <p:txBody>
          <a:bodyPr>
            <a:spAutoFit/>
          </a:bodyPr>
          <a:lstStyle/>
          <a:p>
            <a:pPr lvl="0" algn="ctr">
              <a:spcBef>
                <a:spcPct val="50000"/>
              </a:spcBef>
            </a:pPr>
            <a:r>
              <a:rPr lang="en-GB" altLang="x-none" sz="2800">
                <a:solidFill>
                  <a:schemeClr val="tx1"/>
                </a:solidFill>
                <a:latin typeface="Arial" panose="020B0604020202020204" pitchFamily="34" charset="0"/>
                <a:ea typeface="Arial" panose="020B0604020202020204" pitchFamily="34" charset="0"/>
              </a:rPr>
              <a:t>Wrong!  Exercise is good for you, but it still matters what you eat.  Eating the right foods means we can learn better and exercise better too!</a:t>
            </a:r>
          </a:p>
        </p:txBody>
      </p:sp>
      <p:sp>
        <p:nvSpPr>
          <p:cNvPr id="139271" name="Text Box 139270"/>
          <p:cNvSpPr txBox="1"/>
          <p:nvPr/>
        </p:nvSpPr>
        <p:spPr>
          <a:xfrm>
            <a:off x="381000" y="6172200"/>
            <a:ext cx="4724400" cy="366713"/>
          </a:xfrm>
          <a:prstGeom prst="rect">
            <a:avLst/>
          </a:prstGeom>
          <a:noFill/>
          <a:ln w="9525">
            <a:noFill/>
          </a:ln>
        </p:spPr>
        <p:txBody>
          <a:bodyPr>
            <a:spAutoFit/>
          </a:bodyPr>
          <a:lstStyle/>
          <a:p>
            <a:pPr lvl="0" algn="l">
              <a:spcBef>
                <a:spcPct val="50000"/>
              </a:spcBef>
            </a:pPr>
            <a:r>
              <a:rPr lang="en-GB" altLang="x-none" sz="1800">
                <a:latin typeface="Arial" panose="020B0604020202020204" pitchFamily="34" charset="0"/>
                <a:ea typeface="Arial" panose="020B0604020202020204" pitchFamily="34" charset="0"/>
                <a:hlinkClick r:id="rId3" action="ppaction://hlinksldjump"/>
              </a:rPr>
              <a:t>Back to Introduction</a:t>
            </a:r>
            <a:endParaRPr lang="en-GB" altLang="x-none" sz="1800">
              <a:latin typeface="Arial" panose="020B0604020202020204" pitchFamily="34" charset="0"/>
              <a:ea typeface="Arial" panose="020B0604020202020204" pitchFamily="34" charset="0"/>
            </a:endParaRPr>
          </a:p>
        </p:txBody>
      </p:sp>
      <p:sp>
        <p:nvSpPr>
          <p:cNvPr id="8" name="Slide Number Placeholder 7"/>
          <p:cNvSpPr>
            <a:spLocks noGrp="1"/>
          </p:cNvSpPr>
          <p:nvPr>
            <p:ph type="sldNum" sz="quarter" idx="12"/>
          </p:nvPr>
        </p:nvSpPr>
        <p:spPr/>
        <p:txBody>
          <a:bodyPr/>
          <a:lstStyle/>
          <a:p>
            <a:pPr lvl="0"/>
            <a:fld id="{9A0DB2DC-4C9A-4742-B13C-FB6460FD3503}" type="slidenum">
              <a:rPr lang="en-US" smtClean="0"/>
              <a:pPr lvl="0"/>
              <a:t>68</a:t>
            </a:fld>
            <a:endParaRPr lang="en-US"/>
          </a:p>
        </p:txBody>
      </p:sp>
      <p:sp>
        <p:nvSpPr>
          <p:cNvPr id="9" name="Footer Placeholder 8"/>
          <p:cNvSpPr>
            <a:spLocks noGrp="1"/>
          </p:cNvSpPr>
          <p:nvPr>
            <p:ph type="ftr" sz="quarter" idx="11"/>
          </p:nvPr>
        </p:nvSpPr>
        <p:spPr/>
        <p:txBody>
          <a:bodyPr/>
          <a:lstStyle/>
          <a:p>
            <a:pPr lvl="0"/>
            <a:endParaRPr lang="en-US"/>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40289"/>
          <p:cNvSpPr>
            <a:spLocks noGrp="1"/>
          </p:cNvSpPr>
          <p:nvPr>
            <p:ph type="title"/>
          </p:nvPr>
        </p:nvSpPr>
        <p:spPr/>
        <p:txBody>
          <a:bodyPr anchor="ctr"/>
          <a:lstStyle/>
          <a:p>
            <a:r>
              <a:rPr>
                <a:effectLst>
                  <a:outerShdw blurRad="38100" dist="38100" dir="2700000">
                    <a:srgbClr val="FFFFFF"/>
                  </a:outerShdw>
                </a:effectLst>
                <a:latin typeface="Tahoma" panose="020B0604030504040204" charset="0"/>
              </a:rPr>
              <a:t>Healthy Eating Myths </a:t>
            </a:r>
          </a:p>
        </p:txBody>
      </p:sp>
      <p:sp>
        <p:nvSpPr>
          <p:cNvPr id="140291" name="Text Box 140290"/>
          <p:cNvSpPr txBox="1"/>
          <p:nvPr/>
        </p:nvSpPr>
        <p:spPr>
          <a:xfrm>
            <a:off x="228600" y="1219200"/>
            <a:ext cx="6553200" cy="336550"/>
          </a:xfrm>
          <a:prstGeom prst="rect">
            <a:avLst/>
          </a:prstGeom>
          <a:noFill/>
          <a:ln w="9525">
            <a:noFill/>
          </a:ln>
        </p:spPr>
        <p:txBody>
          <a:bodyPr>
            <a:spAutoFit/>
          </a:bodyPr>
          <a:lstStyle/>
          <a:p>
            <a:pPr lvl="0" algn="ctr">
              <a:spcBef>
                <a:spcPct val="50000"/>
              </a:spcBef>
            </a:pPr>
            <a:endParaRPr lang="en-GB" altLang="x-none" sz="1600">
              <a:latin typeface="Arial" panose="020B0604020202020204" pitchFamily="34" charset="0"/>
              <a:ea typeface="Arial" panose="020B0604020202020204" pitchFamily="34" charset="0"/>
            </a:endParaRPr>
          </a:p>
        </p:txBody>
      </p:sp>
      <p:pic>
        <p:nvPicPr>
          <p:cNvPr id="140292" name="Picture 140291" descr="standing"/>
          <p:cNvPicPr>
            <a:picLocks noChangeAspect="1"/>
          </p:cNvPicPr>
          <p:nvPr/>
        </p:nvPicPr>
        <p:blipFill>
          <a:blip r:embed="rId2" cstate="print"/>
          <a:stretch>
            <a:fillRect/>
          </a:stretch>
        </p:blipFill>
        <p:spPr>
          <a:xfrm>
            <a:off x="5257800" y="2514600"/>
            <a:ext cx="3257550" cy="3886200"/>
          </a:xfrm>
          <a:prstGeom prst="rect">
            <a:avLst/>
          </a:prstGeom>
          <a:noFill/>
          <a:ln w="9525">
            <a:noFill/>
          </a:ln>
        </p:spPr>
      </p:pic>
      <p:sp>
        <p:nvSpPr>
          <p:cNvPr id="140293" name="Oval Callout 140292"/>
          <p:cNvSpPr/>
          <p:nvPr/>
        </p:nvSpPr>
        <p:spPr>
          <a:xfrm>
            <a:off x="2209800" y="2057400"/>
            <a:ext cx="3810000" cy="1981200"/>
          </a:xfrm>
          <a:prstGeom prst="wedgeEllipseCallout">
            <a:avLst>
              <a:gd name="adj1" fmla="val 54125"/>
              <a:gd name="adj2" fmla="val 37903"/>
            </a:avLst>
          </a:prstGeom>
          <a:solidFill>
            <a:schemeClr val="accent1"/>
          </a:solidFill>
          <a:ln w="9525" cap="flat" cmpd="sng">
            <a:solidFill>
              <a:schemeClr val="tx1"/>
            </a:solidFill>
            <a:prstDash val="solid"/>
            <a:miter/>
            <a:headEnd type="none" w="med" len="med"/>
            <a:tailEnd type="none" w="med" len="med"/>
          </a:ln>
        </p:spPr>
        <p:txBody>
          <a:bodyPr/>
          <a:lstStyle/>
          <a:p>
            <a:pPr lvl="0" algn="ctr">
              <a:spcBef>
                <a:spcPct val="50000"/>
              </a:spcBef>
            </a:pPr>
            <a:r>
              <a:rPr lang="en-GB" altLang="x-none" sz="3200">
                <a:latin typeface="Sassoon Primary" pitchFamily="2" charset="0"/>
                <a:ea typeface="Arial" panose="020B0604020202020204" pitchFamily="34" charset="0"/>
              </a:rPr>
              <a:t>Chocolate is bad for you!</a:t>
            </a:r>
          </a:p>
          <a:p>
            <a:pPr lvl="0" algn="ctr"/>
            <a:endParaRPr lang="en-GB" altLang="x-none" sz="2800">
              <a:latin typeface="Sassoon Primary" pitchFamily="2" charset="0"/>
              <a:ea typeface="Arial" panose="020B0604020202020204" pitchFamily="34" charset="0"/>
            </a:endParaRPr>
          </a:p>
        </p:txBody>
      </p:sp>
      <p:sp>
        <p:nvSpPr>
          <p:cNvPr id="140294" name="Text Box 140293"/>
          <p:cNvSpPr txBox="1"/>
          <p:nvPr/>
        </p:nvSpPr>
        <p:spPr>
          <a:xfrm>
            <a:off x="381000" y="6172200"/>
            <a:ext cx="4724400" cy="366713"/>
          </a:xfrm>
          <a:prstGeom prst="rect">
            <a:avLst/>
          </a:prstGeom>
          <a:noFill/>
          <a:ln w="9525">
            <a:noFill/>
          </a:ln>
        </p:spPr>
        <p:txBody>
          <a:bodyPr>
            <a:spAutoFit/>
          </a:bodyPr>
          <a:lstStyle/>
          <a:p>
            <a:pPr lvl="0" algn="l">
              <a:spcBef>
                <a:spcPct val="50000"/>
              </a:spcBef>
            </a:pPr>
            <a:r>
              <a:rPr lang="en-GB" altLang="x-none" sz="1800">
                <a:latin typeface="Arial" panose="020B0604020202020204" pitchFamily="34" charset="0"/>
                <a:ea typeface="Arial" panose="020B0604020202020204" pitchFamily="34" charset="0"/>
                <a:hlinkClick r:id="rId3" action="ppaction://hlinksldjump"/>
              </a:rPr>
              <a:t>Back to Introduction</a:t>
            </a:r>
            <a:endParaRPr lang="en-GB" altLang="x-none" sz="1800">
              <a:latin typeface="Arial" panose="020B0604020202020204" pitchFamily="34" charset="0"/>
              <a:ea typeface="Arial" panose="020B0604020202020204" pitchFamily="34" charset="0"/>
            </a:endParaRPr>
          </a:p>
        </p:txBody>
      </p:sp>
      <p:sp>
        <p:nvSpPr>
          <p:cNvPr id="7" name="Slide Number Placeholder 6"/>
          <p:cNvSpPr>
            <a:spLocks noGrp="1"/>
          </p:cNvSpPr>
          <p:nvPr>
            <p:ph type="sldNum" sz="quarter" idx="12"/>
          </p:nvPr>
        </p:nvSpPr>
        <p:spPr/>
        <p:txBody>
          <a:bodyPr/>
          <a:lstStyle/>
          <a:p>
            <a:pPr lvl="0"/>
            <a:fld id="{9A0DB2DC-4C9A-4742-B13C-FB6460FD3503}" type="slidenum">
              <a:rPr lang="en-US" smtClean="0"/>
              <a:pPr lvl="0"/>
              <a:t>69</a:t>
            </a:fld>
            <a:endParaRPr lang="en-US"/>
          </a:p>
        </p:txBody>
      </p:sp>
      <p:sp>
        <p:nvSpPr>
          <p:cNvPr id="8" name="Footer Placeholder 7"/>
          <p:cNvSpPr>
            <a:spLocks noGrp="1"/>
          </p:cNvSpPr>
          <p:nvPr>
            <p:ph type="ftr" sz="quarter" idx="11"/>
          </p:nvPr>
        </p:nvSpPr>
        <p:spPr/>
        <p:txBody>
          <a:bodyPr/>
          <a:lstStyle/>
          <a:p>
            <a:pPr lvl="0"/>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600200"/>
          </a:xfrm>
        </p:spPr>
        <p:txBody>
          <a:bodyPr>
            <a:normAutofit fontScale="90000"/>
          </a:bodyPr>
          <a:lstStyle/>
          <a:p>
            <a:r>
              <a:rPr lang="en-US" b="1" i="1" u="sng" dirty="0">
                <a:solidFill>
                  <a:srgbClr val="FF0000"/>
                </a:solidFill>
                <a:latin typeface="Times New Roman" panose="02020603050405020304"/>
              </a:rPr>
              <a:t>Ways To </a:t>
            </a:r>
            <a:r>
              <a:rPr lang="en-US" b="1" i="1" u="sng" dirty="0" err="1">
                <a:solidFill>
                  <a:srgbClr val="FF0000"/>
                </a:solidFill>
                <a:latin typeface="Times New Roman" panose="02020603050405020304"/>
              </a:rPr>
              <a:t>Acheive</a:t>
            </a:r>
            <a:r>
              <a:rPr lang="en-US" b="1" i="1" u="sng" dirty="0">
                <a:solidFill>
                  <a:srgbClr val="FF0000"/>
                </a:solidFill>
                <a:latin typeface="Times New Roman" panose="02020603050405020304"/>
              </a:rPr>
              <a:t> a Healthy Wealthy Life</a:t>
            </a:r>
            <a:br>
              <a:rPr lang="en-US" b="1" i="1" u="sng" dirty="0">
                <a:solidFill>
                  <a:srgbClr val="FF0000"/>
                </a:solidFill>
                <a:latin typeface="Times New Roman" panose="02020603050405020304"/>
              </a:rPr>
            </a:br>
            <a:endParaRPr lang="en-US" b="1" i="1" u="sng" dirty="0">
              <a:solidFill>
                <a:srgbClr val="FF0000"/>
              </a:solidFill>
            </a:endParaRPr>
          </a:p>
        </p:txBody>
      </p:sp>
      <p:sp>
        <p:nvSpPr>
          <p:cNvPr id="5" name="Rectangle 4"/>
          <p:cNvSpPr/>
          <p:nvPr/>
        </p:nvSpPr>
        <p:spPr>
          <a:xfrm>
            <a:off x="533400" y="1752600"/>
            <a:ext cx="8077200" cy="4278094"/>
          </a:xfrm>
          <a:prstGeom prst="rect">
            <a:avLst/>
          </a:prstGeom>
        </p:spPr>
        <p:txBody>
          <a:bodyPr wrap="square">
            <a:spAutoFit/>
          </a:bodyPr>
          <a:lstStyle/>
          <a:p>
            <a:pPr lvl="1">
              <a:buSzPct val="45000"/>
              <a:buFont typeface="StarSymbol"/>
              <a:buChar char=""/>
            </a:pPr>
            <a:r>
              <a:rPr lang="en-US" sz="6000" dirty="0" smtClean="0">
                <a:solidFill>
                  <a:srgbClr val="FFC000"/>
                </a:solidFill>
                <a:latin typeface="Times New Roman" panose="02020603050405020304"/>
              </a:rPr>
              <a:t>Healthy Food</a:t>
            </a:r>
          </a:p>
          <a:p>
            <a:pPr lvl="1">
              <a:buSzPct val="45000"/>
              <a:buFont typeface="StarSymbol"/>
              <a:buChar char=""/>
            </a:pPr>
            <a:r>
              <a:rPr lang="en-US" sz="6000" dirty="0" smtClean="0">
                <a:solidFill>
                  <a:srgbClr val="FFC000"/>
                </a:solidFill>
                <a:latin typeface="Times New Roman" panose="02020603050405020304"/>
              </a:rPr>
              <a:t>Regular Exercise</a:t>
            </a:r>
          </a:p>
          <a:p>
            <a:pPr lvl="1">
              <a:buSzPct val="45000"/>
              <a:buFont typeface="StarSymbol"/>
              <a:buChar char=""/>
            </a:pPr>
            <a:r>
              <a:rPr lang="en-US" sz="6000" dirty="0" smtClean="0">
                <a:solidFill>
                  <a:srgbClr val="FFC000"/>
                </a:solidFill>
                <a:latin typeface="Times New Roman" panose="02020603050405020304"/>
              </a:rPr>
              <a:t>Good Thoughts</a:t>
            </a:r>
          </a:p>
          <a:p>
            <a:pPr lvl="1">
              <a:buSzPct val="45000"/>
              <a:buFont typeface="StarSymbol"/>
              <a:buChar char=""/>
            </a:pPr>
            <a:r>
              <a:rPr lang="en-US" sz="6000" dirty="0" smtClean="0">
                <a:solidFill>
                  <a:srgbClr val="FFC000"/>
                </a:solidFill>
                <a:latin typeface="Times New Roman" panose="02020603050405020304"/>
              </a:rPr>
              <a:t>Sleep Management</a:t>
            </a:r>
          </a:p>
          <a:p>
            <a:pPr>
              <a:buSzPct val="45000"/>
              <a:buFont typeface="StarSymbol"/>
              <a:buChar char=""/>
            </a:pPr>
            <a:endParaRPr lang="en-US" sz="3200" dirty="0">
              <a:solidFill>
                <a:srgbClr val="FFC000"/>
              </a:solidFill>
            </a:endParaRPr>
          </a:p>
        </p:txBody>
      </p:sp>
      <p:sp>
        <p:nvSpPr>
          <p:cNvPr id="4" name="Slide Number Placeholder 3"/>
          <p:cNvSpPr>
            <a:spLocks noGrp="1"/>
          </p:cNvSpPr>
          <p:nvPr>
            <p:ph type="sldNum" sz="quarter" idx="12"/>
          </p:nvPr>
        </p:nvSpPr>
        <p:spPr/>
        <p:txBody>
          <a:bodyPr/>
          <a:lstStyle/>
          <a:p>
            <a:fld id="{5CA83A61-950A-4262-9EAF-13FAD3CBEC3F}" type="slidenum">
              <a:rPr lang="en-US" smtClean="0"/>
              <a:pPr/>
              <a:t>7</a:t>
            </a:fld>
            <a:endParaRPr lang="en-US"/>
          </a:p>
        </p:txBody>
      </p:sp>
      <p:sp>
        <p:nvSpPr>
          <p:cNvPr id="6" name="Footer Placeholder 5"/>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37217"/>
          <p:cNvSpPr>
            <a:spLocks noGrp="1"/>
          </p:cNvSpPr>
          <p:nvPr>
            <p:ph type="title"/>
          </p:nvPr>
        </p:nvSpPr>
        <p:spPr/>
        <p:txBody>
          <a:bodyPr anchor="ctr"/>
          <a:lstStyle/>
          <a:p>
            <a:r>
              <a:rPr>
                <a:effectLst>
                  <a:outerShdw blurRad="38100" dist="38100" dir="2700000">
                    <a:srgbClr val="FFFFFF"/>
                  </a:outerShdw>
                </a:effectLst>
                <a:latin typeface="Tahoma" panose="020B0604030504040204" charset="0"/>
              </a:rPr>
              <a:t>Healthy Eating Myths </a:t>
            </a:r>
          </a:p>
        </p:txBody>
      </p:sp>
      <p:sp>
        <p:nvSpPr>
          <p:cNvPr id="137219" name="Text Box 137218"/>
          <p:cNvSpPr txBox="1"/>
          <p:nvPr/>
        </p:nvSpPr>
        <p:spPr>
          <a:xfrm>
            <a:off x="228600" y="1219200"/>
            <a:ext cx="6553200" cy="336550"/>
          </a:xfrm>
          <a:prstGeom prst="rect">
            <a:avLst/>
          </a:prstGeom>
          <a:noFill/>
          <a:ln w="9525">
            <a:noFill/>
          </a:ln>
        </p:spPr>
        <p:txBody>
          <a:bodyPr>
            <a:spAutoFit/>
          </a:bodyPr>
          <a:lstStyle/>
          <a:p>
            <a:pPr lvl="0" algn="ctr">
              <a:spcBef>
                <a:spcPct val="50000"/>
              </a:spcBef>
            </a:pPr>
            <a:endParaRPr lang="en-GB" altLang="x-none" sz="1600">
              <a:latin typeface="Arial" panose="020B0604020202020204" pitchFamily="34" charset="0"/>
              <a:ea typeface="Arial" panose="020B0604020202020204" pitchFamily="34" charset="0"/>
            </a:endParaRPr>
          </a:p>
        </p:txBody>
      </p:sp>
      <p:pic>
        <p:nvPicPr>
          <p:cNvPr id="137220" name="Picture 137219" descr="standing"/>
          <p:cNvPicPr>
            <a:picLocks noChangeAspect="1"/>
          </p:cNvPicPr>
          <p:nvPr/>
        </p:nvPicPr>
        <p:blipFill>
          <a:blip r:embed="rId2" cstate="print"/>
          <a:stretch>
            <a:fillRect/>
          </a:stretch>
        </p:blipFill>
        <p:spPr>
          <a:xfrm>
            <a:off x="5257800" y="2514600"/>
            <a:ext cx="3257550" cy="3886200"/>
          </a:xfrm>
          <a:prstGeom prst="rect">
            <a:avLst/>
          </a:prstGeom>
          <a:noFill/>
          <a:ln w="9525">
            <a:noFill/>
          </a:ln>
        </p:spPr>
      </p:pic>
      <p:sp>
        <p:nvSpPr>
          <p:cNvPr id="137221" name="Oval Callout 137220"/>
          <p:cNvSpPr/>
          <p:nvPr/>
        </p:nvSpPr>
        <p:spPr>
          <a:xfrm>
            <a:off x="2209800" y="2057400"/>
            <a:ext cx="3810000" cy="1981200"/>
          </a:xfrm>
          <a:prstGeom prst="wedgeEllipseCallout">
            <a:avLst>
              <a:gd name="adj1" fmla="val 54125"/>
              <a:gd name="adj2" fmla="val 37903"/>
            </a:avLst>
          </a:prstGeom>
          <a:solidFill>
            <a:schemeClr val="accent1"/>
          </a:solidFill>
          <a:ln w="9525" cap="flat" cmpd="sng">
            <a:solidFill>
              <a:schemeClr val="tx1"/>
            </a:solidFill>
            <a:prstDash val="solid"/>
            <a:miter/>
            <a:headEnd type="none" w="med" len="med"/>
            <a:tailEnd type="none" w="med" len="med"/>
          </a:ln>
        </p:spPr>
        <p:txBody>
          <a:bodyPr/>
          <a:lstStyle/>
          <a:p>
            <a:pPr lvl="0" algn="ctr">
              <a:spcBef>
                <a:spcPct val="50000"/>
              </a:spcBef>
            </a:pPr>
            <a:r>
              <a:rPr lang="en-GB" altLang="x-none" sz="3200">
                <a:latin typeface="Sassoon Primary" pitchFamily="2" charset="0"/>
                <a:ea typeface="Arial" panose="020B0604020202020204" pitchFamily="34" charset="0"/>
              </a:rPr>
              <a:t>Chocolate is bad for you!</a:t>
            </a:r>
          </a:p>
          <a:p>
            <a:pPr lvl="0" algn="ctr"/>
            <a:endParaRPr lang="en-GB" altLang="x-none" sz="2800">
              <a:latin typeface="Sassoon Primary" pitchFamily="2" charset="0"/>
              <a:ea typeface="Arial" panose="020B0604020202020204" pitchFamily="34" charset="0"/>
            </a:endParaRPr>
          </a:p>
        </p:txBody>
      </p:sp>
      <p:sp>
        <p:nvSpPr>
          <p:cNvPr id="137222" name="Text Box 137221"/>
          <p:cNvSpPr txBox="1"/>
          <p:nvPr/>
        </p:nvSpPr>
        <p:spPr>
          <a:xfrm>
            <a:off x="762000" y="3581400"/>
            <a:ext cx="4495800" cy="2657475"/>
          </a:xfrm>
          <a:prstGeom prst="rect">
            <a:avLst/>
          </a:prstGeom>
          <a:solidFill>
            <a:schemeClr val="folHlink"/>
          </a:solidFill>
          <a:ln w="9525" cap="flat" cmpd="sng">
            <a:solidFill>
              <a:schemeClr val="tx1"/>
            </a:solidFill>
            <a:prstDash val="solid"/>
            <a:miter/>
            <a:headEnd type="none" w="med" len="med"/>
            <a:tailEnd type="none" w="med" len="med"/>
          </a:ln>
        </p:spPr>
        <p:txBody>
          <a:bodyPr>
            <a:spAutoFit/>
          </a:bodyPr>
          <a:lstStyle/>
          <a:p>
            <a:pPr lvl="0" algn="ctr">
              <a:spcBef>
                <a:spcPct val="50000"/>
              </a:spcBef>
            </a:pPr>
            <a:r>
              <a:rPr lang="en-GB" altLang="x-none" sz="2400">
                <a:solidFill>
                  <a:schemeClr val="tx1"/>
                </a:solidFill>
                <a:latin typeface="Arial" panose="020B0604020202020204" pitchFamily="34" charset="0"/>
                <a:ea typeface="Arial" panose="020B0604020202020204" pitchFamily="34" charset="0"/>
              </a:rPr>
              <a:t>It’s true that chocolate isn’t the healthiest snack – but it isn’t innately bad either!  So, some chocolate can be part of a </a:t>
            </a:r>
            <a:r>
              <a:rPr lang="en-GB" altLang="x-none" sz="2400" u="sng">
                <a:solidFill>
                  <a:schemeClr val="tx1"/>
                </a:solidFill>
                <a:latin typeface="Arial" panose="020B0604020202020204" pitchFamily="34" charset="0"/>
                <a:ea typeface="Arial" panose="020B0604020202020204" pitchFamily="34" charset="0"/>
              </a:rPr>
              <a:t>balanced</a:t>
            </a:r>
            <a:r>
              <a:rPr lang="en-GB" altLang="x-none" sz="2400">
                <a:solidFill>
                  <a:schemeClr val="tx1"/>
                </a:solidFill>
                <a:latin typeface="Arial" panose="020B0604020202020204" pitchFamily="34" charset="0"/>
                <a:ea typeface="Arial" panose="020B0604020202020204" pitchFamily="34" charset="0"/>
              </a:rPr>
              <a:t> diet.  Plain (dark) chocolate is better for you thank milk; it is higher in iron.</a:t>
            </a:r>
          </a:p>
        </p:txBody>
      </p:sp>
      <p:sp>
        <p:nvSpPr>
          <p:cNvPr id="137223" name="Text Box 137222"/>
          <p:cNvSpPr txBox="1"/>
          <p:nvPr/>
        </p:nvSpPr>
        <p:spPr>
          <a:xfrm>
            <a:off x="381000" y="6172200"/>
            <a:ext cx="4724400" cy="366713"/>
          </a:xfrm>
          <a:prstGeom prst="rect">
            <a:avLst/>
          </a:prstGeom>
          <a:noFill/>
          <a:ln w="9525">
            <a:noFill/>
          </a:ln>
        </p:spPr>
        <p:txBody>
          <a:bodyPr>
            <a:spAutoFit/>
          </a:bodyPr>
          <a:lstStyle/>
          <a:p>
            <a:pPr lvl="0" algn="l">
              <a:spcBef>
                <a:spcPct val="50000"/>
              </a:spcBef>
            </a:pPr>
            <a:r>
              <a:rPr lang="en-GB" altLang="x-none" sz="1800">
                <a:latin typeface="Arial" panose="020B0604020202020204" pitchFamily="34" charset="0"/>
                <a:ea typeface="Arial" panose="020B0604020202020204" pitchFamily="34" charset="0"/>
                <a:hlinkClick r:id="rId3" action="ppaction://hlinksldjump"/>
              </a:rPr>
              <a:t>Back to Introduction</a:t>
            </a:r>
            <a:endParaRPr lang="en-GB" altLang="x-none" sz="1800">
              <a:latin typeface="Arial" panose="020B0604020202020204" pitchFamily="34" charset="0"/>
              <a:ea typeface="Arial" panose="020B0604020202020204" pitchFamily="34" charset="0"/>
            </a:endParaRPr>
          </a:p>
        </p:txBody>
      </p:sp>
      <p:sp>
        <p:nvSpPr>
          <p:cNvPr id="8" name="Slide Number Placeholder 7"/>
          <p:cNvSpPr>
            <a:spLocks noGrp="1"/>
          </p:cNvSpPr>
          <p:nvPr>
            <p:ph type="sldNum" sz="quarter" idx="12"/>
          </p:nvPr>
        </p:nvSpPr>
        <p:spPr/>
        <p:txBody>
          <a:bodyPr/>
          <a:lstStyle/>
          <a:p>
            <a:pPr lvl="0"/>
            <a:fld id="{9A0DB2DC-4C9A-4742-B13C-FB6460FD3503}" type="slidenum">
              <a:rPr lang="en-US" smtClean="0"/>
              <a:pPr lvl="0"/>
              <a:t>70</a:t>
            </a:fld>
            <a:endParaRPr lang="en-US"/>
          </a:p>
        </p:txBody>
      </p:sp>
      <p:sp>
        <p:nvSpPr>
          <p:cNvPr id="9" name="Footer Placeholder 8"/>
          <p:cNvSpPr>
            <a:spLocks noGrp="1"/>
          </p:cNvSpPr>
          <p:nvPr>
            <p:ph type="ftr" sz="quarter" idx="11"/>
          </p:nvPr>
        </p:nvSpPr>
        <p:spPr/>
        <p:txBody>
          <a:bodyPr/>
          <a:lstStyle/>
          <a:p>
            <a:pPr lvl="0"/>
            <a:endParaRPr lang="en-US"/>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27" y="-228600"/>
            <a:ext cx="8229600" cy="1143000"/>
          </a:xfrm>
        </p:spPr>
        <p:txBody>
          <a:bodyPr/>
          <a:lstStyle/>
          <a:p>
            <a:r>
              <a:rPr lang="en-US" dirty="0" smtClean="0"/>
              <a:t>TO SUMMARIZE</a:t>
            </a:r>
            <a:endParaRPr lang="en-US" dirty="0"/>
          </a:p>
        </p:txBody>
      </p:sp>
      <p:sp>
        <p:nvSpPr>
          <p:cNvPr id="2" name="Text Placeholder 1"/>
          <p:cNvSpPr>
            <a:spLocks noGrp="1"/>
          </p:cNvSpPr>
          <p:nvPr>
            <p:ph type="body" sz="quarter" idx="4294967295"/>
          </p:nvPr>
        </p:nvSpPr>
        <p:spPr>
          <a:xfrm>
            <a:off x="914400" y="838200"/>
            <a:ext cx="8229600" cy="5867400"/>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noAutofit/>
          </a:bodyPr>
          <a:lstStyle/>
          <a:p>
            <a:pPr eaLnBrk="1" hangingPunct="1">
              <a:spcBef>
                <a:spcPct val="0"/>
              </a:spcBef>
              <a:buFont typeface="Arial" panose="020B0604020202020204" pitchFamily="34" charset="0"/>
              <a:buNone/>
            </a:pPr>
            <a:r>
              <a:rPr sz="2400" kern="1200" dirty="0">
                <a:latin typeface="Century Gothic" panose="020B0502020202020204" pitchFamily="34" charset="0"/>
                <a:ea typeface="+mn-ea"/>
                <a:cs typeface="+mn-cs"/>
              </a:rPr>
              <a:t>Eight tips for healthy eating</a:t>
            </a:r>
          </a:p>
          <a:p>
            <a:pPr eaLnBrk="1" hangingPunct="1">
              <a:spcBef>
                <a:spcPct val="0"/>
              </a:spcBef>
              <a:buFont typeface="Arial" panose="020B0604020202020204" pitchFamily="34" charset="0"/>
              <a:buNone/>
            </a:pPr>
            <a:endParaRPr sz="2400"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sz="2400" kern="1200" dirty="0">
                <a:latin typeface="Century Gothic" panose="020B0502020202020204" pitchFamily="34" charset="0"/>
                <a:ea typeface="+mn-ea"/>
                <a:cs typeface="+mn-cs"/>
              </a:rPr>
              <a:t>Remember:</a:t>
            </a:r>
          </a:p>
          <a:p>
            <a:pPr eaLnBrk="1" hangingPunct="1">
              <a:spcBef>
                <a:spcPct val="0"/>
              </a:spcBef>
              <a:buFont typeface="Arial" panose="020B0604020202020204" pitchFamily="34" charset="0"/>
              <a:buNone/>
            </a:pPr>
            <a:endParaRPr sz="2400" kern="1200" dirty="0">
              <a:latin typeface="Century Gothic" panose="020B0502020202020204" pitchFamily="34" charset="0"/>
              <a:ea typeface="+mn-ea"/>
              <a:cs typeface="+mn-cs"/>
            </a:endParaRPr>
          </a:p>
          <a:p>
            <a:pPr eaLnBrk="1" hangingPunct="1">
              <a:spcBef>
                <a:spcPct val="0"/>
              </a:spcBef>
              <a:buFont typeface="Calibri" panose="020F0502020204030204" pitchFamily="34" charset="0"/>
              <a:buAutoNum type="arabicParenR"/>
            </a:pPr>
            <a:r>
              <a:rPr sz="2400" kern="1200" dirty="0">
                <a:latin typeface="Century Gothic" panose="020B0502020202020204" pitchFamily="34" charset="0"/>
                <a:ea typeface="+mn-ea"/>
                <a:cs typeface="+mn-cs"/>
              </a:rPr>
              <a:t>Base your meals on starchy foods</a:t>
            </a:r>
          </a:p>
          <a:p>
            <a:pPr eaLnBrk="1" hangingPunct="1">
              <a:spcBef>
                <a:spcPct val="0"/>
              </a:spcBef>
              <a:buFont typeface="Calibri" panose="020F0502020204030204" pitchFamily="34" charset="0"/>
              <a:buAutoNum type="arabicParenR"/>
            </a:pPr>
            <a:endParaRPr sz="1100"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AutoNum type="arabicParenR" startAt="2"/>
            </a:pPr>
            <a:r>
              <a:rPr sz="2400" kern="1200" dirty="0">
                <a:latin typeface="Century Gothic" panose="020B0502020202020204" pitchFamily="34" charset="0"/>
                <a:ea typeface="+mn-ea"/>
                <a:cs typeface="+mn-cs"/>
              </a:rPr>
              <a:t>Eat lots of fruit and veg</a:t>
            </a:r>
          </a:p>
          <a:p>
            <a:pPr eaLnBrk="1" hangingPunct="1">
              <a:spcBef>
                <a:spcPct val="0"/>
              </a:spcBef>
              <a:buFont typeface="Arial" panose="020B0604020202020204" pitchFamily="34" charset="0"/>
              <a:buAutoNum type="arabicParenR" startAt="2"/>
            </a:pPr>
            <a:endParaRPr sz="1100"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AutoNum type="arabicParenR" startAt="3"/>
            </a:pPr>
            <a:r>
              <a:rPr sz="2400" kern="1200" dirty="0">
                <a:latin typeface="Century Gothic" panose="020B0502020202020204" pitchFamily="34" charset="0"/>
                <a:ea typeface="+mn-ea"/>
                <a:cs typeface="+mn-cs"/>
              </a:rPr>
              <a:t>Eat more fish</a:t>
            </a:r>
          </a:p>
          <a:p>
            <a:pPr eaLnBrk="1" hangingPunct="1">
              <a:spcBef>
                <a:spcPct val="0"/>
              </a:spcBef>
              <a:buFont typeface="Arial" panose="020B0604020202020204" pitchFamily="34" charset="0"/>
              <a:buAutoNum type="arabicParenR" startAt="3"/>
            </a:pPr>
            <a:endParaRPr sz="1100"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AutoNum type="arabicParenR" startAt="4"/>
            </a:pPr>
            <a:r>
              <a:rPr sz="2400" kern="1200" dirty="0">
                <a:latin typeface="Century Gothic" panose="020B0502020202020204" pitchFamily="34" charset="0"/>
                <a:ea typeface="+mn-ea"/>
                <a:cs typeface="+mn-cs"/>
              </a:rPr>
              <a:t>Cut down on saturated fat and sugar</a:t>
            </a:r>
          </a:p>
          <a:p>
            <a:pPr eaLnBrk="1" hangingPunct="1">
              <a:spcBef>
                <a:spcPct val="0"/>
              </a:spcBef>
              <a:buFont typeface="Arial" panose="020B0604020202020204" pitchFamily="34" charset="0"/>
              <a:buAutoNum type="arabicParenR" startAt="4"/>
            </a:pPr>
            <a:endParaRPr sz="1100"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AutoNum type="arabicParenR" startAt="5"/>
            </a:pPr>
            <a:r>
              <a:rPr sz="2400" kern="1200" dirty="0">
                <a:latin typeface="Century Gothic" panose="020B0502020202020204" pitchFamily="34" charset="0"/>
                <a:ea typeface="+mn-ea"/>
                <a:cs typeface="+mn-cs"/>
              </a:rPr>
              <a:t>Eat less salt</a:t>
            </a:r>
          </a:p>
          <a:p>
            <a:pPr eaLnBrk="1" hangingPunct="1">
              <a:spcBef>
                <a:spcPct val="0"/>
              </a:spcBef>
              <a:buFont typeface="Arial" panose="020B0604020202020204" pitchFamily="34" charset="0"/>
              <a:buAutoNum type="arabicParenR" startAt="5"/>
            </a:pPr>
            <a:endParaRPr sz="1100"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AutoNum type="arabicParenR" startAt="6"/>
            </a:pPr>
            <a:r>
              <a:rPr sz="2400" kern="1200" dirty="0">
                <a:latin typeface="Century Gothic" panose="020B0502020202020204" pitchFamily="34" charset="0"/>
                <a:ea typeface="+mn-ea"/>
                <a:cs typeface="+mn-cs"/>
              </a:rPr>
              <a:t>Get active and be a healthy weight</a:t>
            </a:r>
          </a:p>
          <a:p>
            <a:pPr eaLnBrk="1" hangingPunct="1">
              <a:spcBef>
                <a:spcPct val="0"/>
              </a:spcBef>
              <a:buFont typeface="Arial" panose="020B0604020202020204" pitchFamily="34" charset="0"/>
              <a:buAutoNum type="arabicParenR" startAt="6"/>
            </a:pPr>
            <a:endParaRPr sz="1100"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AutoNum type="arabicParenR" startAt="7"/>
            </a:pPr>
            <a:r>
              <a:rPr sz="2400" kern="1200" dirty="0">
                <a:latin typeface="Century Gothic" panose="020B0502020202020204" pitchFamily="34" charset="0"/>
                <a:ea typeface="+mn-ea"/>
                <a:cs typeface="+mn-cs"/>
              </a:rPr>
              <a:t>Don’t get thirsty</a:t>
            </a:r>
          </a:p>
          <a:p>
            <a:pPr eaLnBrk="1" hangingPunct="1">
              <a:spcBef>
                <a:spcPct val="0"/>
              </a:spcBef>
              <a:buFont typeface="Arial" panose="020B0604020202020204" pitchFamily="34" charset="0"/>
              <a:buAutoNum type="arabicParenR" startAt="7"/>
            </a:pPr>
            <a:endParaRPr sz="1100"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sz="2400" kern="1200" dirty="0">
                <a:latin typeface="Century Gothic" panose="020B0502020202020204" pitchFamily="34" charset="0"/>
                <a:ea typeface="+mn-ea"/>
                <a:cs typeface="+mn-cs"/>
              </a:rPr>
              <a:t>8)Don’t skip breakfast</a:t>
            </a:r>
            <a:endParaRPr lang="en-GB" altLang="x-none" sz="2400" kern="1200" dirty="0">
              <a:latin typeface="Century Gothic" panose="020B0502020202020204" pitchFamily="34" charset="0"/>
              <a:ea typeface="+mn-ea"/>
              <a:cs typeface="+mn-cs"/>
            </a:endParaRPr>
          </a:p>
        </p:txBody>
      </p:sp>
      <p:sp>
        <p:nvSpPr>
          <p:cNvPr id="27651" name="Text Box 4"/>
          <p:cNvSpPr txBox="1"/>
          <p:nvPr/>
        </p:nvSpPr>
        <p:spPr>
          <a:xfrm>
            <a:off x="3779838" y="5445125"/>
            <a:ext cx="2089150" cy="246063"/>
          </a:xfrm>
          <a:prstGeom prst="rect">
            <a:avLst/>
          </a:prstGeom>
          <a:noFill/>
          <a:ln w="9525">
            <a:noFill/>
          </a:ln>
        </p:spPr>
        <p:txBody>
          <a:bodyPr>
            <a:spAutoFit/>
          </a:bodyPr>
          <a:lstStyle/>
          <a:p>
            <a:pPr lvl="0" algn="r" eaLnBrk="1" hangingPunct="1">
              <a:spcBef>
                <a:spcPct val="50000"/>
              </a:spcBef>
            </a:pPr>
            <a:r>
              <a:rPr lang="en-GB" altLang="x-none" sz="1000" dirty="0">
                <a:solidFill>
                  <a:schemeClr val="bg1"/>
                </a:solidFill>
                <a:latin typeface="Century Gothic" panose="020B0502020202020204" pitchFamily="34" charset="0"/>
                <a:ea typeface="Arial" panose="020B0604020202020204" pitchFamily="34" charset="0"/>
              </a:rPr>
              <a:t>Source: NHS Choices 2012</a:t>
            </a:r>
          </a:p>
        </p:txBody>
      </p:sp>
      <p:sp>
        <p:nvSpPr>
          <p:cNvPr id="5" name="Slide Number Placeholder 4"/>
          <p:cNvSpPr>
            <a:spLocks noGrp="1"/>
          </p:cNvSpPr>
          <p:nvPr>
            <p:ph type="sldNum" sz="quarter" idx="12"/>
          </p:nvPr>
        </p:nvSpPr>
        <p:spPr/>
        <p:txBody>
          <a:bodyPr/>
          <a:lstStyle/>
          <a:p>
            <a:fld id="{5CA83A61-950A-4262-9EAF-13FAD3CBEC3F}" type="slidenum">
              <a:rPr lang="en-US" smtClean="0"/>
              <a:pPr/>
              <a:t>71</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5176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fade">
                                      <p:cBhvr>
                                        <p:cTn id="17" dur="500"/>
                                        <p:tgtEl>
                                          <p:spTgt spid="2">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0" end="10"/>
                                            </p:txEl>
                                          </p:spTgt>
                                        </p:tgtEl>
                                        <p:attrNameLst>
                                          <p:attrName>style.visibility</p:attrName>
                                        </p:attrNameLst>
                                      </p:cBhvr>
                                      <p:to>
                                        <p:strVal val="visible"/>
                                      </p:to>
                                    </p:set>
                                    <p:animEffect transition="in" filter="fade">
                                      <p:cBhvr>
                                        <p:cTn id="22" dur="500"/>
                                        <p:tgtEl>
                                          <p:spTgt spid="2">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animEffect transition="in" filter="fade">
                                      <p:cBhvr>
                                        <p:cTn id="27" dur="500"/>
                                        <p:tgtEl>
                                          <p:spTgt spid="2">
                                            <p:txEl>
                                              <p:pRg st="12" end="1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14" end="14"/>
                                            </p:txEl>
                                          </p:spTgt>
                                        </p:tgtEl>
                                        <p:attrNameLst>
                                          <p:attrName>style.visibility</p:attrName>
                                        </p:attrNameLst>
                                      </p:cBhvr>
                                      <p:to>
                                        <p:strVal val="visible"/>
                                      </p:to>
                                    </p:set>
                                    <p:animEffect transition="in" filter="fade">
                                      <p:cBhvr>
                                        <p:cTn id="32" dur="500"/>
                                        <p:tgtEl>
                                          <p:spTgt spid="2">
                                            <p:txEl>
                                              <p:pRg st="14" end="1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16" end="16"/>
                                            </p:txEl>
                                          </p:spTgt>
                                        </p:tgtEl>
                                        <p:attrNameLst>
                                          <p:attrName>style.visibility</p:attrName>
                                        </p:attrNameLst>
                                      </p:cBhvr>
                                      <p:to>
                                        <p:strVal val="visible"/>
                                      </p:to>
                                    </p:set>
                                    <p:animEffect transition="in" filter="fade">
                                      <p:cBhvr>
                                        <p:cTn id="37" dur="500"/>
                                        <p:tgtEl>
                                          <p:spTgt spid="2">
                                            <p:txEl>
                                              <p:pRg st="16" end="1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18" end="18"/>
                                            </p:txEl>
                                          </p:spTgt>
                                        </p:tgtEl>
                                        <p:attrNameLst>
                                          <p:attrName>style.visibility</p:attrName>
                                        </p:attrNameLst>
                                      </p:cBhvr>
                                      <p:to>
                                        <p:strVal val="visible"/>
                                      </p:to>
                                    </p:set>
                                    <p:animEffect transition="in" filter="fade">
                                      <p:cBhvr>
                                        <p:cTn id="42" dur="500"/>
                                        <p:tgtEl>
                                          <p:spTgt spid="2">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000" b="0" dirty="0" smtClean="0"/>
              <a:t>DAILY EXERCISE</a:t>
            </a:r>
            <a:endParaRPr lang="en-US" sz="8000" b="0" dirty="0"/>
          </a:p>
        </p:txBody>
      </p:sp>
      <p:sp>
        <p:nvSpPr>
          <p:cNvPr id="3" name="Text Placeholder 2"/>
          <p:cNvSpPr>
            <a:spLocks noGrp="1"/>
          </p:cNvSpPr>
          <p:nvPr>
            <p:ph type="body" idx="1"/>
          </p:nvPr>
        </p:nvSpPr>
        <p:spPr/>
        <p:txBody>
          <a:bodyPr/>
          <a:lstStyle/>
          <a:p>
            <a:endParaRPr lang="en-US" dirty="0"/>
          </a:p>
        </p:txBody>
      </p:sp>
      <p:pic>
        <p:nvPicPr>
          <p:cNvPr id="4" name="Picture 3" descr="Picture of a woman on an exercise mat with an exercise ball."/>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1000" y="228600"/>
            <a:ext cx="6469063" cy="4308475"/>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5CA83A61-950A-4262-9EAF-13FAD3CBEC3F}" type="slidenum">
              <a:rPr lang="en-US" smtClean="0"/>
              <a:pPr/>
              <a:t>72</a:t>
            </a:fld>
            <a:endParaRPr lang="en-US"/>
          </a:p>
        </p:txBody>
      </p:sp>
      <p:sp>
        <p:nvSpPr>
          <p:cNvPr id="6" name="Footer Placeholder 5"/>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REGULAR EXERCISE</a:t>
            </a:r>
            <a:endParaRPr lang="en-US" b="1" dirty="0"/>
          </a:p>
        </p:txBody>
      </p:sp>
      <p:sp>
        <p:nvSpPr>
          <p:cNvPr id="3" name="Content Placeholder 2"/>
          <p:cNvSpPr>
            <a:spLocks noGrp="1"/>
          </p:cNvSpPr>
          <p:nvPr>
            <p:ph idx="1"/>
          </p:nvPr>
        </p:nvSpPr>
        <p:spPr/>
        <p:txBody>
          <a:bodyPr>
            <a:normAutofit lnSpcReduction="10000"/>
          </a:bodyPr>
          <a:lstStyle/>
          <a:p>
            <a:pPr marL="0" indent="0">
              <a:buNone/>
            </a:pPr>
            <a:r>
              <a:rPr lang="en-IN" dirty="0">
                <a:latin typeface="Times New Roman" panose="02020603050405020304"/>
              </a:rPr>
              <a:t>It also improves your respiratory system which  in turn improves your whole body working. </a:t>
            </a:r>
            <a:r>
              <a:rPr lang="en-IN" dirty="0" smtClean="0">
                <a:latin typeface="Times New Roman" panose="02020603050405020304"/>
              </a:rPr>
              <a:t>There </a:t>
            </a:r>
            <a:r>
              <a:rPr lang="en-IN" dirty="0">
                <a:latin typeface="Times New Roman" panose="02020603050405020304"/>
              </a:rPr>
              <a:t>are lots of benefit of regular </a:t>
            </a:r>
            <a:r>
              <a:rPr lang="en-IN" dirty="0" smtClean="0">
                <a:latin typeface="Times New Roman" panose="02020603050405020304"/>
              </a:rPr>
              <a:t>exercise. </a:t>
            </a:r>
            <a:r>
              <a:rPr lang="en-IN" dirty="0">
                <a:latin typeface="Times New Roman" panose="02020603050405020304"/>
              </a:rPr>
              <a:t>It Refresh not only your body but also your mind.</a:t>
            </a:r>
          </a:p>
          <a:p>
            <a:pPr marL="0" indent="0">
              <a:buNone/>
            </a:pPr>
            <a:r>
              <a:rPr lang="en-IN" dirty="0" smtClean="0">
                <a:latin typeface="Times New Roman" panose="02020603050405020304"/>
              </a:rPr>
              <a:t> </a:t>
            </a:r>
            <a:r>
              <a:rPr lang="en-US" dirty="0" smtClean="0"/>
              <a:t>You </a:t>
            </a:r>
            <a:r>
              <a:rPr lang="en-US" dirty="0"/>
              <a:t>need to do two types of physical activity each week to improve your health–aerobic and muscle-strengthening</a:t>
            </a:r>
            <a:r>
              <a:rPr lang="en-US" dirty="0" smtClean="0"/>
              <a:t>. For </a:t>
            </a:r>
            <a:r>
              <a:rPr lang="en-US" dirty="0"/>
              <a:t>Important Health </a:t>
            </a:r>
            <a:r>
              <a:rPr lang="en-US" dirty="0" err="1" smtClean="0"/>
              <a:t>BenefitsAdults</a:t>
            </a:r>
            <a:r>
              <a:rPr lang="en-US" dirty="0" smtClean="0"/>
              <a:t> need at least:</a:t>
            </a:r>
            <a:r>
              <a:rPr lang="en-US" dirty="0"/>
              <a:t/>
            </a:r>
            <a:br>
              <a:rPr lang="en-US" dirty="0"/>
            </a:br>
            <a:endParaRPr lang="en-US" dirty="0"/>
          </a:p>
        </p:txBody>
      </p:sp>
      <p:sp>
        <p:nvSpPr>
          <p:cNvPr id="4" name="Slide Number Placeholder 3"/>
          <p:cNvSpPr>
            <a:spLocks noGrp="1"/>
          </p:cNvSpPr>
          <p:nvPr>
            <p:ph type="sldNum" sz="quarter" idx="12"/>
          </p:nvPr>
        </p:nvSpPr>
        <p:spPr/>
        <p:txBody>
          <a:bodyPr/>
          <a:lstStyle/>
          <a:p>
            <a:fld id="{5CA83A61-950A-4262-9EAF-13FAD3CBEC3F}" type="slidenum">
              <a:rPr lang="en-US" smtClean="0"/>
              <a:pPr/>
              <a:t>73</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WHAT TO DO?????</a:t>
            </a:r>
            <a:endParaRPr lang="en-US" dirty="0"/>
          </a:p>
        </p:txBody>
      </p:sp>
      <p:sp>
        <p:nvSpPr>
          <p:cNvPr id="3" name="Content Placeholder 2"/>
          <p:cNvSpPr>
            <a:spLocks noGrp="1"/>
          </p:cNvSpPr>
          <p:nvPr>
            <p:ph idx="1"/>
          </p:nvPr>
        </p:nvSpPr>
        <p:spPr>
          <a:xfrm>
            <a:off x="457200" y="1371600"/>
            <a:ext cx="8229600" cy="5257800"/>
          </a:xfrm>
        </p:spPr>
        <p:txBody>
          <a:bodyPr>
            <a:noAutofit/>
          </a:bodyPr>
          <a:lstStyle/>
          <a:p>
            <a:r>
              <a:rPr lang="en-US" sz="3000" dirty="0" smtClean="0"/>
              <a:t>150 minutes of brisk walking every week and muscle-strengthening activities on 2 or more days a week that work all major muscle groups (legs, hips, back, abdomen, chest,  shoulders, and arms).</a:t>
            </a:r>
          </a:p>
          <a:p>
            <a:r>
              <a:rPr lang="en-US" sz="3000" dirty="0" smtClean="0"/>
              <a:t> 75 minutes of vigorous-intensity aerobic activity like jogging or running  every week and muscle-strengthening activities on 2 or more days a week that work all major muscle groups  like legs, hips, back, stomach.</a:t>
            </a:r>
            <a:br>
              <a:rPr lang="en-US" sz="3000" dirty="0" smtClean="0"/>
            </a:br>
            <a:endParaRPr lang="en-US" sz="3000" dirty="0"/>
          </a:p>
        </p:txBody>
      </p:sp>
      <p:sp>
        <p:nvSpPr>
          <p:cNvPr id="4" name="Slide Number Placeholder 3"/>
          <p:cNvSpPr>
            <a:spLocks noGrp="1"/>
          </p:cNvSpPr>
          <p:nvPr>
            <p:ph type="sldNum" sz="quarter" idx="12"/>
          </p:nvPr>
        </p:nvSpPr>
        <p:spPr/>
        <p:txBody>
          <a:bodyPr/>
          <a:lstStyle/>
          <a:p>
            <a:fld id="{5CA83A61-950A-4262-9EAF-13FAD3CBEC3F}" type="slidenum">
              <a:rPr lang="en-US" smtClean="0"/>
              <a:pPr/>
              <a:t>74</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Try </a:t>
            </a:r>
            <a:r>
              <a:rPr lang="en-US" dirty="0"/>
              <a:t>going for a 10-minute brisk walk, 3 times a day, 5 days a week. This will give you a total of 150 minutes of moderate-intensity activity.</a:t>
            </a:r>
            <a:r>
              <a:rPr lang="en-US" dirty="0">
                <a:solidFill>
                  <a:srgbClr val="525252"/>
                </a:solidFill>
              </a:rPr>
              <a:t/>
            </a:r>
            <a:br>
              <a:rPr lang="en-US" dirty="0">
                <a:solidFill>
                  <a:srgbClr val="525252"/>
                </a:solidFill>
              </a:rPr>
            </a:br>
            <a:endParaRPr lang="en-US" dirty="0"/>
          </a:p>
        </p:txBody>
      </p:sp>
      <p:pic>
        <p:nvPicPr>
          <p:cNvPr id="4" name="Picture 3" descr="C:\Users\Bilal\Desktop\download (6).jpg"/>
          <p:cNvPicPr>
            <a:picLocks noGrp="1" noChangeAspect="1" noChangeArrowheads="1"/>
          </p:cNvPicPr>
          <p:nvPr/>
        </p:nvPicPr>
        <p:blipFill>
          <a:blip r:embed="rId2"/>
          <a:srcRect/>
          <a:stretch>
            <a:fillRect/>
          </a:stretch>
        </p:blipFill>
        <p:spPr bwMode="auto">
          <a:xfrm>
            <a:off x="735184" y="3276600"/>
            <a:ext cx="4065416" cy="3352800"/>
          </a:xfrm>
          <a:prstGeom prst="rect">
            <a:avLst/>
          </a:prstGeom>
          <a:ln>
            <a:noFill/>
          </a:ln>
          <a:effectLst>
            <a:outerShdw blurRad="190500" algn="tl" rotWithShape="0">
              <a:srgbClr val="000000">
                <a:alpha val="70000"/>
              </a:srgbClr>
            </a:outerShdw>
          </a:effectLst>
        </p:spPr>
      </p:pic>
      <p:sp>
        <p:nvSpPr>
          <p:cNvPr id="5" name="Slide Number Placeholder 4"/>
          <p:cNvSpPr>
            <a:spLocks noGrp="1"/>
          </p:cNvSpPr>
          <p:nvPr>
            <p:ph type="sldNum" sz="quarter" idx="12"/>
          </p:nvPr>
        </p:nvSpPr>
        <p:spPr/>
        <p:txBody>
          <a:bodyPr/>
          <a:lstStyle/>
          <a:p>
            <a:fld id="{5CA83A61-950A-4262-9EAF-13FAD3CBEC3F}" type="slidenum">
              <a:rPr lang="en-US" smtClean="0"/>
              <a:pPr/>
              <a:t>75</a:t>
            </a:fld>
            <a:endParaRPr lang="en-US"/>
          </a:p>
        </p:txBody>
      </p:sp>
      <p:sp>
        <p:nvSpPr>
          <p:cNvPr id="6" name="Footer Placeholder 5"/>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Content Placeholder 3" descr="Screenshot_2016-11-21-18-09-11"/>
          <p:cNvPicPr>
            <a:picLocks noGrp="1" noChangeAspect="1"/>
          </p:cNvPicPr>
          <p:nvPr>
            <p:ph idx="1"/>
          </p:nvPr>
        </p:nvPicPr>
        <p:blipFill>
          <a:blip r:embed="rId2"/>
          <a:stretch>
            <a:fillRect/>
          </a:stretch>
        </p:blipFill>
        <p:spPr>
          <a:xfrm>
            <a:off x="102870" y="125095"/>
            <a:ext cx="8950325" cy="6598920"/>
          </a:xfrm>
          <a:prstGeom prst="rect">
            <a:avLst/>
          </a:prstGeom>
        </p:spPr>
      </p:pic>
      <p:sp>
        <p:nvSpPr>
          <p:cNvPr id="6" name="Slide Number Placeholder 5"/>
          <p:cNvSpPr>
            <a:spLocks noGrp="1"/>
          </p:cNvSpPr>
          <p:nvPr>
            <p:ph type="sldNum" sz="quarter" idx="12"/>
          </p:nvPr>
        </p:nvSpPr>
        <p:spPr/>
        <p:txBody>
          <a:bodyPr/>
          <a:lstStyle/>
          <a:p>
            <a:fld id="{5CA83A61-950A-4262-9EAF-13FAD3CBEC3F}" type="slidenum">
              <a:rPr lang="en-US" smtClean="0"/>
              <a:pPr/>
              <a:t>76</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Placeholder 1"/>
          <p:cNvSpPr>
            <a:spLocks noGrp="1"/>
          </p:cNvSpPr>
          <p:nvPr>
            <p:ph type="body" sz="quarter" idx="13"/>
          </p:nvPr>
        </p:nvSpPr>
        <p:spPr>
          <a:xfrm>
            <a:off x="500063" y="712788"/>
            <a:ext cx="4792662" cy="5668962"/>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lstStyle/>
          <a:p>
            <a:pPr eaLnBrk="1" hangingPunct="1">
              <a:spcBef>
                <a:spcPct val="0"/>
              </a:spcBef>
              <a:buFont typeface="Arial" panose="020B0604020202020204" pitchFamily="34" charset="0"/>
              <a:buNone/>
            </a:pPr>
            <a:r>
              <a:rPr b="1" kern="1200" dirty="0">
                <a:latin typeface="Century Gothic" panose="020B0502020202020204" pitchFamily="34" charset="0"/>
                <a:ea typeface="+mn-ea"/>
                <a:cs typeface="+mn-cs"/>
              </a:rPr>
              <a:t>6. Get active and be a healthy weight</a:t>
            </a: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latin typeface="Century Gothic" panose="020B0502020202020204" pitchFamily="34" charset="0"/>
                <a:ea typeface="+mn-ea"/>
                <a:cs typeface="+mn-cs"/>
              </a:rPr>
              <a:t>To achieve a healthy weight, we need to balance the energy from food and drinks with the energy we use up through activity.</a:t>
            </a: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lnSpc>
                <a:spcPct val="90000"/>
              </a:lnSpc>
              <a:spcBef>
                <a:spcPct val="0"/>
              </a:spcBef>
              <a:buFont typeface="Arial" panose="020B0604020202020204" pitchFamily="34" charset="0"/>
              <a:buNone/>
            </a:pPr>
            <a:r>
              <a:rPr lang="en-GB" altLang="x-none" kern="1200" dirty="0">
                <a:latin typeface="Century Gothic" panose="020B0502020202020204" pitchFamily="34" charset="0"/>
                <a:ea typeface="+mn-ea"/>
                <a:cs typeface="+mn-cs"/>
              </a:rPr>
              <a:t>Being active can help maintain a healthy weight by using more energy.</a:t>
            </a:r>
            <a:endParaRPr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latin typeface="Century Gothic" panose="020B0502020202020204" pitchFamily="34" charset="0"/>
                <a:ea typeface="+mn-ea"/>
                <a:cs typeface="+mn-cs"/>
              </a:rPr>
              <a:t>Being overweight or obese can lead to health conditions such as type 2 diabetes, some cancers, heart disease and stroke. </a:t>
            </a:r>
          </a:p>
          <a:p>
            <a:pPr eaLnBrk="1" hangingPunct="1">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latin typeface="Century Gothic" panose="020B0502020202020204" pitchFamily="34" charset="0"/>
                <a:ea typeface="+mn-ea"/>
                <a:cs typeface="+mn-cs"/>
              </a:rPr>
              <a:t>Being underweight could also affect our health.</a:t>
            </a: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p:txBody>
      </p:sp>
      <p:pic>
        <p:nvPicPr>
          <p:cNvPr id="20483" name="Picture 1"/>
          <p:cNvPicPr>
            <a:picLocks noChangeAspect="1"/>
          </p:cNvPicPr>
          <p:nvPr/>
        </p:nvPicPr>
        <p:blipFill>
          <a:blip r:embed="rId2"/>
          <a:stretch>
            <a:fillRect/>
          </a:stretch>
        </p:blipFill>
        <p:spPr>
          <a:xfrm>
            <a:off x="5219700" y="2205038"/>
            <a:ext cx="3924300" cy="3975100"/>
          </a:xfrm>
          <a:prstGeom prst="rect">
            <a:avLst/>
          </a:prstGeom>
          <a:noFill/>
          <a:ln w="9525">
            <a:noFill/>
          </a:ln>
        </p:spPr>
      </p:pic>
    </p:spTree>
    <p:extLst>
      <p:ext uri="{BB962C8B-B14F-4D97-AF65-F5344CB8AC3E}">
        <p14:creationId xmlns:p14="http://schemas.microsoft.com/office/powerpoint/2010/main" val="28734335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1"/>
          <p:cNvSpPr>
            <a:spLocks noGrp="1"/>
          </p:cNvSpPr>
          <p:nvPr>
            <p:ph type="body" sz="quarter" idx="13"/>
          </p:nvPr>
        </p:nvSpPr>
        <p:spPr>
          <a:xfrm>
            <a:off x="500063" y="712788"/>
            <a:ext cx="4143375" cy="5164137"/>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normAutofit lnSpcReduction="10000"/>
          </a:bodyPr>
          <a:lstStyle/>
          <a:p>
            <a:pPr eaLnBrk="1" hangingPunct="1">
              <a:spcBef>
                <a:spcPct val="0"/>
              </a:spcBef>
              <a:buFont typeface="Arial" panose="020B0604020202020204" pitchFamily="34" charset="0"/>
              <a:buNone/>
            </a:pPr>
            <a:r>
              <a:rPr b="1" kern="1200" dirty="0">
                <a:latin typeface="Century Gothic" panose="020B0502020202020204" pitchFamily="34" charset="0"/>
                <a:ea typeface="+mn-ea"/>
                <a:cs typeface="+mn-cs"/>
              </a:rPr>
              <a:t>6. Get active and be a healthy weight</a:t>
            </a: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b="1" kern="1200" dirty="0">
                <a:latin typeface="Century Gothic" panose="020B0502020202020204" pitchFamily="34" charset="0"/>
                <a:ea typeface="+mn-ea"/>
                <a:cs typeface="+mn-cs"/>
              </a:rPr>
              <a:t>Did you know?</a:t>
            </a: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latin typeface="Century Gothic" panose="020B0502020202020204" pitchFamily="34" charset="0"/>
                <a:ea typeface="+mn-ea"/>
                <a:cs typeface="+mn-cs"/>
              </a:rPr>
              <a:t>Young people should do at least 60 minutes of physical activity of moderate to vigorous intensity every day.</a:t>
            </a:r>
          </a:p>
          <a:p>
            <a:pPr eaLnBrk="1" hangingPunct="1">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latin typeface="Century Gothic" panose="020B0502020202020204" pitchFamily="34" charset="0"/>
                <a:ea typeface="+mn-ea"/>
                <a:cs typeface="+mn-cs"/>
              </a:rPr>
              <a:t>Adults should aim to be active daily and achieve at least 150 minutes of physical activity of moderate intensity over a week.</a:t>
            </a:r>
          </a:p>
          <a:p>
            <a:pPr eaLnBrk="1" hangingPunct="1">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b="1" kern="1200" dirty="0">
                <a:latin typeface="Century Gothic" panose="020B0502020202020204" pitchFamily="34" charset="0"/>
                <a:ea typeface="+mn-ea"/>
                <a:cs typeface="+mn-cs"/>
              </a:rPr>
              <a:t>What does being active mean?</a:t>
            </a:r>
          </a:p>
          <a:p>
            <a:pPr eaLnBrk="1" hangingPunct="1">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b="1" kern="1200" dirty="0">
                <a:latin typeface="Century Gothic" panose="020B0502020202020204" pitchFamily="34" charset="0"/>
                <a:ea typeface="+mn-ea"/>
                <a:cs typeface="+mn-cs"/>
              </a:rPr>
              <a:t> </a:t>
            </a: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p:txBody>
      </p:sp>
      <p:pic>
        <p:nvPicPr>
          <p:cNvPr id="21507" name="Picture 1"/>
          <p:cNvPicPr>
            <a:picLocks noChangeAspect="1"/>
          </p:cNvPicPr>
          <p:nvPr/>
        </p:nvPicPr>
        <p:blipFill>
          <a:blip r:embed="rId2"/>
          <a:stretch>
            <a:fillRect/>
          </a:stretch>
        </p:blipFill>
        <p:spPr>
          <a:xfrm>
            <a:off x="4859338" y="1412875"/>
            <a:ext cx="3997325" cy="2978150"/>
          </a:xfrm>
          <a:prstGeom prst="rect">
            <a:avLst/>
          </a:prstGeom>
          <a:noFill/>
          <a:ln w="9525">
            <a:noFill/>
          </a:ln>
        </p:spPr>
      </p:pic>
      <p:pic>
        <p:nvPicPr>
          <p:cNvPr id="21508" name="Picture 4"/>
          <p:cNvPicPr>
            <a:picLocks noChangeAspect="1"/>
          </p:cNvPicPr>
          <p:nvPr/>
        </p:nvPicPr>
        <p:blipFill>
          <a:blip r:embed="rId3"/>
          <a:stretch>
            <a:fillRect/>
          </a:stretch>
        </p:blipFill>
        <p:spPr>
          <a:xfrm>
            <a:off x="5364163" y="3448050"/>
            <a:ext cx="4321175" cy="3408363"/>
          </a:xfrm>
          <a:prstGeom prst="rect">
            <a:avLst/>
          </a:prstGeom>
          <a:noFill/>
          <a:ln w="9525">
            <a:noFill/>
          </a:ln>
        </p:spPr>
      </p:pic>
    </p:spTree>
    <p:extLst>
      <p:ext uri="{BB962C8B-B14F-4D97-AF65-F5344CB8AC3E}">
        <p14:creationId xmlns:p14="http://schemas.microsoft.com/office/powerpoint/2010/main" val="87359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Placeholder 1"/>
          <p:cNvSpPr>
            <a:spLocks noGrp="1"/>
          </p:cNvSpPr>
          <p:nvPr>
            <p:ph type="body" sz="quarter" idx="13"/>
          </p:nvPr>
        </p:nvSpPr>
        <p:spPr>
          <a:xfrm>
            <a:off x="323850" y="712788"/>
            <a:ext cx="6480175" cy="5359400"/>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lstStyle/>
          <a:p>
            <a:pPr>
              <a:spcBef>
                <a:spcPct val="0"/>
              </a:spcBef>
              <a:buFont typeface="Arial" panose="020B0604020202020204" pitchFamily="34" charset="0"/>
              <a:buNone/>
            </a:pPr>
            <a:r>
              <a:rPr b="1" kern="1200" dirty="0">
                <a:latin typeface="Century Gothic" panose="020B0502020202020204" pitchFamily="34" charset="0"/>
                <a:ea typeface="+mn-ea"/>
                <a:cs typeface="+mn-cs"/>
              </a:rPr>
              <a:t>6. Get active and be a healthy weight</a:t>
            </a: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r>
              <a:rPr lang="en-GB" altLang="x-none" kern="1200" dirty="0">
                <a:latin typeface="Century Gothic" panose="020B0502020202020204" pitchFamily="34" charset="0"/>
                <a:ea typeface="+mn-ea"/>
                <a:cs typeface="+mn-cs"/>
              </a:rPr>
              <a:t>Being active means …</a:t>
            </a: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p:txBody>
      </p:sp>
      <p:sp>
        <p:nvSpPr>
          <p:cNvPr id="6" name="Text Box 9"/>
          <p:cNvSpPr txBox="1"/>
          <p:nvPr/>
        </p:nvSpPr>
        <p:spPr>
          <a:xfrm>
            <a:off x="4787900" y="4437063"/>
            <a:ext cx="2414588" cy="1200150"/>
          </a:xfrm>
          <a:prstGeom prst="rect">
            <a:avLst/>
          </a:prstGeom>
          <a:noFill/>
          <a:ln w="9525">
            <a:noFill/>
          </a:ln>
        </p:spPr>
        <p:txBody>
          <a:bodyPr>
            <a:spAutoFit/>
          </a:bodyPr>
          <a:lstStyle/>
          <a:p>
            <a:pPr lvl="0" eaLnBrk="1" hangingPunct="1">
              <a:spcBef>
                <a:spcPct val="50000"/>
              </a:spcBef>
            </a:pPr>
            <a:r>
              <a:rPr lang="en-GB" altLang="x-none" dirty="0">
                <a:solidFill>
                  <a:schemeClr val="bg1"/>
                </a:solidFill>
                <a:latin typeface="Century Gothic" panose="020B0502020202020204" pitchFamily="34" charset="0"/>
                <a:ea typeface="Arial" panose="020B0604020202020204" pitchFamily="34" charset="0"/>
              </a:rPr>
              <a:t>Organised sport, e.g. basketball, netball, running, gymnastics.</a:t>
            </a:r>
          </a:p>
        </p:txBody>
      </p:sp>
      <p:sp>
        <p:nvSpPr>
          <p:cNvPr id="7" name="Text Box 5"/>
          <p:cNvSpPr txBox="1"/>
          <p:nvPr/>
        </p:nvSpPr>
        <p:spPr>
          <a:xfrm>
            <a:off x="396875" y="4437063"/>
            <a:ext cx="2159000" cy="1200150"/>
          </a:xfrm>
          <a:prstGeom prst="rect">
            <a:avLst/>
          </a:prstGeom>
          <a:noFill/>
          <a:ln w="9525">
            <a:noFill/>
          </a:ln>
        </p:spPr>
        <p:txBody>
          <a:bodyPr>
            <a:spAutoFit/>
          </a:bodyPr>
          <a:lstStyle/>
          <a:p>
            <a:pPr lvl="0" eaLnBrk="1" hangingPunct="1">
              <a:spcBef>
                <a:spcPct val="50000"/>
              </a:spcBef>
            </a:pPr>
            <a:r>
              <a:rPr lang="en-GB" altLang="x-none" dirty="0">
                <a:solidFill>
                  <a:schemeClr val="bg1"/>
                </a:solidFill>
                <a:latin typeface="Century Gothic" panose="020B0502020202020204" pitchFamily="34" charset="0"/>
                <a:ea typeface="Arial" panose="020B0604020202020204" pitchFamily="34" charset="0"/>
              </a:rPr>
              <a:t>Active living, e.g. brisk walking, gardening, using the stairs.</a:t>
            </a:r>
          </a:p>
        </p:txBody>
      </p:sp>
      <p:sp>
        <p:nvSpPr>
          <p:cNvPr id="8" name="Text Box 7"/>
          <p:cNvSpPr txBox="1"/>
          <p:nvPr/>
        </p:nvSpPr>
        <p:spPr>
          <a:xfrm>
            <a:off x="2555875" y="4437063"/>
            <a:ext cx="2274888" cy="1200150"/>
          </a:xfrm>
          <a:prstGeom prst="rect">
            <a:avLst/>
          </a:prstGeom>
          <a:noFill/>
          <a:ln w="9525">
            <a:noFill/>
          </a:ln>
        </p:spPr>
        <p:txBody>
          <a:bodyPr>
            <a:spAutoFit/>
          </a:bodyPr>
          <a:lstStyle/>
          <a:p>
            <a:pPr lvl="0" eaLnBrk="1" hangingPunct="1">
              <a:spcBef>
                <a:spcPct val="50000"/>
              </a:spcBef>
            </a:pPr>
            <a:r>
              <a:rPr lang="en-GB" altLang="x-none" dirty="0">
                <a:solidFill>
                  <a:schemeClr val="bg1"/>
                </a:solidFill>
                <a:latin typeface="Century Gothic" panose="020B0502020202020204" pitchFamily="34" charset="0"/>
                <a:ea typeface="Arial" panose="020B0604020202020204" pitchFamily="34" charset="0"/>
              </a:rPr>
              <a:t>Active recreation, e.g. playing, dancing, cycling, skateboarding.</a:t>
            </a:r>
          </a:p>
        </p:txBody>
      </p:sp>
      <p:pic>
        <p:nvPicPr>
          <p:cNvPr id="22534" name="Picture 1"/>
          <p:cNvPicPr>
            <a:picLocks noChangeAspect="1"/>
          </p:cNvPicPr>
          <p:nvPr/>
        </p:nvPicPr>
        <p:blipFill>
          <a:blip r:embed="rId2"/>
          <a:stretch>
            <a:fillRect/>
          </a:stretch>
        </p:blipFill>
        <p:spPr>
          <a:xfrm>
            <a:off x="574675" y="1989138"/>
            <a:ext cx="1803400" cy="2447925"/>
          </a:xfrm>
          <a:prstGeom prst="rect">
            <a:avLst/>
          </a:prstGeom>
          <a:noFill/>
          <a:ln w="9525">
            <a:noFill/>
          </a:ln>
        </p:spPr>
      </p:pic>
      <p:pic>
        <p:nvPicPr>
          <p:cNvPr id="22535" name="Picture 2"/>
          <p:cNvPicPr>
            <a:picLocks noChangeAspect="1"/>
          </p:cNvPicPr>
          <p:nvPr/>
        </p:nvPicPr>
        <p:blipFill>
          <a:blip r:embed="rId3"/>
          <a:stretch>
            <a:fillRect/>
          </a:stretch>
        </p:blipFill>
        <p:spPr>
          <a:xfrm>
            <a:off x="2773363" y="1989138"/>
            <a:ext cx="1838325" cy="2447925"/>
          </a:xfrm>
          <a:prstGeom prst="rect">
            <a:avLst/>
          </a:prstGeom>
          <a:noFill/>
          <a:ln w="9525">
            <a:noFill/>
          </a:ln>
        </p:spPr>
      </p:pic>
      <p:pic>
        <p:nvPicPr>
          <p:cNvPr id="22536" name="Picture 3"/>
          <p:cNvPicPr>
            <a:picLocks noChangeAspect="1"/>
          </p:cNvPicPr>
          <p:nvPr/>
        </p:nvPicPr>
        <p:blipFill>
          <a:blip r:embed="rId4"/>
          <a:stretch>
            <a:fillRect/>
          </a:stretch>
        </p:blipFill>
        <p:spPr>
          <a:xfrm>
            <a:off x="4852988" y="1989138"/>
            <a:ext cx="1735137" cy="2454275"/>
          </a:xfrm>
          <a:prstGeom prst="rect">
            <a:avLst/>
          </a:prstGeom>
          <a:noFill/>
          <a:ln w="9525">
            <a:noFill/>
          </a:ln>
        </p:spPr>
      </p:pic>
    </p:spTree>
    <p:extLst>
      <p:ext uri="{BB962C8B-B14F-4D97-AF65-F5344CB8AC3E}">
        <p14:creationId xmlns:p14="http://schemas.microsoft.com/office/powerpoint/2010/main" val="313039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lt;ul&gt;&lt;li&gt;OUTLINE &lt;/li&gt;&lt;/ul&gt;&lt;ul&gt;&lt;li&gt;What is a healthy diet? &lt;/li&gt;&lt;/ul&gt;&lt;ul&gt;&lt;li&gt;2. How do we stay healthy? &lt;/li&gt;&lt;/ul&gt;&lt;ul&gt;&lt;li&gt;3..."/>
          <p:cNvPicPr>
            <a:picLocks noChangeAspect="1" noChangeArrowheads="1"/>
          </p:cNvPicPr>
          <p:nvPr/>
        </p:nvPicPr>
        <p:blipFill>
          <a:blip r:embed="rId2"/>
          <a:srcRect/>
          <a:stretch>
            <a:fillRect/>
          </a:stretch>
        </p:blipFill>
        <p:spPr bwMode="auto">
          <a:xfrm>
            <a:off x="1143000" y="1371600"/>
            <a:ext cx="6934200" cy="52006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8</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SO..LETS LOOK AT ADVANTAGES OF SPORTS</a:t>
            </a:r>
          </a:p>
        </p:txBody>
      </p:sp>
      <p:pic>
        <p:nvPicPr>
          <p:cNvPr id="5" name="Comments(2).mp4">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2309813" y="1600200"/>
            <a:ext cx="4525962" cy="4525963"/>
          </a:xfrm>
        </p:spPr>
      </p:pic>
      <p:graphicFrame>
        <p:nvGraphicFramePr>
          <p:cNvPr id="22529" name="Object 1"/>
          <p:cNvGraphicFramePr>
            <a:graphicFrameLocks noChangeAspect="1"/>
          </p:cNvGraphicFramePr>
          <p:nvPr/>
        </p:nvGraphicFramePr>
        <p:xfrm>
          <a:off x="685800" y="5105400"/>
          <a:ext cx="1600200" cy="685800"/>
        </p:xfrm>
        <a:graphic>
          <a:graphicData uri="http://schemas.openxmlformats.org/presentationml/2006/ole">
            <mc:AlternateContent xmlns:mc="http://schemas.openxmlformats.org/markup-compatibility/2006">
              <mc:Choice xmlns:v="urn:schemas-microsoft-com:vml" Requires="v">
                <p:oleObj spid="_x0000_s22534" name="Packager Shell Object" showAsIcon="1" r:id="rId6" imgW="1600560" imgH="685800" progId="Package">
                  <p:embed/>
                </p:oleObj>
              </mc:Choice>
              <mc:Fallback>
                <p:oleObj name="Packager Shell Object" showAsIcon="1" r:id="rId6" imgW="1600560" imgH="685800" progId="Package">
                  <p:embed/>
                  <p:pic>
                    <p:nvPicPr>
                      <p:cNvPr id="0"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5105400"/>
                        <a:ext cx="1600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Slide Number Placeholder 5"/>
          <p:cNvSpPr>
            <a:spLocks noGrp="1"/>
          </p:cNvSpPr>
          <p:nvPr>
            <p:ph type="sldNum" sz="quarter" idx="12"/>
          </p:nvPr>
        </p:nvSpPr>
        <p:spPr/>
        <p:txBody>
          <a:bodyPr/>
          <a:lstStyle/>
          <a:p>
            <a:fld id="{5CA83A61-950A-4262-9EAF-13FAD3CBEC3F}" type="slidenum">
              <a:rPr lang="en-US" smtClean="0"/>
              <a:pPr/>
              <a:t>80</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repeatCount="indefinite" fill="hold" display="0">
                  <p:stCondLst>
                    <p:cond delay="indefinite"/>
                  </p:stCondLst>
                </p:cTn>
                <p:tgtEl>
                  <p:spTgt spid="5"/>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8000"/>
              <a:t>BMI...</a:t>
            </a:r>
          </a:p>
        </p:txBody>
      </p:sp>
      <p:pic>
        <p:nvPicPr>
          <p:cNvPr id="6" name="Content Placeholder 5" descr="Screenshot_2017-01-13-13-22-31"/>
          <p:cNvPicPr>
            <a:picLocks noGrp="1" noChangeAspect="1"/>
          </p:cNvPicPr>
          <p:nvPr>
            <p:ph idx="1"/>
          </p:nvPr>
        </p:nvPicPr>
        <p:blipFill>
          <a:blip r:embed="rId2"/>
          <a:stretch>
            <a:fillRect/>
          </a:stretch>
        </p:blipFill>
        <p:spPr>
          <a:xfrm>
            <a:off x="610235" y="1600200"/>
            <a:ext cx="7922260" cy="4526280"/>
          </a:xfrm>
          <a:prstGeom prst="rect">
            <a:avLst/>
          </a:prstGeom>
        </p:spPr>
      </p:pic>
      <p:sp>
        <p:nvSpPr>
          <p:cNvPr id="5" name="Slide Number Placeholder 4"/>
          <p:cNvSpPr>
            <a:spLocks noGrp="1"/>
          </p:cNvSpPr>
          <p:nvPr>
            <p:ph type="sldNum" sz="quarter" idx="12"/>
          </p:nvPr>
        </p:nvSpPr>
        <p:spPr/>
        <p:txBody>
          <a:bodyPr/>
          <a:lstStyle/>
          <a:p>
            <a:fld id="{5CA83A61-950A-4262-9EAF-13FAD3CBEC3F}" type="slidenum">
              <a:rPr lang="en-US" smtClean="0"/>
              <a:pPr/>
              <a:t>81</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IS BMI ????</a:t>
            </a:r>
          </a:p>
        </p:txBody>
      </p:sp>
      <p:pic>
        <p:nvPicPr>
          <p:cNvPr id="5" name="Content Placeholder 4" descr="Screenshot_2017-01-13-13-22-57"/>
          <p:cNvPicPr>
            <a:picLocks noGrp="1" noChangeAspect="1"/>
          </p:cNvPicPr>
          <p:nvPr>
            <p:ph sz="half" idx="1"/>
          </p:nvPr>
        </p:nvPicPr>
        <p:blipFill>
          <a:blip r:embed="rId2" cstate="print"/>
          <a:stretch>
            <a:fillRect/>
          </a:stretch>
        </p:blipFill>
        <p:spPr>
          <a:xfrm rot="20220000">
            <a:off x="869950" y="1712595"/>
            <a:ext cx="3416935" cy="3432810"/>
          </a:xfrm>
          <a:prstGeom prst="rect">
            <a:avLst/>
          </a:prstGeom>
        </p:spPr>
      </p:pic>
      <p:pic>
        <p:nvPicPr>
          <p:cNvPr id="6" name="Content Placeholder 5" descr="Screenshot_2017-01-13-13-22-12"/>
          <p:cNvPicPr>
            <a:picLocks noGrp="1" noChangeAspect="1"/>
          </p:cNvPicPr>
          <p:nvPr>
            <p:ph sz="half" idx="2"/>
          </p:nvPr>
        </p:nvPicPr>
        <p:blipFill>
          <a:blip r:embed="rId3" cstate="print"/>
          <a:stretch>
            <a:fillRect/>
          </a:stretch>
        </p:blipFill>
        <p:spPr>
          <a:xfrm rot="840000">
            <a:off x="4218940" y="2385060"/>
            <a:ext cx="4038600" cy="4045585"/>
          </a:xfrm>
          <a:prstGeom prst="rect">
            <a:avLst/>
          </a:prstGeom>
        </p:spPr>
      </p:pic>
      <p:sp>
        <p:nvSpPr>
          <p:cNvPr id="7" name="Slide Number Placeholder 6"/>
          <p:cNvSpPr>
            <a:spLocks noGrp="1"/>
          </p:cNvSpPr>
          <p:nvPr>
            <p:ph type="sldNum" sz="quarter" idx="12"/>
          </p:nvPr>
        </p:nvSpPr>
        <p:spPr/>
        <p:txBody>
          <a:bodyPr/>
          <a:lstStyle/>
          <a:p>
            <a:fld id="{5CA83A61-950A-4262-9EAF-13FAD3CBEC3F}" type="slidenum">
              <a:rPr lang="en-US" smtClean="0"/>
              <a:pPr/>
              <a:t>82</a:t>
            </a:fld>
            <a:endParaRPr lang="en-US"/>
          </a:p>
        </p:txBody>
      </p:sp>
      <p:sp>
        <p:nvSpPr>
          <p:cNvPr id="8" name="Footer Placeholder 7"/>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reenshot_2017-01-13-13-21-57"/>
          <p:cNvPicPr>
            <a:picLocks noGrp="1" noChangeAspect="1"/>
          </p:cNvPicPr>
          <p:nvPr>
            <p:ph idx="1"/>
          </p:nvPr>
        </p:nvPicPr>
        <p:blipFill>
          <a:blip r:embed="rId2"/>
          <a:stretch>
            <a:fillRect/>
          </a:stretch>
        </p:blipFill>
        <p:spPr>
          <a:xfrm>
            <a:off x="457200" y="1763395"/>
            <a:ext cx="8229600" cy="4198620"/>
          </a:xfrm>
          <a:prstGeom prst="rect">
            <a:avLst/>
          </a:prstGeom>
          <a:effectLst>
            <a:glow rad="228600">
              <a:schemeClr val="accent3">
                <a:satMod val="175000"/>
                <a:alpha val="40000"/>
              </a:schemeClr>
            </a:glow>
          </a:effectLst>
        </p:spPr>
      </p:pic>
      <p:sp>
        <p:nvSpPr>
          <p:cNvPr id="3" name="Slide Number Placeholder 2"/>
          <p:cNvSpPr>
            <a:spLocks noGrp="1"/>
          </p:cNvSpPr>
          <p:nvPr>
            <p:ph type="sldNum" sz="quarter" idx="12"/>
          </p:nvPr>
        </p:nvSpPr>
        <p:spPr/>
        <p:txBody>
          <a:bodyPr/>
          <a:lstStyle/>
          <a:p>
            <a:fld id="{5CA83A61-950A-4262-9EAF-13FAD3CBEC3F}" type="slidenum">
              <a:rPr lang="en-US" smtClean="0"/>
              <a:pPr/>
              <a:t>83</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Content Placeholder 3" descr="Screenshot_2016-12-07-08-50-58"/>
          <p:cNvPicPr>
            <a:picLocks noGrp="1" noChangeAspect="1"/>
          </p:cNvPicPr>
          <p:nvPr>
            <p:ph idx="1"/>
          </p:nvPr>
        </p:nvPicPr>
        <p:blipFill>
          <a:blip r:embed="rId2"/>
          <a:stretch>
            <a:fillRect/>
          </a:stretch>
        </p:blipFill>
        <p:spPr>
          <a:xfrm>
            <a:off x="765810" y="802640"/>
            <a:ext cx="7798435" cy="5323840"/>
          </a:xfrm>
          <a:prstGeom prst="rect">
            <a:avLst/>
          </a:prstGeom>
        </p:spPr>
      </p:pic>
      <p:sp>
        <p:nvSpPr>
          <p:cNvPr id="6" name="Slide Number Placeholder 5"/>
          <p:cNvSpPr>
            <a:spLocks noGrp="1"/>
          </p:cNvSpPr>
          <p:nvPr>
            <p:ph type="sldNum" sz="quarter" idx="12"/>
          </p:nvPr>
        </p:nvSpPr>
        <p:spPr/>
        <p:txBody>
          <a:bodyPr/>
          <a:lstStyle/>
          <a:p>
            <a:fld id="{5CA83A61-950A-4262-9EAF-13FAD3CBEC3F}" type="slidenum">
              <a:rPr lang="en-US" smtClean="0"/>
              <a:pPr/>
              <a:t>84</a:t>
            </a:fld>
            <a:endParaRPr lang="en-US"/>
          </a:p>
        </p:txBody>
      </p:sp>
      <p:sp>
        <p:nvSpPr>
          <p:cNvPr id="7" name="Footer Placeholder 6"/>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GOOD THOUGHTS</a:t>
            </a:r>
          </a:p>
        </p:txBody>
      </p:sp>
      <p:sp>
        <p:nvSpPr>
          <p:cNvPr id="3" name="Content Placeholder 2"/>
          <p:cNvSpPr>
            <a:spLocks noGrp="1"/>
          </p:cNvSpPr>
          <p:nvPr>
            <p:ph idx="1"/>
          </p:nvPr>
        </p:nvSpPr>
        <p:spPr/>
        <p:txBody>
          <a:bodyPr>
            <a:normAutofit/>
          </a:bodyPr>
          <a:lstStyle/>
          <a:p>
            <a:endParaRPr lang="en-US" sz="2800" dirty="0"/>
          </a:p>
        </p:txBody>
      </p:sp>
      <p:sp>
        <p:nvSpPr>
          <p:cNvPr id="4" name="Text Box 3"/>
          <p:cNvSpPr txBox="1"/>
          <p:nvPr/>
        </p:nvSpPr>
        <p:spPr>
          <a:xfrm>
            <a:off x="324485" y="2148840"/>
            <a:ext cx="8268335" cy="3416320"/>
          </a:xfrm>
          <a:prstGeom prst="rect">
            <a:avLst/>
          </a:prstGeom>
          <a:noFill/>
        </p:spPr>
        <p:txBody>
          <a:bodyPr wrap="square" rtlCol="0" anchor="t">
            <a:spAutoFit/>
          </a:bodyPr>
          <a:lstStyle/>
          <a:p>
            <a:pPr>
              <a:buSzPct val="45000"/>
              <a:buFont typeface="StarSymbol"/>
              <a:buChar char=""/>
            </a:pPr>
            <a:r>
              <a:rPr lang="en-IN" sz="3600" dirty="0">
                <a:latin typeface="Times New Roman" panose="02020603050405020304"/>
                <a:sym typeface="+mn-ea"/>
              </a:rPr>
              <a:t>One</a:t>
            </a:r>
            <a:r>
              <a:rPr lang="en-US" altLang="en-IN" sz="3600" dirty="0">
                <a:latin typeface="Times New Roman" panose="02020603050405020304"/>
                <a:sym typeface="+mn-ea"/>
              </a:rPr>
              <a:t>'s </a:t>
            </a:r>
            <a:r>
              <a:rPr lang="en-IN" sz="3600" dirty="0">
                <a:latin typeface="Times New Roman" panose="02020603050405020304"/>
                <a:sym typeface="+mn-ea"/>
              </a:rPr>
              <a:t> thoughts plays the most powerful we</a:t>
            </a:r>
            <a:r>
              <a:rPr lang="en-US" altLang="en-IN" sz="3600" dirty="0">
                <a:latin typeface="Times New Roman" panose="02020603050405020304"/>
                <a:sym typeface="+mn-ea"/>
              </a:rPr>
              <a:t>a</a:t>
            </a:r>
            <a:r>
              <a:rPr lang="en-IN" sz="3600" dirty="0">
                <a:latin typeface="Times New Roman" panose="02020603050405020304"/>
                <a:sym typeface="+mn-ea"/>
              </a:rPr>
              <a:t>p</a:t>
            </a:r>
            <a:r>
              <a:rPr lang="en-US" altLang="en-IN" sz="3600" dirty="0">
                <a:latin typeface="Times New Roman" panose="02020603050405020304"/>
                <a:sym typeface="+mn-ea"/>
              </a:rPr>
              <a:t>o</a:t>
            </a:r>
            <a:r>
              <a:rPr lang="en-IN" sz="3600" dirty="0">
                <a:latin typeface="Times New Roman" panose="02020603050405020304"/>
                <a:sym typeface="+mn-ea"/>
              </a:rPr>
              <a:t>n to rule over your own body. So, keep your thoughts positive and body healthy.</a:t>
            </a:r>
          </a:p>
          <a:p>
            <a:pPr>
              <a:buSzPct val="45000"/>
              <a:buFont typeface="StarSymbol"/>
              <a:buChar char=""/>
            </a:pPr>
            <a:r>
              <a:rPr lang="en-IN" sz="3200" dirty="0">
                <a:latin typeface="Times New Roman" panose="02020603050405020304"/>
                <a:sym typeface="+mn-ea"/>
              </a:rPr>
              <a:t>Healthy mind can be achieved only through our efforts and proper health care. </a:t>
            </a:r>
          </a:p>
        </p:txBody>
      </p:sp>
      <p:sp>
        <p:nvSpPr>
          <p:cNvPr id="5" name="Slide Number Placeholder 4"/>
          <p:cNvSpPr>
            <a:spLocks noGrp="1"/>
          </p:cNvSpPr>
          <p:nvPr>
            <p:ph type="sldNum" sz="quarter" idx="12"/>
          </p:nvPr>
        </p:nvSpPr>
        <p:spPr/>
        <p:txBody>
          <a:bodyPr/>
          <a:lstStyle/>
          <a:p>
            <a:fld id="{5CA83A61-950A-4262-9EAF-13FAD3CBEC3F}" type="slidenum">
              <a:rPr lang="en-US" smtClean="0"/>
              <a:pPr/>
              <a:t>85</a:t>
            </a:fld>
            <a:endParaRPr lang="en-US"/>
          </a:p>
        </p:txBody>
      </p:sp>
      <p:sp>
        <p:nvSpPr>
          <p:cNvPr id="6" name="Footer Placeholder 5"/>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p:cNvSpPr>
          <p:nvPr>
            <p:ph type="title"/>
          </p:nvPr>
        </p:nvSpPr>
        <p:spPr>
          <a:xfrm>
            <a:off x="0" y="533400"/>
            <a:ext cx="9144000" cy="762000"/>
          </a:xfrm>
          <a:ln/>
        </p:spPr>
        <p:txBody>
          <a:bodyPr vert="horz" wrap="square" lIns="91440" tIns="45720" rIns="91440" bIns="45720" anchor="ctr"/>
          <a:lstStyle/>
          <a:p>
            <a:pPr eaLnBrk="1" hangingPunct="1"/>
            <a:r>
              <a:rPr b="1"/>
              <a:t>Becoming A Positive Thinker</a:t>
            </a:r>
          </a:p>
        </p:txBody>
      </p:sp>
      <p:sp>
        <p:nvSpPr>
          <p:cNvPr id="5123" name="Rectangle 3"/>
          <p:cNvSpPr>
            <a:spLocks noGrp="1"/>
          </p:cNvSpPr>
          <p:nvPr>
            <p:ph idx="1"/>
          </p:nvPr>
        </p:nvSpPr>
        <p:spPr>
          <a:xfrm>
            <a:off x="609600" y="1447800"/>
            <a:ext cx="8305800" cy="4724400"/>
          </a:xfrm>
          <a:ln/>
        </p:spPr>
        <p:txBody>
          <a:bodyPr vert="horz" wrap="square" lIns="91440" tIns="45720" rIns="91440" bIns="45720" anchor="t"/>
          <a:lstStyle/>
          <a:p>
            <a:pPr eaLnBrk="1" hangingPunct="1"/>
            <a:r>
              <a:rPr sz="2400" dirty="0"/>
              <a:t>Positive Thinking  </a:t>
            </a:r>
            <a:r>
              <a:rPr sz="2400" b="0" dirty="0"/>
              <a:t>Focusing on what is good about yourself, other people, and the world around you.</a:t>
            </a:r>
          </a:p>
          <a:p>
            <a:pPr eaLnBrk="1" hangingPunct="1"/>
            <a:endParaRPr sz="1000" b="0" dirty="0"/>
          </a:p>
          <a:p>
            <a:pPr eaLnBrk="1" hangingPunct="1"/>
            <a:r>
              <a:rPr sz="2400" dirty="0"/>
              <a:t>Optimism</a:t>
            </a:r>
            <a:r>
              <a:rPr sz="2400" b="0" dirty="0"/>
              <a:t>  The tendency to expect the best possible outcome.</a:t>
            </a:r>
          </a:p>
          <a:p>
            <a:pPr eaLnBrk="1" hangingPunct="1"/>
            <a:endParaRPr sz="1000" b="0" dirty="0"/>
          </a:p>
          <a:p>
            <a:pPr eaLnBrk="1" hangingPunct="1"/>
            <a:r>
              <a:rPr sz="2400" dirty="0"/>
              <a:t>Attitude</a:t>
            </a:r>
            <a:r>
              <a:rPr sz="2400" b="0" dirty="0"/>
              <a:t>  A belief or opinion that predisposes you to act in a certain way</a:t>
            </a:r>
            <a:r>
              <a:rPr b="0" dirty="0"/>
              <a:t>.</a:t>
            </a:r>
          </a:p>
          <a:p>
            <a:pPr eaLnBrk="1" hangingPunct="1"/>
            <a:endParaRPr sz="1000" b="0" dirty="0"/>
          </a:p>
          <a:p>
            <a:pPr eaLnBrk="1" hangingPunct="1">
              <a:buNone/>
            </a:pPr>
            <a:r>
              <a:rPr sz="2800" dirty="0">
                <a:solidFill>
                  <a:srgbClr val="FFC000"/>
                </a:solidFill>
              </a:rPr>
              <a:t>Success </a:t>
            </a:r>
            <a:r>
              <a:rPr sz="2800" i="1" dirty="0">
                <a:solidFill>
                  <a:srgbClr val="FFC000"/>
                </a:solidFill>
              </a:rPr>
              <a:t>Secret</a:t>
            </a:r>
          </a:p>
          <a:p>
            <a:pPr eaLnBrk="1" hangingPunct="1"/>
            <a:r>
              <a:rPr sz="2400" b="0" i="1" dirty="0"/>
              <a:t>Positive thoughts lead to positive feelings and actions.</a:t>
            </a:r>
          </a:p>
        </p:txBody>
      </p:sp>
      <p:sp>
        <p:nvSpPr>
          <p:cNvPr id="4" name="Slide Number Placeholder 3"/>
          <p:cNvSpPr>
            <a:spLocks noGrp="1"/>
          </p:cNvSpPr>
          <p:nvPr>
            <p:ph type="sldNum" sz="quarter" idx="12"/>
          </p:nvPr>
        </p:nvSpPr>
        <p:spPr/>
        <p:txBody>
          <a:bodyPr/>
          <a:lstStyle/>
          <a:p>
            <a:fld id="{5CA83A61-950A-4262-9EAF-13FAD3CBEC3F}" type="slidenum">
              <a:rPr lang="en-US" smtClean="0"/>
              <a:pPr/>
              <a:t>86</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p:cNvSpPr>
          <p:nvPr>
            <p:ph idx="1"/>
          </p:nvPr>
        </p:nvSpPr>
        <p:spPr>
          <a:xfrm>
            <a:off x="685800" y="533400"/>
            <a:ext cx="8305800" cy="5867400"/>
          </a:xfrm>
          <a:ln/>
        </p:spPr>
        <p:txBody>
          <a:bodyPr vert="horz" wrap="square" lIns="91440" tIns="45720" rIns="91440" bIns="45720" anchor="t"/>
          <a:lstStyle/>
          <a:p>
            <a:pPr eaLnBrk="1" hangingPunct="1">
              <a:buNone/>
            </a:pPr>
            <a:r>
              <a:rPr b="0"/>
              <a:t>The Power of Positive Thoughts</a:t>
            </a:r>
          </a:p>
        </p:txBody>
      </p:sp>
      <p:pic>
        <p:nvPicPr>
          <p:cNvPr id="6148" name="Picture 6147" descr="Fig 5-1"/>
          <p:cNvPicPr>
            <a:picLocks noChangeAspect="1"/>
          </p:cNvPicPr>
          <p:nvPr/>
        </p:nvPicPr>
        <p:blipFill>
          <a:blip r:embed="rId2"/>
          <a:stretch>
            <a:fillRect/>
          </a:stretch>
        </p:blipFill>
        <p:spPr>
          <a:xfrm>
            <a:off x="1524000" y="1354138"/>
            <a:ext cx="5410200" cy="4894262"/>
          </a:xfrm>
          <a:prstGeom prst="rect">
            <a:avLst/>
          </a:prstGeom>
          <a:noFill/>
          <a:ln w="9525">
            <a:noFill/>
          </a:ln>
        </p:spPr>
      </p:pic>
      <p:sp>
        <p:nvSpPr>
          <p:cNvPr id="4" name="Slide Number Placeholder 3"/>
          <p:cNvSpPr>
            <a:spLocks noGrp="1"/>
          </p:cNvSpPr>
          <p:nvPr>
            <p:ph type="sldNum" sz="quarter" idx="12"/>
          </p:nvPr>
        </p:nvSpPr>
        <p:spPr/>
        <p:txBody>
          <a:bodyPr/>
          <a:lstStyle/>
          <a:p>
            <a:fld id="{5CA83A61-950A-4262-9EAF-13FAD3CBEC3F}" type="slidenum">
              <a:rPr lang="en-US" smtClean="0"/>
              <a:pPr/>
              <a:t>87</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p:nvPr>
        </p:nvSpPr>
        <p:spPr>
          <a:xfrm>
            <a:off x="0" y="228600"/>
            <a:ext cx="9144000" cy="762000"/>
          </a:xfrm>
          <a:ln/>
        </p:spPr>
        <p:txBody>
          <a:bodyPr vert="horz" wrap="square" lIns="91440" tIns="45720" rIns="91440" bIns="45720" anchor="ctr"/>
          <a:lstStyle/>
          <a:p>
            <a:pPr eaLnBrk="1" hangingPunct="1"/>
            <a:r>
              <a:rPr sz="3600" b="1"/>
              <a:t>Negative Thinking And Pessimism</a:t>
            </a:r>
          </a:p>
        </p:txBody>
      </p:sp>
      <p:sp>
        <p:nvSpPr>
          <p:cNvPr id="7171" name="Rectangle 3"/>
          <p:cNvSpPr>
            <a:spLocks noGrp="1"/>
          </p:cNvSpPr>
          <p:nvPr>
            <p:ph idx="1"/>
          </p:nvPr>
        </p:nvSpPr>
        <p:spPr>
          <a:xfrm>
            <a:off x="838200" y="1143000"/>
            <a:ext cx="8153400" cy="4419600"/>
          </a:xfrm>
          <a:ln/>
        </p:spPr>
        <p:txBody>
          <a:bodyPr vert="horz" wrap="square" lIns="91440" tIns="45720" rIns="91440" bIns="45720" anchor="t"/>
          <a:lstStyle/>
          <a:p>
            <a:pPr eaLnBrk="1" hangingPunct="1"/>
            <a:r>
              <a:rPr sz="2400" dirty="0"/>
              <a:t>Negative Thinking  </a:t>
            </a:r>
            <a:r>
              <a:rPr sz="2400" b="0" dirty="0"/>
              <a:t>Focusing on the flaws and problems in yourself, other people, and the world around you.</a:t>
            </a:r>
          </a:p>
          <a:p>
            <a:pPr eaLnBrk="1" hangingPunct="1"/>
            <a:endParaRPr sz="1000" b="0" dirty="0"/>
          </a:p>
          <a:p>
            <a:pPr eaLnBrk="1" hangingPunct="1"/>
            <a:r>
              <a:rPr sz="2400" dirty="0"/>
              <a:t>Pessimism  </a:t>
            </a:r>
            <a:r>
              <a:rPr sz="2400" b="0" dirty="0"/>
              <a:t>The tendency to expect the worst possible outcome.</a:t>
            </a:r>
          </a:p>
          <a:p>
            <a:pPr eaLnBrk="1" hangingPunct="1"/>
            <a:endParaRPr sz="1000" b="0" dirty="0"/>
          </a:p>
          <a:p>
            <a:pPr eaLnBrk="1" hangingPunct="1">
              <a:buNone/>
            </a:pPr>
            <a:r>
              <a:rPr sz="2800" dirty="0">
                <a:solidFill>
                  <a:srgbClr val="FFC000"/>
                </a:solidFill>
              </a:rPr>
              <a:t>Success </a:t>
            </a:r>
            <a:r>
              <a:rPr sz="2800" i="1" dirty="0">
                <a:solidFill>
                  <a:srgbClr val="FFC000"/>
                </a:solidFill>
              </a:rPr>
              <a:t>Secret</a:t>
            </a:r>
          </a:p>
          <a:p>
            <a:pPr eaLnBrk="1" hangingPunct="1"/>
            <a:r>
              <a:rPr sz="2400" b="0" i="1" dirty="0"/>
              <a:t>Negative thinking blocks you from taking risks, making changes and expressing your real self.</a:t>
            </a:r>
          </a:p>
          <a:p>
            <a:pPr eaLnBrk="1" hangingPunct="1"/>
            <a:endParaRPr sz="800" b="0" i="1" dirty="0"/>
          </a:p>
          <a:p>
            <a:pPr eaLnBrk="1" hangingPunct="1">
              <a:buNone/>
            </a:pPr>
            <a:r>
              <a:rPr sz="2400" b="0" dirty="0"/>
              <a:t>	Activity 24: Are You A Positive Thinker</a:t>
            </a:r>
            <a:r>
              <a:rPr sz="2800" b="0" dirty="0"/>
              <a:t>?</a:t>
            </a:r>
          </a:p>
        </p:txBody>
      </p:sp>
      <p:sp>
        <p:nvSpPr>
          <p:cNvPr id="4" name="Slide Number Placeholder 3"/>
          <p:cNvSpPr>
            <a:spLocks noGrp="1"/>
          </p:cNvSpPr>
          <p:nvPr>
            <p:ph type="sldNum" sz="quarter" idx="12"/>
          </p:nvPr>
        </p:nvSpPr>
        <p:spPr/>
        <p:txBody>
          <a:bodyPr/>
          <a:lstStyle/>
          <a:p>
            <a:fld id="{5CA83A61-950A-4262-9EAF-13FAD3CBEC3F}" type="slidenum">
              <a:rPr lang="en-US" smtClean="0"/>
              <a:pPr/>
              <a:t>88</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p:cNvSpPr>
          <p:nvPr>
            <p:ph type="title"/>
          </p:nvPr>
        </p:nvSpPr>
        <p:spPr>
          <a:xfrm>
            <a:off x="0" y="228600"/>
            <a:ext cx="9144000" cy="762000"/>
          </a:xfrm>
          <a:ln/>
        </p:spPr>
        <p:txBody>
          <a:bodyPr vert="horz" wrap="square" lIns="91440" tIns="45720" rIns="91440" bIns="45720" anchor="ctr"/>
          <a:lstStyle/>
          <a:p>
            <a:pPr eaLnBrk="1" hangingPunct="1"/>
            <a:r>
              <a:rPr b="1"/>
              <a:t>Adopting Positive Habits</a:t>
            </a:r>
          </a:p>
        </p:txBody>
      </p:sp>
      <p:sp>
        <p:nvSpPr>
          <p:cNvPr id="8195" name="Rectangle 3"/>
          <p:cNvSpPr>
            <a:spLocks noGrp="1"/>
          </p:cNvSpPr>
          <p:nvPr>
            <p:ph idx="1"/>
          </p:nvPr>
        </p:nvSpPr>
        <p:spPr>
          <a:xfrm>
            <a:off x="685800" y="1295400"/>
            <a:ext cx="8153400" cy="4876800"/>
          </a:xfrm>
          <a:ln/>
        </p:spPr>
        <p:txBody>
          <a:bodyPr vert="horz" wrap="square" lIns="91440" tIns="45720" rIns="91440" bIns="45720" anchor="t">
            <a:normAutofit lnSpcReduction="10000"/>
          </a:bodyPr>
          <a:lstStyle/>
          <a:p>
            <a:pPr eaLnBrk="1" hangingPunct="1">
              <a:lnSpc>
                <a:spcPct val="90000"/>
              </a:lnSpc>
            </a:pPr>
            <a:r>
              <a:rPr sz="2800" dirty="0">
                <a:solidFill>
                  <a:srgbClr val="FFC000"/>
                </a:solidFill>
              </a:rPr>
              <a:t>Look For The </a:t>
            </a:r>
            <a:r>
              <a:rPr sz="2800" dirty="0" smtClean="0">
                <a:solidFill>
                  <a:srgbClr val="FFC000"/>
                </a:solidFill>
              </a:rPr>
              <a:t>Good</a:t>
            </a:r>
            <a:endParaRPr lang="en-US" sz="2800" dirty="0" smtClean="0">
              <a:solidFill>
                <a:srgbClr val="FFC000"/>
              </a:solidFill>
            </a:endParaRPr>
          </a:p>
          <a:p>
            <a:pPr marL="0" indent="0" eaLnBrk="1" hangingPunct="1">
              <a:lnSpc>
                <a:spcPct val="90000"/>
              </a:lnSpc>
              <a:buNone/>
            </a:pPr>
            <a:r>
              <a:rPr lang="en-US" sz="2800" dirty="0" smtClean="0"/>
              <a:t>     </a:t>
            </a:r>
            <a:r>
              <a:rPr sz="2400" b="0" dirty="0" smtClean="0"/>
              <a:t>Focusing </a:t>
            </a:r>
            <a:r>
              <a:rPr sz="2400" b="0" dirty="0"/>
              <a:t>on the Good.</a:t>
            </a:r>
          </a:p>
          <a:p>
            <a:pPr eaLnBrk="1" hangingPunct="1">
              <a:lnSpc>
                <a:spcPct val="90000"/>
              </a:lnSpc>
              <a:buNone/>
            </a:pPr>
            <a:endParaRPr sz="800" b="0" dirty="0"/>
          </a:p>
          <a:p>
            <a:pPr eaLnBrk="1" hangingPunct="1">
              <a:lnSpc>
                <a:spcPct val="90000"/>
              </a:lnSpc>
            </a:pPr>
            <a:r>
              <a:rPr sz="2800" dirty="0">
                <a:solidFill>
                  <a:srgbClr val="FFC000"/>
                </a:solidFill>
              </a:rPr>
              <a:t>Choose Your Words</a:t>
            </a:r>
          </a:p>
          <a:p>
            <a:pPr eaLnBrk="1" hangingPunct="1">
              <a:lnSpc>
                <a:spcPct val="90000"/>
              </a:lnSpc>
              <a:buNone/>
            </a:pPr>
            <a:r>
              <a:rPr sz="2400" dirty="0"/>
              <a:t>	</a:t>
            </a:r>
            <a:r>
              <a:rPr sz="2400" b="0" dirty="0"/>
              <a:t>Make a habit of speaking positively to people</a:t>
            </a:r>
            <a:r>
              <a:rPr sz="2400" dirty="0"/>
              <a:t>.</a:t>
            </a:r>
          </a:p>
          <a:p>
            <a:pPr eaLnBrk="1" hangingPunct="1">
              <a:lnSpc>
                <a:spcPct val="90000"/>
              </a:lnSpc>
              <a:buNone/>
            </a:pPr>
            <a:endParaRPr sz="800" dirty="0"/>
          </a:p>
          <a:p>
            <a:pPr eaLnBrk="1" hangingPunct="1">
              <a:lnSpc>
                <a:spcPct val="90000"/>
              </a:lnSpc>
            </a:pPr>
            <a:r>
              <a:rPr sz="2800" dirty="0">
                <a:solidFill>
                  <a:srgbClr val="FFC000"/>
                </a:solidFill>
              </a:rPr>
              <a:t>Surround Yourself With Positive People</a:t>
            </a:r>
          </a:p>
          <a:p>
            <a:pPr eaLnBrk="1" hangingPunct="1">
              <a:lnSpc>
                <a:spcPct val="90000"/>
              </a:lnSpc>
              <a:buNone/>
            </a:pPr>
            <a:r>
              <a:rPr sz="2400" b="0" dirty="0"/>
              <a:t>	Seek the company of positive people who share ideas.</a:t>
            </a:r>
          </a:p>
          <a:p>
            <a:pPr eaLnBrk="1" hangingPunct="1">
              <a:lnSpc>
                <a:spcPct val="90000"/>
              </a:lnSpc>
              <a:buNone/>
            </a:pPr>
            <a:endParaRPr sz="800" b="0" dirty="0"/>
          </a:p>
          <a:p>
            <a:pPr eaLnBrk="1" hangingPunct="1">
              <a:lnSpc>
                <a:spcPct val="90000"/>
              </a:lnSpc>
            </a:pPr>
            <a:r>
              <a:rPr sz="2800" dirty="0">
                <a:solidFill>
                  <a:srgbClr val="FFC000"/>
                </a:solidFill>
              </a:rPr>
              <a:t>Accept, Don’t Judge</a:t>
            </a:r>
          </a:p>
          <a:p>
            <a:pPr eaLnBrk="1" hangingPunct="1">
              <a:lnSpc>
                <a:spcPct val="90000"/>
              </a:lnSpc>
              <a:buNone/>
            </a:pPr>
            <a:r>
              <a:rPr sz="2400" b="0" dirty="0"/>
              <a:t>	Strive to accept people as they are.</a:t>
            </a:r>
          </a:p>
          <a:p>
            <a:pPr eaLnBrk="1" hangingPunct="1">
              <a:lnSpc>
                <a:spcPct val="90000"/>
              </a:lnSpc>
              <a:buNone/>
            </a:pPr>
            <a:endParaRPr sz="800" b="0" dirty="0"/>
          </a:p>
          <a:p>
            <a:pPr eaLnBrk="1" hangingPunct="1">
              <a:lnSpc>
                <a:spcPct val="90000"/>
              </a:lnSpc>
            </a:pPr>
            <a:r>
              <a:rPr sz="2800" dirty="0">
                <a:solidFill>
                  <a:srgbClr val="FFC000"/>
                </a:solidFill>
              </a:rPr>
              <a:t>Limit Complaints  </a:t>
            </a:r>
            <a:r>
              <a:rPr sz="2800" dirty="0"/>
              <a:t>                            </a:t>
            </a:r>
            <a:r>
              <a:rPr sz="2800" dirty="0" smtClean="0"/>
              <a:t>         </a:t>
            </a:r>
            <a:endParaRPr lang="en-US" sz="2800" dirty="0" smtClean="0"/>
          </a:p>
          <a:p>
            <a:pPr marL="0" indent="0" eaLnBrk="1" hangingPunct="1">
              <a:lnSpc>
                <a:spcPct val="90000"/>
              </a:lnSpc>
              <a:buNone/>
            </a:pPr>
            <a:r>
              <a:rPr lang="en-US" sz="2800" b="0" dirty="0"/>
              <a:t> </a:t>
            </a:r>
            <a:r>
              <a:rPr lang="en-US" sz="2800" b="0" dirty="0" smtClean="0"/>
              <a:t>    </a:t>
            </a:r>
            <a:r>
              <a:rPr sz="2400" b="0" dirty="0" smtClean="0"/>
              <a:t>Instead </a:t>
            </a:r>
            <a:r>
              <a:rPr sz="2400" b="0" dirty="0"/>
              <a:t>of complaining, take constructive action. </a:t>
            </a:r>
            <a:endParaRPr sz="900" dirty="0"/>
          </a:p>
          <a:p>
            <a:pPr eaLnBrk="1" hangingPunct="1">
              <a:lnSpc>
                <a:spcPct val="90000"/>
              </a:lnSpc>
            </a:pPr>
            <a:endParaRPr sz="800" dirty="0"/>
          </a:p>
        </p:txBody>
      </p:sp>
      <p:sp>
        <p:nvSpPr>
          <p:cNvPr id="4" name="Slide Number Placeholder 3"/>
          <p:cNvSpPr>
            <a:spLocks noGrp="1"/>
          </p:cNvSpPr>
          <p:nvPr>
            <p:ph type="sldNum" sz="quarter" idx="12"/>
          </p:nvPr>
        </p:nvSpPr>
        <p:spPr/>
        <p:txBody>
          <a:bodyPr/>
          <a:lstStyle/>
          <a:p>
            <a:fld id="{5CA83A61-950A-4262-9EAF-13FAD3CBEC3F}" type="slidenum">
              <a:rPr lang="en-US" smtClean="0"/>
              <a:pPr/>
              <a:t>89</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s healthy eating? &lt;ul&gt;&lt;li&gt;Improve health &lt;/li&gt;&lt;/ul&gt;&lt;ul&gt;&lt;li&gt;Increase happiness &lt;/li&gt;&lt;/ul&gt;&lt;ul&gt;&lt;li&gt;Prevention of many ch..."/>
          <p:cNvPicPr>
            <a:picLocks noChangeAspect="1" noChangeArrowheads="1"/>
          </p:cNvPicPr>
          <p:nvPr/>
        </p:nvPicPr>
        <p:blipFill>
          <a:blip r:embed="rId2"/>
          <a:srcRect/>
          <a:stretch>
            <a:fillRect/>
          </a:stretch>
        </p:blipFill>
        <p:spPr bwMode="auto">
          <a:xfrm>
            <a:off x="381000" y="666749"/>
            <a:ext cx="8458200" cy="5886451"/>
          </a:xfrm>
          <a:prstGeom prst="rect">
            <a:avLst/>
          </a:prstGeom>
          <a:noFill/>
        </p:spPr>
      </p:pic>
      <p:sp>
        <p:nvSpPr>
          <p:cNvPr id="3" name="Slide Number Placeholder 2"/>
          <p:cNvSpPr>
            <a:spLocks noGrp="1"/>
          </p:cNvSpPr>
          <p:nvPr>
            <p:ph type="sldNum" sz="quarter" idx="12"/>
          </p:nvPr>
        </p:nvSpPr>
        <p:spPr/>
        <p:txBody>
          <a:bodyPr/>
          <a:lstStyle/>
          <a:p>
            <a:fld id="{5CA83A61-950A-4262-9EAF-13FAD3CBEC3F}" type="slidenum">
              <a:rPr lang="en-US" smtClean="0"/>
              <a:pPr/>
              <a:t>9</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xfrm>
            <a:off x="0" y="609600"/>
            <a:ext cx="9144000" cy="609600"/>
          </a:xfrm>
          <a:ln/>
        </p:spPr>
        <p:txBody>
          <a:bodyPr vert="horz" wrap="square" lIns="91440" tIns="45720" rIns="91440" bIns="45720" anchor="ctr"/>
          <a:lstStyle/>
          <a:p>
            <a:pPr eaLnBrk="1" hangingPunct="1"/>
            <a:r>
              <a:rPr sz="3200" b="1" dirty="0">
                <a:solidFill>
                  <a:srgbClr val="FFC000"/>
                </a:solidFill>
              </a:rPr>
              <a:t>When Faced With Worry, Strategize…</a:t>
            </a:r>
          </a:p>
        </p:txBody>
      </p:sp>
      <p:sp>
        <p:nvSpPr>
          <p:cNvPr id="10243" name="Rectangle 3"/>
          <p:cNvSpPr>
            <a:spLocks noGrp="1"/>
          </p:cNvSpPr>
          <p:nvPr>
            <p:ph idx="1"/>
          </p:nvPr>
        </p:nvSpPr>
        <p:spPr>
          <a:xfrm>
            <a:off x="533400" y="1524000"/>
            <a:ext cx="8305800" cy="4038600"/>
          </a:xfrm>
          <a:ln/>
        </p:spPr>
        <p:txBody>
          <a:bodyPr vert="horz" wrap="square" lIns="91440" tIns="45720" rIns="91440" bIns="45720" anchor="t">
            <a:normAutofit lnSpcReduction="10000"/>
          </a:bodyPr>
          <a:lstStyle/>
          <a:p>
            <a:pPr eaLnBrk="1" hangingPunct="1">
              <a:lnSpc>
                <a:spcPct val="90000"/>
              </a:lnSpc>
            </a:pPr>
            <a:r>
              <a:rPr sz="2400" b="0" dirty="0"/>
              <a:t>Focus on solutions, not worst-case scenarios.</a:t>
            </a:r>
          </a:p>
          <a:p>
            <a:pPr eaLnBrk="1" hangingPunct="1">
              <a:lnSpc>
                <a:spcPct val="90000"/>
              </a:lnSpc>
            </a:pPr>
            <a:endParaRPr sz="800" b="0" dirty="0"/>
          </a:p>
          <a:p>
            <a:pPr eaLnBrk="1" hangingPunct="1">
              <a:lnSpc>
                <a:spcPct val="90000"/>
              </a:lnSpc>
            </a:pPr>
            <a:r>
              <a:rPr sz="2400" b="0" dirty="0"/>
              <a:t>Cope, don’t avoid. Take action! </a:t>
            </a:r>
          </a:p>
          <a:p>
            <a:pPr eaLnBrk="1" hangingPunct="1">
              <a:lnSpc>
                <a:spcPct val="90000"/>
              </a:lnSpc>
            </a:pPr>
            <a:endParaRPr sz="800" b="0" dirty="0"/>
          </a:p>
          <a:p>
            <a:pPr eaLnBrk="1" hangingPunct="1">
              <a:lnSpc>
                <a:spcPct val="90000"/>
              </a:lnSpc>
            </a:pPr>
            <a:r>
              <a:rPr sz="2400" b="0" dirty="0"/>
              <a:t>Share your worries. Talk with a friend.</a:t>
            </a:r>
          </a:p>
          <a:p>
            <a:pPr eaLnBrk="1" hangingPunct="1">
              <a:lnSpc>
                <a:spcPct val="90000"/>
              </a:lnSpc>
            </a:pPr>
            <a:endParaRPr sz="800" b="0" dirty="0"/>
          </a:p>
          <a:p>
            <a:pPr eaLnBrk="1" hangingPunct="1">
              <a:lnSpc>
                <a:spcPct val="90000"/>
              </a:lnSpc>
            </a:pPr>
            <a:r>
              <a:rPr sz="2400" b="0" dirty="0"/>
              <a:t>If you really can’t do anything about the situation, try to let the worry go. </a:t>
            </a:r>
          </a:p>
          <a:p>
            <a:pPr eaLnBrk="1" hangingPunct="1">
              <a:lnSpc>
                <a:spcPct val="90000"/>
              </a:lnSpc>
            </a:pPr>
            <a:endParaRPr sz="800" b="0" dirty="0"/>
          </a:p>
          <a:p>
            <a:pPr eaLnBrk="1" hangingPunct="1">
              <a:lnSpc>
                <a:spcPct val="90000"/>
              </a:lnSpc>
            </a:pPr>
            <a:r>
              <a:rPr sz="2400" b="0" dirty="0"/>
              <a:t>Drown out the worry with positive affirmations.</a:t>
            </a:r>
          </a:p>
          <a:p>
            <a:pPr eaLnBrk="1" hangingPunct="1">
              <a:lnSpc>
                <a:spcPct val="90000"/>
              </a:lnSpc>
            </a:pPr>
            <a:endParaRPr sz="800" b="0" dirty="0"/>
          </a:p>
          <a:p>
            <a:pPr eaLnBrk="1" hangingPunct="1">
              <a:lnSpc>
                <a:spcPct val="90000"/>
              </a:lnSpc>
            </a:pPr>
            <a:r>
              <a:rPr sz="2400" b="0" dirty="0"/>
              <a:t>Channel your nervous energy into physical activity</a:t>
            </a:r>
            <a:r>
              <a:rPr sz="2400" dirty="0"/>
              <a:t>.</a:t>
            </a:r>
          </a:p>
          <a:p>
            <a:pPr eaLnBrk="1" hangingPunct="1">
              <a:lnSpc>
                <a:spcPct val="90000"/>
              </a:lnSpc>
            </a:pPr>
            <a:endParaRPr sz="1000" dirty="0"/>
          </a:p>
          <a:p>
            <a:pPr eaLnBrk="1" hangingPunct="1">
              <a:lnSpc>
                <a:spcPct val="90000"/>
              </a:lnSpc>
            </a:pPr>
            <a:endParaRPr sz="1000" b="0" dirty="0"/>
          </a:p>
          <a:p>
            <a:pPr eaLnBrk="1" hangingPunct="1">
              <a:lnSpc>
                <a:spcPct val="90000"/>
              </a:lnSpc>
              <a:buNone/>
            </a:pPr>
            <a:r>
              <a:rPr sz="2400" b="0" dirty="0"/>
              <a:t>	</a:t>
            </a:r>
            <a:endParaRPr sz="2400" dirty="0"/>
          </a:p>
        </p:txBody>
      </p:sp>
      <p:sp>
        <p:nvSpPr>
          <p:cNvPr id="4" name="Slide Number Placeholder 3"/>
          <p:cNvSpPr>
            <a:spLocks noGrp="1"/>
          </p:cNvSpPr>
          <p:nvPr>
            <p:ph type="sldNum" sz="quarter" idx="12"/>
          </p:nvPr>
        </p:nvSpPr>
        <p:spPr/>
        <p:txBody>
          <a:bodyPr/>
          <a:lstStyle/>
          <a:p>
            <a:fld id="{5CA83A61-950A-4262-9EAF-13FAD3CBEC3F}" type="slidenum">
              <a:rPr lang="en-US" smtClean="0"/>
              <a:pPr/>
              <a:t>90</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xfrm>
            <a:off x="0" y="457200"/>
            <a:ext cx="9144000" cy="762000"/>
          </a:xfrm>
          <a:ln/>
        </p:spPr>
        <p:txBody>
          <a:bodyPr vert="horz" wrap="square" lIns="91440" tIns="45720" rIns="91440" bIns="45720" anchor="ctr"/>
          <a:lstStyle/>
          <a:p>
            <a:pPr eaLnBrk="1" hangingPunct="1"/>
            <a:r>
              <a:rPr sz="3600" b="1"/>
              <a:t>Your Thinking Style And Your Health</a:t>
            </a:r>
          </a:p>
        </p:txBody>
      </p:sp>
      <p:sp>
        <p:nvSpPr>
          <p:cNvPr id="11267" name="Rectangle 3"/>
          <p:cNvSpPr>
            <a:spLocks noGrp="1"/>
          </p:cNvSpPr>
          <p:nvPr>
            <p:ph idx="1"/>
          </p:nvPr>
        </p:nvSpPr>
        <p:spPr>
          <a:xfrm>
            <a:off x="685800" y="1371600"/>
            <a:ext cx="8305800" cy="5105400"/>
          </a:xfrm>
          <a:ln/>
        </p:spPr>
        <p:txBody>
          <a:bodyPr vert="horz" wrap="square" lIns="91440" tIns="45720" rIns="91440" bIns="45720" anchor="t"/>
          <a:lstStyle/>
          <a:p>
            <a:pPr eaLnBrk="1" hangingPunct="1"/>
            <a:r>
              <a:rPr sz="2400" dirty="0"/>
              <a:t>Positive Thinking</a:t>
            </a:r>
            <a:r>
              <a:rPr sz="2400" b="0" dirty="0"/>
              <a:t> can make us mentally and physically healthy.</a:t>
            </a:r>
          </a:p>
          <a:p>
            <a:pPr eaLnBrk="1" hangingPunct="1"/>
            <a:endParaRPr sz="1000" b="0" dirty="0"/>
          </a:p>
          <a:p>
            <a:pPr eaLnBrk="1" hangingPunct="1"/>
            <a:r>
              <a:rPr sz="2400" dirty="0"/>
              <a:t>Negative Thinking</a:t>
            </a:r>
            <a:r>
              <a:rPr sz="2400" b="0" dirty="0"/>
              <a:t> can delay healing and cause us to neglect our health.</a:t>
            </a:r>
          </a:p>
          <a:p>
            <a:pPr eaLnBrk="1" hangingPunct="1"/>
            <a:endParaRPr sz="1000" b="0" dirty="0"/>
          </a:p>
          <a:p>
            <a:pPr eaLnBrk="1" hangingPunct="1"/>
            <a:r>
              <a:rPr sz="2400" dirty="0"/>
              <a:t>Depression</a:t>
            </a:r>
            <a:r>
              <a:rPr sz="2400" b="0" dirty="0"/>
              <a:t>  An illness characterized by profound feelings of sadness, hopelessness, and helplessness</a:t>
            </a:r>
            <a:r>
              <a:rPr b="0" dirty="0"/>
              <a:t>.</a:t>
            </a:r>
          </a:p>
          <a:p>
            <a:pPr eaLnBrk="1" hangingPunct="1">
              <a:buNone/>
            </a:pPr>
            <a:endParaRPr sz="1000" dirty="0">
              <a:solidFill>
                <a:srgbClr val="00CC00"/>
              </a:solidFill>
            </a:endParaRPr>
          </a:p>
          <a:p>
            <a:pPr eaLnBrk="1" hangingPunct="1">
              <a:buNone/>
            </a:pPr>
            <a:r>
              <a:rPr sz="2800" dirty="0">
                <a:solidFill>
                  <a:srgbClr val="FFC000"/>
                </a:solidFill>
              </a:rPr>
              <a:t>Success </a:t>
            </a:r>
            <a:r>
              <a:rPr sz="2800" i="1" dirty="0">
                <a:solidFill>
                  <a:srgbClr val="FFC000"/>
                </a:solidFill>
              </a:rPr>
              <a:t>Secret</a:t>
            </a:r>
          </a:p>
          <a:p>
            <a:pPr eaLnBrk="1" hangingPunct="1"/>
            <a:r>
              <a:rPr sz="2400" b="0" i="1" dirty="0"/>
              <a:t>Thinking well can make you well.</a:t>
            </a:r>
            <a:endParaRPr sz="2400" b="0" dirty="0"/>
          </a:p>
          <a:p>
            <a:pPr eaLnBrk="1" hangingPunct="1">
              <a:buNone/>
            </a:pPr>
            <a:r>
              <a:rPr b="0" dirty="0"/>
              <a:t>	</a:t>
            </a:r>
            <a:endParaRPr sz="2400" b="0" dirty="0"/>
          </a:p>
        </p:txBody>
      </p:sp>
      <p:sp>
        <p:nvSpPr>
          <p:cNvPr id="4" name="Slide Number Placeholder 3"/>
          <p:cNvSpPr>
            <a:spLocks noGrp="1"/>
          </p:cNvSpPr>
          <p:nvPr>
            <p:ph type="sldNum" sz="quarter" idx="12"/>
          </p:nvPr>
        </p:nvSpPr>
        <p:spPr/>
        <p:txBody>
          <a:bodyPr/>
          <a:lstStyle/>
          <a:p>
            <a:fld id="{5CA83A61-950A-4262-9EAF-13FAD3CBEC3F}" type="slidenum">
              <a:rPr lang="en-US" smtClean="0"/>
              <a:pPr/>
              <a:t>91</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955"/>
            <a:ext cx="8229600" cy="823595"/>
          </a:xfrm>
        </p:spPr>
        <p:txBody>
          <a:bodyPr>
            <a:normAutofit/>
          </a:bodyPr>
          <a:lstStyle/>
          <a:p>
            <a:r>
              <a:rPr lang="en-US"/>
              <a:t>SLEEP MANAGEMENT</a:t>
            </a:r>
          </a:p>
        </p:txBody>
      </p:sp>
      <p:sp>
        <p:nvSpPr>
          <p:cNvPr id="3" name="Content Placeholder 2"/>
          <p:cNvSpPr>
            <a:spLocks noGrp="1"/>
          </p:cNvSpPr>
          <p:nvPr>
            <p:ph sz="half" idx="1"/>
          </p:nvPr>
        </p:nvSpPr>
        <p:spPr>
          <a:xfrm>
            <a:off x="457200" y="1214120"/>
            <a:ext cx="4038600" cy="4912360"/>
          </a:xfrm>
        </p:spPr>
        <p:txBody>
          <a:bodyPr>
            <a:normAutofit fontScale="92500" lnSpcReduction="10000"/>
          </a:bodyPr>
          <a:lstStyle/>
          <a:p>
            <a:pPr>
              <a:buSzPct val="45000"/>
              <a:buFont typeface="StarSymbol"/>
              <a:buChar char=""/>
            </a:pPr>
            <a:r>
              <a:rPr lang="en-IN">
                <a:latin typeface="Times New Roman" panose="02020603050405020304"/>
                <a:sym typeface="+mn-ea"/>
              </a:rPr>
              <a:t>We should get up early in the morning, go out for a walk, breathe in fresh air in order to keep our lungs clean, and take brisk walk, move arms while walking. </a:t>
            </a:r>
            <a:endParaRPr lang="en-IN">
              <a:latin typeface="Times New Roman" panose="02020603050405020304"/>
            </a:endParaRPr>
          </a:p>
          <a:p>
            <a:pPr>
              <a:buSzPct val="45000"/>
              <a:buFont typeface="StarSymbol"/>
              <a:buChar char=""/>
            </a:pPr>
            <a:r>
              <a:rPr lang="en-IN">
                <a:latin typeface="Times New Roman" panose="02020603050405020304"/>
                <a:sym typeface="+mn-ea"/>
              </a:rPr>
              <a:t>We should take proper 8 to 9 hours of sleep during a day. Balance sleep and rest are also useful in keeping your body healthy.</a:t>
            </a:r>
            <a:endParaRPr lang="en-IN">
              <a:latin typeface="Times New Roman" panose="02020603050405020304"/>
            </a:endParaRPr>
          </a:p>
          <a:p>
            <a:pPr marL="0" indent="0">
              <a:buNone/>
            </a:pPr>
            <a:endParaRPr lang="en-US"/>
          </a:p>
        </p:txBody>
      </p:sp>
      <p:pic>
        <p:nvPicPr>
          <p:cNvPr id="4" name="Content Placeholder 3" descr="Screenshot_2016-11-11-21-51-46"/>
          <p:cNvPicPr>
            <a:picLocks noGrp="1" noChangeAspect="1"/>
          </p:cNvPicPr>
          <p:nvPr>
            <p:ph sz="half" idx="2"/>
          </p:nvPr>
        </p:nvPicPr>
        <p:blipFill>
          <a:blip r:embed="rId2" cstate="print"/>
          <a:stretch>
            <a:fillRect/>
          </a:stretch>
        </p:blipFill>
        <p:spPr>
          <a:xfrm>
            <a:off x="4648200" y="1951355"/>
            <a:ext cx="4038600" cy="3823335"/>
          </a:xfrm>
          <a:prstGeom prst="rect">
            <a:avLst/>
          </a:prstGeom>
        </p:spPr>
      </p:pic>
      <p:sp>
        <p:nvSpPr>
          <p:cNvPr id="5" name="Slide Number Placeholder 4"/>
          <p:cNvSpPr>
            <a:spLocks noGrp="1"/>
          </p:cNvSpPr>
          <p:nvPr>
            <p:ph type="sldNum" sz="quarter" idx="12"/>
          </p:nvPr>
        </p:nvSpPr>
        <p:spPr/>
        <p:txBody>
          <a:bodyPr/>
          <a:lstStyle/>
          <a:p>
            <a:fld id="{5CA83A61-950A-4262-9EAF-13FAD3CBEC3F}" type="slidenum">
              <a:rPr lang="en-US" smtClean="0"/>
              <a:pPr/>
              <a:t>92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220327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ln/>
        </p:spPr>
        <p:txBody>
          <a:bodyPr vert="horz" wrap="square" lIns="91440" tIns="45720" rIns="91440" bIns="45720" anchor="ctr">
            <a:normAutofit fontScale="90000"/>
          </a:bodyPr>
          <a:lstStyle/>
          <a:p>
            <a:pPr eaLnBrk="1" hangingPunct="1"/>
            <a:r>
              <a:rPr dirty="0"/>
              <a:t>To Get a Good Night’s Sleep – Practice Good Sleep Hygiene!</a:t>
            </a:r>
          </a:p>
        </p:txBody>
      </p:sp>
      <p:sp>
        <p:nvSpPr>
          <p:cNvPr id="47107" name="Content Placeholder 2"/>
          <p:cNvSpPr>
            <a:spLocks noGrp="1"/>
          </p:cNvSpPr>
          <p:nvPr>
            <p:ph idx="1"/>
          </p:nvPr>
        </p:nvSpPr>
        <p:spPr>
          <a:ln/>
        </p:spPr>
        <p:txBody>
          <a:bodyPr vert="horz" wrap="square" lIns="91440" tIns="45720" rIns="91440" bIns="45720" anchor="t"/>
          <a:lstStyle/>
          <a:p>
            <a:pPr eaLnBrk="1" hangingPunct="1"/>
            <a:r>
              <a:rPr dirty="0"/>
              <a:t>Maintain a regular sleep / wake schedule whenever possible … even on weekends and vacations</a:t>
            </a:r>
          </a:p>
          <a:p>
            <a:pPr eaLnBrk="1" hangingPunct="1"/>
            <a:r>
              <a:rPr dirty="0"/>
              <a:t>Avoid napping during the day, especially after 3pm.  Limit naps to &lt; 1 hour.</a:t>
            </a:r>
          </a:p>
          <a:p>
            <a:pPr eaLnBrk="1" hangingPunct="1"/>
            <a:r>
              <a:rPr dirty="0"/>
              <a:t>Establish a regular, relaxing bed time routine</a:t>
            </a:r>
          </a:p>
          <a:p>
            <a:pPr eaLnBrk="1" hangingPunct="1"/>
            <a:endParaRPr dirty="0"/>
          </a:p>
        </p:txBody>
      </p:sp>
      <p:sp>
        <p:nvSpPr>
          <p:cNvPr id="4" name="Slide Number Placeholder 3"/>
          <p:cNvSpPr>
            <a:spLocks noGrp="1"/>
          </p:cNvSpPr>
          <p:nvPr>
            <p:ph type="sldNum" sz="quarter" idx="12"/>
          </p:nvPr>
        </p:nvSpPr>
        <p:spPr/>
        <p:txBody>
          <a:bodyPr/>
          <a:lstStyle/>
          <a:p>
            <a:fld id="{5CA83A61-950A-4262-9EAF-13FAD3CBEC3F}" type="slidenum">
              <a:rPr lang="en-US" smtClean="0"/>
              <a:pPr/>
              <a:t>93</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ln/>
        </p:spPr>
        <p:txBody>
          <a:bodyPr vert="horz" wrap="square" lIns="91440" tIns="45720" rIns="91440" bIns="45720" anchor="ctr"/>
          <a:lstStyle/>
          <a:p>
            <a:pPr eaLnBrk="1" hangingPunct="1"/>
            <a:r>
              <a:rPr dirty="0"/>
              <a:t>Guidelines For Better Sleep</a:t>
            </a:r>
          </a:p>
        </p:txBody>
      </p:sp>
      <p:sp>
        <p:nvSpPr>
          <p:cNvPr id="48131" name="Content Placeholder 2"/>
          <p:cNvSpPr>
            <a:spLocks noGrp="1"/>
          </p:cNvSpPr>
          <p:nvPr>
            <p:ph idx="1"/>
          </p:nvPr>
        </p:nvSpPr>
        <p:spPr>
          <a:xfrm>
            <a:off x="952500" y="1357313"/>
            <a:ext cx="7239000" cy="5440362"/>
          </a:xfrm>
          <a:ln/>
        </p:spPr>
        <p:txBody>
          <a:bodyPr vert="horz" wrap="square" lIns="91440" tIns="45720" rIns="91440" bIns="45720" anchor="t"/>
          <a:lstStyle/>
          <a:p>
            <a:pPr eaLnBrk="1" hangingPunct="1">
              <a:lnSpc>
                <a:spcPts val="3765"/>
              </a:lnSpc>
              <a:spcBef>
                <a:spcPct val="0"/>
              </a:spcBef>
              <a:spcAft>
                <a:spcPts val="1800"/>
              </a:spcAft>
            </a:pPr>
            <a:r>
              <a:rPr dirty="0"/>
              <a:t>Exercise regularly – but not within 2 hours of sleep</a:t>
            </a:r>
          </a:p>
          <a:p>
            <a:pPr eaLnBrk="1" hangingPunct="1">
              <a:lnSpc>
                <a:spcPts val="3765"/>
              </a:lnSpc>
              <a:spcBef>
                <a:spcPct val="0"/>
              </a:spcBef>
              <a:spcAft>
                <a:spcPts val="1800"/>
              </a:spcAft>
            </a:pPr>
            <a:r>
              <a:rPr dirty="0"/>
              <a:t>Avoid eating large meals just before going to sleep</a:t>
            </a:r>
          </a:p>
          <a:p>
            <a:pPr eaLnBrk="1" hangingPunct="1">
              <a:lnSpc>
                <a:spcPts val="3765"/>
              </a:lnSpc>
              <a:spcBef>
                <a:spcPct val="0"/>
              </a:spcBef>
              <a:spcAft>
                <a:spcPts val="1800"/>
              </a:spcAft>
            </a:pPr>
            <a:r>
              <a:rPr dirty="0"/>
              <a:t>Avoid caffeinated beverages, particularly after lunch</a:t>
            </a:r>
          </a:p>
          <a:p>
            <a:pPr eaLnBrk="1" hangingPunct="1">
              <a:lnSpc>
                <a:spcPts val="3765"/>
              </a:lnSpc>
              <a:spcBef>
                <a:spcPct val="0"/>
              </a:spcBef>
              <a:spcAft>
                <a:spcPts val="1800"/>
              </a:spcAft>
            </a:pPr>
            <a:r>
              <a:rPr dirty="0"/>
              <a:t>Avoid the use of alcohol and nicotine as these substances can disrupt sleep</a:t>
            </a:r>
          </a:p>
        </p:txBody>
      </p:sp>
      <p:sp>
        <p:nvSpPr>
          <p:cNvPr id="4" name="Slide Number Placeholder 3"/>
          <p:cNvSpPr>
            <a:spLocks noGrp="1"/>
          </p:cNvSpPr>
          <p:nvPr>
            <p:ph type="sldNum" sz="quarter" idx="12"/>
          </p:nvPr>
        </p:nvSpPr>
        <p:spPr/>
        <p:txBody>
          <a:bodyPr/>
          <a:lstStyle/>
          <a:p>
            <a:fld id="{5CA83A61-950A-4262-9EAF-13FAD3CBEC3F}" type="slidenum">
              <a:rPr lang="en-US" smtClean="0"/>
              <a:pPr/>
              <a:t>94</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3"/>
          <p:cNvSpPr>
            <a:spLocks noGrp="1"/>
          </p:cNvSpPr>
          <p:nvPr>
            <p:ph type="title"/>
          </p:nvPr>
        </p:nvSpPr>
        <p:spPr>
          <a:ln/>
        </p:spPr>
        <p:txBody>
          <a:bodyPr vert="horz" wrap="square" lIns="91440" tIns="45720" rIns="91440" bIns="45720" anchor="ctr">
            <a:normAutofit fontScale="90000"/>
          </a:bodyPr>
          <a:lstStyle/>
          <a:p>
            <a:pPr eaLnBrk="1" hangingPunct="1"/>
            <a:r>
              <a:rPr dirty="0"/>
              <a:t>Environmental Factors Impacting Sleep</a:t>
            </a:r>
          </a:p>
        </p:txBody>
      </p:sp>
      <p:sp>
        <p:nvSpPr>
          <p:cNvPr id="49155" name="Content Placeholder 4"/>
          <p:cNvSpPr>
            <a:spLocks noGrp="1"/>
          </p:cNvSpPr>
          <p:nvPr>
            <p:ph idx="1"/>
          </p:nvPr>
        </p:nvSpPr>
        <p:spPr>
          <a:xfrm>
            <a:off x="457200" y="1600200"/>
            <a:ext cx="8229600" cy="4895850"/>
          </a:xfrm>
          <a:ln/>
        </p:spPr>
        <p:txBody>
          <a:bodyPr vert="horz" wrap="square" lIns="91440" tIns="45720" rIns="91440" bIns="45720" anchor="t"/>
          <a:lstStyle/>
          <a:p>
            <a:pPr eaLnBrk="1" hangingPunct="1">
              <a:lnSpc>
                <a:spcPts val="3865"/>
              </a:lnSpc>
              <a:spcBef>
                <a:spcPct val="0"/>
              </a:spcBef>
              <a:spcAft>
                <a:spcPts val="1800"/>
              </a:spcAft>
            </a:pPr>
            <a:r>
              <a:rPr dirty="0"/>
              <a:t>Light – exposure to light inhibits ability to fall asleep and bright light in the morning can shorten sleep </a:t>
            </a:r>
          </a:p>
          <a:p>
            <a:pPr eaLnBrk="1" hangingPunct="1">
              <a:lnSpc>
                <a:spcPts val="3865"/>
              </a:lnSpc>
              <a:spcBef>
                <a:spcPct val="0"/>
              </a:spcBef>
              <a:spcAft>
                <a:spcPts val="1800"/>
              </a:spcAft>
            </a:pPr>
            <a:r>
              <a:rPr dirty="0"/>
              <a:t>Noise – traffic, TV, music, phones, and computers can disturb sleep</a:t>
            </a:r>
          </a:p>
          <a:p>
            <a:pPr eaLnBrk="1" hangingPunct="1">
              <a:lnSpc>
                <a:spcPts val="3865"/>
              </a:lnSpc>
              <a:spcBef>
                <a:spcPct val="0"/>
              </a:spcBef>
              <a:spcAft>
                <a:spcPts val="1800"/>
              </a:spcAft>
            </a:pPr>
            <a:r>
              <a:rPr dirty="0"/>
              <a:t>Bed sharing </a:t>
            </a:r>
          </a:p>
          <a:p>
            <a:pPr eaLnBrk="1" hangingPunct="1">
              <a:lnSpc>
                <a:spcPts val="3865"/>
              </a:lnSpc>
              <a:spcBef>
                <a:spcPct val="0"/>
              </a:spcBef>
              <a:spcAft>
                <a:spcPts val="1800"/>
              </a:spcAft>
            </a:pPr>
            <a:r>
              <a:rPr dirty="0"/>
              <a:t>Room temperature (too hot or too cold can inhibit sleep)</a:t>
            </a:r>
          </a:p>
        </p:txBody>
      </p:sp>
      <p:sp>
        <p:nvSpPr>
          <p:cNvPr id="4" name="Slide Number Placeholder 3"/>
          <p:cNvSpPr>
            <a:spLocks noGrp="1"/>
          </p:cNvSpPr>
          <p:nvPr>
            <p:ph type="sldNum" sz="quarter" idx="12"/>
          </p:nvPr>
        </p:nvSpPr>
        <p:spPr/>
        <p:txBody>
          <a:bodyPr/>
          <a:lstStyle/>
          <a:p>
            <a:fld id="{5CA83A61-950A-4262-9EAF-13FAD3CBEC3F}" type="slidenum">
              <a:rPr lang="en-US" smtClean="0"/>
              <a:pPr/>
              <a:t>95</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Content Placeholder 106"/>
          <p:cNvPicPr>
            <a:picLocks noGrp="1" noChangeAspect="1"/>
          </p:cNvPicPr>
          <p:nvPr>
            <p:ph idx="1"/>
          </p:nvPr>
        </p:nvPicPr>
        <p:blipFill>
          <a:blip r:embed="rId2"/>
          <a:stretch>
            <a:fillRect/>
          </a:stretch>
        </p:blipFill>
        <p:spPr>
          <a:xfrm>
            <a:off x="1597025" y="1600200"/>
            <a:ext cx="5949315" cy="4526280"/>
          </a:xfrm>
          <a:prstGeom prst="rect">
            <a:avLst/>
          </a:prstGeom>
          <a:ln>
            <a:noFill/>
          </a:ln>
        </p:spPr>
      </p:pic>
      <p:sp>
        <p:nvSpPr>
          <p:cNvPr id="3" name="Slide Number Placeholder 2"/>
          <p:cNvSpPr>
            <a:spLocks noGrp="1"/>
          </p:cNvSpPr>
          <p:nvPr>
            <p:ph type="sldNum" sz="quarter" idx="12"/>
          </p:nvPr>
        </p:nvSpPr>
        <p:spPr/>
        <p:txBody>
          <a:bodyPr/>
          <a:lstStyle/>
          <a:p>
            <a:fld id="{5CA83A61-950A-4262-9EAF-13FAD3CBEC3F}" type="slidenum">
              <a:rPr lang="en-US" smtClean="0"/>
              <a:pPr/>
              <a:t>96</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584</TotalTime>
  <Words>2881</Words>
  <Application>Microsoft Office PowerPoint</Application>
  <PresentationFormat>On-screen Show (4:3)</PresentationFormat>
  <Paragraphs>518</Paragraphs>
  <Slides>96</Slides>
  <Notes>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96</vt:i4>
      </vt:variant>
    </vt:vector>
  </HeadingPairs>
  <TitlesOfParts>
    <vt:vector size="98" baseType="lpstr">
      <vt:lpstr>Office Theme</vt:lpstr>
      <vt:lpstr>Packager Shell Object</vt:lpstr>
      <vt:lpstr>Diet and Health for Sportsman</vt:lpstr>
      <vt:lpstr>What do you mean by Health?</vt:lpstr>
      <vt:lpstr>PowerPoint Presentation</vt:lpstr>
      <vt:lpstr>Mental Health</vt:lpstr>
      <vt:lpstr>Signs of Good mental Well Being</vt:lpstr>
      <vt:lpstr>PowerPoint Presentation</vt:lpstr>
      <vt:lpstr>Ways To Acheive a Healthy Wealthy Life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TO EAT????</vt:lpstr>
      <vt:lpstr>PowerPoint Presentation</vt:lpstr>
      <vt:lpstr>PowerPoint Presentation</vt:lpstr>
      <vt:lpstr>PowerPoint Presentation</vt:lpstr>
      <vt:lpstr>PowerPoint Presentation</vt:lpstr>
      <vt:lpstr>CARBOHYDRATES</vt:lpstr>
      <vt:lpstr>FATS</vt:lpstr>
      <vt:lpstr>PROTEINS</vt:lpstr>
      <vt:lpstr>Vitamins and Minerals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Healthy Eating Myths </vt:lpstr>
      <vt:lpstr>Healthy Eating Myths </vt:lpstr>
      <vt:lpstr>Healthy Eating Myths </vt:lpstr>
      <vt:lpstr>Healthy Eating Myths </vt:lpstr>
      <vt:lpstr>TO SUMMARIZE</vt:lpstr>
      <vt:lpstr>DAILY EXERCISE</vt:lpstr>
      <vt:lpstr>REGULAR EXERCISE</vt:lpstr>
      <vt:lpstr>WHAT TO DO?????</vt:lpstr>
      <vt:lpstr>PowerPoint Presentation</vt:lpstr>
      <vt:lpstr>PowerPoint Presentation</vt:lpstr>
      <vt:lpstr>PowerPoint Presentation</vt:lpstr>
      <vt:lpstr>PowerPoint Presentation</vt:lpstr>
      <vt:lpstr>PowerPoint Presentation</vt:lpstr>
      <vt:lpstr>SO..LETS LOOK AT ADVANTAGES OF SPORTS</vt:lpstr>
      <vt:lpstr>BMI...</vt:lpstr>
      <vt:lpstr>WHAT IS BMI ????</vt:lpstr>
      <vt:lpstr>PowerPoint Presentation</vt:lpstr>
      <vt:lpstr>PowerPoint Presentation</vt:lpstr>
      <vt:lpstr>GOOD THOUGHTS</vt:lpstr>
      <vt:lpstr>Becoming A Positive Thinker</vt:lpstr>
      <vt:lpstr>PowerPoint Presentation</vt:lpstr>
      <vt:lpstr>Negative Thinking And Pessimism</vt:lpstr>
      <vt:lpstr>Adopting Positive Habits</vt:lpstr>
      <vt:lpstr>When Faced With Worry, Strategize…</vt:lpstr>
      <vt:lpstr>Your Thinking Style And Your Health</vt:lpstr>
      <vt:lpstr>SLEEP MANAGEMENT</vt:lpstr>
      <vt:lpstr>To Get a Good Night’s Sleep – Practice Good Sleep Hygiene!</vt:lpstr>
      <vt:lpstr>Guidelines For Better Sleep</vt:lpstr>
      <vt:lpstr>Environmental Factors Impacting Sleep</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IS WEALTH</dc:title>
  <dc:creator>admin</dc:creator>
  <cp:lastModifiedBy>Admin</cp:lastModifiedBy>
  <cp:revision>59</cp:revision>
  <dcterms:created xsi:type="dcterms:W3CDTF">2017-01-15T04:22:00Z</dcterms:created>
  <dcterms:modified xsi:type="dcterms:W3CDTF">2022-05-11T12:00:56Z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1033-10.2.0.5811</vt:lpwstr>
  </property>
</Properties>
</file>