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FF40A-8BF8-4119-AF69-4CDE37BEB379}" type="datetimeFigureOut">
              <a:rPr lang="en-US" smtClean="0"/>
              <a:t>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49282-FC63-4809-B9FB-C9B229B65AD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1AECA1-A498-4CF0-A00E-4F39A3091DCF}" type="slidenum">
              <a:rPr lang="en-US" smtClean="0"/>
              <a:pPr/>
              <a:t>4</a:t>
            </a:fld>
            <a:endParaRPr lang="en-US" smtClean="0"/>
          </a:p>
        </p:txBody>
      </p:sp>
      <p:sp>
        <p:nvSpPr>
          <p:cNvPr id="55299" name="Rectangle 2"/>
          <p:cNvSpPr>
            <a:spLocks noRo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Beneficial microorganisms</a:t>
            </a:r>
            <a:endParaRPr lang="en-US" smtClean="0"/>
          </a:p>
          <a:p>
            <a:pPr eaLnBrk="1" hangingPunct="1">
              <a:spcBef>
                <a:spcPct val="0"/>
              </a:spcBef>
            </a:pPr>
            <a:r>
              <a:rPr lang="en-US" smtClean="0"/>
              <a:t>Helpful bacteria and fungi that are either added to or naturally occur in foods. These microorganisms are used to create unique flavors and textures in food.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BDC583-D31C-4DD1-9495-C536C922F691}" type="slidenum">
              <a:rPr lang="en-US" smtClean="0"/>
              <a:pPr/>
              <a:t>5</a:t>
            </a:fld>
            <a:endParaRPr lang="en-US" smtClean="0"/>
          </a:p>
        </p:txBody>
      </p:sp>
      <p:sp>
        <p:nvSpPr>
          <p:cNvPr id="56323" name="Rectangle 2"/>
          <p:cNvSpPr>
            <a:spLocks noRo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Beneficial microorganisms</a:t>
            </a:r>
            <a:endParaRPr lang="en-US" smtClean="0"/>
          </a:p>
          <a:p>
            <a:pPr eaLnBrk="1" hangingPunct="1">
              <a:spcBef>
                <a:spcPct val="0"/>
              </a:spcBef>
            </a:pPr>
            <a:r>
              <a:rPr lang="en-US" smtClean="0"/>
              <a:t>Helpful bacteria and fungi that are either added to or naturally occur in foods. These microorganisms are used to create unique flavors and textures in food.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16AED0-EBB5-4398-972E-8BB4A58704D7}" type="slidenum">
              <a:rPr lang="en-US" smtClean="0"/>
              <a:pPr/>
              <a:t>6</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201966-79DC-490E-B362-890AE5094E6E}" type="slidenum">
              <a:rPr lang="en-US" smtClean="0"/>
              <a:pPr/>
              <a:t>7</a:t>
            </a:fld>
            <a:endParaRPr lang="en-US" smtClean="0"/>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Bacteria </a:t>
            </a:r>
            <a:r>
              <a:rPr lang="en-US" smtClean="0"/>
              <a:t/>
            </a:r>
            <a:br>
              <a:rPr lang="en-US" smtClean="0"/>
            </a:br>
            <a:r>
              <a:rPr lang="en-US" smtClean="0"/>
              <a:t>The most important bacteria used in food production are the Lactobacillaceae, family which have the ability to produce lactic acid from carbohydrates. For example in producing yogurt from milk.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33AE5C-0ADB-4CF6-9AC1-71F73E859E6A}" type="slidenum">
              <a:rPr lang="en-US" smtClean="0"/>
              <a:pPr/>
              <a:t>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8CF47F-0A3E-4B52-ADB9-DC15B4535318}" type="slidenum">
              <a:rPr lang="en-US" smtClean="0"/>
              <a:pPr/>
              <a:t>10</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A17BF7-9DB2-4765-80E6-D6807E5B178F}" type="slidenum">
              <a:rPr lang="en-US" smtClean="0"/>
              <a:pPr/>
              <a:t>11</a:t>
            </a:fld>
            <a:endParaRPr lang="en-US" smtClean="0"/>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US" b="1" smtClean="0"/>
              <a:t>Yeast</a:t>
            </a:r>
            <a:r>
              <a:rPr lang="en-US" smtClean="0"/>
              <a:t> </a:t>
            </a:r>
            <a:br>
              <a:rPr lang="en-US" smtClean="0"/>
            </a:br>
            <a:r>
              <a:rPr lang="en-US" smtClean="0"/>
              <a:t>The most beneficial yeasts in terms of food production are from the genus </a:t>
            </a:r>
            <a:r>
              <a:rPr lang="en-US" i="1" smtClean="0"/>
              <a:t>Saccharomyces</a:t>
            </a:r>
            <a:r>
              <a:rPr lang="en-US" smtClean="0"/>
              <a:t>. Yeasts play an important role in food microbiology as they produce enzymes that favor desirable chemical reactions such as the leavening of bread and the production of sugars.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F7BCEA-3F44-4312-94BE-53027F5D198C}" type="slidenum">
              <a:rPr lang="en-US" smtClean="0"/>
              <a:pPr/>
              <a:t>12</a:t>
            </a:fld>
            <a:endParaRPr lang="en-US" smtClean="0"/>
          </a:p>
        </p:txBody>
      </p:sp>
      <p:sp>
        <p:nvSpPr>
          <p:cNvPr id="62467" name="Rectangle 2"/>
          <p:cNvSpPr>
            <a:spLocks noRo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Symbol" pitchFamily="18" charset="2"/>
              <a:buNone/>
            </a:pPr>
            <a:r>
              <a:rPr lang="en-US" b="1" smtClean="0"/>
              <a:t>Molds</a:t>
            </a:r>
            <a:r>
              <a:rPr lang="en-US" smtClean="0"/>
              <a:t> </a:t>
            </a:r>
            <a:br>
              <a:rPr lang="en-US" smtClean="0"/>
            </a:br>
            <a:r>
              <a:rPr lang="en-US" smtClean="0"/>
              <a:t>Molds from the genus </a:t>
            </a:r>
            <a:r>
              <a:rPr lang="en-US" i="1" smtClean="0"/>
              <a:t>Penicillium</a:t>
            </a:r>
            <a:r>
              <a:rPr lang="en-US" smtClean="0"/>
              <a:t> are associated with the ripening and flavor of cheeses.</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DAF8D2-40E1-485B-83F3-7A0243904AC9}" type="slidenum">
              <a:rPr lang="en-US" smtClean="0"/>
              <a:pPr/>
              <a:t>35</a:t>
            </a:fld>
            <a:endParaRPr lang="en-US" smtClean="0"/>
          </a:p>
        </p:txBody>
      </p:sp>
      <p:sp>
        <p:nvSpPr>
          <p:cNvPr id="63491" name="Rectangle 2"/>
          <p:cNvSpPr>
            <a:spLocks noRot="1" noChangeArrowheads="1" noTextEdit="1"/>
          </p:cNvSpPr>
          <p:nvPr>
            <p:ph type="sldImg"/>
          </p:nvPr>
        </p:nvSpPr>
        <p:spPr bwMode="auto">
          <a:xfrm>
            <a:off x="1146175" y="685800"/>
            <a:ext cx="4570413" cy="3429000"/>
          </a:xfrm>
          <a:noFill/>
          <a:ln>
            <a:solidFill>
              <a:srgbClr val="000000"/>
            </a:solidFill>
            <a:miter lim="800000"/>
            <a:headEnd/>
            <a:tailEnd/>
          </a:ln>
        </p:spPr>
      </p:sp>
      <p:sp>
        <p:nvSpPr>
          <p:cNvPr id="63492" name="Rectangle 3"/>
          <p:cNvSpPr>
            <a:spLocks noGrp="1" noChangeArrowheads="1"/>
          </p:cNvSpPr>
          <p:nvPr>
            <p:ph type="body" idx="1"/>
          </p:nvPr>
        </p:nvSpPr>
        <p:spPr bwMode="auto">
          <a:xfrm>
            <a:off x="913783" y="4342777"/>
            <a:ext cx="5030435" cy="4115111"/>
          </a:xfrm>
          <a:noFill/>
        </p:spPr>
        <p:txBody>
          <a:bodyPr wrap="square" lIns="91467" tIns="45732" rIns="91467" bIns="45732" numCol="1" anchor="t" anchorCtr="0" compatLnSpc="1">
            <a:prstTxWarp prst="textNoShape">
              <a:avLst/>
            </a:prstTxWarp>
          </a:bodyPr>
          <a:lstStyle/>
          <a:p>
            <a:pPr eaLnBrk="1" hangingPunct="1">
              <a:spcBef>
                <a:spcPct val="0"/>
              </a:spcBef>
            </a:pPr>
            <a:endParaRPr lang="fr-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309F40A-5F9B-4E42-8901-205514399E84}" type="datetimeFigureOut">
              <a:rPr lang="en-US" smtClean="0"/>
              <a:t>2/5/2018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1DEDF98-1043-43B7-85D0-2ADE91F167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309F40A-5F9B-4E42-8901-205514399E84}" type="datetimeFigureOut">
              <a:rPr lang="en-US" smtClean="0"/>
              <a:t>2/5/2018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1DEDF98-1043-43B7-85D0-2ADE91F167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173163" y="457200"/>
            <a:ext cx="7772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73163"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5135563"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93FF7-C4CE-45A6-9E70-4127ACED21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309F40A-5F9B-4E42-8901-205514399E84}" type="datetimeFigureOut">
              <a:rPr lang="en-US" smtClean="0"/>
              <a:t>2/5/2018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1DEDF98-1043-43B7-85D0-2ADE91F167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309F40A-5F9B-4E42-8901-205514399E84}" type="datetimeFigureOut">
              <a:rPr lang="en-US" smtClean="0"/>
              <a:t>2/5/2018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EDF98-1043-43B7-85D0-2ADE91F167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309F40A-5F9B-4E42-8901-205514399E84}" type="datetimeFigureOut">
              <a:rPr lang="en-US" smtClean="0"/>
              <a:t>2/5/2018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EDF98-1043-43B7-85D0-2ADE91F16772}"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309F40A-5F9B-4E42-8901-205514399E84}" type="datetimeFigureOut">
              <a:rPr lang="en-US" smtClean="0"/>
              <a:t>2/5/2018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1DEDF98-1043-43B7-85D0-2ADE91F167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685800"/>
            <a:ext cx="7772400" cy="1975104"/>
          </a:xfrm>
        </p:spPr>
        <p:txBody>
          <a:bodyPr>
            <a:normAutofit fontScale="90000"/>
          </a:bodyPr>
          <a:lstStyle/>
          <a:p>
            <a:pPr eaLnBrk="1" hangingPunct="1">
              <a:defRPr/>
            </a:pPr>
            <a:r>
              <a:rPr lang="en-US" sz="6000" dirty="0" smtClean="0">
                <a:solidFill>
                  <a:srgbClr val="FF0000"/>
                </a:solidFill>
              </a:rPr>
              <a:t/>
            </a:r>
            <a:br>
              <a:rPr lang="en-US" sz="6000" dirty="0" smtClean="0">
                <a:solidFill>
                  <a:srgbClr val="FF0000"/>
                </a:solidFill>
              </a:rPr>
            </a:br>
            <a:r>
              <a:rPr lang="en-US" sz="6000" dirty="0" smtClean="0">
                <a:solidFill>
                  <a:srgbClr val="FF0000"/>
                </a:solidFill>
              </a:rPr>
              <a:t/>
            </a:r>
            <a:br>
              <a:rPr lang="en-US" sz="6000" dirty="0" smtClean="0">
                <a:solidFill>
                  <a:srgbClr val="FF0000"/>
                </a:solidFill>
              </a:rPr>
            </a:br>
            <a:r>
              <a:rPr lang="en-US" sz="6000" dirty="0" smtClean="0">
                <a:solidFill>
                  <a:srgbClr val="FF0000"/>
                </a:solidFill>
              </a:rPr>
              <a:t>Beneficial </a:t>
            </a:r>
            <a:r>
              <a:rPr lang="en-US" sz="6000" dirty="0" smtClean="0">
                <a:solidFill>
                  <a:srgbClr val="FF0000"/>
                </a:solidFill>
              </a:rPr>
              <a:t>Bacteria</a:t>
            </a:r>
            <a:r>
              <a:rPr lang="en-US" sz="6000" dirty="0" smtClean="0">
                <a:solidFill>
                  <a:srgbClr val="FF0000"/>
                </a:solidFill>
              </a:rPr>
              <a:t/>
            </a:r>
            <a:br>
              <a:rPr lang="en-US" sz="6000" dirty="0" smtClean="0">
                <a:solidFill>
                  <a:srgbClr val="FF0000"/>
                </a:solidFill>
              </a:rPr>
            </a:br>
            <a:endParaRPr lang="en-US" dirty="0" smtClean="0">
              <a:solidFill>
                <a:srgbClr val="74CA9B"/>
              </a:solidFill>
            </a:endParaRPr>
          </a:p>
        </p:txBody>
      </p:sp>
      <p:pic>
        <p:nvPicPr>
          <p:cNvPr id="3075" name="Picture 5" descr="ji_jak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772400" y="4638675"/>
            <a:ext cx="159067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Rot="1" noChangeArrowheads="1"/>
          </p:cNvSpPr>
          <p:nvPr>
            <p:ph type="body" idx="4294967295"/>
          </p:nvPr>
        </p:nvSpPr>
        <p:spPr>
          <a:xfrm>
            <a:off x="0" y="0"/>
            <a:ext cx="9144000" cy="6477000"/>
          </a:xfrm>
        </p:spPr>
        <p:txBody>
          <a:bodyPr/>
          <a:lstStyle/>
          <a:p>
            <a:pPr marL="660400" indent="-660400" eaLnBrk="1" hangingPunct="1">
              <a:buFont typeface="Wingdings" pitchFamily="2" charset="2"/>
              <a:buNone/>
              <a:defRPr/>
            </a:pPr>
            <a:endParaRPr lang="en-US" b="1" dirty="0" smtClean="0">
              <a:solidFill>
                <a:schemeClr val="folHlink"/>
              </a:solidFill>
              <a:effectLst>
                <a:outerShdw blurRad="38100" dist="38100" dir="2700000" algn="tl">
                  <a:srgbClr val="C0C0C0"/>
                </a:outerShdw>
              </a:effectLst>
            </a:endParaRPr>
          </a:p>
          <a:p>
            <a:pPr marL="660400" indent="-660400" eaLnBrk="1" hangingPunct="1">
              <a:buFont typeface="Wingdings" pitchFamily="2" charset="2"/>
              <a:buNone/>
              <a:defRPr/>
            </a:pPr>
            <a:r>
              <a:rPr lang="en-US" sz="2800" b="1" dirty="0" smtClean="0">
                <a:effectLst>
                  <a:outerShdw blurRad="38100" dist="38100" dir="2700000" algn="tl">
                    <a:srgbClr val="C0C0C0"/>
                  </a:outerShdw>
                </a:effectLst>
              </a:rPr>
              <a:t>LAB reclassified (older names in parenthesis)</a:t>
            </a:r>
            <a:r>
              <a:rPr lang="en-US" sz="2800" b="1" dirty="0" smtClean="0">
                <a:solidFill>
                  <a:srgbClr val="996600"/>
                </a:solidFill>
                <a:effectLst>
                  <a:outerShdw blurRad="38100" dist="38100" dir="2700000" algn="tl">
                    <a:srgbClr val="C0C0C0"/>
                  </a:outerShdw>
                </a:effectLst>
              </a:rPr>
              <a:t>.</a:t>
            </a:r>
          </a:p>
          <a:p>
            <a:pPr marL="660400" indent="-660400" eaLnBrk="1" hangingPunct="1">
              <a:buFont typeface="Wingdings" pitchFamily="2" charset="2"/>
              <a:buAutoNum type="romanLcPeriod"/>
              <a:defRPr/>
            </a:pPr>
            <a:r>
              <a:rPr lang="en-US" sz="2800" b="1" i="1" dirty="0" err="1" smtClean="0">
                <a:solidFill>
                  <a:srgbClr val="996600"/>
                </a:solidFill>
                <a:effectLst>
                  <a:outerShdw blurRad="38100" dist="38100" dir="2700000" algn="tl">
                    <a:srgbClr val="C0C0C0"/>
                  </a:outerShdw>
                </a:effectLst>
              </a:rPr>
              <a:t>Lactococci</a:t>
            </a:r>
            <a:r>
              <a:rPr lang="en-US" sz="2800" b="1" i="1" dirty="0" smtClean="0">
                <a:solidFill>
                  <a:srgbClr val="996600"/>
                </a:solidFill>
                <a:effectLst>
                  <a:outerShdw blurRad="38100" dist="38100" dir="2700000" algn="tl">
                    <a:srgbClr val="C0C0C0"/>
                  </a:outerShdw>
                </a:effectLst>
              </a:rPr>
              <a:t> </a:t>
            </a:r>
          </a:p>
          <a:p>
            <a:pPr marL="660400" indent="-660400" eaLnBrk="1" hangingPunct="1">
              <a:buFontTx/>
              <a:buChar char="•"/>
              <a:defRPr/>
            </a:pPr>
            <a:r>
              <a:rPr lang="en-US" sz="2800" b="1" i="1" dirty="0" err="1" smtClean="0">
                <a:effectLst>
                  <a:outerShdw blurRad="38100" dist="38100" dir="2700000" algn="tl">
                    <a:srgbClr val="C0C0C0"/>
                  </a:outerShdw>
                </a:effectLst>
              </a:rPr>
              <a:t>L.delbrueckii</a:t>
            </a:r>
            <a:r>
              <a:rPr lang="en-US" sz="2800" b="1" i="1" dirty="0" smtClean="0">
                <a:effectLst>
                  <a:outerShdw blurRad="38100" dist="38100" dir="2700000" algn="tl">
                    <a:srgbClr val="C0C0C0"/>
                  </a:outerShdw>
                </a:effectLst>
              </a:rPr>
              <a:t> sub </a:t>
            </a:r>
            <a:r>
              <a:rPr lang="en-US" sz="2800" b="1" i="1" dirty="0" err="1" smtClean="0">
                <a:effectLst>
                  <a:outerShdw blurRad="38100" dist="38100" dir="2700000" algn="tl">
                    <a:srgbClr val="C0C0C0"/>
                  </a:outerShdw>
                </a:effectLst>
              </a:rPr>
              <a:t>sps.lactis</a:t>
            </a:r>
            <a:r>
              <a:rPr lang="en-US" sz="2800" b="1" i="1" dirty="0" smtClean="0">
                <a:effectLst>
                  <a:outerShdw blurRad="38100" dist="38100" dir="2700000" algn="tl">
                    <a:srgbClr val="C0C0C0"/>
                  </a:outerShdw>
                </a:effectLst>
              </a:rPr>
              <a:t> (</a:t>
            </a:r>
            <a:r>
              <a:rPr lang="en-US" sz="2800" b="1" i="1" dirty="0" err="1" smtClean="0">
                <a:effectLst>
                  <a:outerShdw blurRad="38100" dist="38100" dir="2700000" algn="tl">
                    <a:srgbClr val="C0C0C0"/>
                  </a:outerShdw>
                </a:effectLst>
              </a:rPr>
              <a:t>Str.Lactis</a:t>
            </a:r>
            <a:r>
              <a:rPr lang="en-US" sz="2800" b="1" i="1" dirty="0" smtClean="0">
                <a:effectLst>
                  <a:outerShdw blurRad="38100" dist="38100" dir="2700000" algn="tl">
                    <a:srgbClr val="C0C0C0"/>
                  </a:outerShdw>
                </a:effectLst>
              </a:rPr>
              <a:t>)</a:t>
            </a:r>
          </a:p>
          <a:p>
            <a:pPr marL="660400" indent="-660400" eaLnBrk="1" hangingPunct="1">
              <a:buFontTx/>
              <a:buChar char="•"/>
              <a:defRPr/>
            </a:pPr>
            <a:r>
              <a:rPr lang="en-US" sz="2800" b="1" i="1" dirty="0" smtClean="0">
                <a:effectLst>
                  <a:outerShdw blurRad="38100" dist="38100" dir="2700000" algn="tl">
                    <a:srgbClr val="C0C0C0"/>
                  </a:outerShdw>
                </a:effectLst>
              </a:rPr>
              <a:t>L. </a:t>
            </a:r>
            <a:r>
              <a:rPr lang="en-US" sz="2800" b="1" i="1" dirty="0" err="1" smtClean="0">
                <a:effectLst>
                  <a:outerShdw blurRad="38100" dist="38100" dir="2700000" algn="tl">
                    <a:srgbClr val="C0C0C0"/>
                  </a:outerShdw>
                </a:effectLst>
              </a:rPr>
              <a:t>Lactis</a:t>
            </a:r>
            <a:r>
              <a:rPr lang="en-US" sz="2800" b="1" i="1" dirty="0" smtClean="0">
                <a:effectLst>
                  <a:outerShdw blurRad="38100" dist="38100" dir="2700000" algn="tl">
                    <a:srgbClr val="C0C0C0"/>
                  </a:outerShdw>
                </a:effectLst>
              </a:rPr>
              <a:t> sub </a:t>
            </a:r>
            <a:r>
              <a:rPr lang="en-US" sz="2800" b="1" i="1" dirty="0" err="1" smtClean="0">
                <a:effectLst>
                  <a:outerShdw blurRad="38100" dist="38100" dir="2700000" algn="tl">
                    <a:srgbClr val="C0C0C0"/>
                  </a:outerShdw>
                </a:effectLst>
              </a:rPr>
              <a:t>sps</a:t>
            </a:r>
            <a:r>
              <a:rPr lang="en-US" sz="2800" b="1" i="1" dirty="0" smtClean="0">
                <a:effectLst>
                  <a:outerShdw blurRad="38100" dist="38100" dir="2700000" algn="tl">
                    <a:srgbClr val="C0C0C0"/>
                  </a:outerShdw>
                </a:effectLst>
              </a:rPr>
              <a:t>. </a:t>
            </a:r>
            <a:r>
              <a:rPr lang="en-US" sz="2800" b="1" i="1" dirty="0" err="1" smtClean="0">
                <a:effectLst>
                  <a:outerShdw blurRad="38100" dist="38100" dir="2700000" algn="tl">
                    <a:srgbClr val="C0C0C0"/>
                  </a:outerShdw>
                </a:effectLst>
              </a:rPr>
              <a:t>Cremoris</a:t>
            </a:r>
            <a:r>
              <a:rPr lang="en-US" sz="2800" b="1" i="1" dirty="0" smtClean="0">
                <a:effectLst>
                  <a:outerShdw blurRad="38100" dist="38100" dir="2700000" algn="tl">
                    <a:srgbClr val="C0C0C0"/>
                  </a:outerShdw>
                </a:effectLst>
              </a:rPr>
              <a:t> (Str. </a:t>
            </a:r>
            <a:r>
              <a:rPr lang="en-US" sz="2800" b="1" i="1" dirty="0" err="1" smtClean="0">
                <a:effectLst>
                  <a:outerShdw blurRad="38100" dist="38100" dir="2700000" algn="tl">
                    <a:srgbClr val="C0C0C0"/>
                  </a:outerShdw>
                </a:effectLst>
              </a:rPr>
              <a:t>Cremoris</a:t>
            </a:r>
            <a:r>
              <a:rPr lang="en-US" sz="2800" b="1" i="1" dirty="0" smtClean="0">
                <a:solidFill>
                  <a:srgbClr val="996600"/>
                </a:solidFill>
                <a:effectLst>
                  <a:outerShdw blurRad="38100" dist="38100" dir="2700000" algn="tl">
                    <a:srgbClr val="C0C0C0"/>
                  </a:outerShdw>
                </a:effectLst>
              </a:rPr>
              <a:t>)</a:t>
            </a:r>
          </a:p>
          <a:p>
            <a:pPr marL="660400" indent="-660400" eaLnBrk="1" hangingPunct="1">
              <a:buFontTx/>
              <a:buAutoNum type="romanLcPeriod" startAt="2"/>
              <a:defRPr/>
            </a:pPr>
            <a:r>
              <a:rPr lang="en-US" sz="2800" b="1" i="1" dirty="0" err="1" smtClean="0">
                <a:solidFill>
                  <a:srgbClr val="996600"/>
                </a:solidFill>
                <a:effectLst>
                  <a:outerShdw blurRad="38100" dist="38100" dir="2700000" algn="tl">
                    <a:srgbClr val="C0C0C0"/>
                  </a:outerShdw>
                </a:effectLst>
              </a:rPr>
              <a:t>Lactobacili</a:t>
            </a:r>
            <a:endParaRPr lang="en-US" sz="2800" b="1" i="1" dirty="0" smtClean="0">
              <a:solidFill>
                <a:srgbClr val="996600"/>
              </a:solidFill>
              <a:effectLst>
                <a:outerShdw blurRad="38100" dist="38100" dir="2700000" algn="tl">
                  <a:srgbClr val="C0C0C0"/>
                </a:outerShdw>
              </a:effectLst>
            </a:endParaRPr>
          </a:p>
          <a:p>
            <a:pPr marL="660400" indent="-660400" eaLnBrk="1" hangingPunct="1">
              <a:buFontTx/>
              <a:buChar char="•"/>
              <a:defRPr/>
            </a:pPr>
            <a:r>
              <a:rPr lang="en-US" sz="2800" b="1" i="1" dirty="0" smtClean="0">
                <a:effectLst>
                  <a:outerShdw blurRad="38100" dist="38100" dir="2700000" algn="tl">
                    <a:srgbClr val="C0C0C0"/>
                  </a:outerShdw>
                </a:effectLst>
              </a:rPr>
              <a:t>L. </a:t>
            </a:r>
            <a:r>
              <a:rPr lang="en-US" sz="2800" b="1" i="1" dirty="0" err="1" smtClean="0">
                <a:effectLst>
                  <a:outerShdw blurRad="38100" dist="38100" dir="2700000" algn="tl">
                    <a:srgbClr val="C0C0C0"/>
                  </a:outerShdw>
                </a:effectLst>
              </a:rPr>
              <a:t>Casei</a:t>
            </a:r>
            <a:endParaRPr lang="en-US" sz="2800" b="1" i="1" dirty="0" smtClean="0">
              <a:effectLst>
                <a:outerShdw blurRad="38100" dist="38100" dir="2700000" algn="tl">
                  <a:srgbClr val="C0C0C0"/>
                </a:outerShdw>
              </a:effectLst>
            </a:endParaRPr>
          </a:p>
          <a:p>
            <a:pPr marL="660400" indent="-660400" eaLnBrk="1" hangingPunct="1">
              <a:buFontTx/>
              <a:buChar char="•"/>
              <a:defRPr/>
            </a:pPr>
            <a:r>
              <a:rPr lang="en-US" sz="2800" b="1" i="1" dirty="0" smtClean="0">
                <a:effectLst>
                  <a:outerShdw blurRad="38100" dist="38100" dir="2700000" algn="tl">
                    <a:srgbClr val="C0C0C0"/>
                  </a:outerShdw>
                </a:effectLst>
              </a:rPr>
              <a:t>L. </a:t>
            </a:r>
            <a:r>
              <a:rPr lang="en-US" sz="2800" b="1" i="1" dirty="0" err="1" smtClean="0">
                <a:effectLst>
                  <a:outerShdw blurRad="38100" dist="38100" dir="2700000" algn="tl">
                    <a:srgbClr val="C0C0C0"/>
                  </a:outerShdw>
                </a:effectLst>
              </a:rPr>
              <a:t>delbrueckii</a:t>
            </a:r>
            <a:r>
              <a:rPr lang="en-US" sz="2800" b="1" i="1" dirty="0" smtClean="0">
                <a:effectLst>
                  <a:outerShdw blurRad="38100" dist="38100" dir="2700000" algn="tl">
                    <a:srgbClr val="C0C0C0"/>
                  </a:outerShdw>
                </a:effectLst>
              </a:rPr>
              <a:t>  </a:t>
            </a:r>
            <a:r>
              <a:rPr lang="en-US" sz="2800" b="1" i="1" dirty="0" err="1" smtClean="0">
                <a:effectLst>
                  <a:outerShdw blurRad="38100" dist="38100" dir="2700000" algn="tl">
                    <a:srgbClr val="C0C0C0"/>
                  </a:outerShdw>
                </a:effectLst>
              </a:rPr>
              <a:t>sub.sps.lactis</a:t>
            </a:r>
            <a:r>
              <a:rPr lang="en-US" sz="2800" b="1" dirty="0" smtClean="0">
                <a:effectLst>
                  <a:outerShdw blurRad="38100" dist="38100" dir="2700000" algn="tl">
                    <a:srgbClr val="C0C0C0"/>
                  </a:outerShdw>
                </a:effectLst>
              </a:rPr>
              <a:t> </a:t>
            </a:r>
            <a:r>
              <a:rPr lang="en-US" sz="2800" b="1" i="1" dirty="0" smtClean="0">
                <a:effectLst>
                  <a:outerShdw blurRad="38100" dist="38100" dir="2700000" algn="tl">
                    <a:srgbClr val="C0C0C0"/>
                  </a:outerShdw>
                </a:effectLst>
              </a:rPr>
              <a:t>(L.  </a:t>
            </a:r>
            <a:r>
              <a:rPr lang="en-US" sz="2800" b="1" i="1" dirty="0" err="1" smtClean="0">
                <a:effectLst>
                  <a:outerShdw blurRad="38100" dist="38100" dir="2700000" algn="tl">
                    <a:srgbClr val="C0C0C0"/>
                  </a:outerShdw>
                </a:effectLst>
              </a:rPr>
              <a:t>Lactis</a:t>
            </a:r>
            <a:r>
              <a:rPr lang="en-US" sz="2800" b="1" i="1" dirty="0" smtClean="0">
                <a:effectLst>
                  <a:outerShdw blurRad="38100" dist="38100" dir="2700000" algn="tl">
                    <a:srgbClr val="C0C0C0"/>
                  </a:outerShdw>
                </a:effectLst>
              </a:rPr>
              <a:t>).</a:t>
            </a:r>
          </a:p>
          <a:p>
            <a:pPr marL="660400" indent="-660400" eaLnBrk="1" hangingPunct="1">
              <a:buFontTx/>
              <a:buChar char="•"/>
              <a:defRPr/>
            </a:pPr>
            <a:r>
              <a:rPr lang="en-US" sz="2800" b="1" i="1" dirty="0" smtClean="0">
                <a:effectLst>
                  <a:outerShdw blurRad="38100" dist="38100" dir="2700000" algn="tl">
                    <a:srgbClr val="C0C0C0"/>
                  </a:outerShdw>
                </a:effectLst>
              </a:rPr>
              <a:t>L. </a:t>
            </a:r>
            <a:r>
              <a:rPr lang="en-US" sz="2800" b="1" i="1" dirty="0" err="1" smtClean="0">
                <a:effectLst>
                  <a:outerShdw blurRad="38100" dist="38100" dir="2700000" algn="tl">
                    <a:srgbClr val="C0C0C0"/>
                  </a:outerShdw>
                </a:effectLst>
              </a:rPr>
              <a:t>delbrueckii</a:t>
            </a:r>
            <a:r>
              <a:rPr lang="en-US" sz="2800" b="1" i="1" dirty="0" smtClean="0">
                <a:effectLst>
                  <a:outerShdw blurRad="38100" dist="38100" dir="2700000" algn="tl">
                    <a:srgbClr val="C0C0C0"/>
                  </a:outerShdw>
                </a:effectLst>
              </a:rPr>
              <a:t> sub </a:t>
            </a:r>
            <a:r>
              <a:rPr lang="en-US" sz="2800" b="1" i="1" dirty="0" err="1" smtClean="0">
                <a:effectLst>
                  <a:outerShdw blurRad="38100" dist="38100" dir="2700000" algn="tl">
                    <a:srgbClr val="C0C0C0"/>
                  </a:outerShdw>
                </a:effectLst>
              </a:rPr>
              <a:t>Sps</a:t>
            </a:r>
            <a:r>
              <a:rPr lang="en-US" sz="2800" b="1" i="1" dirty="0" smtClean="0">
                <a:effectLst>
                  <a:outerShdw blurRad="38100" dist="38100" dir="2700000" algn="tl">
                    <a:srgbClr val="C0C0C0"/>
                  </a:outerShdw>
                </a:effectLst>
              </a:rPr>
              <a:t>. </a:t>
            </a:r>
            <a:r>
              <a:rPr lang="en-US" sz="2800" b="1" i="1" dirty="0" err="1" smtClean="0">
                <a:effectLst>
                  <a:outerShdw blurRad="38100" dist="38100" dir="2700000" algn="tl">
                    <a:srgbClr val="C0C0C0"/>
                  </a:outerShdw>
                </a:effectLst>
              </a:rPr>
              <a:t>bulgaricus</a:t>
            </a:r>
            <a:r>
              <a:rPr lang="en-US" sz="2800" b="1" i="1" dirty="0" smtClean="0">
                <a:effectLst>
                  <a:outerShdw blurRad="38100" dist="38100" dir="2700000" algn="tl">
                    <a:srgbClr val="C0C0C0"/>
                  </a:outerShdw>
                </a:effectLst>
              </a:rPr>
              <a:t>            (</a:t>
            </a:r>
            <a:r>
              <a:rPr lang="en-US" sz="2800" b="1" i="1" dirty="0" err="1" smtClean="0">
                <a:effectLst>
                  <a:outerShdw blurRad="38100" dist="38100" dir="2700000" algn="tl">
                    <a:srgbClr val="C0C0C0"/>
                  </a:outerShdw>
                </a:effectLst>
              </a:rPr>
              <a:t>L.bulgaricus</a:t>
            </a:r>
            <a:r>
              <a:rPr lang="en-US" sz="2800" b="1" i="1" dirty="0" smtClean="0">
                <a:effectLst>
                  <a:outerShdw blurRad="38100" dist="38100" dir="2700000" algn="tl">
                    <a:srgbClr val="C0C0C0"/>
                  </a:outerShdw>
                </a:effectLst>
              </a:rPr>
              <a:t>)</a:t>
            </a:r>
            <a:endParaRPr lang="en-US" sz="2800" b="1" i="1" dirty="0" smtClean="0">
              <a:solidFill>
                <a:srgbClr val="996600"/>
              </a:solidFill>
              <a:effectLst>
                <a:outerShdw blurRad="38100" dist="38100" dir="2700000" algn="tl">
                  <a:srgbClr val="C0C0C0"/>
                </a:outerShdw>
              </a:effectLst>
            </a:endParaRPr>
          </a:p>
          <a:p>
            <a:pPr marL="660400" indent="-660400" eaLnBrk="1" hangingPunct="1">
              <a:buFontTx/>
              <a:buAutoNum type="romanLcPeriod" startAt="3"/>
              <a:defRPr/>
            </a:pPr>
            <a:r>
              <a:rPr lang="en-US" sz="2800" b="1" i="1" dirty="0" err="1" smtClean="0">
                <a:solidFill>
                  <a:srgbClr val="996600"/>
                </a:solidFill>
                <a:effectLst>
                  <a:outerShdw blurRad="38100" dist="38100" dir="2700000" algn="tl">
                    <a:srgbClr val="C0C0C0"/>
                  </a:outerShdw>
                </a:effectLst>
              </a:rPr>
              <a:t>Leuconostoc</a:t>
            </a:r>
            <a:endParaRPr lang="en-US" sz="2400" b="1" i="1" dirty="0" smtClean="0">
              <a:solidFill>
                <a:srgbClr val="996600"/>
              </a:solidFill>
              <a:effectLst>
                <a:outerShdw blurRad="38100" dist="38100" dir="2700000" algn="tl">
                  <a:srgbClr val="C0C0C0"/>
                </a:outerShdw>
              </a:effectLst>
            </a:endParaRPr>
          </a:p>
          <a:p>
            <a:pPr marL="660400" indent="-660400" eaLnBrk="1" hangingPunct="1">
              <a:buFontTx/>
              <a:buNone/>
              <a:defRPr/>
            </a:pPr>
            <a:endParaRPr lang="en-US" b="1" i="1"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990600"/>
            <a:ext cx="8229600" cy="5135563"/>
          </a:xfrm>
        </p:spPr>
        <p:txBody>
          <a:bodyPr/>
          <a:lstStyle/>
          <a:p>
            <a:pPr eaLnBrk="1" hangingPunct="1">
              <a:lnSpc>
                <a:spcPts val="3800"/>
              </a:lnSpc>
              <a:spcBef>
                <a:spcPts val="800"/>
              </a:spcBef>
              <a:spcAft>
                <a:spcPts val="1200"/>
              </a:spcAft>
              <a:buFontTx/>
              <a:buNone/>
              <a:defRPr/>
            </a:pPr>
            <a:r>
              <a:rPr lang="en-US" sz="3600" b="1" dirty="0" smtClean="0">
                <a:solidFill>
                  <a:srgbClr val="CC0000"/>
                </a:solidFill>
              </a:rPr>
              <a:t>Yeast </a:t>
            </a:r>
          </a:p>
          <a:p>
            <a:pPr eaLnBrk="1" hangingPunct="1">
              <a:lnSpc>
                <a:spcPts val="3800"/>
              </a:lnSpc>
              <a:spcBef>
                <a:spcPct val="0"/>
              </a:spcBef>
              <a:defRPr/>
            </a:pPr>
            <a:r>
              <a:rPr lang="en-US" dirty="0" smtClean="0"/>
              <a:t>The most beneficial yeasts for food production are from the genus </a:t>
            </a:r>
            <a:r>
              <a:rPr lang="en-US" i="1" dirty="0" err="1" smtClean="0"/>
              <a:t>Saccharomyces</a:t>
            </a:r>
            <a:r>
              <a:rPr lang="en-US" dirty="0" smtClean="0"/>
              <a:t>. </a:t>
            </a:r>
          </a:p>
          <a:p>
            <a:pPr eaLnBrk="1" hangingPunct="1">
              <a:lnSpc>
                <a:spcPts val="3800"/>
              </a:lnSpc>
              <a:spcBef>
                <a:spcPts val="800"/>
              </a:spcBef>
              <a:defRPr/>
            </a:pPr>
            <a:r>
              <a:rPr lang="en-US" dirty="0" smtClean="0"/>
              <a:t>Yeasts produce desirable </a:t>
            </a:r>
            <a:br>
              <a:rPr lang="en-US" dirty="0" smtClean="0"/>
            </a:br>
            <a:r>
              <a:rPr lang="en-US" dirty="0" smtClean="0"/>
              <a:t>chemical reactions.</a:t>
            </a:r>
          </a:p>
          <a:p>
            <a:pPr eaLnBrk="1" hangingPunct="1">
              <a:lnSpc>
                <a:spcPts val="3800"/>
              </a:lnSpc>
              <a:spcBef>
                <a:spcPts val="800"/>
              </a:spcBef>
              <a:defRPr/>
            </a:pPr>
            <a:r>
              <a:rPr lang="en-US" dirty="0" smtClean="0"/>
              <a:t>Example: leavening of </a:t>
            </a:r>
            <a:br>
              <a:rPr lang="en-US" dirty="0" smtClean="0"/>
            </a:br>
            <a:r>
              <a:rPr lang="en-US" dirty="0" smtClean="0"/>
              <a:t>bread and production of </a:t>
            </a:r>
            <a:br>
              <a:rPr lang="en-US" dirty="0" smtClean="0"/>
            </a:br>
            <a:r>
              <a:rPr lang="en-US" dirty="0" smtClean="0"/>
              <a:t>alcohol. </a:t>
            </a:r>
          </a:p>
        </p:txBody>
      </p:sp>
      <p:pic>
        <p:nvPicPr>
          <p:cNvPr id="13315" name="Picture 7" descr="MPj04025290000[1]"/>
          <p:cNvPicPr>
            <a:picLocks noChangeAspect="1" noChangeArrowheads="1"/>
          </p:cNvPicPr>
          <p:nvPr/>
        </p:nvPicPr>
        <p:blipFill>
          <a:blip r:embed="rId3"/>
          <a:srcRect/>
          <a:stretch>
            <a:fillRect/>
          </a:stretch>
        </p:blipFill>
        <p:spPr bwMode="auto">
          <a:xfrm>
            <a:off x="5715000" y="3429000"/>
            <a:ext cx="3124200" cy="3124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838200" y="990600"/>
            <a:ext cx="7543800" cy="2362200"/>
          </a:xfrm>
        </p:spPr>
        <p:txBody>
          <a:bodyPr/>
          <a:lstStyle/>
          <a:p>
            <a:pPr marL="609600" indent="-609600" eaLnBrk="1" hangingPunct="1">
              <a:lnSpc>
                <a:spcPts val="3800"/>
              </a:lnSpc>
              <a:spcBef>
                <a:spcPct val="0"/>
              </a:spcBef>
              <a:spcAft>
                <a:spcPts val="1200"/>
              </a:spcAft>
              <a:buFont typeface="Symbol" pitchFamily="18" charset="2"/>
              <a:buNone/>
              <a:defRPr/>
            </a:pPr>
            <a:r>
              <a:rPr lang="en-US" sz="3600" b="1" dirty="0" smtClean="0">
                <a:solidFill>
                  <a:srgbClr val="CC0000"/>
                </a:solidFill>
              </a:rPr>
              <a:t>Molds</a:t>
            </a:r>
            <a:endParaRPr lang="en-US" dirty="0" smtClean="0">
              <a:solidFill>
                <a:srgbClr val="CC0000"/>
              </a:solidFill>
            </a:endParaRPr>
          </a:p>
          <a:p>
            <a:pPr marL="609600" indent="-609600" eaLnBrk="1" hangingPunct="1">
              <a:lnSpc>
                <a:spcPts val="3800"/>
              </a:lnSpc>
              <a:spcBef>
                <a:spcPct val="0"/>
              </a:spcBef>
              <a:spcAft>
                <a:spcPts val="1200"/>
              </a:spcAft>
              <a:buFont typeface="Symbol" pitchFamily="18" charset="2"/>
              <a:buChar char=""/>
              <a:defRPr/>
            </a:pPr>
            <a:r>
              <a:rPr lang="en-US" dirty="0" smtClean="0"/>
              <a:t>Molds from the genus </a:t>
            </a:r>
            <a:r>
              <a:rPr lang="en-US" i="1" dirty="0" err="1" smtClean="0"/>
              <a:t>Penicillium</a:t>
            </a:r>
            <a:r>
              <a:rPr lang="en-US" dirty="0" smtClean="0"/>
              <a:t> are associated with the ripening and flavor of cheeses.</a:t>
            </a:r>
          </a:p>
        </p:txBody>
      </p:sp>
      <p:pic>
        <p:nvPicPr>
          <p:cNvPr id="14339" name="Picture 6" descr="MCBD08921_0000[1]"/>
          <p:cNvPicPr>
            <a:picLocks noChangeAspect="1" noChangeArrowheads="1"/>
          </p:cNvPicPr>
          <p:nvPr/>
        </p:nvPicPr>
        <p:blipFill>
          <a:blip r:embed="rId3"/>
          <a:srcRect l="28694" t="49469" r="48900" b="19788"/>
          <a:stretch>
            <a:fillRect/>
          </a:stretch>
        </p:blipFill>
        <p:spPr bwMode="auto">
          <a:xfrm>
            <a:off x="4953000" y="3505200"/>
            <a:ext cx="3071813" cy="2751138"/>
          </a:xfrm>
          <a:prstGeom prst="rect">
            <a:avLst/>
          </a:prstGeom>
          <a:noFill/>
          <a:ln w="9525">
            <a:solidFill>
              <a:schemeClr val="tx1"/>
            </a:solidFill>
            <a:miter lim="800000"/>
            <a:headEnd/>
            <a:tailEnd/>
          </a:ln>
        </p:spPr>
      </p:pic>
      <p:pic>
        <p:nvPicPr>
          <p:cNvPr id="14340" name="Picture 7"/>
          <p:cNvPicPr>
            <a:picLocks noChangeAspect="1" noChangeArrowheads="1"/>
          </p:cNvPicPr>
          <p:nvPr/>
        </p:nvPicPr>
        <p:blipFill>
          <a:blip r:embed="rId4"/>
          <a:srcRect l="49614" t="17296" r="4799" b="15474"/>
          <a:stretch>
            <a:fillRect/>
          </a:stretch>
        </p:blipFill>
        <p:spPr bwMode="auto">
          <a:xfrm>
            <a:off x="1752600" y="3505200"/>
            <a:ext cx="2481263"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3.gstatic.com/images?q=tbn:BZAP2dg75bA2wM:http://www.drpbody.com/images/milkyogurtcheese.gif&amp;t=1"/>
          <p:cNvPicPr>
            <a:picLocks noChangeAspect="1" noChangeArrowheads="1"/>
          </p:cNvPicPr>
          <p:nvPr/>
        </p:nvPicPr>
        <p:blipFill>
          <a:blip r:embed="rId2"/>
          <a:srcRect/>
          <a:stretch>
            <a:fillRect/>
          </a:stretch>
        </p:blipFill>
        <p:spPr bwMode="auto">
          <a:xfrm>
            <a:off x="7105650" y="685800"/>
            <a:ext cx="2038350" cy="223837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defRPr/>
            </a:pPr>
            <a:r>
              <a:rPr lang="en-US" dirty="0" smtClean="0">
                <a:solidFill>
                  <a:srgbClr val="FF0000"/>
                </a:solidFill>
              </a:rPr>
              <a:t>1. </a:t>
            </a:r>
            <a:r>
              <a:rPr lang="en-US" b="1" dirty="0" smtClean="0">
                <a:solidFill>
                  <a:srgbClr val="FF0000"/>
                </a:solidFill>
              </a:rPr>
              <a:t>Buttermilk, Sour cream, Kefir and Koumis</a:t>
            </a:r>
            <a:endParaRPr lang="en-US" dirty="0">
              <a:solidFill>
                <a:srgbClr val="FF0000"/>
              </a:solidFill>
            </a:endParaRPr>
          </a:p>
        </p:txBody>
      </p:sp>
      <p:sp>
        <p:nvSpPr>
          <p:cNvPr id="3" name="Content Placeholder 2"/>
          <p:cNvSpPr>
            <a:spLocks noGrp="1"/>
          </p:cNvSpPr>
          <p:nvPr>
            <p:ph idx="1"/>
          </p:nvPr>
        </p:nvSpPr>
        <p:spPr>
          <a:xfrm>
            <a:off x="228600" y="1295400"/>
            <a:ext cx="7467600" cy="5178425"/>
          </a:xfrm>
        </p:spPr>
        <p:txBody>
          <a:bodyPr>
            <a:normAutofit fontScale="85000" lnSpcReduction="20000"/>
          </a:bodyPr>
          <a:lstStyle/>
          <a:p>
            <a:pPr>
              <a:buFont typeface="Wingdings" pitchFamily="2" charset="2"/>
              <a:buChar char="q"/>
              <a:defRPr/>
            </a:pPr>
            <a:endParaRPr lang="en-US" dirty="0" smtClean="0"/>
          </a:p>
          <a:p>
            <a:pPr>
              <a:buFont typeface="Wingdings" pitchFamily="2" charset="2"/>
              <a:buChar char="q"/>
              <a:defRPr/>
            </a:pPr>
            <a:r>
              <a:rPr lang="en-US" dirty="0" smtClean="0"/>
              <a:t>Different products are produced by using different strains of lactic acid bacteria as starter cultures and different fractions of whole milk as the starting substrate.</a:t>
            </a:r>
          </a:p>
          <a:p>
            <a:pPr>
              <a:buFont typeface="Wingdings" pitchFamily="2" charset="2"/>
              <a:buChar char="q"/>
              <a:defRPr/>
            </a:pPr>
            <a:r>
              <a:rPr lang="en-US" dirty="0" smtClean="0"/>
              <a:t>Sour cream uses Streptococcus cremoris or S. lactis for producing lactic acid and Leuconostoc cremoris for characteristic flavour.</a:t>
            </a:r>
          </a:p>
          <a:p>
            <a:pPr>
              <a:buFont typeface="Wingdings" pitchFamily="2" charset="2"/>
              <a:buChar char="q"/>
              <a:defRPr/>
            </a:pPr>
            <a:r>
              <a:rPr lang="en-US" dirty="0" smtClean="0"/>
              <a:t>Cream is starting substrate. Butter is normally made by churning cream that has been soured by lactic acid bacteria. </a:t>
            </a:r>
          </a:p>
          <a:p>
            <a:pPr>
              <a:buFont typeface="Wingdings" pitchFamily="2" charset="2"/>
              <a:buChar char="q"/>
              <a:defRPr/>
            </a:pPr>
            <a:r>
              <a:rPr lang="en-US" dirty="0" smtClean="0"/>
              <a:t>Streptococcus cremoris or S. lactis is used to produce lactic acid rapidly and Leuconostoc citrovorum produces necessary flavors.</a:t>
            </a:r>
          </a:p>
          <a:p>
            <a:pPr>
              <a:buFont typeface="Wingdings" pitchFamily="2" charset="2"/>
              <a:buChar char="q"/>
              <a:defRPr/>
            </a:pPr>
            <a:r>
              <a:rPr lang="en-US" dirty="0" smtClean="0"/>
              <a:t> Kefir and Koumis, popular in Europe are fermentation products of S. lactis, S. cremoris, other Lactobacillus </a:t>
            </a:r>
            <a:r>
              <a:rPr lang="en-US" dirty="0" err="1" smtClean="0"/>
              <a:t>spp</a:t>
            </a:r>
            <a:r>
              <a:rPr lang="en-US" dirty="0" smtClean="0"/>
              <a:t> and yeasts.</a:t>
            </a:r>
            <a:endParaRPr lang="en-US" dirty="0"/>
          </a:p>
        </p:txBody>
      </p:sp>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rPr>
              <a:t>2. </a:t>
            </a:r>
            <a:r>
              <a:rPr lang="en-US" b="1" dirty="0" smtClean="0">
                <a:solidFill>
                  <a:srgbClr val="FF0000"/>
                </a:solidFill>
              </a:rPr>
              <a:t>Yoghurt.</a:t>
            </a:r>
            <a:endParaRPr lang="en-US" dirty="0">
              <a:solidFill>
                <a:srgbClr val="FF0000"/>
              </a:solidFill>
            </a:endParaRPr>
          </a:p>
        </p:txBody>
      </p:sp>
      <p:sp>
        <p:nvSpPr>
          <p:cNvPr id="3" name="Content Placeholder 2"/>
          <p:cNvSpPr>
            <a:spLocks noGrp="1"/>
          </p:cNvSpPr>
          <p:nvPr>
            <p:ph idx="1"/>
          </p:nvPr>
        </p:nvSpPr>
        <p:spPr/>
        <p:txBody>
          <a:bodyPr>
            <a:normAutofit/>
          </a:bodyPr>
          <a:lstStyle/>
          <a:p>
            <a:pPr eaLnBrk="1" hangingPunct="1">
              <a:lnSpc>
                <a:spcPct val="90000"/>
              </a:lnSpc>
              <a:defRPr/>
            </a:pPr>
            <a:r>
              <a:rPr lang="en-US" dirty="0" smtClean="0"/>
              <a:t>How do we know there are beneficial microorganisms in yogurt?</a:t>
            </a:r>
          </a:p>
          <a:p>
            <a:pPr eaLnBrk="1" hangingPunct="1">
              <a:lnSpc>
                <a:spcPct val="90000"/>
              </a:lnSpc>
              <a:defRPr/>
            </a:pPr>
            <a:r>
              <a:rPr lang="en-US" dirty="0" smtClean="0"/>
              <a:t>Are they listed in the ingredients?</a:t>
            </a:r>
          </a:p>
          <a:p>
            <a:pPr eaLnBrk="1" hangingPunct="1">
              <a:lnSpc>
                <a:spcPct val="90000"/>
              </a:lnSpc>
              <a:defRPr/>
            </a:pPr>
            <a:r>
              <a:rPr lang="en-US" dirty="0" smtClean="0"/>
              <a:t>What does “live active cultures” mean on the container?</a:t>
            </a:r>
          </a:p>
          <a:p>
            <a:pPr lvl="1" eaLnBrk="1" hangingPunct="1">
              <a:lnSpc>
                <a:spcPct val="90000"/>
              </a:lnSpc>
              <a:defRPr/>
            </a:pPr>
            <a:r>
              <a:rPr lang="en-US" dirty="0" smtClean="0"/>
              <a:t>Refers to the living organisms: </a:t>
            </a:r>
            <a:r>
              <a:rPr lang="en-US" i="1" dirty="0" smtClean="0"/>
              <a:t>L. </a:t>
            </a:r>
            <a:r>
              <a:rPr lang="en-US" i="1" dirty="0" err="1" smtClean="0"/>
              <a:t>Bulgaricus</a:t>
            </a:r>
            <a:r>
              <a:rPr lang="en-US" i="1" dirty="0" smtClean="0"/>
              <a:t> &amp; S. </a:t>
            </a:r>
            <a:r>
              <a:rPr lang="en-US" i="1" dirty="0" err="1" smtClean="0"/>
              <a:t>Thermophilus</a:t>
            </a:r>
            <a:endParaRPr lang="en-US" i="1" dirty="0" smtClean="0"/>
          </a:p>
          <a:p>
            <a:pPr lvl="1" eaLnBrk="1" hangingPunct="1">
              <a:lnSpc>
                <a:spcPct val="90000"/>
              </a:lnSpc>
              <a:defRPr/>
            </a:pPr>
            <a:r>
              <a:rPr lang="en-US" dirty="0" smtClean="0"/>
              <a:t>Convert pasteurized milk to yogurt during fermentation</a:t>
            </a:r>
          </a:p>
          <a:p>
            <a:pPr lvl="1" eaLnBrk="1" hangingPunct="1">
              <a:lnSpc>
                <a:spcPct val="90000"/>
              </a:lnSpc>
              <a:defRPr/>
            </a:pPr>
            <a:r>
              <a:rPr lang="en-US" dirty="0" smtClean="0"/>
              <a:t>Help support healthy digestion</a:t>
            </a:r>
          </a:p>
        </p:txBody>
      </p:sp>
      <p:pic>
        <p:nvPicPr>
          <p:cNvPr id="16388" name="Picture 2" descr="http://t3.gstatic.com/images?q=tbn:BZAP2dg75bA2wM:http://www.drpbody.com/images/milkyogurtcheese.gif&amp;t=1"/>
          <p:cNvPicPr>
            <a:picLocks noChangeAspect="1" noChangeArrowheads="1"/>
          </p:cNvPicPr>
          <p:nvPr/>
        </p:nvPicPr>
        <p:blipFill>
          <a:blip r:embed="rId2"/>
          <a:srcRect/>
          <a:stretch>
            <a:fillRect/>
          </a:stretch>
        </p:blipFill>
        <p:spPr bwMode="auto">
          <a:xfrm>
            <a:off x="7010400" y="0"/>
            <a:ext cx="1600200" cy="16002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FF0000"/>
                </a:solidFill>
              </a:rPr>
              <a:t>3. </a:t>
            </a:r>
            <a:r>
              <a:rPr lang="en-US" b="1" dirty="0" smtClean="0">
                <a:solidFill>
                  <a:srgbClr val="FF0000"/>
                </a:solidFill>
              </a:rPr>
              <a:t>Cheese.</a:t>
            </a:r>
            <a:r>
              <a:rPr lang="en-US" dirty="0" smtClean="0">
                <a:solidFill>
                  <a:srgbClr val="FF0000"/>
                </a:solidFill>
              </a:rPr>
              <a:t> </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7772400" cy="5791200"/>
          </a:xfrm>
        </p:spPr>
        <p:txBody>
          <a:bodyPr>
            <a:normAutofit fontScale="85000" lnSpcReduction="20000"/>
          </a:bodyPr>
          <a:lstStyle/>
          <a:p>
            <a:pPr>
              <a:defRPr/>
            </a:pPr>
            <a:r>
              <a:rPr lang="en-US" dirty="0" smtClean="0"/>
              <a:t>Cheese consists of milk curds that have been separated from the liquid portion of the milk (whey). The curdling of milk is done by enzyme rennin (casein coagulase or chymosin) and lactic acid bacterial starter cultures. </a:t>
            </a:r>
          </a:p>
          <a:p>
            <a:pPr>
              <a:defRPr/>
            </a:pPr>
            <a:r>
              <a:rPr lang="en-US" dirty="0" smtClean="0"/>
              <a:t>Cheeses are classified as soft (high, 50-80% water content), semi hard (about 45% water) and hard (a low water content, less than 40%). </a:t>
            </a:r>
          </a:p>
          <a:p>
            <a:pPr>
              <a:defRPr/>
            </a:pPr>
            <a:r>
              <a:rPr lang="en-US" dirty="0" smtClean="0"/>
              <a:t>They are also classified as unriped if produced by single-step fermentation or ripened if additional growth is required during maturation of the cheese to achieve the desired taste, texture and aroma. </a:t>
            </a:r>
          </a:p>
          <a:p>
            <a:pPr>
              <a:defRPr/>
            </a:pPr>
            <a:r>
              <a:rPr lang="en-US" dirty="0" smtClean="0"/>
              <a:t>Cottage and cream are soft, unripened cheese; Brie, Camembert and Limburger are soft, 1-5 months ripened cheeses; </a:t>
            </a:r>
          </a:p>
          <a:p>
            <a:pPr>
              <a:defRPr/>
            </a:pPr>
            <a:r>
              <a:rPr lang="en-US" dirty="0" smtClean="0"/>
              <a:t>Blue, Brick, Gorgonzola, Monterey, Muenster and Roquefort are semi soft, 1-12 months ripened cheeses, whereas Cheddar and Colby are hard, 3-12 months ripened cheeses.</a:t>
            </a:r>
            <a:br>
              <a:rPr lang="en-US" dirty="0" smtClean="0"/>
            </a:br>
            <a:r>
              <a:rPr lang="en-US" dirty="0" smtClean="0"/>
              <a:t/>
            </a:r>
            <a:br>
              <a:rPr lang="en-US" dirty="0" smtClean="0"/>
            </a:br>
            <a:endParaRPr lang="en-US" dirty="0" smtClean="0"/>
          </a:p>
          <a:p>
            <a:pPr>
              <a:defRPr/>
            </a:pPr>
            <a:endParaRPr lang="en-US" dirty="0"/>
          </a:p>
        </p:txBody>
      </p:sp>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788025"/>
          </a:xfrm>
        </p:spPr>
        <p:txBody>
          <a:bodyPr>
            <a:noAutofit/>
          </a:bodyPr>
          <a:lstStyle/>
          <a:p>
            <a:pPr>
              <a:defRPr/>
            </a:pPr>
            <a:r>
              <a:rPr lang="en-US" sz="2800" dirty="0" smtClean="0"/>
              <a:t>Natural production of cheese involves lactic acid fermentation, with various mixtures of Streptococcus and Lactobacillus spp. used as starter cultures. </a:t>
            </a:r>
          </a:p>
          <a:p>
            <a:pPr>
              <a:defRPr/>
            </a:pPr>
            <a:r>
              <a:rPr lang="en-US" sz="2800" dirty="0" smtClean="0"/>
              <a:t>The flavour results from use of different microbial starter cultures, varying incubation times and conditions and the inclusion or omission of secondary microbial species late in the process. </a:t>
            </a:r>
          </a:p>
          <a:p>
            <a:pPr>
              <a:defRPr/>
            </a:pPr>
            <a:r>
              <a:rPr lang="en-US" sz="2800" dirty="0" smtClean="0"/>
              <a:t>Ripening involves additional enzymatic transformations after the formation of cheese curd.</a:t>
            </a:r>
            <a:endParaRPr lang="en-US" sz="2800" dirty="0"/>
          </a:p>
        </p:txBody>
      </p:sp>
      <p:pic>
        <p:nvPicPr>
          <p:cNvPr id="18435" name="Picture 2" descr="http://t3.gstatic.com/images?q=tbn:BZAP2dg75bA2wM:http://www.drpbody.com/images/milkyogurtcheese.gif&amp;t=1"/>
          <p:cNvPicPr>
            <a:picLocks noChangeAspect="1" noChangeArrowheads="1"/>
          </p:cNvPicPr>
          <p:nvPr/>
        </p:nvPicPr>
        <p:blipFill>
          <a:blip r:embed="rId2"/>
          <a:srcRect/>
          <a:stretch>
            <a:fillRect/>
          </a:stretch>
        </p:blipFill>
        <p:spPr bwMode="auto">
          <a:xfrm>
            <a:off x="7105650" y="685800"/>
            <a:ext cx="2038350" cy="223837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788025"/>
          </a:xfrm>
        </p:spPr>
        <p:txBody>
          <a:bodyPr>
            <a:noAutofit/>
          </a:bodyPr>
          <a:lstStyle/>
          <a:p>
            <a:pPr>
              <a:defRPr/>
            </a:pPr>
            <a:r>
              <a:rPr lang="en-US" sz="2800" dirty="0" smtClean="0"/>
              <a:t>Swiss cheese formation involves a late propionic acid fermentation with ripening done by Propionibacteria shermanii.</a:t>
            </a:r>
          </a:p>
          <a:p>
            <a:pPr>
              <a:defRPr/>
            </a:pPr>
            <a:r>
              <a:rPr lang="en-US" sz="2800" dirty="0" smtClean="0"/>
              <a:t> Various fungi are also used in the ripening of different cheeses. </a:t>
            </a:r>
          </a:p>
          <a:p>
            <a:pPr>
              <a:defRPr/>
            </a:pPr>
            <a:r>
              <a:rPr lang="en-US" sz="2800" dirty="0" smtClean="0"/>
              <a:t>The unripened cheese is inoculated with fungal spores.</a:t>
            </a:r>
          </a:p>
          <a:p>
            <a:pPr>
              <a:defRPr/>
            </a:pPr>
            <a:r>
              <a:rPr lang="en-US" sz="2800" dirty="0" smtClean="0"/>
              <a:t>Blue cheeses are produced by Penicillium spp. Roquefort cheese is produced by using P. roqueforti and Camembert and Brie by using P. camemberti and P. candidum.</a:t>
            </a:r>
            <a:br>
              <a:rPr lang="en-US" sz="2800" dirty="0" smtClean="0"/>
            </a:br>
            <a:endParaRPr lang="en-US" sz="2800" dirty="0" smtClean="0"/>
          </a:p>
          <a:p>
            <a:pPr>
              <a:defRPr/>
            </a:pPr>
            <a:endParaRPr lang="en-US" sz="2800" dirty="0"/>
          </a:p>
        </p:txBody>
      </p:sp>
      <p:pic>
        <p:nvPicPr>
          <p:cNvPr id="19459" name="Picture 2" descr="http://t3.gstatic.com/images?q=tbn:BZAP2dg75bA2wM:http://www.drpbody.com/images/milkyogurtcheese.gif&amp;t=1"/>
          <p:cNvPicPr>
            <a:picLocks noChangeAspect="1" noChangeArrowheads="1"/>
          </p:cNvPicPr>
          <p:nvPr/>
        </p:nvPicPr>
        <p:blipFill>
          <a:blip r:embed="rId2"/>
          <a:srcRect/>
          <a:stretch>
            <a:fillRect/>
          </a:stretch>
        </p:blipFill>
        <p:spPr bwMode="auto">
          <a:xfrm>
            <a:off x="7105650" y="685800"/>
            <a:ext cx="2038350" cy="223837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eaLnBrk="1" hangingPunct="1">
              <a:defRPr/>
            </a:pPr>
            <a:r>
              <a:rPr lang="en-US" dirty="0" smtClean="0"/>
              <a:t>Soda</a:t>
            </a:r>
          </a:p>
        </p:txBody>
      </p:sp>
      <p:sp>
        <p:nvSpPr>
          <p:cNvPr id="35843" name="Rectangle 3"/>
          <p:cNvSpPr>
            <a:spLocks noGrp="1" noChangeArrowheads="1"/>
          </p:cNvSpPr>
          <p:nvPr>
            <p:ph idx="1"/>
          </p:nvPr>
        </p:nvSpPr>
        <p:spPr/>
        <p:txBody>
          <a:bodyPr/>
          <a:lstStyle/>
          <a:p>
            <a:pPr eaLnBrk="1" hangingPunct="1">
              <a:lnSpc>
                <a:spcPct val="90000"/>
              </a:lnSpc>
              <a:defRPr/>
            </a:pPr>
            <a:r>
              <a:rPr lang="en-US" dirty="0" smtClean="0"/>
              <a:t>Microorganisms are used to make this can of soda?</a:t>
            </a:r>
          </a:p>
          <a:p>
            <a:pPr eaLnBrk="1" hangingPunct="1">
              <a:lnSpc>
                <a:spcPct val="90000"/>
              </a:lnSpc>
              <a:defRPr/>
            </a:pPr>
            <a:r>
              <a:rPr lang="en-US" dirty="0" smtClean="0"/>
              <a:t>citric acid comes from Microbial source-Most common organisms used for production of citric acid are </a:t>
            </a:r>
            <a:r>
              <a:rPr lang="en-US" dirty="0" err="1" smtClean="0"/>
              <a:t>Aspergillus</a:t>
            </a:r>
            <a:r>
              <a:rPr lang="en-US" dirty="0" smtClean="0"/>
              <a:t> </a:t>
            </a:r>
            <a:r>
              <a:rPr lang="en-US" dirty="0" err="1" smtClean="0"/>
              <a:t>niger</a:t>
            </a:r>
            <a:r>
              <a:rPr lang="en-US" dirty="0" smtClean="0"/>
              <a:t>, Bacillus </a:t>
            </a:r>
            <a:r>
              <a:rPr lang="en-US" dirty="0" err="1" smtClean="0"/>
              <a:t>subtilis</a:t>
            </a:r>
            <a:r>
              <a:rPr lang="en-US" dirty="0" smtClean="0"/>
              <a:t>.</a:t>
            </a:r>
          </a:p>
          <a:p>
            <a:pPr eaLnBrk="1" hangingPunct="1">
              <a:lnSpc>
                <a:spcPct val="90000"/>
              </a:lnSpc>
              <a:defRPr/>
            </a:pPr>
            <a:r>
              <a:rPr lang="en-US" dirty="0" smtClean="0"/>
              <a:t>Citrus fruit: lemons &amp; limes</a:t>
            </a:r>
          </a:p>
          <a:p>
            <a:pPr eaLnBrk="1" hangingPunct="1">
              <a:lnSpc>
                <a:spcPct val="90000"/>
              </a:lnSpc>
              <a:defRPr/>
            </a:pPr>
            <a:r>
              <a:rPr lang="en-US" dirty="0" smtClean="0"/>
              <a:t>Preservative; used to add an acidic or sour taste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2"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chor="t"/>
          <a:lstStyle/>
          <a:p>
            <a:pPr eaLnBrk="1" hangingPunct="1">
              <a:defRPr/>
            </a:pPr>
            <a:r>
              <a:rPr lang="en-US" smtClean="0"/>
              <a:t>Soda (cont)</a:t>
            </a:r>
          </a:p>
        </p:txBody>
      </p:sp>
      <p:sp>
        <p:nvSpPr>
          <p:cNvPr id="36867" name="Rectangle 3"/>
          <p:cNvSpPr>
            <a:spLocks noGrp="1" noChangeArrowheads="1"/>
          </p:cNvSpPr>
          <p:nvPr>
            <p:ph idx="1"/>
          </p:nvPr>
        </p:nvSpPr>
        <p:spPr/>
        <p:txBody>
          <a:bodyPr/>
          <a:lstStyle/>
          <a:p>
            <a:pPr eaLnBrk="1" hangingPunct="1">
              <a:defRPr/>
            </a:pPr>
            <a:r>
              <a:rPr lang="en-US" dirty="0" smtClean="0"/>
              <a:t>Demand for citric acid went beyond what could be extracted from citrus fruit</a:t>
            </a:r>
          </a:p>
          <a:p>
            <a:pPr eaLnBrk="1" hangingPunct="1">
              <a:defRPr/>
            </a:pPr>
            <a:r>
              <a:rPr lang="en-US" dirty="0" smtClean="0"/>
              <a:t>Industry needed an alternative</a:t>
            </a:r>
          </a:p>
          <a:p>
            <a:pPr eaLnBrk="1" hangingPunct="1">
              <a:defRPr/>
            </a:pPr>
            <a:r>
              <a:rPr lang="en-US" dirty="0" smtClean="0"/>
              <a:t>Mold: 99% of the world’s citric acid is produced with the help of this mold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u="sng" dirty="0" smtClean="0"/>
              <a:t>Fuel Production</a:t>
            </a:r>
          </a:p>
        </p:txBody>
      </p:sp>
      <p:sp>
        <p:nvSpPr>
          <p:cNvPr id="6147" name="Rectangle 3"/>
          <p:cNvSpPr>
            <a:spLocks noGrp="1" noChangeArrowheads="1"/>
          </p:cNvSpPr>
          <p:nvPr>
            <p:ph idx="1"/>
          </p:nvPr>
        </p:nvSpPr>
        <p:spPr/>
        <p:txBody>
          <a:bodyPr/>
          <a:lstStyle/>
          <a:p>
            <a:pPr eaLnBrk="1" hangingPunct="1">
              <a:buFontTx/>
              <a:buChar char="•"/>
              <a:defRPr/>
            </a:pPr>
            <a:r>
              <a:rPr lang="en-US" dirty="0" err="1" smtClean="0"/>
              <a:t>Archaebacteria</a:t>
            </a:r>
            <a:r>
              <a:rPr lang="en-US" dirty="0" smtClean="0"/>
              <a:t> produce methane gas, which makes up 20% of the world’s natural gas used for fuel.</a:t>
            </a:r>
          </a:p>
        </p:txBody>
      </p:sp>
      <p:pic>
        <p:nvPicPr>
          <p:cNvPr id="4100" name="Picture 5" descr="I11-29-archaea2"/>
          <p:cNvPicPr>
            <a:picLocks noChangeAspect="1" noChangeArrowheads="1"/>
          </p:cNvPicPr>
          <p:nvPr/>
        </p:nvPicPr>
        <p:blipFill>
          <a:blip r:embed="rId2"/>
          <a:srcRect/>
          <a:stretch>
            <a:fillRect/>
          </a:stretch>
        </p:blipFill>
        <p:spPr bwMode="auto">
          <a:xfrm>
            <a:off x="2209800" y="3962400"/>
            <a:ext cx="45339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t>Fermented Foods</a:t>
            </a:r>
          </a:p>
        </p:txBody>
      </p:sp>
      <p:sp>
        <p:nvSpPr>
          <p:cNvPr id="19459" name="Rectangle 3"/>
          <p:cNvSpPr>
            <a:spLocks noGrp="1" noChangeArrowheads="1"/>
          </p:cNvSpPr>
          <p:nvPr>
            <p:ph idx="1"/>
          </p:nvPr>
        </p:nvSpPr>
        <p:spPr/>
        <p:txBody>
          <a:bodyPr/>
          <a:lstStyle/>
          <a:p>
            <a:pPr>
              <a:defRPr/>
            </a:pPr>
            <a:r>
              <a:rPr lang="en-US" dirty="0" smtClean="0"/>
              <a:t>Alcoholic Beverages</a:t>
            </a:r>
          </a:p>
          <a:p>
            <a:pPr lvl="1">
              <a:defRPr/>
            </a:pPr>
            <a:r>
              <a:rPr lang="en-US" dirty="0" smtClean="0"/>
              <a:t>Alcohol is produced from fermentation by the yeast </a:t>
            </a:r>
            <a:r>
              <a:rPr lang="en-US" i="1" dirty="0" err="1" smtClean="0"/>
              <a:t>Saccharomyces</a:t>
            </a:r>
            <a:r>
              <a:rPr lang="en-US" i="1" dirty="0" smtClean="0"/>
              <a:t> </a:t>
            </a:r>
            <a:r>
              <a:rPr lang="en-US" i="1" dirty="0" err="1" smtClean="0"/>
              <a:t>cerevisiae</a:t>
            </a:r>
            <a:endParaRPr lang="en-US" dirty="0" smtClean="0"/>
          </a:p>
          <a:p>
            <a:pPr>
              <a:defRPr/>
            </a:pPr>
            <a:r>
              <a:rPr lang="en-US" dirty="0" smtClean="0"/>
              <a:t>Bread</a:t>
            </a:r>
          </a:p>
          <a:p>
            <a:pPr>
              <a:defRPr/>
            </a:pPr>
            <a:r>
              <a:rPr lang="en-US" dirty="0" smtClean="0"/>
              <a:t>Dairy Products</a:t>
            </a:r>
          </a:p>
          <a:p>
            <a:pPr>
              <a:defRPr/>
            </a:pPr>
            <a:r>
              <a:rPr lang="en-US" dirty="0" smtClean="0"/>
              <a:t>Other Fermented Foods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dirty="0" smtClean="0"/>
              <a:t>Production of Breads</a:t>
            </a:r>
          </a:p>
        </p:txBody>
      </p:sp>
      <p:sp>
        <p:nvSpPr>
          <p:cNvPr id="20483" name="Rectangle 3"/>
          <p:cNvSpPr>
            <a:spLocks noGrp="1" noChangeArrowheads="1"/>
          </p:cNvSpPr>
          <p:nvPr>
            <p:ph idx="1"/>
          </p:nvPr>
        </p:nvSpPr>
        <p:spPr/>
        <p:txBody>
          <a:bodyPr/>
          <a:lstStyle/>
          <a:p>
            <a:pPr>
              <a:defRPr/>
            </a:pPr>
            <a:r>
              <a:rPr lang="en-US" sz="2800" dirty="0" smtClean="0"/>
              <a:t>involves growth of </a:t>
            </a:r>
            <a:r>
              <a:rPr lang="en-US" sz="2800" i="1" dirty="0" err="1" smtClean="0"/>
              <a:t>Saccharomyces</a:t>
            </a:r>
            <a:r>
              <a:rPr lang="en-US" sz="2800" dirty="0" smtClean="0"/>
              <a:t> </a:t>
            </a:r>
            <a:r>
              <a:rPr lang="en-US" sz="2800" i="1" dirty="0" err="1" smtClean="0"/>
              <a:t>cerevisiae</a:t>
            </a:r>
            <a:r>
              <a:rPr lang="en-US" sz="2800" dirty="0" smtClean="0"/>
              <a:t> (baker’s yeast) under aerobic conditions</a:t>
            </a:r>
          </a:p>
          <a:p>
            <a:pPr lvl="1">
              <a:defRPr/>
            </a:pPr>
            <a:r>
              <a:rPr lang="en-US" sz="2400" dirty="0" smtClean="0"/>
              <a:t>maximizes CO</a:t>
            </a:r>
            <a:r>
              <a:rPr lang="en-US" sz="2400" baseline="-25000" dirty="0" smtClean="0"/>
              <a:t>2</a:t>
            </a:r>
            <a:r>
              <a:rPr lang="en-US" sz="2400" dirty="0" smtClean="0"/>
              <a:t> production, which leavens bread</a:t>
            </a:r>
          </a:p>
          <a:p>
            <a:pPr>
              <a:defRPr/>
            </a:pPr>
            <a:r>
              <a:rPr lang="en-US" sz="2800" dirty="0" smtClean="0"/>
              <a:t>other microbes used to make special breads (e.g., sourdough bread )</a:t>
            </a:r>
          </a:p>
          <a:p>
            <a:pPr>
              <a:defRPr/>
            </a:pPr>
            <a:r>
              <a:rPr lang="en-US" sz="2800" dirty="0" smtClean="0"/>
              <a:t>can be spoiled by </a:t>
            </a:r>
            <a:r>
              <a:rPr lang="en-US" sz="2800" i="1" dirty="0" smtClean="0"/>
              <a:t>Bacillus</a:t>
            </a:r>
            <a:r>
              <a:rPr lang="en-US" sz="2800" dirty="0" smtClean="0"/>
              <a:t> species that produce </a:t>
            </a:r>
            <a:r>
              <a:rPr lang="en-US" sz="2800" dirty="0" err="1" smtClean="0"/>
              <a:t>ropiness</a:t>
            </a: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defRPr/>
            </a:pPr>
            <a:r>
              <a:rPr lang="en-US" sz="4500" b="1" dirty="0" smtClean="0"/>
              <a:t>Production of alcoholic beverages</a:t>
            </a:r>
          </a:p>
        </p:txBody>
      </p:sp>
      <p:sp>
        <p:nvSpPr>
          <p:cNvPr id="21507" name="Rectangle 3"/>
          <p:cNvSpPr>
            <a:spLocks noGrp="1" noChangeArrowheads="1"/>
          </p:cNvSpPr>
          <p:nvPr>
            <p:ph idx="1"/>
          </p:nvPr>
        </p:nvSpPr>
        <p:spPr/>
        <p:txBody>
          <a:bodyPr/>
          <a:lstStyle/>
          <a:p>
            <a:pPr>
              <a:defRPr/>
            </a:pPr>
            <a:r>
              <a:rPr lang="en-US" sz="3600" dirty="0" smtClean="0"/>
              <a:t>Fermentation of fruit juice results in wine. Most wine is made from grapes. </a:t>
            </a:r>
          </a:p>
          <a:p>
            <a:pPr>
              <a:defRPr/>
            </a:pPr>
            <a:r>
              <a:rPr lang="en-US" sz="3600" dirty="0" smtClean="0"/>
              <a:t>Beer and ale is produced by the fermentation of malted grains.</a:t>
            </a:r>
          </a:p>
          <a:p>
            <a:pPr>
              <a:defRPr/>
            </a:pPr>
            <a:r>
              <a:rPr lang="en-US" sz="3600" dirty="0" smtClean="0"/>
              <a:t>Distilled beverages are produced by concentrating alcohol by distillation.  </a:t>
            </a:r>
          </a:p>
          <a:p>
            <a:pPr>
              <a:defRPr/>
            </a:pP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mtClean="0"/>
              <a:t>Fermented Foods</a:t>
            </a:r>
          </a:p>
        </p:txBody>
      </p:sp>
      <p:sp>
        <p:nvSpPr>
          <p:cNvPr id="22531" name="Rectangle 3"/>
          <p:cNvSpPr>
            <a:spLocks noGrp="1" noChangeArrowheads="1"/>
          </p:cNvSpPr>
          <p:nvPr>
            <p:ph idx="1"/>
          </p:nvPr>
        </p:nvSpPr>
        <p:spPr>
          <a:xfrm>
            <a:off x="609600" y="1371600"/>
            <a:ext cx="7924800" cy="4419600"/>
          </a:xfrm>
        </p:spPr>
        <p:txBody>
          <a:bodyPr>
            <a:normAutofit/>
          </a:bodyPr>
          <a:lstStyle/>
          <a:p>
            <a:pPr>
              <a:defRPr/>
            </a:pPr>
            <a:r>
              <a:rPr lang="en-US" dirty="0" smtClean="0"/>
              <a:t>Beer</a:t>
            </a:r>
          </a:p>
          <a:p>
            <a:pPr lvl="1">
              <a:defRPr/>
            </a:pPr>
            <a:r>
              <a:rPr lang="en-US" dirty="0" smtClean="0"/>
              <a:t>“Beer is dear”</a:t>
            </a:r>
          </a:p>
          <a:p>
            <a:pPr lvl="1">
              <a:defRPr/>
            </a:pPr>
            <a:r>
              <a:rPr lang="en-US" dirty="0" smtClean="0"/>
              <a:t>Produced by the fermentation of malted grain</a:t>
            </a:r>
          </a:p>
          <a:p>
            <a:pPr lvl="2">
              <a:defRPr/>
            </a:pPr>
            <a:r>
              <a:rPr lang="en-US" dirty="0" smtClean="0"/>
              <a:t>Malted grain: Grain that has been allowed to germinate, then dried in a kiln &amp; perhaps roasted</a:t>
            </a:r>
          </a:p>
          <a:p>
            <a:pPr lvl="2">
              <a:defRPr/>
            </a:pPr>
            <a:r>
              <a:rPr lang="en-US" dirty="0" smtClean="0"/>
              <a:t>Germinating the grain causes the production of a number of enzymes, most notably α- and β-amylase</a:t>
            </a:r>
          </a:p>
          <a:p>
            <a:pPr lvl="2">
              <a:defRPr/>
            </a:pPr>
            <a:r>
              <a:rPr lang="en-US" dirty="0" smtClean="0"/>
              <a:t>Malted grains that may be used are barley, rye, or wheat</a:t>
            </a:r>
          </a:p>
          <a:p>
            <a:pPr lvl="2">
              <a:defRPr/>
            </a:pPr>
            <a:r>
              <a:rPr lang="en-US" dirty="0" err="1" smtClean="0"/>
              <a:t>Unmalted</a:t>
            </a:r>
            <a:r>
              <a:rPr lang="en-US" dirty="0" smtClean="0"/>
              <a:t> grains, such as rice or corn, may also be used</a:t>
            </a:r>
          </a:p>
          <a:p>
            <a:pPr lvl="1">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3163" y="0"/>
            <a:ext cx="7772400" cy="981075"/>
          </a:xfrm>
        </p:spPr>
        <p:txBody>
          <a:bodyPr/>
          <a:lstStyle/>
          <a:p>
            <a:pPr>
              <a:defRPr/>
            </a:pPr>
            <a:r>
              <a:rPr lang="en-US" sz="4500" b="1" smtClean="0"/>
              <a:t>Beer</a:t>
            </a:r>
          </a:p>
        </p:txBody>
      </p:sp>
      <p:sp>
        <p:nvSpPr>
          <p:cNvPr id="23555" name="Rectangle 3"/>
          <p:cNvSpPr>
            <a:spLocks noGrp="1" noChangeArrowheads="1"/>
          </p:cNvSpPr>
          <p:nvPr>
            <p:ph idx="1"/>
          </p:nvPr>
        </p:nvSpPr>
        <p:spPr>
          <a:xfrm>
            <a:off x="1173163" y="1268413"/>
            <a:ext cx="7772400" cy="4827587"/>
          </a:xfrm>
        </p:spPr>
        <p:txBody>
          <a:bodyPr>
            <a:normAutofit fontScale="92500" lnSpcReduction="20000"/>
          </a:bodyPr>
          <a:lstStyle/>
          <a:p>
            <a:pPr>
              <a:lnSpc>
                <a:spcPct val="80000"/>
              </a:lnSpc>
              <a:defRPr/>
            </a:pPr>
            <a:r>
              <a:rPr lang="en-US" sz="2800" dirty="0" smtClean="0">
                <a:solidFill>
                  <a:srgbClr val="000066"/>
                </a:solidFill>
              </a:rPr>
              <a:t>The starch in malt is converted to sugar by natural enzymes. </a:t>
            </a:r>
          </a:p>
          <a:p>
            <a:pPr>
              <a:lnSpc>
                <a:spcPct val="80000"/>
              </a:lnSpc>
              <a:defRPr/>
            </a:pPr>
            <a:r>
              <a:rPr lang="en-US" sz="2800" dirty="0" smtClean="0">
                <a:solidFill>
                  <a:srgbClr val="000066"/>
                </a:solidFill>
              </a:rPr>
              <a:t>Sugars are then fermented by yeasts. </a:t>
            </a:r>
          </a:p>
          <a:p>
            <a:pPr>
              <a:lnSpc>
                <a:spcPct val="80000"/>
              </a:lnSpc>
              <a:defRPr/>
            </a:pPr>
            <a:r>
              <a:rPr lang="en-US" sz="2800" dirty="0" smtClean="0">
                <a:solidFill>
                  <a:srgbClr val="000066"/>
                </a:solidFill>
              </a:rPr>
              <a:t>The aqueous extract (</a:t>
            </a:r>
            <a:r>
              <a:rPr lang="en-US" sz="2800" dirty="0" err="1" smtClean="0">
                <a:solidFill>
                  <a:srgbClr val="000066"/>
                </a:solidFill>
              </a:rPr>
              <a:t>wort</a:t>
            </a:r>
            <a:r>
              <a:rPr lang="en-US" sz="2800" dirty="0" smtClean="0">
                <a:solidFill>
                  <a:srgbClr val="000066"/>
                </a:solidFill>
              </a:rPr>
              <a:t>) is separated by filtration,  hops added and boiled for several hours.</a:t>
            </a:r>
          </a:p>
          <a:p>
            <a:pPr>
              <a:lnSpc>
                <a:spcPct val="80000"/>
              </a:lnSpc>
              <a:defRPr/>
            </a:pPr>
            <a:r>
              <a:rPr lang="en-US" sz="2800" dirty="0" err="1" smtClean="0">
                <a:solidFill>
                  <a:srgbClr val="000066"/>
                </a:solidFill>
              </a:rPr>
              <a:t>Wort</a:t>
            </a:r>
            <a:r>
              <a:rPr lang="en-US" sz="2800" dirty="0" smtClean="0">
                <a:solidFill>
                  <a:srgbClr val="000066"/>
                </a:solidFill>
              </a:rPr>
              <a:t> is then transferred to fermentation vessel (1-3 weeks).</a:t>
            </a:r>
          </a:p>
          <a:p>
            <a:pPr>
              <a:lnSpc>
                <a:spcPct val="80000"/>
              </a:lnSpc>
              <a:defRPr/>
            </a:pPr>
            <a:r>
              <a:rPr lang="en-US" sz="2800" dirty="0" smtClean="0">
                <a:solidFill>
                  <a:srgbClr val="000066"/>
                </a:solidFill>
              </a:rPr>
              <a:t>Yeast used is </a:t>
            </a:r>
            <a:r>
              <a:rPr lang="en-US" sz="2800" i="1" dirty="0" err="1" smtClean="0">
                <a:solidFill>
                  <a:srgbClr val="000066"/>
                </a:solidFill>
              </a:rPr>
              <a:t>Saccharomyces</a:t>
            </a:r>
            <a:r>
              <a:rPr lang="en-US" sz="2800" i="1" dirty="0" smtClean="0">
                <a:solidFill>
                  <a:srgbClr val="000066"/>
                </a:solidFill>
              </a:rPr>
              <a:t> </a:t>
            </a:r>
            <a:r>
              <a:rPr lang="en-US" sz="2800" i="1" dirty="0" err="1" smtClean="0">
                <a:solidFill>
                  <a:srgbClr val="000066"/>
                </a:solidFill>
              </a:rPr>
              <a:t>carlsbergensis</a:t>
            </a:r>
            <a:r>
              <a:rPr lang="en-US" sz="2800" dirty="0" smtClean="0">
                <a:solidFill>
                  <a:srgbClr val="000066"/>
                </a:solidFill>
              </a:rPr>
              <a:t>. </a:t>
            </a:r>
          </a:p>
          <a:p>
            <a:pPr lvl="2">
              <a:lnSpc>
                <a:spcPct val="80000"/>
              </a:lnSpc>
              <a:defRPr/>
            </a:pPr>
            <a:r>
              <a:rPr lang="en-US" sz="1600" dirty="0" smtClean="0">
                <a:solidFill>
                  <a:srgbClr val="000066"/>
                </a:solidFill>
              </a:rPr>
              <a:t>Bottom-fermenting yeasts produce lagers</a:t>
            </a:r>
          </a:p>
          <a:p>
            <a:pPr lvl="2">
              <a:lnSpc>
                <a:spcPct val="80000"/>
              </a:lnSpc>
              <a:defRPr/>
            </a:pPr>
            <a:r>
              <a:rPr lang="en-US" sz="2000" dirty="0" smtClean="0">
                <a:solidFill>
                  <a:srgbClr val="000066"/>
                </a:solidFill>
              </a:rPr>
              <a:t>Top-fermenting yeasts produce ales</a:t>
            </a:r>
          </a:p>
          <a:p>
            <a:pPr lvl="2">
              <a:lnSpc>
                <a:spcPct val="80000"/>
              </a:lnSpc>
              <a:defRPr/>
            </a:pPr>
            <a:r>
              <a:rPr lang="en-US" sz="2800" dirty="0" smtClean="0">
                <a:solidFill>
                  <a:srgbClr val="000066"/>
                </a:solidFill>
              </a:rPr>
              <a:t>The beer may be disinfected either by cold filtration through a 0.45 </a:t>
            </a:r>
            <a:r>
              <a:rPr lang="en-US" sz="2800" dirty="0" smtClean="0">
                <a:solidFill>
                  <a:srgbClr val="000066"/>
                </a:solidFill>
                <a:sym typeface="Symbol" pitchFamily="18" charset="2"/>
              </a:rPr>
              <a:t>m filter or by pasteurization</a:t>
            </a:r>
            <a:endParaRPr lang="en-US" sz="2800" dirty="0" smtClean="0">
              <a:solidFill>
                <a:srgbClr val="000066"/>
              </a:solidFill>
            </a:endParaRPr>
          </a:p>
          <a:p>
            <a:pPr lvl="2">
              <a:lnSpc>
                <a:spcPct val="80000"/>
              </a:lnSpc>
              <a:defRPr/>
            </a:pPr>
            <a:endParaRPr lang="en-US" sz="2800" dirty="0" smtClean="0">
              <a:solidFill>
                <a:srgbClr val="000066"/>
              </a:solidFill>
            </a:endParaRPr>
          </a:p>
          <a:p>
            <a:pPr lvl="2">
              <a:lnSpc>
                <a:spcPct val="80000"/>
              </a:lnSpc>
              <a:defRPr/>
            </a:pPr>
            <a:r>
              <a:rPr lang="en-US" sz="2800" dirty="0" smtClean="0">
                <a:solidFill>
                  <a:srgbClr val="000066"/>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Fermented Foods</a:t>
            </a:r>
          </a:p>
        </p:txBody>
      </p:sp>
      <p:sp>
        <p:nvSpPr>
          <p:cNvPr id="24579" name="Rectangle 3"/>
          <p:cNvSpPr>
            <a:spLocks noGrp="1" noChangeArrowheads="1"/>
          </p:cNvSpPr>
          <p:nvPr>
            <p:ph type="body" sz="half" idx="1"/>
          </p:nvPr>
        </p:nvSpPr>
        <p:spPr>
          <a:xfrm>
            <a:off x="1173163" y="1981200"/>
            <a:ext cx="7791450" cy="4114800"/>
          </a:xfrm>
        </p:spPr>
        <p:txBody>
          <a:bodyPr>
            <a:normAutofit lnSpcReduction="10000"/>
          </a:bodyPr>
          <a:lstStyle/>
          <a:p>
            <a:pPr>
              <a:defRPr/>
            </a:pPr>
            <a:r>
              <a:rPr lang="en-US" sz="2400" dirty="0" smtClean="0">
                <a:sym typeface="Symbol" pitchFamily="18" charset="2"/>
              </a:rPr>
              <a:t>Wine</a:t>
            </a:r>
          </a:p>
          <a:p>
            <a:pPr lvl="1">
              <a:defRPr/>
            </a:pPr>
            <a:r>
              <a:rPr lang="en-US" sz="2100" dirty="0" smtClean="0">
                <a:sym typeface="Symbol" pitchFamily="18" charset="2"/>
              </a:rPr>
              <a:t>“Wine is Fine”</a:t>
            </a:r>
          </a:p>
          <a:p>
            <a:pPr lvl="1">
              <a:defRPr/>
            </a:pPr>
            <a:r>
              <a:rPr lang="en-US" sz="2100" dirty="0" smtClean="0">
                <a:sym typeface="Symbol" pitchFamily="18" charset="2"/>
              </a:rPr>
              <a:t>Produced from the fermentation of fruit juice, usually from grapes</a:t>
            </a:r>
          </a:p>
          <a:p>
            <a:pPr lvl="1">
              <a:defRPr/>
            </a:pPr>
            <a:r>
              <a:rPr lang="en-US" sz="2100" dirty="0" smtClean="0">
                <a:sym typeface="Symbol" pitchFamily="18" charset="2"/>
              </a:rPr>
              <a:t>The grapes are crushed to form a “must”</a:t>
            </a:r>
          </a:p>
          <a:p>
            <a:pPr lvl="2">
              <a:defRPr/>
            </a:pPr>
            <a:r>
              <a:rPr lang="en-US" sz="2000" dirty="0" smtClean="0">
                <a:sym typeface="Symbol" pitchFamily="18" charset="2"/>
              </a:rPr>
              <a:t>For white wines, white grapes are usually used, and the skins are removed from the must (“pressing”) before fermentation</a:t>
            </a:r>
          </a:p>
          <a:p>
            <a:pPr lvl="2">
              <a:defRPr/>
            </a:pPr>
            <a:r>
              <a:rPr lang="en-US" sz="2000" dirty="0" smtClean="0">
                <a:sym typeface="Symbol" pitchFamily="18" charset="2"/>
              </a:rPr>
              <a:t>For red wines, red or black grapes are used, and the skin is allowed to remain during fermentation</a:t>
            </a:r>
          </a:p>
          <a:p>
            <a:pPr lvl="2">
              <a:defRPr/>
            </a:pPr>
            <a:r>
              <a:rPr lang="en-US" sz="2000" dirty="0" smtClean="0">
                <a:sym typeface="Symbol" pitchFamily="18" charset="2"/>
              </a:rPr>
              <a:t>For ros</a:t>
            </a:r>
            <a:r>
              <a:rPr lang="en-US" sz="2000" dirty="0" smtClean="0">
                <a:cs typeface="Times New Roman" pitchFamily="18" charset="0"/>
                <a:sym typeface="Symbol" pitchFamily="18" charset="2"/>
              </a:rPr>
              <a:t>é wines, red grapes are used and the juice is allowed to remain in contact with the skins just long enough for a rose or pink color to develop</a:t>
            </a:r>
            <a:endParaRPr lang="en-US" sz="2000" dirty="0" smtClean="0">
              <a:sym typeface="Symbol" pitchFamily="18" charset="2"/>
            </a:endParaRPr>
          </a:p>
        </p:txBody>
      </p:sp>
      <p:pic>
        <p:nvPicPr>
          <p:cNvPr id="27652" name="Picture 4" descr="sacch"/>
          <p:cNvPicPr>
            <a:picLocks noGrp="1" noChangeAspect="1" noChangeArrowheads="1"/>
          </p:cNvPicPr>
          <p:nvPr>
            <p:ph sz="half" idx="2"/>
          </p:nvPr>
        </p:nvPicPr>
        <p:blipFill>
          <a:blip r:embed="rId2"/>
          <a:srcRect/>
          <a:stretch>
            <a:fillRect/>
          </a:stretch>
        </p:blipFill>
        <p:spPr>
          <a:xfrm>
            <a:off x="6443663" y="0"/>
            <a:ext cx="2590800" cy="18669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3163" y="0"/>
            <a:ext cx="7772400" cy="1125538"/>
          </a:xfrm>
        </p:spPr>
        <p:txBody>
          <a:bodyPr/>
          <a:lstStyle/>
          <a:p>
            <a:pPr>
              <a:defRPr/>
            </a:pPr>
            <a:r>
              <a:rPr lang="en-US" sz="4500" b="1" dirty="0" smtClean="0"/>
              <a:t>Wine production</a:t>
            </a:r>
            <a:endParaRPr lang="en-US" dirty="0" smtClean="0"/>
          </a:p>
        </p:txBody>
      </p:sp>
      <p:sp>
        <p:nvSpPr>
          <p:cNvPr id="25603" name="Rectangle 3"/>
          <p:cNvSpPr>
            <a:spLocks noGrp="1" noChangeArrowheads="1"/>
          </p:cNvSpPr>
          <p:nvPr>
            <p:ph idx="1"/>
          </p:nvPr>
        </p:nvSpPr>
        <p:spPr>
          <a:xfrm>
            <a:off x="1187450" y="981075"/>
            <a:ext cx="7772400" cy="4538663"/>
          </a:xfrm>
        </p:spPr>
        <p:txBody>
          <a:bodyPr/>
          <a:lstStyle/>
          <a:p>
            <a:pPr>
              <a:lnSpc>
                <a:spcPct val="90000"/>
              </a:lnSpc>
              <a:defRPr/>
            </a:pPr>
            <a:r>
              <a:rPr lang="en-US" dirty="0" smtClean="0"/>
              <a:t>Grapes are harvested and crushed by machines and the juice called must, is squeezed out.  </a:t>
            </a:r>
          </a:p>
          <a:p>
            <a:pPr>
              <a:lnSpc>
                <a:spcPct val="90000"/>
              </a:lnSpc>
              <a:defRPr/>
            </a:pPr>
            <a:r>
              <a:rPr lang="en-US" dirty="0" smtClean="0"/>
              <a:t>Yeasts used can be of two types – wild yeasts and </a:t>
            </a:r>
            <a:r>
              <a:rPr lang="en-US" i="1" dirty="0" err="1" smtClean="0"/>
              <a:t>Saccharomyces</a:t>
            </a:r>
            <a:r>
              <a:rPr lang="en-US" i="1" dirty="0" smtClean="0"/>
              <a:t> </a:t>
            </a:r>
            <a:r>
              <a:rPr lang="en-US" i="1" dirty="0" err="1" smtClean="0"/>
              <a:t>ellipsoideus</a:t>
            </a:r>
            <a:r>
              <a:rPr lang="en-US" dirty="0" smtClean="0"/>
              <a:t>.</a:t>
            </a:r>
          </a:p>
          <a:p>
            <a:pPr>
              <a:lnSpc>
                <a:spcPct val="90000"/>
              </a:lnSpc>
              <a:defRPr/>
            </a:pPr>
            <a:r>
              <a:rPr lang="en-US" dirty="0" smtClean="0"/>
              <a:t>Fermentation is carried out in vats of various sizes  made of various materials.</a:t>
            </a:r>
          </a:p>
          <a:p>
            <a:pPr>
              <a:lnSpc>
                <a:spcPct val="90000"/>
              </a:lnSpc>
              <a:defRPr/>
            </a:pPr>
            <a:r>
              <a:rPr lang="en-US" dirty="0" smtClean="0"/>
              <a:t>Wine is separated from the sediment and then stored at lower temperature for aging.</a:t>
            </a:r>
          </a:p>
        </p:txBody>
      </p:sp>
      <p:sp>
        <p:nvSpPr>
          <p:cNvPr id="28676" name="Rectangle 3"/>
          <p:cNvSpPr>
            <a:spLocks noChangeArrowheads="1"/>
          </p:cNvSpPr>
          <p:nvPr/>
        </p:nvSpPr>
        <p:spPr bwMode="auto">
          <a:xfrm>
            <a:off x="6400800" y="6248400"/>
            <a:ext cx="2038350" cy="369888"/>
          </a:xfrm>
          <a:prstGeom prst="rect">
            <a:avLst/>
          </a:prstGeom>
          <a:noFill/>
          <a:ln w="9525">
            <a:noFill/>
            <a:miter lim="800000"/>
            <a:headEnd/>
            <a:tailEnd/>
          </a:ln>
        </p:spPr>
        <p:txBody>
          <a:bodyPr wrap="none">
            <a:spAutoFit/>
          </a:bodyPr>
          <a:lstStyle/>
          <a:p>
            <a:r>
              <a:rPr lang="en-US">
                <a:solidFill>
                  <a:srgbClr val="FF0000"/>
                </a:solidFill>
                <a:latin typeface="Times New Roman" pitchFamily="18" charset="0"/>
                <a:cs typeface="Times New Roman" pitchFamily="18" charset="0"/>
              </a:rPr>
              <a:t>Dr. NAKADE RCK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Fermented Foods</a:t>
            </a:r>
          </a:p>
        </p:txBody>
      </p:sp>
      <p:sp>
        <p:nvSpPr>
          <p:cNvPr id="26627" name="Rectangle 3"/>
          <p:cNvSpPr>
            <a:spLocks noGrp="1" noChangeArrowheads="1"/>
          </p:cNvSpPr>
          <p:nvPr>
            <p:ph idx="1"/>
          </p:nvPr>
        </p:nvSpPr>
        <p:spPr>
          <a:xfrm>
            <a:off x="609600" y="1295400"/>
            <a:ext cx="7924800" cy="4953000"/>
          </a:xfrm>
        </p:spPr>
        <p:txBody>
          <a:bodyPr/>
          <a:lstStyle/>
          <a:p>
            <a:pPr>
              <a:lnSpc>
                <a:spcPct val="90000"/>
              </a:lnSpc>
              <a:defRPr/>
            </a:pPr>
            <a:r>
              <a:rPr lang="en-US" sz="2800" dirty="0" smtClean="0">
                <a:sym typeface="Symbol" pitchFamily="18" charset="2"/>
              </a:rPr>
              <a:t>Wine</a:t>
            </a:r>
          </a:p>
          <a:p>
            <a:pPr lvl="1">
              <a:lnSpc>
                <a:spcPct val="90000"/>
              </a:lnSpc>
              <a:defRPr/>
            </a:pPr>
            <a:r>
              <a:rPr lang="en-US" sz="2400" dirty="0" smtClean="0">
                <a:sym typeface="Symbol" pitchFamily="18" charset="2"/>
              </a:rPr>
              <a:t>The must undergoes primary fermentation</a:t>
            </a:r>
          </a:p>
          <a:p>
            <a:pPr lvl="2">
              <a:lnSpc>
                <a:spcPct val="90000"/>
              </a:lnSpc>
              <a:defRPr/>
            </a:pPr>
            <a:r>
              <a:rPr lang="en-US" sz="2000" dirty="0" smtClean="0">
                <a:sym typeface="Symbol" pitchFamily="18" charset="2"/>
              </a:rPr>
              <a:t>Natural yeasts on the skins of the grapes may be used, but in commercial production cultured yeast is often used to give  more predictable results</a:t>
            </a:r>
          </a:p>
          <a:p>
            <a:pPr lvl="2">
              <a:lnSpc>
                <a:spcPct val="90000"/>
              </a:lnSpc>
              <a:defRPr/>
            </a:pPr>
            <a:r>
              <a:rPr lang="en-US" sz="2000" dirty="0" err="1" smtClean="0">
                <a:sym typeface="Symbol" pitchFamily="18" charset="2"/>
              </a:rPr>
              <a:t>Malolactic</a:t>
            </a:r>
            <a:r>
              <a:rPr lang="en-US" sz="2000" dirty="0" smtClean="0">
                <a:sym typeface="Symbol" pitchFamily="18" charset="2"/>
              </a:rPr>
              <a:t> fermentation by bacteria in the must converts </a:t>
            </a:r>
            <a:r>
              <a:rPr lang="en-US" sz="2000" dirty="0" err="1" smtClean="0">
                <a:sym typeface="Symbol" pitchFamily="18" charset="2"/>
              </a:rPr>
              <a:t>malic</a:t>
            </a:r>
            <a:r>
              <a:rPr lang="en-US" sz="2000" dirty="0" smtClean="0">
                <a:sym typeface="Symbol" pitchFamily="18" charset="2"/>
              </a:rPr>
              <a:t> acid into lactic acid</a:t>
            </a:r>
          </a:p>
          <a:p>
            <a:pPr lvl="2">
              <a:lnSpc>
                <a:spcPct val="90000"/>
              </a:lnSpc>
              <a:defRPr/>
            </a:pPr>
            <a:r>
              <a:rPr lang="en-US" sz="2000" dirty="0" smtClean="0">
                <a:sym typeface="Symbol" pitchFamily="18" charset="2"/>
              </a:rPr>
              <a:t>After primary fermentation, the must is pressed (red wines) and transferred to different containers for secondary fermentation.</a:t>
            </a:r>
          </a:p>
          <a:p>
            <a:pPr lvl="2">
              <a:lnSpc>
                <a:spcPct val="90000"/>
              </a:lnSpc>
              <a:defRPr/>
            </a:pPr>
            <a:r>
              <a:rPr lang="en-US" sz="2000" dirty="0" smtClean="0">
                <a:sym typeface="Symbol" pitchFamily="18" charset="2"/>
              </a:rPr>
              <a:t> Secondary fermentation and aging -Takes 3 – 6 months</a:t>
            </a:r>
          </a:p>
          <a:p>
            <a:pPr lvl="2">
              <a:lnSpc>
                <a:spcPct val="90000"/>
              </a:lnSpc>
              <a:defRPr/>
            </a:pPr>
            <a:r>
              <a:rPr lang="en-US" sz="2000" dirty="0" smtClean="0">
                <a:sym typeface="Symbol" pitchFamily="18" charset="2"/>
              </a:rPr>
              <a:t>Done in either stainless steel vessels or in oaken barrels</a:t>
            </a:r>
          </a:p>
          <a:p>
            <a:pPr lvl="2">
              <a:lnSpc>
                <a:spcPct val="90000"/>
              </a:lnSpc>
              <a:defRPr/>
            </a:pPr>
            <a:r>
              <a:rPr lang="en-US" sz="2000" dirty="0" smtClean="0">
                <a:sym typeface="Symbol" pitchFamily="18" charset="2"/>
              </a:rPr>
              <a:t>The vessel is kept airtight to prevent oxidation.</a:t>
            </a:r>
          </a:p>
          <a:p>
            <a:pPr lvl="2">
              <a:lnSpc>
                <a:spcPct val="90000"/>
              </a:lnSpc>
              <a:defRPr/>
            </a:pPr>
            <a:r>
              <a:rPr lang="en-US" sz="2000" dirty="0" smtClean="0">
                <a:sym typeface="Symbol" pitchFamily="18" charset="2"/>
              </a:rPr>
              <a:t>Proteins are broken down, &amp; particles settle</a:t>
            </a:r>
          </a:p>
          <a:p>
            <a:pPr lvl="2">
              <a:lnSpc>
                <a:spcPct val="90000"/>
              </a:lnSpc>
              <a:defRPr/>
            </a:pPr>
            <a:r>
              <a:rPr lang="en-US" sz="2000" dirty="0" smtClean="0">
                <a:sym typeface="Symbol" pitchFamily="18" charset="2"/>
              </a:rPr>
              <a:t>Blending and bottling </a:t>
            </a:r>
          </a:p>
          <a:p>
            <a:pPr lvl="2">
              <a:lnSpc>
                <a:spcPct val="90000"/>
              </a:lnSpc>
              <a:defRPr/>
            </a:pPr>
            <a:endParaRPr lang="en-US" sz="2000" dirty="0" smtClean="0">
              <a:sym typeface="Symbol" pitchFamily="18"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7239000" cy="1143000"/>
          </a:xfrm>
        </p:spPr>
        <p:txBody>
          <a:bodyPr/>
          <a:lstStyle/>
          <a:p>
            <a:pPr>
              <a:defRPr/>
            </a:pPr>
            <a:r>
              <a:rPr lang="en-US" dirty="0" smtClean="0"/>
              <a:t>Fermented Foods</a:t>
            </a:r>
          </a:p>
        </p:txBody>
      </p:sp>
      <p:sp>
        <p:nvSpPr>
          <p:cNvPr id="27651" name="Rectangle 3"/>
          <p:cNvSpPr>
            <a:spLocks noGrp="1" noChangeArrowheads="1"/>
          </p:cNvSpPr>
          <p:nvPr>
            <p:ph idx="1"/>
          </p:nvPr>
        </p:nvSpPr>
        <p:spPr>
          <a:xfrm>
            <a:off x="304800" y="1295400"/>
            <a:ext cx="7924800" cy="4953000"/>
          </a:xfrm>
        </p:spPr>
        <p:txBody>
          <a:bodyPr/>
          <a:lstStyle/>
          <a:p>
            <a:pPr>
              <a:lnSpc>
                <a:spcPct val="90000"/>
              </a:lnSpc>
              <a:defRPr/>
            </a:pPr>
            <a:r>
              <a:rPr lang="en-US" sz="2800" dirty="0" smtClean="0"/>
              <a:t>Yogurt</a:t>
            </a:r>
          </a:p>
          <a:p>
            <a:pPr lvl="1">
              <a:lnSpc>
                <a:spcPct val="90000"/>
              </a:lnSpc>
              <a:defRPr/>
            </a:pPr>
            <a:r>
              <a:rPr lang="en-US" sz="2500" dirty="0" smtClean="0"/>
              <a:t>Milk is fermented by a mixture of </a:t>
            </a:r>
            <a:r>
              <a:rPr lang="en-US" sz="2500" i="1" dirty="0" smtClean="0"/>
              <a:t>Streptococcus </a:t>
            </a:r>
            <a:r>
              <a:rPr lang="en-US" sz="2500" i="1" dirty="0" err="1" smtClean="0"/>
              <a:t>salivarius</a:t>
            </a:r>
            <a:r>
              <a:rPr lang="en-US" sz="2500" dirty="0" smtClean="0"/>
              <a:t> </a:t>
            </a:r>
            <a:r>
              <a:rPr lang="en-US" sz="2500" dirty="0" err="1" smtClean="0"/>
              <a:t>ssp</a:t>
            </a:r>
            <a:r>
              <a:rPr lang="en-US" sz="2500" dirty="0" smtClean="0"/>
              <a:t> </a:t>
            </a:r>
            <a:r>
              <a:rPr lang="en-US" sz="2500" i="1" dirty="0" err="1" smtClean="0"/>
              <a:t>thermophilus</a:t>
            </a:r>
            <a:r>
              <a:rPr lang="en-US" sz="2500" dirty="0" smtClean="0"/>
              <a:t> and </a:t>
            </a:r>
            <a:r>
              <a:rPr lang="en-US" sz="2500" i="1" dirty="0" smtClean="0"/>
              <a:t>Lactobacillus </a:t>
            </a:r>
            <a:r>
              <a:rPr lang="en-US" sz="2500" i="1" dirty="0" err="1" smtClean="0"/>
              <a:t>bulgaricus</a:t>
            </a:r>
            <a:r>
              <a:rPr lang="en-US" sz="2500" dirty="0" smtClean="0"/>
              <a:t> (official name </a:t>
            </a:r>
            <a:r>
              <a:rPr lang="en-US" sz="2500" i="1" dirty="0" smtClean="0"/>
              <a:t>Lactobacillus </a:t>
            </a:r>
            <a:r>
              <a:rPr lang="en-US" sz="2500" i="1" dirty="0" err="1" smtClean="0"/>
              <a:t>delbrueckii</a:t>
            </a:r>
            <a:r>
              <a:rPr lang="en-US" sz="2500" dirty="0" smtClean="0"/>
              <a:t> ssp. </a:t>
            </a:r>
            <a:r>
              <a:rPr lang="en-US" sz="2500" i="1" dirty="0" err="1" smtClean="0"/>
              <a:t>bulgaricus</a:t>
            </a:r>
            <a:r>
              <a:rPr lang="en-US" sz="2500" dirty="0" smtClean="0"/>
              <a:t>). Often these two are co-cultured with other lactic acid bacteria for taste or health effects (</a:t>
            </a:r>
            <a:r>
              <a:rPr lang="en-US" sz="2500" dirty="0" err="1" smtClean="0"/>
              <a:t>probiotics</a:t>
            </a:r>
            <a:r>
              <a:rPr lang="en-US" sz="2500" dirty="0" smtClean="0"/>
              <a:t>). </a:t>
            </a:r>
          </a:p>
          <a:p>
            <a:pPr lvl="1">
              <a:lnSpc>
                <a:spcPct val="90000"/>
              </a:lnSpc>
              <a:defRPr/>
            </a:pPr>
            <a:r>
              <a:rPr lang="en-US" sz="2500" dirty="0" smtClean="0"/>
              <a:t>Acid produced from the fermentation causes the protein in the milk (casein) to coagulate into a semisolid curd</a:t>
            </a:r>
          </a:p>
          <a:p>
            <a:pPr lvl="1">
              <a:lnSpc>
                <a:spcPct val="90000"/>
              </a:lnSpc>
              <a:defRPr/>
            </a:pPr>
            <a:r>
              <a:rPr lang="en-US" sz="2500" dirty="0" smtClean="0"/>
              <a:t>For flavored yogurt, fruit are added after the yogurt is made.</a:t>
            </a:r>
          </a:p>
          <a:p>
            <a:pPr lvl="1">
              <a:lnSpc>
                <a:spcPct val="90000"/>
              </a:lnSpc>
              <a:defRPr/>
            </a:pPr>
            <a:endParaRPr lang="en-US" sz="2500" dirty="0" smtClean="0"/>
          </a:p>
          <a:p>
            <a:pPr lvl="1">
              <a:lnSpc>
                <a:spcPct val="90000"/>
              </a:lnSpc>
              <a:defRPr/>
            </a:pPr>
            <a:endParaRPr lang="en-US" dirty="0" smtClean="0">
              <a:sym typeface="Symbol"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87450" y="0"/>
            <a:ext cx="7772400" cy="1143000"/>
          </a:xfrm>
        </p:spPr>
        <p:txBody>
          <a:bodyPr/>
          <a:lstStyle/>
          <a:p>
            <a:pPr>
              <a:defRPr/>
            </a:pPr>
            <a:r>
              <a:rPr lang="en-US" sz="5100" b="1" dirty="0" smtClean="0"/>
              <a:t>Cheese production</a:t>
            </a:r>
          </a:p>
        </p:txBody>
      </p:sp>
      <p:sp>
        <p:nvSpPr>
          <p:cNvPr id="28675" name="Rectangle 3"/>
          <p:cNvSpPr>
            <a:spLocks noGrp="1" noChangeArrowheads="1"/>
          </p:cNvSpPr>
          <p:nvPr>
            <p:ph idx="1"/>
          </p:nvPr>
        </p:nvSpPr>
        <p:spPr>
          <a:xfrm>
            <a:off x="1173163" y="1052513"/>
            <a:ext cx="7772400" cy="5043487"/>
          </a:xfrm>
        </p:spPr>
        <p:txBody>
          <a:bodyPr>
            <a:normAutofit lnSpcReduction="10000"/>
          </a:bodyPr>
          <a:lstStyle/>
          <a:p>
            <a:pPr>
              <a:defRPr/>
            </a:pPr>
            <a:r>
              <a:rPr lang="en-US" sz="2800" dirty="0" smtClean="0"/>
              <a:t>Cheese is one of the oldest human foods and is thought to have developed approximately 8000 years ago.</a:t>
            </a:r>
          </a:p>
          <a:p>
            <a:pPr>
              <a:defRPr/>
            </a:pPr>
            <a:r>
              <a:rPr lang="en-US" sz="2800" dirty="0" smtClean="0"/>
              <a:t>About 2000 varieties are produced throughout the world.</a:t>
            </a:r>
          </a:p>
          <a:p>
            <a:pPr>
              <a:defRPr/>
            </a:pPr>
            <a:r>
              <a:rPr lang="en-US" sz="2800" dirty="0" smtClean="0"/>
              <a:t>All cheese results from a lactic acid fermentation of milk, which results in coagulation of milk proteins and formation of a curd.  </a:t>
            </a:r>
          </a:p>
          <a:p>
            <a:pPr>
              <a:defRPr/>
            </a:pPr>
            <a:r>
              <a:rPr lang="en-US" sz="2800" dirty="0" smtClean="0"/>
              <a:t>All the major cheeses produced by dairy fermentation are done by </a:t>
            </a:r>
            <a:r>
              <a:rPr lang="en-US" sz="2800" i="1" dirty="0" smtClean="0"/>
              <a:t>Streptococcus </a:t>
            </a:r>
            <a:r>
              <a:rPr lang="en-US" sz="2800" i="1" dirty="0" err="1" smtClean="0"/>
              <a:t>lactis</a:t>
            </a:r>
            <a:r>
              <a:rPr lang="en-US" sz="2800" i="1" dirty="0" smtClean="0"/>
              <a:t>.</a:t>
            </a:r>
          </a:p>
          <a:p>
            <a:pPr>
              <a:defRPr/>
            </a:pPr>
            <a:endParaRPr lang="en-US" sz="2800" dirty="0" smtClean="0"/>
          </a:p>
          <a:p>
            <a:pPr>
              <a:defRPr/>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Food Production</a:t>
            </a:r>
          </a:p>
        </p:txBody>
      </p:sp>
      <p:sp>
        <p:nvSpPr>
          <p:cNvPr id="7171" name="Rectangle 3"/>
          <p:cNvSpPr>
            <a:spLocks noGrp="1" noChangeArrowheads="1"/>
          </p:cNvSpPr>
          <p:nvPr>
            <p:ph idx="1"/>
          </p:nvPr>
        </p:nvSpPr>
        <p:spPr>
          <a:xfrm>
            <a:off x="457200" y="1981200"/>
            <a:ext cx="5410200" cy="4114800"/>
          </a:xfrm>
        </p:spPr>
        <p:txBody>
          <a:bodyPr/>
          <a:lstStyle/>
          <a:p>
            <a:pPr eaLnBrk="1" hangingPunct="1">
              <a:buFontTx/>
              <a:buChar char="•"/>
              <a:defRPr/>
            </a:pPr>
            <a:r>
              <a:rPr lang="en-US" dirty="0" smtClean="0"/>
              <a:t>Lactobacillus and other bacteria turn milk into buttermilk, sour cream, yogurt, and cheeses.</a:t>
            </a:r>
          </a:p>
          <a:p>
            <a:pPr eaLnBrk="1" hangingPunct="1">
              <a:buFontTx/>
              <a:buChar char="•"/>
              <a:defRPr/>
            </a:pPr>
            <a:r>
              <a:rPr lang="en-US" dirty="0" smtClean="0"/>
              <a:t>Other bacteria turn apple cider into vinegar, and cucumbers into pickles.</a:t>
            </a:r>
          </a:p>
        </p:txBody>
      </p:sp>
      <p:pic>
        <p:nvPicPr>
          <p:cNvPr id="5124" name="Picture 5" descr="img-3426"/>
          <p:cNvPicPr>
            <a:picLocks noChangeAspect="1" noChangeArrowheads="1"/>
          </p:cNvPicPr>
          <p:nvPr/>
        </p:nvPicPr>
        <p:blipFill>
          <a:blip r:embed="rId2"/>
          <a:srcRect/>
          <a:stretch>
            <a:fillRect/>
          </a:stretch>
        </p:blipFill>
        <p:spPr bwMode="auto">
          <a:xfrm>
            <a:off x="6324600" y="4191000"/>
            <a:ext cx="1692275" cy="2057400"/>
          </a:xfrm>
          <a:prstGeom prst="rect">
            <a:avLst/>
          </a:prstGeom>
          <a:noFill/>
          <a:ln w="9525">
            <a:noFill/>
            <a:miter lim="800000"/>
            <a:headEnd/>
            <a:tailEnd/>
          </a:ln>
        </p:spPr>
      </p:pic>
      <p:pic>
        <p:nvPicPr>
          <p:cNvPr id="5125" name="Picture 7" descr="550px-NCI_swiss_cheese"/>
          <p:cNvPicPr>
            <a:picLocks noChangeAspect="1" noChangeArrowheads="1"/>
          </p:cNvPicPr>
          <p:nvPr/>
        </p:nvPicPr>
        <p:blipFill>
          <a:blip r:embed="rId3">
            <a:clrChange>
              <a:clrFrom>
                <a:srgbClr val="FFFFFD"/>
              </a:clrFrom>
              <a:clrTo>
                <a:srgbClr val="FFFFFD">
                  <a:alpha val="0"/>
                </a:srgbClr>
              </a:clrTo>
            </a:clrChange>
          </a:blip>
          <a:srcRect/>
          <a:stretch>
            <a:fillRect/>
          </a:stretch>
        </p:blipFill>
        <p:spPr bwMode="auto">
          <a:xfrm>
            <a:off x="5638800" y="1447800"/>
            <a:ext cx="2263775"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Fermented Foods</a:t>
            </a:r>
          </a:p>
        </p:txBody>
      </p:sp>
      <p:sp>
        <p:nvSpPr>
          <p:cNvPr id="29699" name="Rectangle 3"/>
          <p:cNvSpPr>
            <a:spLocks noGrp="1" noChangeArrowheads="1"/>
          </p:cNvSpPr>
          <p:nvPr>
            <p:ph type="body" sz="half" idx="1"/>
          </p:nvPr>
        </p:nvSpPr>
        <p:spPr>
          <a:xfrm>
            <a:off x="1173163" y="1981200"/>
            <a:ext cx="7502525" cy="4114800"/>
          </a:xfrm>
        </p:spPr>
        <p:txBody>
          <a:bodyPr>
            <a:normAutofit lnSpcReduction="10000"/>
          </a:bodyPr>
          <a:lstStyle/>
          <a:p>
            <a:pPr>
              <a:lnSpc>
                <a:spcPct val="90000"/>
              </a:lnSpc>
              <a:defRPr/>
            </a:pPr>
            <a:r>
              <a:rPr lang="en-US" sz="2400" dirty="0" smtClean="0">
                <a:solidFill>
                  <a:srgbClr val="000066"/>
                </a:solidFill>
                <a:sym typeface="Symbol" pitchFamily="18" charset="2"/>
              </a:rPr>
              <a:t>Cheese</a:t>
            </a:r>
          </a:p>
          <a:p>
            <a:pPr lvl="1">
              <a:lnSpc>
                <a:spcPct val="90000"/>
              </a:lnSpc>
              <a:defRPr/>
            </a:pPr>
            <a:r>
              <a:rPr lang="en-US" sz="2400" dirty="0" smtClean="0">
                <a:solidFill>
                  <a:srgbClr val="000066"/>
                </a:solidFill>
                <a:sym typeface="Symbol" pitchFamily="18" charset="2"/>
              </a:rPr>
              <a:t>Milk is treated with lactic acid bacteria and an enzyme called rennin that partially hydrolyses the protein and causes it to coagulate into “curds.” The liquid portion of the milk at this time is called “whey.”</a:t>
            </a:r>
          </a:p>
          <a:p>
            <a:pPr lvl="1">
              <a:lnSpc>
                <a:spcPct val="90000"/>
              </a:lnSpc>
              <a:defRPr/>
            </a:pPr>
            <a:r>
              <a:rPr lang="en-US" sz="2400" dirty="0" smtClean="0">
                <a:solidFill>
                  <a:srgbClr val="000066"/>
                </a:solidFill>
                <a:sym typeface="Symbol" pitchFamily="18" charset="2"/>
              </a:rPr>
              <a:t>The whey is separated from the curds, and the curds are</a:t>
            </a:r>
            <a:r>
              <a:rPr lang="en-US" sz="2400" dirty="0" smtClean="0">
                <a:solidFill>
                  <a:srgbClr val="000066"/>
                </a:solidFill>
              </a:rPr>
              <a:t> heated, pressed and then usually aged (ripened).</a:t>
            </a:r>
            <a:r>
              <a:rPr lang="en-US" sz="2400" dirty="0" smtClean="0">
                <a:solidFill>
                  <a:srgbClr val="000066"/>
                </a:solidFill>
                <a:sym typeface="Symbol" pitchFamily="18" charset="2"/>
              </a:rPr>
              <a:t> </a:t>
            </a:r>
          </a:p>
          <a:p>
            <a:pPr lvl="1">
              <a:lnSpc>
                <a:spcPct val="90000"/>
              </a:lnSpc>
              <a:defRPr/>
            </a:pPr>
            <a:r>
              <a:rPr lang="en-US" sz="2400" dirty="0" smtClean="0">
                <a:solidFill>
                  <a:srgbClr val="000066"/>
                </a:solidFill>
                <a:sym typeface="Symbol" pitchFamily="18" charset="2"/>
              </a:rPr>
              <a:t>Different microbes in the early and late stages of processing give rise to cheeses with different characteristics.</a:t>
            </a:r>
          </a:p>
        </p:txBody>
      </p:sp>
      <p:pic>
        <p:nvPicPr>
          <p:cNvPr id="32772" name="Picture 4" descr="cheese1"/>
          <p:cNvPicPr>
            <a:picLocks noGrp="1" noChangeAspect="1" noChangeArrowheads="1"/>
          </p:cNvPicPr>
          <p:nvPr>
            <p:ph sz="half" idx="2"/>
          </p:nvPr>
        </p:nvPicPr>
        <p:blipFill>
          <a:blip r:embed="rId2"/>
          <a:srcRect/>
          <a:stretch>
            <a:fillRect/>
          </a:stretch>
        </p:blipFill>
        <p:spPr>
          <a:xfrm>
            <a:off x="6227763" y="260350"/>
            <a:ext cx="2362200" cy="15240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73163" y="0"/>
            <a:ext cx="7772400" cy="1600200"/>
          </a:xfrm>
        </p:spPr>
        <p:txBody>
          <a:bodyPr/>
          <a:lstStyle/>
          <a:p>
            <a:pPr>
              <a:defRPr/>
            </a:pPr>
            <a:r>
              <a:rPr lang="en-US" sz="4500" b="1" dirty="0" smtClean="0"/>
              <a:t>Fermented Milks</a:t>
            </a:r>
            <a:endParaRPr lang="en-US" dirty="0" smtClean="0"/>
          </a:p>
        </p:txBody>
      </p:sp>
      <p:sp>
        <p:nvSpPr>
          <p:cNvPr id="30723" name="Rectangle 3"/>
          <p:cNvSpPr>
            <a:spLocks noGrp="1" noChangeArrowheads="1"/>
          </p:cNvSpPr>
          <p:nvPr>
            <p:ph idx="1"/>
          </p:nvPr>
        </p:nvSpPr>
        <p:spPr>
          <a:xfrm>
            <a:off x="1187450" y="1341438"/>
            <a:ext cx="7772400" cy="4114800"/>
          </a:xfrm>
        </p:spPr>
        <p:txBody>
          <a:bodyPr/>
          <a:lstStyle/>
          <a:p>
            <a:pPr>
              <a:lnSpc>
                <a:spcPct val="90000"/>
              </a:lnSpc>
              <a:defRPr/>
            </a:pPr>
            <a:r>
              <a:rPr lang="en-US" dirty="0" smtClean="0"/>
              <a:t>Dairy products can be fermented to yield a wide variety of cultured milk products.</a:t>
            </a:r>
          </a:p>
          <a:p>
            <a:pPr>
              <a:lnSpc>
                <a:spcPct val="90000"/>
              </a:lnSpc>
              <a:defRPr/>
            </a:pPr>
            <a:r>
              <a:rPr lang="en-US" dirty="0" smtClean="0"/>
              <a:t>Fermented milks have therapeutic effects. </a:t>
            </a:r>
          </a:p>
          <a:p>
            <a:pPr>
              <a:lnSpc>
                <a:spcPct val="90000"/>
              </a:lnSpc>
              <a:defRPr/>
            </a:pPr>
            <a:r>
              <a:rPr lang="en-US" sz="2800" dirty="0" smtClean="0"/>
              <a:t>Acidophilus milk is produced by </a:t>
            </a:r>
            <a:r>
              <a:rPr lang="en-US" sz="2800" i="1" dirty="0" smtClean="0"/>
              <a:t>Lactobacillus acidophilus</a:t>
            </a:r>
            <a:r>
              <a:rPr lang="en-US" sz="2800" dirty="0" smtClean="0"/>
              <a:t>.  </a:t>
            </a:r>
            <a:r>
              <a:rPr lang="en-US" sz="2800" i="1" dirty="0" smtClean="0"/>
              <a:t>L. acidophilus</a:t>
            </a:r>
            <a:r>
              <a:rPr lang="en-US" sz="2800" dirty="0" smtClean="0"/>
              <a:t> may exhibit anticancer activity.</a:t>
            </a:r>
          </a:p>
          <a:p>
            <a:pPr>
              <a:lnSpc>
                <a:spcPct val="90000"/>
              </a:lnSpc>
              <a:defRPr/>
            </a:pPr>
            <a:r>
              <a:rPr lang="en-US" sz="2800" i="1" dirty="0" err="1" smtClean="0"/>
              <a:t>Bifidobacterium</a:t>
            </a:r>
            <a:r>
              <a:rPr lang="en-US" sz="2800" dirty="0" smtClean="0"/>
              <a:t>-amended fermented milk products may also promote </a:t>
            </a:r>
            <a:r>
              <a:rPr lang="en-US" sz="2800" dirty="0" err="1" smtClean="0"/>
              <a:t>antitumorigenic</a:t>
            </a:r>
            <a:r>
              <a:rPr lang="en-US" sz="2800" dirty="0" smtClean="0"/>
              <a:t> activity.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defRPr/>
            </a:pPr>
            <a:r>
              <a:rPr lang="en-US" smtClean="0"/>
              <a:t>Microorganisms as Foods and Food Amendments</a:t>
            </a:r>
          </a:p>
        </p:txBody>
      </p:sp>
      <p:sp>
        <p:nvSpPr>
          <p:cNvPr id="31747" name="Rectangle 3"/>
          <p:cNvSpPr>
            <a:spLocks noGrp="1" noChangeArrowheads="1"/>
          </p:cNvSpPr>
          <p:nvPr>
            <p:ph idx="1"/>
          </p:nvPr>
        </p:nvSpPr>
        <p:spPr/>
        <p:txBody>
          <a:bodyPr/>
          <a:lstStyle/>
          <a:p>
            <a:pPr>
              <a:defRPr/>
            </a:pPr>
            <a:r>
              <a:rPr lang="en-US" dirty="0" smtClean="0"/>
              <a:t>variety of bacteria, yeasts, and other fungi are used as animal and human food sources</a:t>
            </a:r>
          </a:p>
          <a:p>
            <a:pPr>
              <a:defRPr/>
            </a:pPr>
            <a:r>
              <a:rPr lang="en-US" dirty="0" err="1" smtClean="0">
                <a:solidFill>
                  <a:schemeClr val="tx2"/>
                </a:solidFill>
              </a:rPr>
              <a:t>probiotics</a:t>
            </a:r>
            <a:endParaRPr lang="en-US" dirty="0" smtClean="0">
              <a:solidFill>
                <a:schemeClr val="tx2"/>
              </a:solidFill>
            </a:endParaRPr>
          </a:p>
          <a:p>
            <a:pPr lvl="1">
              <a:defRPr/>
            </a:pPr>
            <a:r>
              <a:rPr lang="en-US" dirty="0" smtClean="0">
                <a:solidFill>
                  <a:schemeClr val="tx2"/>
                </a:solidFill>
              </a:rPr>
              <a:t>microbial dietary </a:t>
            </a:r>
            <a:r>
              <a:rPr lang="en-US" dirty="0" err="1" smtClean="0">
                <a:solidFill>
                  <a:schemeClr val="tx2"/>
                </a:solidFill>
              </a:rPr>
              <a:t>adjuvants</a:t>
            </a:r>
            <a:endParaRPr lang="en-US" dirty="0" smtClean="0">
              <a:solidFill>
                <a:schemeClr val="tx2"/>
              </a:solidFill>
            </a:endParaRPr>
          </a:p>
          <a:p>
            <a:pPr lvl="1">
              <a:defRPr/>
            </a:pPr>
            <a:r>
              <a:rPr lang="en-US" dirty="0" smtClean="0"/>
              <a:t>microbes added to diet in order to provide health benefits beyond basic nutritive value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90600" y="457200"/>
            <a:ext cx="8153400" cy="579438"/>
          </a:xfrm>
          <a:prstGeom prst="rect">
            <a:avLst/>
          </a:prstGeom>
          <a:noFill/>
          <a:ln w="9525">
            <a:noFill/>
            <a:miter lim="800000"/>
            <a:headEnd/>
            <a:tailEnd/>
          </a:ln>
        </p:spPr>
        <p:txBody>
          <a:bodyPr>
            <a:spAutoFit/>
          </a:bodyPr>
          <a:lstStyle/>
          <a:p>
            <a:pPr algn="ctr">
              <a:spcBef>
                <a:spcPct val="50000"/>
              </a:spcBef>
            </a:pPr>
            <a:r>
              <a:rPr lang="fr-CH" sz="3200" b="1">
                <a:solidFill>
                  <a:srgbClr val="000066"/>
                </a:solidFill>
              </a:rPr>
              <a:t>What are Probiotics Supplements?</a:t>
            </a:r>
          </a:p>
        </p:txBody>
      </p:sp>
      <p:sp>
        <p:nvSpPr>
          <p:cNvPr id="35843" name="Rectangle 3"/>
          <p:cNvSpPr>
            <a:spLocks noChangeArrowheads="1"/>
          </p:cNvSpPr>
          <p:nvPr/>
        </p:nvSpPr>
        <p:spPr bwMode="auto">
          <a:xfrm>
            <a:off x="1289050" y="1341438"/>
            <a:ext cx="6711950" cy="4983162"/>
          </a:xfrm>
          <a:prstGeom prst="rect">
            <a:avLst/>
          </a:prstGeom>
          <a:noFill/>
          <a:ln w="19050">
            <a:solidFill>
              <a:srgbClr val="FF6600"/>
            </a:solidFill>
            <a:miter lim="800000"/>
            <a:headEnd/>
            <a:tailEnd/>
          </a:ln>
        </p:spPr>
        <p:txBody>
          <a:bodyPr/>
          <a:lstStyle/>
          <a:p>
            <a:pPr marL="342900" indent="-342900">
              <a:spcBef>
                <a:spcPct val="20000"/>
              </a:spcBef>
              <a:buClr>
                <a:schemeClr val="accent1"/>
              </a:buClr>
              <a:buSzPct val="70000"/>
              <a:buFont typeface="Monotype Sorts" pitchFamily="2" charset="2"/>
              <a:buChar char="n"/>
            </a:pPr>
            <a:endParaRPr kumimoji="1" lang="en-US" altLang="en-US" sz="2400" i="1">
              <a:latin typeface="Arial" charset="0"/>
            </a:endParaRPr>
          </a:p>
          <a:p>
            <a:pPr marL="342900" indent="-342900">
              <a:spcBef>
                <a:spcPct val="20000"/>
              </a:spcBef>
              <a:buClr>
                <a:schemeClr val="accent1"/>
              </a:buClr>
              <a:buSzPct val="70000"/>
              <a:buFont typeface="Monotype Sorts" pitchFamily="2" charset="2"/>
              <a:buChar char="n"/>
            </a:pPr>
            <a:r>
              <a:rPr kumimoji="1" lang="en-US" altLang="en-US" sz="2400" b="1" i="1">
                <a:solidFill>
                  <a:srgbClr val="000066"/>
                </a:solidFill>
                <a:latin typeface="Arial" charset="0"/>
              </a:rPr>
              <a:t>Probiotics</a:t>
            </a:r>
            <a:r>
              <a:rPr kumimoji="1" lang="en-US" altLang="en-US" sz="2400">
                <a:solidFill>
                  <a:srgbClr val="000066"/>
                </a:solidFill>
                <a:latin typeface="Arial" charset="0"/>
              </a:rPr>
              <a:t> are supplements made of beneficial, friendly lactic acid bacteria and formulated to reflect the composition of healthy gut flora</a:t>
            </a:r>
          </a:p>
          <a:p>
            <a:pPr marL="342900" indent="-342900">
              <a:spcBef>
                <a:spcPct val="20000"/>
              </a:spcBef>
              <a:buClr>
                <a:schemeClr val="accent1"/>
              </a:buClr>
              <a:buSzPct val="70000"/>
              <a:buFont typeface="Monotype Sorts" pitchFamily="2" charset="2"/>
              <a:buChar char="n"/>
            </a:pPr>
            <a:endParaRPr kumimoji="1" lang="en-US" altLang="en-US" sz="2400">
              <a:solidFill>
                <a:srgbClr val="000066"/>
              </a:solidFill>
              <a:latin typeface="Arial" charset="0"/>
            </a:endParaRPr>
          </a:p>
          <a:p>
            <a:pPr marL="342900" indent="-342900">
              <a:spcBef>
                <a:spcPct val="20000"/>
              </a:spcBef>
              <a:buClr>
                <a:schemeClr val="accent1"/>
              </a:buClr>
              <a:buSzPct val="70000"/>
              <a:buFont typeface="Monotype Sorts" pitchFamily="2" charset="2"/>
              <a:buChar char="n"/>
            </a:pPr>
            <a:r>
              <a:rPr kumimoji="1" lang="en-US" altLang="en-US" sz="2400">
                <a:solidFill>
                  <a:srgbClr val="000066"/>
                </a:solidFill>
                <a:latin typeface="Arial" charset="0"/>
              </a:rPr>
              <a:t>They should be taken </a:t>
            </a:r>
            <a:r>
              <a:rPr kumimoji="1" lang="en-US" altLang="en-US" sz="2400" b="1">
                <a:solidFill>
                  <a:srgbClr val="000066"/>
                </a:solidFill>
                <a:latin typeface="Arial" charset="0"/>
              </a:rPr>
              <a:t>2-3 times per day</a:t>
            </a:r>
            <a:r>
              <a:rPr kumimoji="1" lang="en-US" altLang="en-US" sz="2400">
                <a:solidFill>
                  <a:srgbClr val="000066"/>
                </a:solidFill>
                <a:latin typeface="Arial" charset="0"/>
              </a:rPr>
              <a:t> to restore healthy intestinal flora. Afterwards, on a </a:t>
            </a:r>
            <a:r>
              <a:rPr kumimoji="1" lang="en-US" altLang="en-US" sz="2400" b="1">
                <a:solidFill>
                  <a:srgbClr val="000066"/>
                </a:solidFill>
                <a:latin typeface="Arial" charset="0"/>
              </a:rPr>
              <a:t>daily basis</a:t>
            </a:r>
            <a:r>
              <a:rPr kumimoji="1" lang="en-US" altLang="en-US" sz="2400">
                <a:solidFill>
                  <a:srgbClr val="000066"/>
                </a:solidFill>
                <a:latin typeface="Arial" charset="0"/>
              </a:rPr>
              <a:t> in order to maintain healthy intestinal flora and help guard against diseases caused by pathogenic or putrefactive bacteria</a:t>
            </a:r>
            <a:endParaRPr kumimoji="1" lang="en-US" altLang="en-US" sz="2400" b="1">
              <a:solidFill>
                <a:srgbClr val="000066"/>
              </a:solidFill>
              <a:latin typeface="Arial" charset="0"/>
            </a:endParaRPr>
          </a:p>
        </p:txBody>
      </p:sp>
      <p:pic>
        <p:nvPicPr>
          <p:cNvPr id="35844" name="Picture 4" descr="H18_53336"/>
          <p:cNvPicPr>
            <a:picLocks noChangeAspect="1" noChangeArrowheads="1"/>
          </p:cNvPicPr>
          <p:nvPr/>
        </p:nvPicPr>
        <p:blipFill>
          <a:blip r:embed="rId2"/>
          <a:srcRect/>
          <a:stretch>
            <a:fillRect/>
          </a:stretch>
        </p:blipFill>
        <p:spPr bwMode="auto">
          <a:xfrm>
            <a:off x="7545388" y="1447800"/>
            <a:ext cx="1274762" cy="960438"/>
          </a:xfrm>
          <a:prstGeom prst="rect">
            <a:avLst/>
          </a:prstGeom>
          <a:solidFill>
            <a:schemeClr val="bg1"/>
          </a:solidFill>
          <a:ln w="19050">
            <a:solidFill>
              <a:srgbClr val="FF6600"/>
            </a:solidFill>
            <a:miter lim="800000"/>
            <a:headEnd/>
            <a:tailEnd/>
          </a:ln>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66800" y="385763"/>
            <a:ext cx="8077200" cy="588962"/>
          </a:xfrm>
          <a:prstGeom prst="rect">
            <a:avLst/>
          </a:prstGeom>
          <a:noFill/>
          <a:ln w="9525">
            <a:solidFill>
              <a:schemeClr val="bg1"/>
            </a:solidFill>
            <a:miter lim="800000"/>
            <a:headEnd/>
            <a:tailEnd/>
          </a:ln>
        </p:spPr>
        <p:txBody>
          <a:bodyPr>
            <a:spAutoFit/>
          </a:bodyPr>
          <a:lstStyle/>
          <a:p>
            <a:pPr algn="ctr">
              <a:spcBef>
                <a:spcPct val="50000"/>
              </a:spcBef>
            </a:pPr>
            <a:r>
              <a:rPr lang="fr-CH" sz="3200" b="1">
                <a:solidFill>
                  <a:srgbClr val="000066"/>
                </a:solidFill>
                <a:latin typeface="Arial" charset="0"/>
              </a:rPr>
              <a:t> </a:t>
            </a:r>
            <a:r>
              <a:rPr lang="fr-CH" sz="3200" b="1">
                <a:solidFill>
                  <a:srgbClr val="000066"/>
                </a:solidFill>
              </a:rPr>
              <a:t> Main Families of Lactic Bacteria</a:t>
            </a:r>
          </a:p>
        </p:txBody>
      </p:sp>
      <p:sp>
        <p:nvSpPr>
          <p:cNvPr id="36867" name="Text Box 3"/>
          <p:cNvSpPr txBox="1">
            <a:spLocks noChangeArrowheads="1"/>
          </p:cNvSpPr>
          <p:nvPr/>
        </p:nvSpPr>
        <p:spPr bwMode="auto">
          <a:xfrm>
            <a:off x="900113" y="2971800"/>
            <a:ext cx="3167062" cy="822325"/>
          </a:xfrm>
          <a:prstGeom prst="rect">
            <a:avLst/>
          </a:prstGeom>
          <a:noFill/>
          <a:ln w="9525">
            <a:noFill/>
            <a:miter lim="800000"/>
            <a:headEnd/>
            <a:tailEnd/>
          </a:ln>
        </p:spPr>
        <p:txBody>
          <a:bodyPr>
            <a:spAutoFit/>
          </a:bodyPr>
          <a:lstStyle/>
          <a:p>
            <a:pPr algn="ctr">
              <a:spcBef>
                <a:spcPct val="50000"/>
              </a:spcBef>
            </a:pPr>
            <a:r>
              <a:rPr lang="fr-CH" sz="2400" b="1">
                <a:solidFill>
                  <a:srgbClr val="000066"/>
                </a:solidFill>
              </a:rPr>
              <a:t>Fig 1: </a:t>
            </a:r>
            <a:r>
              <a:rPr lang="fr-CH" sz="2400" b="1" i="1">
                <a:solidFill>
                  <a:srgbClr val="000066"/>
                </a:solidFill>
              </a:rPr>
              <a:t>Lactobacilli (Small Intestine)</a:t>
            </a:r>
            <a:endParaRPr lang="fr-CH" sz="2400" b="1">
              <a:solidFill>
                <a:srgbClr val="000066"/>
              </a:solidFill>
            </a:endParaRPr>
          </a:p>
        </p:txBody>
      </p:sp>
      <p:pic>
        <p:nvPicPr>
          <p:cNvPr id="36868" name="Picture 4" descr="4 elements"/>
          <p:cNvPicPr>
            <a:picLocks noChangeAspect="1" noChangeArrowheads="1"/>
          </p:cNvPicPr>
          <p:nvPr/>
        </p:nvPicPr>
        <p:blipFill>
          <a:blip r:embed="rId2"/>
          <a:srcRect l="26666" t="9349" r="23415" b="14227"/>
          <a:stretch>
            <a:fillRect/>
          </a:stretch>
        </p:blipFill>
        <p:spPr bwMode="auto">
          <a:xfrm>
            <a:off x="4665663" y="1814513"/>
            <a:ext cx="2844800" cy="3484562"/>
          </a:xfrm>
          <a:prstGeom prst="rect">
            <a:avLst/>
          </a:prstGeom>
          <a:noFill/>
          <a:ln w="9525">
            <a:noFill/>
            <a:miter lim="800000"/>
            <a:headEnd/>
            <a:tailEnd/>
          </a:ln>
        </p:spPr>
      </p:pic>
      <p:sp>
        <p:nvSpPr>
          <p:cNvPr id="36869" name="Text Box 5"/>
          <p:cNvSpPr txBox="1">
            <a:spLocks noChangeArrowheads="1"/>
          </p:cNvSpPr>
          <p:nvPr/>
        </p:nvSpPr>
        <p:spPr bwMode="auto">
          <a:xfrm>
            <a:off x="1028700" y="5557838"/>
            <a:ext cx="2895600" cy="822325"/>
          </a:xfrm>
          <a:prstGeom prst="rect">
            <a:avLst/>
          </a:prstGeom>
          <a:noFill/>
          <a:ln w="9525">
            <a:noFill/>
            <a:miter lim="800000"/>
            <a:headEnd/>
            <a:tailEnd/>
          </a:ln>
        </p:spPr>
        <p:txBody>
          <a:bodyPr>
            <a:spAutoFit/>
          </a:bodyPr>
          <a:lstStyle/>
          <a:p>
            <a:pPr algn="ctr">
              <a:spcBef>
                <a:spcPct val="50000"/>
              </a:spcBef>
            </a:pPr>
            <a:r>
              <a:rPr lang="fr-CH" sz="2400" b="1">
                <a:solidFill>
                  <a:srgbClr val="000066"/>
                </a:solidFill>
              </a:rPr>
              <a:t>Fig 2: </a:t>
            </a:r>
            <a:r>
              <a:rPr lang="fr-CH" sz="2400" b="1" i="1">
                <a:solidFill>
                  <a:srgbClr val="000066"/>
                </a:solidFill>
              </a:rPr>
              <a:t>Bifidobacteria (Large Intestine)</a:t>
            </a:r>
            <a:endParaRPr lang="fr-CH" sz="2400" b="1">
              <a:solidFill>
                <a:srgbClr val="000066"/>
              </a:solidFill>
            </a:endParaRPr>
          </a:p>
        </p:txBody>
      </p:sp>
      <p:sp>
        <p:nvSpPr>
          <p:cNvPr id="36870" name="Text Box 6" descr="4 elements"/>
          <p:cNvSpPr txBox="1">
            <a:spLocks noChangeArrowheads="1"/>
          </p:cNvSpPr>
          <p:nvPr/>
        </p:nvSpPr>
        <p:spPr bwMode="auto">
          <a:xfrm>
            <a:off x="7461250" y="4229100"/>
            <a:ext cx="1301750" cy="641350"/>
          </a:xfrm>
          <a:prstGeom prst="rect">
            <a:avLst/>
          </a:prstGeom>
          <a:noFill/>
          <a:ln w="9525">
            <a:noFill/>
            <a:miter lim="800000"/>
            <a:headEnd/>
            <a:tailEnd/>
          </a:ln>
        </p:spPr>
        <p:txBody>
          <a:bodyPr>
            <a:spAutoFit/>
          </a:bodyPr>
          <a:lstStyle/>
          <a:p>
            <a:pPr algn="ctr">
              <a:spcBef>
                <a:spcPct val="50000"/>
              </a:spcBef>
            </a:pPr>
            <a:r>
              <a:rPr lang="fr-CA" b="1">
                <a:solidFill>
                  <a:srgbClr val="000066"/>
                </a:solidFill>
                <a:latin typeface="Arial" charset="0"/>
              </a:rPr>
              <a:t>Small Intestine</a:t>
            </a:r>
          </a:p>
        </p:txBody>
      </p:sp>
      <p:sp>
        <p:nvSpPr>
          <p:cNvPr id="36871" name="Text Box 7"/>
          <p:cNvSpPr txBox="1">
            <a:spLocks noChangeArrowheads="1"/>
          </p:cNvSpPr>
          <p:nvPr/>
        </p:nvSpPr>
        <p:spPr bwMode="auto">
          <a:xfrm>
            <a:off x="3581400" y="3687763"/>
            <a:ext cx="1131888" cy="641350"/>
          </a:xfrm>
          <a:prstGeom prst="rect">
            <a:avLst/>
          </a:prstGeom>
          <a:noFill/>
          <a:ln w="9525">
            <a:noFill/>
            <a:miter lim="800000"/>
            <a:headEnd/>
            <a:tailEnd/>
          </a:ln>
        </p:spPr>
        <p:txBody>
          <a:bodyPr>
            <a:spAutoFit/>
          </a:bodyPr>
          <a:lstStyle/>
          <a:p>
            <a:pPr algn="ctr">
              <a:spcBef>
                <a:spcPct val="50000"/>
              </a:spcBef>
            </a:pPr>
            <a:r>
              <a:rPr lang="fr-CA" b="1">
                <a:solidFill>
                  <a:srgbClr val="000066"/>
                </a:solidFill>
                <a:latin typeface="Arial" charset="0"/>
              </a:rPr>
              <a:t>Large Intestine</a:t>
            </a:r>
          </a:p>
        </p:txBody>
      </p:sp>
      <p:sp>
        <p:nvSpPr>
          <p:cNvPr id="36872" name="Line 8"/>
          <p:cNvSpPr>
            <a:spLocks noChangeShapeType="1"/>
          </p:cNvSpPr>
          <p:nvPr/>
        </p:nvSpPr>
        <p:spPr bwMode="auto">
          <a:xfrm>
            <a:off x="3448050" y="2193925"/>
            <a:ext cx="2771775" cy="1933575"/>
          </a:xfrm>
          <a:prstGeom prst="line">
            <a:avLst/>
          </a:prstGeom>
          <a:noFill/>
          <a:ln w="25400">
            <a:solidFill>
              <a:srgbClr val="FF6600"/>
            </a:solidFill>
            <a:round/>
            <a:headEnd/>
            <a:tailEnd type="triangle" w="med" len="med"/>
          </a:ln>
        </p:spPr>
        <p:txBody>
          <a:bodyPr wrap="none" anchor="ctr"/>
          <a:lstStyle/>
          <a:p>
            <a:endParaRPr lang="en-US"/>
          </a:p>
        </p:txBody>
      </p:sp>
      <p:sp>
        <p:nvSpPr>
          <p:cNvPr id="36873" name="Line 9"/>
          <p:cNvSpPr>
            <a:spLocks noChangeShapeType="1"/>
          </p:cNvSpPr>
          <p:nvPr/>
        </p:nvSpPr>
        <p:spPr bwMode="auto">
          <a:xfrm flipV="1">
            <a:off x="3448050" y="4229100"/>
            <a:ext cx="1760538" cy="836613"/>
          </a:xfrm>
          <a:prstGeom prst="line">
            <a:avLst/>
          </a:prstGeom>
          <a:noFill/>
          <a:ln w="25400">
            <a:solidFill>
              <a:srgbClr val="FF6600"/>
            </a:solidFill>
            <a:round/>
            <a:headEnd/>
            <a:tailEnd type="triangle" w="med" len="med"/>
          </a:ln>
        </p:spPr>
        <p:txBody>
          <a:bodyPr wrap="none" anchor="ctr"/>
          <a:lstStyle/>
          <a:p>
            <a:endParaRPr lang="en-US"/>
          </a:p>
        </p:txBody>
      </p:sp>
      <p:pic>
        <p:nvPicPr>
          <p:cNvPr id="36874" name="Picture 10" descr="Lactobacillae"/>
          <p:cNvPicPr>
            <a:picLocks noChangeAspect="1" noChangeArrowheads="1"/>
          </p:cNvPicPr>
          <p:nvPr/>
        </p:nvPicPr>
        <p:blipFill>
          <a:blip r:embed="rId3"/>
          <a:srcRect/>
          <a:stretch>
            <a:fillRect/>
          </a:stretch>
        </p:blipFill>
        <p:spPr bwMode="auto">
          <a:xfrm>
            <a:off x="1054100" y="1344613"/>
            <a:ext cx="2438400" cy="1627187"/>
          </a:xfrm>
          <a:prstGeom prst="rect">
            <a:avLst/>
          </a:prstGeom>
          <a:noFill/>
          <a:ln w="9525">
            <a:noFill/>
            <a:miter lim="800000"/>
            <a:headEnd/>
            <a:tailEnd/>
          </a:ln>
        </p:spPr>
      </p:pic>
      <p:pic>
        <p:nvPicPr>
          <p:cNvPr id="36875" name="Picture 11" descr="Bifidobacteria"/>
          <p:cNvPicPr>
            <a:picLocks noChangeAspect="1" noChangeArrowheads="1"/>
          </p:cNvPicPr>
          <p:nvPr/>
        </p:nvPicPr>
        <p:blipFill>
          <a:blip r:embed="rId4"/>
          <a:srcRect b="16667"/>
          <a:stretch>
            <a:fillRect/>
          </a:stretch>
        </p:blipFill>
        <p:spPr bwMode="auto">
          <a:xfrm>
            <a:off x="1054100" y="4038600"/>
            <a:ext cx="2438400" cy="1524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38200" y="2362200"/>
            <a:ext cx="4614863" cy="3403600"/>
          </a:xfrm>
          <a:prstGeom prst="rect">
            <a:avLst/>
          </a:prstGeom>
          <a:solidFill>
            <a:schemeClr val="bg1"/>
          </a:solidFill>
          <a:ln w="76200">
            <a:noFill/>
            <a:miter lim="800000"/>
            <a:headEnd/>
            <a:tailEnd/>
          </a:ln>
        </p:spPr>
        <p:txBody>
          <a:bodyPr wrap="none" anchor="ctr"/>
          <a:lstStyle/>
          <a:p>
            <a:endParaRPr lang="ar-SA"/>
          </a:p>
        </p:txBody>
      </p:sp>
      <p:sp>
        <p:nvSpPr>
          <p:cNvPr id="37891" name="Freeform 3"/>
          <p:cNvSpPr>
            <a:spLocks/>
          </p:cNvSpPr>
          <p:nvPr/>
        </p:nvSpPr>
        <p:spPr bwMode="auto">
          <a:xfrm>
            <a:off x="1177925" y="4724400"/>
            <a:ext cx="3906838" cy="1071563"/>
          </a:xfrm>
          <a:custGeom>
            <a:avLst/>
            <a:gdLst>
              <a:gd name="T0" fmla="*/ 2147483647 w 1984"/>
              <a:gd name="T1" fmla="*/ 2147483647 h 816"/>
              <a:gd name="T2" fmla="*/ 2147483647 w 1984"/>
              <a:gd name="T3" fmla="*/ 2147483647 h 816"/>
              <a:gd name="T4" fmla="*/ 2147483647 w 1984"/>
              <a:gd name="T5" fmla="*/ 2147483647 h 816"/>
              <a:gd name="T6" fmla="*/ 2147483647 w 1984"/>
              <a:gd name="T7" fmla="*/ 2147483647 h 816"/>
              <a:gd name="T8" fmla="*/ 2147483647 w 1984"/>
              <a:gd name="T9" fmla="*/ 2147483647 h 816"/>
              <a:gd name="T10" fmla="*/ 2147483647 w 1984"/>
              <a:gd name="T11" fmla="*/ 2147483647 h 816"/>
              <a:gd name="T12" fmla="*/ 2147483647 w 1984"/>
              <a:gd name="T13" fmla="*/ 2147483647 h 816"/>
              <a:gd name="T14" fmla="*/ 2147483647 w 1984"/>
              <a:gd name="T15" fmla="*/ 2147483647 h 816"/>
              <a:gd name="T16" fmla="*/ 2147483647 w 1984"/>
              <a:gd name="T17" fmla="*/ 2147483647 h 816"/>
              <a:gd name="T18" fmla="*/ 2147483647 w 1984"/>
              <a:gd name="T19" fmla="*/ 2147483647 h 816"/>
              <a:gd name="T20" fmla="*/ 2147483647 w 1984"/>
              <a:gd name="T21" fmla="*/ 2147483647 h 816"/>
              <a:gd name="T22" fmla="*/ 2147483647 w 1984"/>
              <a:gd name="T23" fmla="*/ 2147483647 h 816"/>
              <a:gd name="T24" fmla="*/ 2147483647 w 1984"/>
              <a:gd name="T25" fmla="*/ 2147483647 h 816"/>
              <a:gd name="T26" fmla="*/ 2147483647 w 1984"/>
              <a:gd name="T27" fmla="*/ 2147483647 h 816"/>
              <a:gd name="T28" fmla="*/ 2147483647 w 1984"/>
              <a:gd name="T29" fmla="*/ 2147483647 h 816"/>
              <a:gd name="T30" fmla="*/ 2147483647 w 1984"/>
              <a:gd name="T31" fmla="*/ 2147483647 h 816"/>
              <a:gd name="T32" fmla="*/ 2147483647 w 1984"/>
              <a:gd name="T33" fmla="*/ 2147483647 h 816"/>
              <a:gd name="T34" fmla="*/ 2147483647 w 1984"/>
              <a:gd name="T35" fmla="*/ 2147483647 h 816"/>
              <a:gd name="T36" fmla="*/ 2147483647 w 1984"/>
              <a:gd name="T37" fmla="*/ 2147483647 h 816"/>
              <a:gd name="T38" fmla="*/ 2147483647 w 1984"/>
              <a:gd name="T39" fmla="*/ 2147483647 h 816"/>
              <a:gd name="T40" fmla="*/ 2147483647 w 1984"/>
              <a:gd name="T41" fmla="*/ 2147483647 h 816"/>
              <a:gd name="T42" fmla="*/ 2147483647 w 1984"/>
              <a:gd name="T43" fmla="*/ 2147483647 h 816"/>
              <a:gd name="T44" fmla="*/ 2147483647 w 1984"/>
              <a:gd name="T45" fmla="*/ 2147483647 h 816"/>
              <a:gd name="T46" fmla="*/ 2147483647 w 1984"/>
              <a:gd name="T47" fmla="*/ 2147483647 h 816"/>
              <a:gd name="T48" fmla="*/ 2147483647 w 1984"/>
              <a:gd name="T49" fmla="*/ 2147483647 h 816"/>
              <a:gd name="T50" fmla="*/ 2147483647 w 1984"/>
              <a:gd name="T51" fmla="*/ 2147483647 h 816"/>
              <a:gd name="T52" fmla="*/ 2147483647 w 1984"/>
              <a:gd name="T53" fmla="*/ 2147483647 h 816"/>
              <a:gd name="T54" fmla="*/ 2147483647 w 1984"/>
              <a:gd name="T55" fmla="*/ 2147483647 h 816"/>
              <a:gd name="T56" fmla="*/ 2147483647 w 1984"/>
              <a:gd name="T57" fmla="*/ 2147483647 h 816"/>
              <a:gd name="T58" fmla="*/ 2147483647 w 1984"/>
              <a:gd name="T59" fmla="*/ 2147483647 h 816"/>
              <a:gd name="T60" fmla="*/ 2147483647 w 1984"/>
              <a:gd name="T61" fmla="*/ 2147483647 h 816"/>
              <a:gd name="T62" fmla="*/ 2147483647 w 1984"/>
              <a:gd name="T63" fmla="*/ 2147483647 h 816"/>
              <a:gd name="T64" fmla="*/ 2147483647 w 1984"/>
              <a:gd name="T65" fmla="*/ 2147483647 h 816"/>
              <a:gd name="T66" fmla="*/ 2147483647 w 1984"/>
              <a:gd name="T67" fmla="*/ 2147483647 h 816"/>
              <a:gd name="T68" fmla="*/ 2147483647 w 1984"/>
              <a:gd name="T69" fmla="*/ 2147483647 h 816"/>
              <a:gd name="T70" fmla="*/ 2147483647 w 1984"/>
              <a:gd name="T71" fmla="*/ 2147483647 h 816"/>
              <a:gd name="T72" fmla="*/ 2147483647 w 1984"/>
              <a:gd name="T73" fmla="*/ 2147483647 h 816"/>
              <a:gd name="T74" fmla="*/ 2147483647 w 1984"/>
              <a:gd name="T75" fmla="*/ 2147483647 h 816"/>
              <a:gd name="T76" fmla="*/ 2147483647 w 1984"/>
              <a:gd name="T77" fmla="*/ 2147483647 h 816"/>
              <a:gd name="T78" fmla="*/ 2147483647 w 1984"/>
              <a:gd name="T79" fmla="*/ 2147483647 h 8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84"/>
              <a:gd name="T121" fmla="*/ 0 h 816"/>
              <a:gd name="T122" fmla="*/ 1984 w 1984"/>
              <a:gd name="T123" fmla="*/ 816 h 8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84" h="816">
                <a:moveTo>
                  <a:pt x="16" y="776"/>
                </a:moveTo>
                <a:cubicBezTo>
                  <a:pt x="8" y="492"/>
                  <a:pt x="0" y="208"/>
                  <a:pt x="16" y="104"/>
                </a:cubicBezTo>
                <a:cubicBezTo>
                  <a:pt x="32" y="0"/>
                  <a:pt x="96" y="48"/>
                  <a:pt x="112" y="152"/>
                </a:cubicBezTo>
                <a:cubicBezTo>
                  <a:pt x="128" y="256"/>
                  <a:pt x="96" y="640"/>
                  <a:pt x="112" y="728"/>
                </a:cubicBezTo>
                <a:cubicBezTo>
                  <a:pt x="128" y="816"/>
                  <a:pt x="192" y="776"/>
                  <a:pt x="208" y="680"/>
                </a:cubicBezTo>
                <a:cubicBezTo>
                  <a:pt x="224" y="584"/>
                  <a:pt x="192" y="232"/>
                  <a:pt x="208" y="152"/>
                </a:cubicBezTo>
                <a:cubicBezTo>
                  <a:pt x="224" y="72"/>
                  <a:pt x="280" y="112"/>
                  <a:pt x="304" y="200"/>
                </a:cubicBezTo>
                <a:cubicBezTo>
                  <a:pt x="328" y="288"/>
                  <a:pt x="336" y="632"/>
                  <a:pt x="352" y="680"/>
                </a:cubicBezTo>
                <a:cubicBezTo>
                  <a:pt x="368" y="728"/>
                  <a:pt x="392" y="584"/>
                  <a:pt x="400" y="488"/>
                </a:cubicBezTo>
                <a:cubicBezTo>
                  <a:pt x="408" y="392"/>
                  <a:pt x="384" y="152"/>
                  <a:pt x="400" y="104"/>
                </a:cubicBezTo>
                <a:cubicBezTo>
                  <a:pt x="416" y="56"/>
                  <a:pt x="472" y="104"/>
                  <a:pt x="496" y="200"/>
                </a:cubicBezTo>
                <a:cubicBezTo>
                  <a:pt x="520" y="296"/>
                  <a:pt x="528" y="600"/>
                  <a:pt x="544" y="680"/>
                </a:cubicBezTo>
                <a:cubicBezTo>
                  <a:pt x="560" y="760"/>
                  <a:pt x="576" y="776"/>
                  <a:pt x="592" y="680"/>
                </a:cubicBezTo>
                <a:cubicBezTo>
                  <a:pt x="608" y="584"/>
                  <a:pt x="608" y="184"/>
                  <a:pt x="640" y="104"/>
                </a:cubicBezTo>
                <a:cubicBezTo>
                  <a:pt x="672" y="24"/>
                  <a:pt x="768" y="104"/>
                  <a:pt x="784" y="200"/>
                </a:cubicBezTo>
                <a:cubicBezTo>
                  <a:pt x="800" y="296"/>
                  <a:pt x="728" y="616"/>
                  <a:pt x="736" y="680"/>
                </a:cubicBezTo>
                <a:cubicBezTo>
                  <a:pt x="744" y="744"/>
                  <a:pt x="808" y="680"/>
                  <a:pt x="832" y="584"/>
                </a:cubicBezTo>
                <a:cubicBezTo>
                  <a:pt x="856" y="488"/>
                  <a:pt x="856" y="168"/>
                  <a:pt x="880" y="104"/>
                </a:cubicBezTo>
                <a:cubicBezTo>
                  <a:pt x="904" y="40"/>
                  <a:pt x="960" y="168"/>
                  <a:pt x="976" y="200"/>
                </a:cubicBezTo>
                <a:cubicBezTo>
                  <a:pt x="992" y="232"/>
                  <a:pt x="984" y="216"/>
                  <a:pt x="976" y="296"/>
                </a:cubicBezTo>
                <a:cubicBezTo>
                  <a:pt x="968" y="376"/>
                  <a:pt x="920" y="624"/>
                  <a:pt x="928" y="680"/>
                </a:cubicBezTo>
                <a:cubicBezTo>
                  <a:pt x="936" y="736"/>
                  <a:pt x="1000" y="704"/>
                  <a:pt x="1024" y="632"/>
                </a:cubicBezTo>
                <a:cubicBezTo>
                  <a:pt x="1048" y="560"/>
                  <a:pt x="1048" y="328"/>
                  <a:pt x="1072" y="248"/>
                </a:cubicBezTo>
                <a:cubicBezTo>
                  <a:pt x="1096" y="168"/>
                  <a:pt x="1152" y="80"/>
                  <a:pt x="1168" y="152"/>
                </a:cubicBezTo>
                <a:cubicBezTo>
                  <a:pt x="1184" y="224"/>
                  <a:pt x="1152" y="592"/>
                  <a:pt x="1168" y="680"/>
                </a:cubicBezTo>
                <a:cubicBezTo>
                  <a:pt x="1184" y="768"/>
                  <a:pt x="1240" y="696"/>
                  <a:pt x="1264" y="680"/>
                </a:cubicBezTo>
                <a:cubicBezTo>
                  <a:pt x="1288" y="664"/>
                  <a:pt x="1304" y="656"/>
                  <a:pt x="1312" y="584"/>
                </a:cubicBezTo>
                <a:cubicBezTo>
                  <a:pt x="1320" y="512"/>
                  <a:pt x="1320" y="312"/>
                  <a:pt x="1312" y="248"/>
                </a:cubicBezTo>
                <a:cubicBezTo>
                  <a:pt x="1304" y="184"/>
                  <a:pt x="1264" y="216"/>
                  <a:pt x="1264" y="200"/>
                </a:cubicBezTo>
                <a:cubicBezTo>
                  <a:pt x="1264" y="184"/>
                  <a:pt x="1288" y="152"/>
                  <a:pt x="1312" y="152"/>
                </a:cubicBezTo>
                <a:cubicBezTo>
                  <a:pt x="1336" y="152"/>
                  <a:pt x="1384" y="120"/>
                  <a:pt x="1408" y="200"/>
                </a:cubicBezTo>
                <a:cubicBezTo>
                  <a:pt x="1432" y="280"/>
                  <a:pt x="1440" y="560"/>
                  <a:pt x="1456" y="632"/>
                </a:cubicBezTo>
                <a:cubicBezTo>
                  <a:pt x="1472" y="704"/>
                  <a:pt x="1488" y="712"/>
                  <a:pt x="1504" y="632"/>
                </a:cubicBezTo>
                <a:cubicBezTo>
                  <a:pt x="1520" y="552"/>
                  <a:pt x="1520" y="200"/>
                  <a:pt x="1552" y="152"/>
                </a:cubicBezTo>
                <a:cubicBezTo>
                  <a:pt x="1584" y="104"/>
                  <a:pt x="1680" y="256"/>
                  <a:pt x="1696" y="344"/>
                </a:cubicBezTo>
                <a:cubicBezTo>
                  <a:pt x="1712" y="432"/>
                  <a:pt x="1632" y="640"/>
                  <a:pt x="1648" y="680"/>
                </a:cubicBezTo>
                <a:cubicBezTo>
                  <a:pt x="1664" y="720"/>
                  <a:pt x="1776" y="672"/>
                  <a:pt x="1792" y="584"/>
                </a:cubicBezTo>
                <a:cubicBezTo>
                  <a:pt x="1808" y="496"/>
                  <a:pt x="1720" y="216"/>
                  <a:pt x="1744" y="152"/>
                </a:cubicBezTo>
                <a:cubicBezTo>
                  <a:pt x="1768" y="88"/>
                  <a:pt x="1896" y="120"/>
                  <a:pt x="1936" y="200"/>
                </a:cubicBezTo>
                <a:cubicBezTo>
                  <a:pt x="1976" y="280"/>
                  <a:pt x="1976" y="560"/>
                  <a:pt x="1984" y="632"/>
                </a:cubicBezTo>
              </a:path>
            </a:pathLst>
          </a:custGeom>
          <a:noFill/>
          <a:ln w="9525">
            <a:solidFill>
              <a:srgbClr val="008000"/>
            </a:solidFill>
            <a:round/>
            <a:headEnd/>
            <a:tailEnd/>
          </a:ln>
        </p:spPr>
        <p:txBody>
          <a:bodyPr wrap="none" anchor="ctr"/>
          <a:lstStyle/>
          <a:p>
            <a:endParaRPr lang="ar-SA"/>
          </a:p>
        </p:txBody>
      </p:sp>
      <p:sp>
        <p:nvSpPr>
          <p:cNvPr id="37892" name="Freeform 4"/>
          <p:cNvSpPr>
            <a:spLocks/>
          </p:cNvSpPr>
          <p:nvPr/>
        </p:nvSpPr>
        <p:spPr bwMode="auto">
          <a:xfrm>
            <a:off x="1138238" y="4735513"/>
            <a:ext cx="3906837" cy="1071562"/>
          </a:xfrm>
          <a:custGeom>
            <a:avLst/>
            <a:gdLst>
              <a:gd name="T0" fmla="*/ 2147483647 w 1984"/>
              <a:gd name="T1" fmla="*/ 2147483647 h 816"/>
              <a:gd name="T2" fmla="*/ 2147483647 w 1984"/>
              <a:gd name="T3" fmla="*/ 2147483647 h 816"/>
              <a:gd name="T4" fmla="*/ 2147483647 w 1984"/>
              <a:gd name="T5" fmla="*/ 2147483647 h 816"/>
              <a:gd name="T6" fmla="*/ 2147483647 w 1984"/>
              <a:gd name="T7" fmla="*/ 2147483647 h 816"/>
              <a:gd name="T8" fmla="*/ 2147483647 w 1984"/>
              <a:gd name="T9" fmla="*/ 2147483647 h 816"/>
              <a:gd name="T10" fmla="*/ 2147483647 w 1984"/>
              <a:gd name="T11" fmla="*/ 2147483647 h 816"/>
              <a:gd name="T12" fmla="*/ 2147483647 w 1984"/>
              <a:gd name="T13" fmla="*/ 2147483647 h 816"/>
              <a:gd name="T14" fmla="*/ 2147483647 w 1984"/>
              <a:gd name="T15" fmla="*/ 2147483647 h 816"/>
              <a:gd name="T16" fmla="*/ 2147483647 w 1984"/>
              <a:gd name="T17" fmla="*/ 2147483647 h 816"/>
              <a:gd name="T18" fmla="*/ 2147483647 w 1984"/>
              <a:gd name="T19" fmla="*/ 2147483647 h 816"/>
              <a:gd name="T20" fmla="*/ 2147483647 w 1984"/>
              <a:gd name="T21" fmla="*/ 2147483647 h 816"/>
              <a:gd name="T22" fmla="*/ 2147483647 w 1984"/>
              <a:gd name="T23" fmla="*/ 2147483647 h 816"/>
              <a:gd name="T24" fmla="*/ 2147483647 w 1984"/>
              <a:gd name="T25" fmla="*/ 2147483647 h 816"/>
              <a:gd name="T26" fmla="*/ 2147483647 w 1984"/>
              <a:gd name="T27" fmla="*/ 2147483647 h 816"/>
              <a:gd name="T28" fmla="*/ 2147483647 w 1984"/>
              <a:gd name="T29" fmla="*/ 2147483647 h 816"/>
              <a:gd name="T30" fmla="*/ 2147483647 w 1984"/>
              <a:gd name="T31" fmla="*/ 2147483647 h 816"/>
              <a:gd name="T32" fmla="*/ 2147483647 w 1984"/>
              <a:gd name="T33" fmla="*/ 2147483647 h 816"/>
              <a:gd name="T34" fmla="*/ 2147483647 w 1984"/>
              <a:gd name="T35" fmla="*/ 2147483647 h 816"/>
              <a:gd name="T36" fmla="*/ 2147483647 w 1984"/>
              <a:gd name="T37" fmla="*/ 2147483647 h 816"/>
              <a:gd name="T38" fmla="*/ 2147483647 w 1984"/>
              <a:gd name="T39" fmla="*/ 2147483647 h 816"/>
              <a:gd name="T40" fmla="*/ 2147483647 w 1984"/>
              <a:gd name="T41" fmla="*/ 2147483647 h 816"/>
              <a:gd name="T42" fmla="*/ 2147483647 w 1984"/>
              <a:gd name="T43" fmla="*/ 2147483647 h 816"/>
              <a:gd name="T44" fmla="*/ 2147483647 w 1984"/>
              <a:gd name="T45" fmla="*/ 2147483647 h 816"/>
              <a:gd name="T46" fmla="*/ 2147483647 w 1984"/>
              <a:gd name="T47" fmla="*/ 2147483647 h 816"/>
              <a:gd name="T48" fmla="*/ 2147483647 w 1984"/>
              <a:gd name="T49" fmla="*/ 2147483647 h 816"/>
              <a:gd name="T50" fmla="*/ 2147483647 w 1984"/>
              <a:gd name="T51" fmla="*/ 2147483647 h 816"/>
              <a:gd name="T52" fmla="*/ 2147483647 w 1984"/>
              <a:gd name="T53" fmla="*/ 2147483647 h 816"/>
              <a:gd name="T54" fmla="*/ 2147483647 w 1984"/>
              <a:gd name="T55" fmla="*/ 2147483647 h 816"/>
              <a:gd name="T56" fmla="*/ 2147483647 w 1984"/>
              <a:gd name="T57" fmla="*/ 2147483647 h 816"/>
              <a:gd name="T58" fmla="*/ 2147483647 w 1984"/>
              <a:gd name="T59" fmla="*/ 2147483647 h 816"/>
              <a:gd name="T60" fmla="*/ 2147483647 w 1984"/>
              <a:gd name="T61" fmla="*/ 2147483647 h 816"/>
              <a:gd name="T62" fmla="*/ 2147483647 w 1984"/>
              <a:gd name="T63" fmla="*/ 2147483647 h 816"/>
              <a:gd name="T64" fmla="*/ 2147483647 w 1984"/>
              <a:gd name="T65" fmla="*/ 2147483647 h 816"/>
              <a:gd name="T66" fmla="*/ 2147483647 w 1984"/>
              <a:gd name="T67" fmla="*/ 2147483647 h 816"/>
              <a:gd name="T68" fmla="*/ 2147483647 w 1984"/>
              <a:gd name="T69" fmla="*/ 2147483647 h 816"/>
              <a:gd name="T70" fmla="*/ 2147483647 w 1984"/>
              <a:gd name="T71" fmla="*/ 2147483647 h 816"/>
              <a:gd name="T72" fmla="*/ 2147483647 w 1984"/>
              <a:gd name="T73" fmla="*/ 2147483647 h 816"/>
              <a:gd name="T74" fmla="*/ 2147483647 w 1984"/>
              <a:gd name="T75" fmla="*/ 2147483647 h 816"/>
              <a:gd name="T76" fmla="*/ 2147483647 w 1984"/>
              <a:gd name="T77" fmla="*/ 2147483647 h 816"/>
              <a:gd name="T78" fmla="*/ 2147483647 w 1984"/>
              <a:gd name="T79" fmla="*/ 2147483647 h 8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84"/>
              <a:gd name="T121" fmla="*/ 0 h 816"/>
              <a:gd name="T122" fmla="*/ 1984 w 1984"/>
              <a:gd name="T123" fmla="*/ 816 h 8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84" h="816">
                <a:moveTo>
                  <a:pt x="16" y="776"/>
                </a:moveTo>
                <a:cubicBezTo>
                  <a:pt x="8" y="492"/>
                  <a:pt x="0" y="208"/>
                  <a:pt x="16" y="104"/>
                </a:cubicBezTo>
                <a:cubicBezTo>
                  <a:pt x="32" y="0"/>
                  <a:pt x="96" y="48"/>
                  <a:pt x="112" y="152"/>
                </a:cubicBezTo>
                <a:cubicBezTo>
                  <a:pt x="128" y="256"/>
                  <a:pt x="96" y="640"/>
                  <a:pt x="112" y="728"/>
                </a:cubicBezTo>
                <a:cubicBezTo>
                  <a:pt x="128" y="816"/>
                  <a:pt x="192" y="776"/>
                  <a:pt x="208" y="680"/>
                </a:cubicBezTo>
                <a:cubicBezTo>
                  <a:pt x="224" y="584"/>
                  <a:pt x="192" y="232"/>
                  <a:pt x="208" y="152"/>
                </a:cubicBezTo>
                <a:cubicBezTo>
                  <a:pt x="224" y="72"/>
                  <a:pt x="280" y="112"/>
                  <a:pt x="304" y="200"/>
                </a:cubicBezTo>
                <a:cubicBezTo>
                  <a:pt x="328" y="288"/>
                  <a:pt x="336" y="632"/>
                  <a:pt x="352" y="680"/>
                </a:cubicBezTo>
                <a:cubicBezTo>
                  <a:pt x="368" y="728"/>
                  <a:pt x="392" y="584"/>
                  <a:pt x="400" y="488"/>
                </a:cubicBezTo>
                <a:cubicBezTo>
                  <a:pt x="408" y="392"/>
                  <a:pt x="384" y="152"/>
                  <a:pt x="400" y="104"/>
                </a:cubicBezTo>
                <a:cubicBezTo>
                  <a:pt x="416" y="56"/>
                  <a:pt x="472" y="104"/>
                  <a:pt x="496" y="200"/>
                </a:cubicBezTo>
                <a:cubicBezTo>
                  <a:pt x="520" y="296"/>
                  <a:pt x="528" y="600"/>
                  <a:pt x="544" y="680"/>
                </a:cubicBezTo>
                <a:cubicBezTo>
                  <a:pt x="560" y="760"/>
                  <a:pt x="576" y="776"/>
                  <a:pt x="592" y="680"/>
                </a:cubicBezTo>
                <a:cubicBezTo>
                  <a:pt x="608" y="584"/>
                  <a:pt x="608" y="184"/>
                  <a:pt x="640" y="104"/>
                </a:cubicBezTo>
                <a:cubicBezTo>
                  <a:pt x="672" y="24"/>
                  <a:pt x="768" y="104"/>
                  <a:pt x="784" y="200"/>
                </a:cubicBezTo>
                <a:cubicBezTo>
                  <a:pt x="800" y="296"/>
                  <a:pt x="728" y="616"/>
                  <a:pt x="736" y="680"/>
                </a:cubicBezTo>
                <a:cubicBezTo>
                  <a:pt x="744" y="744"/>
                  <a:pt x="808" y="680"/>
                  <a:pt x="832" y="584"/>
                </a:cubicBezTo>
                <a:cubicBezTo>
                  <a:pt x="856" y="488"/>
                  <a:pt x="856" y="168"/>
                  <a:pt x="880" y="104"/>
                </a:cubicBezTo>
                <a:cubicBezTo>
                  <a:pt x="904" y="40"/>
                  <a:pt x="960" y="168"/>
                  <a:pt x="976" y="200"/>
                </a:cubicBezTo>
                <a:cubicBezTo>
                  <a:pt x="992" y="232"/>
                  <a:pt x="984" y="216"/>
                  <a:pt x="976" y="296"/>
                </a:cubicBezTo>
                <a:cubicBezTo>
                  <a:pt x="968" y="376"/>
                  <a:pt x="920" y="624"/>
                  <a:pt x="928" y="680"/>
                </a:cubicBezTo>
                <a:cubicBezTo>
                  <a:pt x="936" y="736"/>
                  <a:pt x="1000" y="704"/>
                  <a:pt x="1024" y="632"/>
                </a:cubicBezTo>
                <a:cubicBezTo>
                  <a:pt x="1048" y="560"/>
                  <a:pt x="1048" y="328"/>
                  <a:pt x="1072" y="248"/>
                </a:cubicBezTo>
                <a:cubicBezTo>
                  <a:pt x="1096" y="168"/>
                  <a:pt x="1152" y="80"/>
                  <a:pt x="1168" y="152"/>
                </a:cubicBezTo>
                <a:cubicBezTo>
                  <a:pt x="1184" y="224"/>
                  <a:pt x="1152" y="592"/>
                  <a:pt x="1168" y="680"/>
                </a:cubicBezTo>
                <a:cubicBezTo>
                  <a:pt x="1184" y="768"/>
                  <a:pt x="1240" y="696"/>
                  <a:pt x="1264" y="680"/>
                </a:cubicBezTo>
                <a:cubicBezTo>
                  <a:pt x="1288" y="664"/>
                  <a:pt x="1304" y="656"/>
                  <a:pt x="1312" y="584"/>
                </a:cubicBezTo>
                <a:cubicBezTo>
                  <a:pt x="1320" y="512"/>
                  <a:pt x="1320" y="312"/>
                  <a:pt x="1312" y="248"/>
                </a:cubicBezTo>
                <a:cubicBezTo>
                  <a:pt x="1304" y="184"/>
                  <a:pt x="1264" y="216"/>
                  <a:pt x="1264" y="200"/>
                </a:cubicBezTo>
                <a:cubicBezTo>
                  <a:pt x="1264" y="184"/>
                  <a:pt x="1288" y="152"/>
                  <a:pt x="1312" y="152"/>
                </a:cubicBezTo>
                <a:cubicBezTo>
                  <a:pt x="1336" y="152"/>
                  <a:pt x="1384" y="120"/>
                  <a:pt x="1408" y="200"/>
                </a:cubicBezTo>
                <a:cubicBezTo>
                  <a:pt x="1432" y="280"/>
                  <a:pt x="1440" y="560"/>
                  <a:pt x="1456" y="632"/>
                </a:cubicBezTo>
                <a:cubicBezTo>
                  <a:pt x="1472" y="704"/>
                  <a:pt x="1488" y="712"/>
                  <a:pt x="1504" y="632"/>
                </a:cubicBezTo>
                <a:cubicBezTo>
                  <a:pt x="1520" y="552"/>
                  <a:pt x="1520" y="200"/>
                  <a:pt x="1552" y="152"/>
                </a:cubicBezTo>
                <a:cubicBezTo>
                  <a:pt x="1584" y="104"/>
                  <a:pt x="1680" y="256"/>
                  <a:pt x="1696" y="344"/>
                </a:cubicBezTo>
                <a:cubicBezTo>
                  <a:pt x="1712" y="432"/>
                  <a:pt x="1632" y="640"/>
                  <a:pt x="1648" y="680"/>
                </a:cubicBezTo>
                <a:cubicBezTo>
                  <a:pt x="1664" y="720"/>
                  <a:pt x="1776" y="672"/>
                  <a:pt x="1792" y="584"/>
                </a:cubicBezTo>
                <a:cubicBezTo>
                  <a:pt x="1808" y="496"/>
                  <a:pt x="1720" y="216"/>
                  <a:pt x="1744" y="152"/>
                </a:cubicBezTo>
                <a:cubicBezTo>
                  <a:pt x="1768" y="88"/>
                  <a:pt x="1896" y="120"/>
                  <a:pt x="1936" y="200"/>
                </a:cubicBezTo>
                <a:cubicBezTo>
                  <a:pt x="1976" y="280"/>
                  <a:pt x="1976" y="560"/>
                  <a:pt x="1984" y="632"/>
                </a:cubicBezTo>
              </a:path>
            </a:pathLst>
          </a:custGeom>
          <a:solidFill>
            <a:schemeClr val="folHlink"/>
          </a:solidFill>
          <a:ln w="9525">
            <a:solidFill>
              <a:srgbClr val="008000"/>
            </a:solidFill>
            <a:round/>
            <a:headEnd/>
            <a:tailEnd/>
          </a:ln>
        </p:spPr>
        <p:txBody>
          <a:bodyPr wrap="none" anchor="ctr"/>
          <a:lstStyle/>
          <a:p>
            <a:endParaRPr lang="ar-SA"/>
          </a:p>
        </p:txBody>
      </p:sp>
      <p:sp>
        <p:nvSpPr>
          <p:cNvPr id="37893" name="Freeform 5"/>
          <p:cNvSpPr>
            <a:spLocks/>
          </p:cNvSpPr>
          <p:nvPr/>
        </p:nvSpPr>
        <p:spPr bwMode="auto">
          <a:xfrm>
            <a:off x="1089025" y="4735513"/>
            <a:ext cx="3905250" cy="1071562"/>
          </a:xfrm>
          <a:custGeom>
            <a:avLst/>
            <a:gdLst>
              <a:gd name="T0" fmla="*/ 2147483647 w 1984"/>
              <a:gd name="T1" fmla="*/ 2147483647 h 816"/>
              <a:gd name="T2" fmla="*/ 2147483647 w 1984"/>
              <a:gd name="T3" fmla="*/ 2147483647 h 816"/>
              <a:gd name="T4" fmla="*/ 2147483647 w 1984"/>
              <a:gd name="T5" fmla="*/ 2147483647 h 816"/>
              <a:gd name="T6" fmla="*/ 2147483647 w 1984"/>
              <a:gd name="T7" fmla="*/ 2147483647 h 816"/>
              <a:gd name="T8" fmla="*/ 2147483647 w 1984"/>
              <a:gd name="T9" fmla="*/ 2147483647 h 816"/>
              <a:gd name="T10" fmla="*/ 2147483647 w 1984"/>
              <a:gd name="T11" fmla="*/ 2147483647 h 816"/>
              <a:gd name="T12" fmla="*/ 2147483647 w 1984"/>
              <a:gd name="T13" fmla="*/ 2147483647 h 816"/>
              <a:gd name="T14" fmla="*/ 2147483647 w 1984"/>
              <a:gd name="T15" fmla="*/ 2147483647 h 816"/>
              <a:gd name="T16" fmla="*/ 2147483647 w 1984"/>
              <a:gd name="T17" fmla="*/ 2147483647 h 816"/>
              <a:gd name="T18" fmla="*/ 2147483647 w 1984"/>
              <a:gd name="T19" fmla="*/ 2147483647 h 816"/>
              <a:gd name="T20" fmla="*/ 2147483647 w 1984"/>
              <a:gd name="T21" fmla="*/ 2147483647 h 816"/>
              <a:gd name="T22" fmla="*/ 2147483647 w 1984"/>
              <a:gd name="T23" fmla="*/ 2147483647 h 816"/>
              <a:gd name="T24" fmla="*/ 2147483647 w 1984"/>
              <a:gd name="T25" fmla="*/ 2147483647 h 816"/>
              <a:gd name="T26" fmla="*/ 2147483647 w 1984"/>
              <a:gd name="T27" fmla="*/ 2147483647 h 816"/>
              <a:gd name="T28" fmla="*/ 2147483647 w 1984"/>
              <a:gd name="T29" fmla="*/ 2147483647 h 816"/>
              <a:gd name="T30" fmla="*/ 2147483647 w 1984"/>
              <a:gd name="T31" fmla="*/ 2147483647 h 816"/>
              <a:gd name="T32" fmla="*/ 2147483647 w 1984"/>
              <a:gd name="T33" fmla="*/ 2147483647 h 816"/>
              <a:gd name="T34" fmla="*/ 2147483647 w 1984"/>
              <a:gd name="T35" fmla="*/ 2147483647 h 816"/>
              <a:gd name="T36" fmla="*/ 2147483647 w 1984"/>
              <a:gd name="T37" fmla="*/ 2147483647 h 816"/>
              <a:gd name="T38" fmla="*/ 2147483647 w 1984"/>
              <a:gd name="T39" fmla="*/ 2147483647 h 816"/>
              <a:gd name="T40" fmla="*/ 2147483647 w 1984"/>
              <a:gd name="T41" fmla="*/ 2147483647 h 816"/>
              <a:gd name="T42" fmla="*/ 2147483647 w 1984"/>
              <a:gd name="T43" fmla="*/ 2147483647 h 816"/>
              <a:gd name="T44" fmla="*/ 2147483647 w 1984"/>
              <a:gd name="T45" fmla="*/ 2147483647 h 816"/>
              <a:gd name="T46" fmla="*/ 2147483647 w 1984"/>
              <a:gd name="T47" fmla="*/ 2147483647 h 816"/>
              <a:gd name="T48" fmla="*/ 2147483647 w 1984"/>
              <a:gd name="T49" fmla="*/ 2147483647 h 816"/>
              <a:gd name="T50" fmla="*/ 2147483647 w 1984"/>
              <a:gd name="T51" fmla="*/ 2147483647 h 816"/>
              <a:gd name="T52" fmla="*/ 2147483647 w 1984"/>
              <a:gd name="T53" fmla="*/ 2147483647 h 816"/>
              <a:gd name="T54" fmla="*/ 2147483647 w 1984"/>
              <a:gd name="T55" fmla="*/ 2147483647 h 816"/>
              <a:gd name="T56" fmla="*/ 2147483647 w 1984"/>
              <a:gd name="T57" fmla="*/ 2147483647 h 816"/>
              <a:gd name="T58" fmla="*/ 2147483647 w 1984"/>
              <a:gd name="T59" fmla="*/ 2147483647 h 816"/>
              <a:gd name="T60" fmla="*/ 2147483647 w 1984"/>
              <a:gd name="T61" fmla="*/ 2147483647 h 816"/>
              <a:gd name="T62" fmla="*/ 2147483647 w 1984"/>
              <a:gd name="T63" fmla="*/ 2147483647 h 816"/>
              <a:gd name="T64" fmla="*/ 2147483647 w 1984"/>
              <a:gd name="T65" fmla="*/ 2147483647 h 816"/>
              <a:gd name="T66" fmla="*/ 2147483647 w 1984"/>
              <a:gd name="T67" fmla="*/ 2147483647 h 816"/>
              <a:gd name="T68" fmla="*/ 2147483647 w 1984"/>
              <a:gd name="T69" fmla="*/ 2147483647 h 816"/>
              <a:gd name="T70" fmla="*/ 2147483647 w 1984"/>
              <a:gd name="T71" fmla="*/ 2147483647 h 816"/>
              <a:gd name="T72" fmla="*/ 2147483647 w 1984"/>
              <a:gd name="T73" fmla="*/ 2147483647 h 816"/>
              <a:gd name="T74" fmla="*/ 2147483647 w 1984"/>
              <a:gd name="T75" fmla="*/ 2147483647 h 816"/>
              <a:gd name="T76" fmla="*/ 2147483647 w 1984"/>
              <a:gd name="T77" fmla="*/ 2147483647 h 816"/>
              <a:gd name="T78" fmla="*/ 2147483647 w 1984"/>
              <a:gd name="T79" fmla="*/ 2147483647 h 8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84"/>
              <a:gd name="T121" fmla="*/ 0 h 816"/>
              <a:gd name="T122" fmla="*/ 1984 w 1984"/>
              <a:gd name="T123" fmla="*/ 816 h 8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84" h="816">
                <a:moveTo>
                  <a:pt x="16" y="776"/>
                </a:moveTo>
                <a:cubicBezTo>
                  <a:pt x="8" y="492"/>
                  <a:pt x="0" y="208"/>
                  <a:pt x="16" y="104"/>
                </a:cubicBezTo>
                <a:cubicBezTo>
                  <a:pt x="32" y="0"/>
                  <a:pt x="96" y="48"/>
                  <a:pt x="112" y="152"/>
                </a:cubicBezTo>
                <a:cubicBezTo>
                  <a:pt x="128" y="256"/>
                  <a:pt x="96" y="640"/>
                  <a:pt x="112" y="728"/>
                </a:cubicBezTo>
                <a:cubicBezTo>
                  <a:pt x="128" y="816"/>
                  <a:pt x="192" y="776"/>
                  <a:pt x="208" y="680"/>
                </a:cubicBezTo>
                <a:cubicBezTo>
                  <a:pt x="224" y="584"/>
                  <a:pt x="192" y="232"/>
                  <a:pt x="208" y="152"/>
                </a:cubicBezTo>
                <a:cubicBezTo>
                  <a:pt x="224" y="72"/>
                  <a:pt x="280" y="112"/>
                  <a:pt x="304" y="200"/>
                </a:cubicBezTo>
                <a:cubicBezTo>
                  <a:pt x="328" y="288"/>
                  <a:pt x="336" y="632"/>
                  <a:pt x="352" y="680"/>
                </a:cubicBezTo>
                <a:cubicBezTo>
                  <a:pt x="368" y="728"/>
                  <a:pt x="392" y="584"/>
                  <a:pt x="400" y="488"/>
                </a:cubicBezTo>
                <a:cubicBezTo>
                  <a:pt x="408" y="392"/>
                  <a:pt x="384" y="152"/>
                  <a:pt x="400" y="104"/>
                </a:cubicBezTo>
                <a:cubicBezTo>
                  <a:pt x="416" y="56"/>
                  <a:pt x="472" y="104"/>
                  <a:pt x="496" y="200"/>
                </a:cubicBezTo>
                <a:cubicBezTo>
                  <a:pt x="520" y="296"/>
                  <a:pt x="528" y="600"/>
                  <a:pt x="544" y="680"/>
                </a:cubicBezTo>
                <a:cubicBezTo>
                  <a:pt x="560" y="760"/>
                  <a:pt x="576" y="776"/>
                  <a:pt x="592" y="680"/>
                </a:cubicBezTo>
                <a:cubicBezTo>
                  <a:pt x="608" y="584"/>
                  <a:pt x="608" y="184"/>
                  <a:pt x="640" y="104"/>
                </a:cubicBezTo>
                <a:cubicBezTo>
                  <a:pt x="672" y="24"/>
                  <a:pt x="768" y="104"/>
                  <a:pt x="784" y="200"/>
                </a:cubicBezTo>
                <a:cubicBezTo>
                  <a:pt x="800" y="296"/>
                  <a:pt x="728" y="616"/>
                  <a:pt x="736" y="680"/>
                </a:cubicBezTo>
                <a:cubicBezTo>
                  <a:pt x="744" y="744"/>
                  <a:pt x="808" y="680"/>
                  <a:pt x="832" y="584"/>
                </a:cubicBezTo>
                <a:cubicBezTo>
                  <a:pt x="856" y="488"/>
                  <a:pt x="856" y="168"/>
                  <a:pt x="880" y="104"/>
                </a:cubicBezTo>
                <a:cubicBezTo>
                  <a:pt x="904" y="40"/>
                  <a:pt x="960" y="168"/>
                  <a:pt x="976" y="200"/>
                </a:cubicBezTo>
                <a:cubicBezTo>
                  <a:pt x="992" y="232"/>
                  <a:pt x="984" y="216"/>
                  <a:pt x="976" y="296"/>
                </a:cubicBezTo>
                <a:cubicBezTo>
                  <a:pt x="968" y="376"/>
                  <a:pt x="920" y="624"/>
                  <a:pt x="928" y="680"/>
                </a:cubicBezTo>
                <a:cubicBezTo>
                  <a:pt x="936" y="736"/>
                  <a:pt x="1000" y="704"/>
                  <a:pt x="1024" y="632"/>
                </a:cubicBezTo>
                <a:cubicBezTo>
                  <a:pt x="1048" y="560"/>
                  <a:pt x="1048" y="328"/>
                  <a:pt x="1072" y="248"/>
                </a:cubicBezTo>
                <a:cubicBezTo>
                  <a:pt x="1096" y="168"/>
                  <a:pt x="1152" y="80"/>
                  <a:pt x="1168" y="152"/>
                </a:cubicBezTo>
                <a:cubicBezTo>
                  <a:pt x="1184" y="224"/>
                  <a:pt x="1152" y="592"/>
                  <a:pt x="1168" y="680"/>
                </a:cubicBezTo>
                <a:cubicBezTo>
                  <a:pt x="1184" y="768"/>
                  <a:pt x="1240" y="696"/>
                  <a:pt x="1264" y="680"/>
                </a:cubicBezTo>
                <a:cubicBezTo>
                  <a:pt x="1288" y="664"/>
                  <a:pt x="1304" y="656"/>
                  <a:pt x="1312" y="584"/>
                </a:cubicBezTo>
                <a:cubicBezTo>
                  <a:pt x="1320" y="512"/>
                  <a:pt x="1320" y="312"/>
                  <a:pt x="1312" y="248"/>
                </a:cubicBezTo>
                <a:cubicBezTo>
                  <a:pt x="1304" y="184"/>
                  <a:pt x="1264" y="216"/>
                  <a:pt x="1264" y="200"/>
                </a:cubicBezTo>
                <a:cubicBezTo>
                  <a:pt x="1264" y="184"/>
                  <a:pt x="1288" y="152"/>
                  <a:pt x="1312" y="152"/>
                </a:cubicBezTo>
                <a:cubicBezTo>
                  <a:pt x="1336" y="152"/>
                  <a:pt x="1384" y="120"/>
                  <a:pt x="1408" y="200"/>
                </a:cubicBezTo>
                <a:cubicBezTo>
                  <a:pt x="1432" y="280"/>
                  <a:pt x="1440" y="560"/>
                  <a:pt x="1456" y="632"/>
                </a:cubicBezTo>
                <a:cubicBezTo>
                  <a:pt x="1472" y="704"/>
                  <a:pt x="1488" y="712"/>
                  <a:pt x="1504" y="632"/>
                </a:cubicBezTo>
                <a:cubicBezTo>
                  <a:pt x="1520" y="552"/>
                  <a:pt x="1520" y="200"/>
                  <a:pt x="1552" y="152"/>
                </a:cubicBezTo>
                <a:cubicBezTo>
                  <a:pt x="1584" y="104"/>
                  <a:pt x="1680" y="256"/>
                  <a:pt x="1696" y="344"/>
                </a:cubicBezTo>
                <a:cubicBezTo>
                  <a:pt x="1712" y="432"/>
                  <a:pt x="1632" y="640"/>
                  <a:pt x="1648" y="680"/>
                </a:cubicBezTo>
                <a:cubicBezTo>
                  <a:pt x="1664" y="720"/>
                  <a:pt x="1776" y="672"/>
                  <a:pt x="1792" y="584"/>
                </a:cubicBezTo>
                <a:cubicBezTo>
                  <a:pt x="1808" y="496"/>
                  <a:pt x="1720" y="216"/>
                  <a:pt x="1744" y="152"/>
                </a:cubicBezTo>
                <a:cubicBezTo>
                  <a:pt x="1768" y="88"/>
                  <a:pt x="1896" y="120"/>
                  <a:pt x="1936" y="200"/>
                </a:cubicBezTo>
                <a:cubicBezTo>
                  <a:pt x="1976" y="280"/>
                  <a:pt x="1976" y="560"/>
                  <a:pt x="1984" y="632"/>
                </a:cubicBezTo>
              </a:path>
            </a:pathLst>
          </a:custGeom>
          <a:gradFill rotWithShape="0">
            <a:gsLst>
              <a:gs pos="0">
                <a:srgbClr val="FFCC99"/>
              </a:gs>
              <a:gs pos="100000">
                <a:srgbClr val="D8AD82"/>
              </a:gs>
            </a:gsLst>
            <a:lin ang="5400000" scaled="1"/>
          </a:gradFill>
          <a:ln w="9525">
            <a:solidFill>
              <a:srgbClr val="008000"/>
            </a:solidFill>
            <a:round/>
            <a:headEnd/>
            <a:tailEnd/>
          </a:ln>
        </p:spPr>
        <p:txBody>
          <a:bodyPr wrap="none" anchor="ctr"/>
          <a:lstStyle/>
          <a:p>
            <a:endParaRPr lang="ar-SA"/>
          </a:p>
        </p:txBody>
      </p:sp>
      <p:sp>
        <p:nvSpPr>
          <p:cNvPr id="37894" name="AutoShape 6"/>
          <p:cNvSpPr>
            <a:spLocks noChangeArrowheads="1"/>
          </p:cNvSpPr>
          <p:nvPr/>
        </p:nvSpPr>
        <p:spPr bwMode="auto">
          <a:xfrm rot="-5476196">
            <a:off x="1790700" y="3492500"/>
            <a:ext cx="377825" cy="1457325"/>
          </a:xfrm>
          <a:prstGeom prst="flowChartDelay">
            <a:avLst/>
          </a:prstGeom>
          <a:gradFill rotWithShape="0">
            <a:gsLst>
              <a:gs pos="0">
                <a:srgbClr val="156B13"/>
              </a:gs>
              <a:gs pos="50000">
                <a:srgbClr val="9CB86E"/>
              </a:gs>
              <a:gs pos="100000">
                <a:srgbClr val="DDEBCF"/>
              </a:gs>
            </a:gsLst>
            <a:path path="shape">
              <a:fillToRect l="50000" t="50000" r="50000" b="50000"/>
            </a:path>
          </a:gradFill>
          <a:ln w="3175">
            <a:solidFill>
              <a:srgbClr val="008000"/>
            </a:solidFill>
            <a:miter lim="800000"/>
            <a:headEnd/>
            <a:tailEnd/>
          </a:ln>
        </p:spPr>
        <p:txBody>
          <a:bodyPr wrap="none" anchor="ctr"/>
          <a:lstStyle/>
          <a:p>
            <a:endParaRPr lang="ar-SA"/>
          </a:p>
        </p:txBody>
      </p:sp>
      <p:sp>
        <p:nvSpPr>
          <p:cNvPr id="37895" name="AutoShape 7"/>
          <p:cNvSpPr>
            <a:spLocks noChangeArrowheads="1"/>
          </p:cNvSpPr>
          <p:nvPr/>
        </p:nvSpPr>
        <p:spPr bwMode="auto">
          <a:xfrm rot="-5476196">
            <a:off x="3560763" y="3586163"/>
            <a:ext cx="377825" cy="1457325"/>
          </a:xfrm>
          <a:prstGeom prst="flowChartDelay">
            <a:avLst/>
          </a:prstGeom>
          <a:gradFill rotWithShape="0">
            <a:gsLst>
              <a:gs pos="0">
                <a:srgbClr val="156B13"/>
              </a:gs>
              <a:gs pos="50000">
                <a:srgbClr val="9CB86E"/>
              </a:gs>
              <a:gs pos="100000">
                <a:srgbClr val="DDEBCF"/>
              </a:gs>
            </a:gsLst>
            <a:path path="shape">
              <a:fillToRect l="50000" t="50000" r="50000" b="50000"/>
            </a:path>
          </a:gradFill>
          <a:ln w="3175">
            <a:solidFill>
              <a:srgbClr val="008000"/>
            </a:solidFill>
            <a:miter lim="800000"/>
            <a:headEnd/>
            <a:tailEnd/>
          </a:ln>
        </p:spPr>
        <p:txBody>
          <a:bodyPr wrap="none" anchor="ctr"/>
          <a:lstStyle/>
          <a:p>
            <a:endParaRPr lang="ar-SA"/>
          </a:p>
        </p:txBody>
      </p:sp>
      <p:sp>
        <p:nvSpPr>
          <p:cNvPr id="37896" name="Rectangle 8"/>
          <p:cNvSpPr>
            <a:spLocks noChangeArrowheads="1"/>
          </p:cNvSpPr>
          <p:nvPr/>
        </p:nvSpPr>
        <p:spPr bwMode="auto">
          <a:xfrm>
            <a:off x="1927225" y="4662488"/>
            <a:ext cx="61913" cy="188912"/>
          </a:xfrm>
          <a:prstGeom prst="rect">
            <a:avLst/>
          </a:prstGeom>
          <a:solidFill>
            <a:schemeClr val="tx2"/>
          </a:solidFill>
          <a:ln w="9525">
            <a:solidFill>
              <a:srgbClr val="008000"/>
            </a:solidFill>
            <a:miter lim="800000"/>
            <a:headEnd/>
            <a:tailEnd/>
          </a:ln>
        </p:spPr>
        <p:txBody>
          <a:bodyPr wrap="none" anchor="ctr"/>
          <a:lstStyle/>
          <a:p>
            <a:endParaRPr lang="ar-SA"/>
          </a:p>
        </p:txBody>
      </p:sp>
      <p:sp>
        <p:nvSpPr>
          <p:cNvPr id="37897" name="Oval 9"/>
          <p:cNvSpPr>
            <a:spLocks noChangeArrowheads="1"/>
          </p:cNvSpPr>
          <p:nvPr/>
        </p:nvSpPr>
        <p:spPr bwMode="auto">
          <a:xfrm>
            <a:off x="1866900" y="4546600"/>
            <a:ext cx="182563" cy="125413"/>
          </a:xfrm>
          <a:prstGeom prst="ellipse">
            <a:avLst/>
          </a:prstGeom>
          <a:solidFill>
            <a:schemeClr val="accent1"/>
          </a:solidFill>
          <a:ln w="9525">
            <a:solidFill>
              <a:srgbClr val="008000"/>
            </a:solidFill>
            <a:round/>
            <a:headEnd/>
            <a:tailEnd/>
          </a:ln>
        </p:spPr>
        <p:txBody>
          <a:bodyPr wrap="none" anchor="ctr"/>
          <a:lstStyle/>
          <a:p>
            <a:endParaRPr lang="ar-SA"/>
          </a:p>
        </p:txBody>
      </p:sp>
      <p:sp>
        <p:nvSpPr>
          <p:cNvPr id="37898" name="Oval 10"/>
          <p:cNvSpPr>
            <a:spLocks noChangeArrowheads="1"/>
          </p:cNvSpPr>
          <p:nvPr/>
        </p:nvSpPr>
        <p:spPr bwMode="auto">
          <a:xfrm>
            <a:off x="1927225" y="4567238"/>
            <a:ext cx="61913" cy="63500"/>
          </a:xfrm>
          <a:prstGeom prst="ellipse">
            <a:avLst/>
          </a:prstGeom>
          <a:solidFill>
            <a:schemeClr val="bg1"/>
          </a:solidFill>
          <a:ln w="9525">
            <a:solidFill>
              <a:srgbClr val="008000"/>
            </a:solidFill>
            <a:round/>
            <a:headEnd/>
            <a:tailEnd/>
          </a:ln>
        </p:spPr>
        <p:txBody>
          <a:bodyPr wrap="none" anchor="ctr"/>
          <a:lstStyle/>
          <a:p>
            <a:endParaRPr lang="ar-SA"/>
          </a:p>
        </p:txBody>
      </p:sp>
      <p:sp>
        <p:nvSpPr>
          <p:cNvPr id="37899" name="Rectangle 11"/>
          <p:cNvSpPr>
            <a:spLocks noChangeArrowheads="1"/>
          </p:cNvSpPr>
          <p:nvPr/>
        </p:nvSpPr>
        <p:spPr bwMode="auto">
          <a:xfrm>
            <a:off x="3689350" y="4746625"/>
            <a:ext cx="60325" cy="188913"/>
          </a:xfrm>
          <a:prstGeom prst="rect">
            <a:avLst/>
          </a:prstGeom>
          <a:solidFill>
            <a:schemeClr val="tx2"/>
          </a:solidFill>
          <a:ln w="9525">
            <a:solidFill>
              <a:srgbClr val="008000"/>
            </a:solidFill>
            <a:miter lim="800000"/>
            <a:headEnd/>
            <a:tailEnd/>
          </a:ln>
        </p:spPr>
        <p:txBody>
          <a:bodyPr wrap="none" anchor="ctr"/>
          <a:lstStyle/>
          <a:p>
            <a:endParaRPr lang="ar-SA"/>
          </a:p>
        </p:txBody>
      </p:sp>
      <p:sp>
        <p:nvSpPr>
          <p:cNvPr id="37900" name="Oval 12"/>
          <p:cNvSpPr>
            <a:spLocks noChangeArrowheads="1"/>
          </p:cNvSpPr>
          <p:nvPr/>
        </p:nvSpPr>
        <p:spPr bwMode="auto">
          <a:xfrm>
            <a:off x="3627438" y="4640263"/>
            <a:ext cx="182562" cy="127000"/>
          </a:xfrm>
          <a:prstGeom prst="ellipse">
            <a:avLst/>
          </a:prstGeom>
          <a:solidFill>
            <a:schemeClr val="accent1"/>
          </a:solidFill>
          <a:ln w="9525">
            <a:solidFill>
              <a:srgbClr val="008000"/>
            </a:solidFill>
            <a:round/>
            <a:headEnd/>
            <a:tailEnd/>
          </a:ln>
        </p:spPr>
        <p:txBody>
          <a:bodyPr wrap="none" anchor="ctr"/>
          <a:lstStyle/>
          <a:p>
            <a:endParaRPr lang="ar-SA"/>
          </a:p>
        </p:txBody>
      </p:sp>
      <p:sp>
        <p:nvSpPr>
          <p:cNvPr id="37901" name="Oval 13"/>
          <p:cNvSpPr>
            <a:spLocks noChangeArrowheads="1"/>
          </p:cNvSpPr>
          <p:nvPr/>
        </p:nvSpPr>
        <p:spPr bwMode="auto">
          <a:xfrm>
            <a:off x="3689350" y="4662488"/>
            <a:ext cx="60325" cy="61912"/>
          </a:xfrm>
          <a:prstGeom prst="ellipse">
            <a:avLst/>
          </a:prstGeom>
          <a:solidFill>
            <a:schemeClr val="bg1"/>
          </a:solidFill>
          <a:ln w="9525">
            <a:solidFill>
              <a:srgbClr val="008000"/>
            </a:solidFill>
            <a:round/>
            <a:headEnd/>
            <a:tailEnd/>
          </a:ln>
        </p:spPr>
        <p:txBody>
          <a:bodyPr wrap="none" anchor="ctr"/>
          <a:lstStyle/>
          <a:p>
            <a:endParaRPr lang="ar-SA"/>
          </a:p>
        </p:txBody>
      </p:sp>
      <p:sp>
        <p:nvSpPr>
          <p:cNvPr id="37902" name="Line 14"/>
          <p:cNvSpPr>
            <a:spLocks noChangeShapeType="1"/>
          </p:cNvSpPr>
          <p:nvPr/>
        </p:nvSpPr>
        <p:spPr bwMode="auto">
          <a:xfrm>
            <a:off x="1958975" y="4421188"/>
            <a:ext cx="0" cy="125412"/>
          </a:xfrm>
          <a:prstGeom prst="line">
            <a:avLst/>
          </a:prstGeom>
          <a:noFill/>
          <a:ln w="28575">
            <a:solidFill>
              <a:srgbClr val="008000"/>
            </a:solidFill>
            <a:round/>
            <a:headEnd/>
            <a:tailEnd/>
          </a:ln>
        </p:spPr>
        <p:txBody>
          <a:bodyPr wrap="none" anchor="ctr"/>
          <a:lstStyle/>
          <a:p>
            <a:endParaRPr lang="en-US"/>
          </a:p>
        </p:txBody>
      </p:sp>
      <p:sp>
        <p:nvSpPr>
          <p:cNvPr id="37903" name="Line 15"/>
          <p:cNvSpPr>
            <a:spLocks noChangeShapeType="1"/>
          </p:cNvSpPr>
          <p:nvPr/>
        </p:nvSpPr>
        <p:spPr bwMode="auto">
          <a:xfrm>
            <a:off x="3719513" y="4514850"/>
            <a:ext cx="0" cy="125413"/>
          </a:xfrm>
          <a:prstGeom prst="line">
            <a:avLst/>
          </a:prstGeom>
          <a:noFill/>
          <a:ln w="28575">
            <a:solidFill>
              <a:srgbClr val="008000"/>
            </a:solidFill>
            <a:round/>
            <a:headEnd/>
            <a:tailEnd/>
          </a:ln>
        </p:spPr>
        <p:txBody>
          <a:bodyPr wrap="none" anchor="ctr"/>
          <a:lstStyle/>
          <a:p>
            <a:endParaRPr lang="en-US"/>
          </a:p>
        </p:txBody>
      </p:sp>
      <p:sp>
        <p:nvSpPr>
          <p:cNvPr id="37904" name="AutoShape 16"/>
          <p:cNvSpPr>
            <a:spLocks noChangeArrowheads="1"/>
          </p:cNvSpPr>
          <p:nvPr/>
        </p:nvSpPr>
        <p:spPr bwMode="auto">
          <a:xfrm rot="-5476196">
            <a:off x="2835276" y="2673350"/>
            <a:ext cx="188912" cy="909637"/>
          </a:xfrm>
          <a:prstGeom prst="flowChartDelay">
            <a:avLst/>
          </a:prstGeom>
          <a:solidFill>
            <a:schemeClr val="tx2"/>
          </a:solidFill>
          <a:ln w="3175">
            <a:solidFill>
              <a:srgbClr val="008000"/>
            </a:solidFill>
            <a:miter lim="800000"/>
            <a:headEnd/>
            <a:tailEnd/>
          </a:ln>
        </p:spPr>
        <p:txBody>
          <a:bodyPr wrap="none" anchor="ctr"/>
          <a:lstStyle/>
          <a:p>
            <a:endParaRPr lang="ar-SA"/>
          </a:p>
        </p:txBody>
      </p:sp>
      <p:sp>
        <p:nvSpPr>
          <p:cNvPr id="37905" name="AutoShape 17"/>
          <p:cNvSpPr>
            <a:spLocks noChangeArrowheads="1"/>
          </p:cNvSpPr>
          <p:nvPr/>
        </p:nvSpPr>
        <p:spPr bwMode="auto">
          <a:xfrm rot="-5476196">
            <a:off x="4777582" y="2672556"/>
            <a:ext cx="188912" cy="911225"/>
          </a:xfrm>
          <a:prstGeom prst="flowChartDelay">
            <a:avLst/>
          </a:prstGeom>
          <a:solidFill>
            <a:srgbClr val="CC3300"/>
          </a:solidFill>
          <a:ln w="3175">
            <a:solidFill>
              <a:srgbClr val="008000"/>
            </a:solidFill>
            <a:miter lim="800000"/>
            <a:headEnd/>
            <a:tailEnd/>
          </a:ln>
        </p:spPr>
        <p:txBody>
          <a:bodyPr wrap="none" anchor="ctr"/>
          <a:lstStyle/>
          <a:p>
            <a:endParaRPr lang="ar-SA"/>
          </a:p>
        </p:txBody>
      </p:sp>
      <p:sp>
        <p:nvSpPr>
          <p:cNvPr id="37906" name="AutoShape 18"/>
          <p:cNvSpPr>
            <a:spLocks noChangeArrowheads="1"/>
          </p:cNvSpPr>
          <p:nvPr/>
        </p:nvSpPr>
        <p:spPr bwMode="auto">
          <a:xfrm rot="-5476196">
            <a:off x="4231482" y="3113881"/>
            <a:ext cx="188912" cy="911225"/>
          </a:xfrm>
          <a:prstGeom prst="flowChartDelay">
            <a:avLst/>
          </a:prstGeom>
          <a:solidFill>
            <a:srgbClr val="CC3300"/>
          </a:solidFill>
          <a:ln w="3175">
            <a:solidFill>
              <a:srgbClr val="008000"/>
            </a:solidFill>
            <a:miter lim="800000"/>
            <a:headEnd/>
            <a:tailEnd/>
          </a:ln>
        </p:spPr>
        <p:txBody>
          <a:bodyPr wrap="none" anchor="ctr"/>
          <a:lstStyle/>
          <a:p>
            <a:endParaRPr lang="ar-SA"/>
          </a:p>
        </p:txBody>
      </p:sp>
      <p:sp>
        <p:nvSpPr>
          <p:cNvPr id="37907" name="AutoShape 19"/>
          <p:cNvSpPr>
            <a:spLocks noChangeArrowheads="1"/>
          </p:cNvSpPr>
          <p:nvPr/>
        </p:nvSpPr>
        <p:spPr bwMode="auto">
          <a:xfrm rot="-5476196">
            <a:off x="3867151" y="2359025"/>
            <a:ext cx="188912" cy="909637"/>
          </a:xfrm>
          <a:prstGeom prst="flowChartDelay">
            <a:avLst/>
          </a:prstGeom>
          <a:solidFill>
            <a:srgbClr val="CC3300"/>
          </a:solidFill>
          <a:ln w="3175">
            <a:solidFill>
              <a:srgbClr val="008000"/>
            </a:solidFill>
            <a:miter lim="800000"/>
            <a:headEnd/>
            <a:tailEnd/>
          </a:ln>
        </p:spPr>
        <p:txBody>
          <a:bodyPr wrap="none" anchor="ctr"/>
          <a:lstStyle/>
          <a:p>
            <a:endParaRPr lang="ar-SA"/>
          </a:p>
        </p:txBody>
      </p:sp>
      <p:sp>
        <p:nvSpPr>
          <p:cNvPr id="37908" name="AutoShape 20"/>
          <p:cNvSpPr>
            <a:spLocks noChangeArrowheads="1"/>
          </p:cNvSpPr>
          <p:nvPr/>
        </p:nvSpPr>
        <p:spPr bwMode="auto">
          <a:xfrm rot="-5476196">
            <a:off x="1255713" y="2800350"/>
            <a:ext cx="190500" cy="908050"/>
          </a:xfrm>
          <a:prstGeom prst="flowChartDelay">
            <a:avLst/>
          </a:prstGeom>
          <a:solidFill>
            <a:schemeClr val="tx2"/>
          </a:solidFill>
          <a:ln w="3175">
            <a:solidFill>
              <a:srgbClr val="008000"/>
            </a:solidFill>
            <a:miter lim="800000"/>
            <a:headEnd/>
            <a:tailEnd/>
          </a:ln>
        </p:spPr>
        <p:txBody>
          <a:bodyPr wrap="none" anchor="ctr"/>
          <a:lstStyle/>
          <a:p>
            <a:endParaRPr lang="ar-SA"/>
          </a:p>
        </p:txBody>
      </p:sp>
      <p:sp>
        <p:nvSpPr>
          <p:cNvPr id="37909" name="AutoShape 21"/>
          <p:cNvSpPr>
            <a:spLocks noChangeArrowheads="1"/>
          </p:cNvSpPr>
          <p:nvPr/>
        </p:nvSpPr>
        <p:spPr bwMode="auto">
          <a:xfrm rot="-5476196">
            <a:off x="1514476" y="4721225"/>
            <a:ext cx="182562" cy="84137"/>
          </a:xfrm>
          <a:prstGeom prst="flowChartDelay">
            <a:avLst/>
          </a:prstGeom>
          <a:solidFill>
            <a:schemeClr val="tx2"/>
          </a:solidFill>
          <a:ln w="3175">
            <a:solidFill>
              <a:srgbClr val="008000"/>
            </a:solidFill>
            <a:miter lim="800000"/>
            <a:headEnd/>
            <a:tailEnd/>
          </a:ln>
        </p:spPr>
        <p:txBody>
          <a:bodyPr wrap="none" anchor="ctr"/>
          <a:lstStyle/>
          <a:p>
            <a:endParaRPr lang="ar-SA"/>
          </a:p>
        </p:txBody>
      </p:sp>
      <p:sp>
        <p:nvSpPr>
          <p:cNvPr id="37910" name="AutoShape 22"/>
          <p:cNvSpPr>
            <a:spLocks noChangeArrowheads="1"/>
          </p:cNvSpPr>
          <p:nvPr/>
        </p:nvSpPr>
        <p:spPr bwMode="auto">
          <a:xfrm rot="-5476196">
            <a:off x="3275013" y="4784725"/>
            <a:ext cx="182562" cy="84138"/>
          </a:xfrm>
          <a:prstGeom prst="flowChartDelay">
            <a:avLst/>
          </a:prstGeom>
          <a:solidFill>
            <a:schemeClr val="tx2"/>
          </a:solidFill>
          <a:ln w="3175">
            <a:solidFill>
              <a:srgbClr val="008000"/>
            </a:solidFill>
            <a:miter lim="800000"/>
            <a:headEnd/>
            <a:tailEnd/>
          </a:ln>
        </p:spPr>
        <p:txBody>
          <a:bodyPr wrap="none" anchor="ctr"/>
          <a:lstStyle/>
          <a:p>
            <a:endParaRPr lang="ar-SA"/>
          </a:p>
        </p:txBody>
      </p:sp>
      <p:grpSp>
        <p:nvGrpSpPr>
          <p:cNvPr id="2" name="Group 23"/>
          <p:cNvGrpSpPr>
            <a:grpSpLocks/>
          </p:cNvGrpSpPr>
          <p:nvPr/>
        </p:nvGrpSpPr>
        <p:grpSpPr bwMode="auto">
          <a:xfrm>
            <a:off x="4173538" y="4735513"/>
            <a:ext cx="122237" cy="198437"/>
            <a:chOff x="4464" y="2496"/>
            <a:chExt cx="96" cy="151"/>
          </a:xfrm>
        </p:grpSpPr>
        <p:sp>
          <p:nvSpPr>
            <p:cNvPr id="37931" name="AutoShape 24"/>
            <p:cNvSpPr>
              <a:spLocks noChangeArrowheads="1"/>
            </p:cNvSpPr>
            <p:nvPr/>
          </p:nvSpPr>
          <p:spPr bwMode="auto">
            <a:xfrm rot="-5476196">
              <a:off x="4416" y="2551"/>
              <a:ext cx="144" cy="48"/>
            </a:xfrm>
            <a:prstGeom prst="flowChartDelay">
              <a:avLst/>
            </a:prstGeom>
            <a:solidFill>
              <a:srgbClr val="CC3300"/>
            </a:solidFill>
            <a:ln w="3175">
              <a:solidFill>
                <a:srgbClr val="008000"/>
              </a:solidFill>
              <a:miter lim="800000"/>
              <a:headEnd/>
              <a:tailEnd/>
            </a:ln>
          </p:spPr>
          <p:txBody>
            <a:bodyPr wrap="none" anchor="ctr"/>
            <a:lstStyle/>
            <a:p>
              <a:endParaRPr lang="ar-SA"/>
            </a:p>
          </p:txBody>
        </p:sp>
        <p:sp>
          <p:nvSpPr>
            <p:cNvPr id="37932" name="AutoShape 25"/>
            <p:cNvSpPr>
              <a:spLocks noChangeArrowheads="1"/>
            </p:cNvSpPr>
            <p:nvPr/>
          </p:nvSpPr>
          <p:spPr bwMode="auto">
            <a:xfrm rot="-5476196">
              <a:off x="4464" y="2544"/>
              <a:ext cx="144" cy="48"/>
            </a:xfrm>
            <a:prstGeom prst="flowChartDelay">
              <a:avLst/>
            </a:prstGeom>
            <a:solidFill>
              <a:srgbClr val="CC3300"/>
            </a:solidFill>
            <a:ln w="3175">
              <a:solidFill>
                <a:srgbClr val="008000"/>
              </a:solidFill>
              <a:miter lim="800000"/>
              <a:headEnd/>
              <a:tailEnd/>
            </a:ln>
          </p:spPr>
          <p:txBody>
            <a:bodyPr wrap="none" anchor="ctr"/>
            <a:lstStyle/>
            <a:p>
              <a:endParaRPr lang="ar-SA"/>
            </a:p>
          </p:txBody>
        </p:sp>
      </p:grpSp>
      <p:grpSp>
        <p:nvGrpSpPr>
          <p:cNvPr id="3" name="Group 26"/>
          <p:cNvGrpSpPr>
            <a:grpSpLocks/>
          </p:cNvGrpSpPr>
          <p:nvPr/>
        </p:nvGrpSpPr>
        <p:grpSpPr bwMode="auto">
          <a:xfrm>
            <a:off x="2438400" y="4610100"/>
            <a:ext cx="120650" cy="198438"/>
            <a:chOff x="4464" y="2496"/>
            <a:chExt cx="96" cy="151"/>
          </a:xfrm>
        </p:grpSpPr>
        <p:sp>
          <p:nvSpPr>
            <p:cNvPr id="37929" name="AutoShape 27"/>
            <p:cNvSpPr>
              <a:spLocks noChangeArrowheads="1"/>
            </p:cNvSpPr>
            <p:nvPr/>
          </p:nvSpPr>
          <p:spPr bwMode="auto">
            <a:xfrm rot="-5476196">
              <a:off x="4416" y="2551"/>
              <a:ext cx="144" cy="48"/>
            </a:xfrm>
            <a:prstGeom prst="flowChartDelay">
              <a:avLst/>
            </a:prstGeom>
            <a:solidFill>
              <a:srgbClr val="CC3300"/>
            </a:solidFill>
            <a:ln w="3175">
              <a:solidFill>
                <a:srgbClr val="008000"/>
              </a:solidFill>
              <a:miter lim="800000"/>
              <a:headEnd/>
              <a:tailEnd/>
            </a:ln>
          </p:spPr>
          <p:txBody>
            <a:bodyPr wrap="none" anchor="ctr"/>
            <a:lstStyle/>
            <a:p>
              <a:endParaRPr lang="ar-SA"/>
            </a:p>
          </p:txBody>
        </p:sp>
        <p:sp>
          <p:nvSpPr>
            <p:cNvPr id="37930" name="AutoShape 28"/>
            <p:cNvSpPr>
              <a:spLocks noChangeArrowheads="1"/>
            </p:cNvSpPr>
            <p:nvPr/>
          </p:nvSpPr>
          <p:spPr bwMode="auto">
            <a:xfrm rot="-5476196">
              <a:off x="4464" y="2544"/>
              <a:ext cx="144" cy="48"/>
            </a:xfrm>
            <a:prstGeom prst="flowChartDelay">
              <a:avLst/>
            </a:prstGeom>
            <a:solidFill>
              <a:srgbClr val="CC3300"/>
            </a:solidFill>
            <a:ln w="3175">
              <a:solidFill>
                <a:srgbClr val="008000"/>
              </a:solidFill>
              <a:miter lim="800000"/>
              <a:headEnd/>
              <a:tailEnd/>
            </a:ln>
          </p:spPr>
          <p:txBody>
            <a:bodyPr wrap="none" anchor="ctr"/>
            <a:lstStyle/>
            <a:p>
              <a:endParaRPr lang="ar-SA"/>
            </a:p>
          </p:txBody>
        </p:sp>
      </p:grpSp>
      <p:sp>
        <p:nvSpPr>
          <p:cNvPr id="37913" name="Rectangle 29"/>
          <p:cNvSpPr>
            <a:spLocks noChangeArrowheads="1"/>
          </p:cNvSpPr>
          <p:nvPr/>
        </p:nvSpPr>
        <p:spPr bwMode="auto">
          <a:xfrm>
            <a:off x="762000" y="2451100"/>
            <a:ext cx="4724400" cy="3568700"/>
          </a:xfrm>
          <a:prstGeom prst="rect">
            <a:avLst/>
          </a:prstGeom>
          <a:noFill/>
          <a:ln w="19050">
            <a:solidFill>
              <a:srgbClr val="FF6600"/>
            </a:solidFill>
            <a:miter lim="800000"/>
            <a:headEnd/>
            <a:tailEnd/>
          </a:ln>
        </p:spPr>
        <p:txBody>
          <a:bodyPr wrap="none" anchor="ctr"/>
          <a:lstStyle/>
          <a:p>
            <a:endParaRPr lang="ar-SA"/>
          </a:p>
        </p:txBody>
      </p:sp>
      <p:sp>
        <p:nvSpPr>
          <p:cNvPr id="37914" name="Rectangle 30"/>
          <p:cNvSpPr>
            <a:spLocks noChangeArrowheads="1"/>
          </p:cNvSpPr>
          <p:nvPr/>
        </p:nvSpPr>
        <p:spPr bwMode="auto">
          <a:xfrm>
            <a:off x="3949700" y="2911475"/>
            <a:ext cx="74613" cy="139700"/>
          </a:xfrm>
          <a:prstGeom prst="rect">
            <a:avLst/>
          </a:prstGeom>
          <a:solidFill>
            <a:srgbClr val="990000"/>
          </a:solidFill>
          <a:ln w="9525">
            <a:noFill/>
            <a:miter lim="800000"/>
            <a:headEnd/>
            <a:tailEnd/>
          </a:ln>
        </p:spPr>
        <p:txBody>
          <a:bodyPr wrap="none" anchor="ctr"/>
          <a:lstStyle/>
          <a:p>
            <a:endParaRPr lang="ar-SA"/>
          </a:p>
        </p:txBody>
      </p:sp>
      <p:sp>
        <p:nvSpPr>
          <p:cNvPr id="37915" name="Rectangle 31"/>
          <p:cNvSpPr>
            <a:spLocks noChangeArrowheads="1"/>
          </p:cNvSpPr>
          <p:nvPr/>
        </p:nvSpPr>
        <p:spPr bwMode="auto">
          <a:xfrm>
            <a:off x="4864100" y="3216275"/>
            <a:ext cx="74613" cy="152400"/>
          </a:xfrm>
          <a:prstGeom prst="rect">
            <a:avLst/>
          </a:prstGeom>
          <a:solidFill>
            <a:srgbClr val="990000"/>
          </a:solidFill>
          <a:ln w="9525">
            <a:noFill/>
            <a:miter lim="800000"/>
            <a:headEnd/>
            <a:tailEnd/>
          </a:ln>
        </p:spPr>
        <p:txBody>
          <a:bodyPr wrap="none" anchor="ctr"/>
          <a:lstStyle/>
          <a:p>
            <a:endParaRPr lang="ar-SA"/>
          </a:p>
        </p:txBody>
      </p:sp>
      <p:sp>
        <p:nvSpPr>
          <p:cNvPr id="37916" name="Rectangle 32"/>
          <p:cNvSpPr>
            <a:spLocks noChangeArrowheads="1"/>
          </p:cNvSpPr>
          <p:nvPr/>
        </p:nvSpPr>
        <p:spPr bwMode="auto">
          <a:xfrm>
            <a:off x="4267200" y="3660775"/>
            <a:ext cx="74613" cy="139700"/>
          </a:xfrm>
          <a:prstGeom prst="rect">
            <a:avLst/>
          </a:prstGeom>
          <a:solidFill>
            <a:srgbClr val="990000"/>
          </a:solidFill>
          <a:ln w="9525">
            <a:noFill/>
            <a:miter lim="800000"/>
            <a:headEnd/>
            <a:tailEnd/>
          </a:ln>
        </p:spPr>
        <p:txBody>
          <a:bodyPr wrap="none" anchor="ctr"/>
          <a:lstStyle/>
          <a:p>
            <a:endParaRPr lang="ar-SA"/>
          </a:p>
        </p:txBody>
      </p:sp>
      <p:sp>
        <p:nvSpPr>
          <p:cNvPr id="37917" name="AutoShape 33" descr="4 elements"/>
          <p:cNvSpPr>
            <a:spLocks/>
          </p:cNvSpPr>
          <p:nvPr/>
        </p:nvSpPr>
        <p:spPr bwMode="auto">
          <a:xfrm rot="5656822">
            <a:off x="1291432" y="3375818"/>
            <a:ext cx="127000" cy="74613"/>
          </a:xfrm>
          <a:prstGeom prst="leftBrace">
            <a:avLst>
              <a:gd name="adj1" fmla="val 8333"/>
              <a:gd name="adj2" fmla="val 50000"/>
            </a:avLst>
          </a:prstGeom>
          <a:noFill/>
          <a:ln w="38100">
            <a:solidFill>
              <a:srgbClr val="002A54"/>
            </a:solidFill>
            <a:round/>
            <a:headEnd/>
            <a:tailEnd/>
          </a:ln>
        </p:spPr>
        <p:txBody>
          <a:bodyPr wrap="none" anchor="ctr"/>
          <a:lstStyle/>
          <a:p>
            <a:endParaRPr lang="ar-SA"/>
          </a:p>
        </p:txBody>
      </p:sp>
      <p:sp>
        <p:nvSpPr>
          <p:cNvPr id="37918" name="AutoShape 34" descr="4 elements"/>
          <p:cNvSpPr>
            <a:spLocks/>
          </p:cNvSpPr>
          <p:nvPr/>
        </p:nvSpPr>
        <p:spPr bwMode="auto">
          <a:xfrm rot="5656822">
            <a:off x="2866232" y="3236118"/>
            <a:ext cx="127000" cy="74613"/>
          </a:xfrm>
          <a:prstGeom prst="leftBrace">
            <a:avLst>
              <a:gd name="adj1" fmla="val 8333"/>
              <a:gd name="adj2" fmla="val 50000"/>
            </a:avLst>
          </a:prstGeom>
          <a:noFill/>
          <a:ln w="38100">
            <a:solidFill>
              <a:srgbClr val="002A54"/>
            </a:solidFill>
            <a:round/>
            <a:headEnd/>
            <a:tailEnd/>
          </a:ln>
        </p:spPr>
        <p:txBody>
          <a:bodyPr wrap="none" anchor="ctr"/>
          <a:lstStyle/>
          <a:p>
            <a:endParaRPr lang="ar-SA"/>
          </a:p>
        </p:txBody>
      </p:sp>
      <p:sp>
        <p:nvSpPr>
          <p:cNvPr id="37919" name="Text Box 35"/>
          <p:cNvSpPr txBox="1">
            <a:spLocks noChangeArrowheads="1"/>
          </p:cNvSpPr>
          <p:nvPr/>
        </p:nvSpPr>
        <p:spPr bwMode="auto">
          <a:xfrm>
            <a:off x="5676900" y="5213350"/>
            <a:ext cx="3009900" cy="1187450"/>
          </a:xfrm>
          <a:prstGeom prst="rect">
            <a:avLst/>
          </a:prstGeom>
          <a:solidFill>
            <a:schemeClr val="bg1"/>
          </a:solidFill>
          <a:ln w="57150" cmpd="thickThin">
            <a:solidFill>
              <a:srgbClr val="FF6600"/>
            </a:solidFill>
            <a:miter lim="800000"/>
            <a:headEnd/>
            <a:tailEnd/>
          </a:ln>
        </p:spPr>
        <p:txBody>
          <a:bodyPr>
            <a:spAutoFit/>
          </a:bodyPr>
          <a:lstStyle/>
          <a:p>
            <a:pPr>
              <a:spcBef>
                <a:spcPct val="50000"/>
              </a:spcBef>
            </a:pPr>
            <a:r>
              <a:rPr lang="en-US" sz="2000" b="1" u="sng">
                <a:solidFill>
                  <a:srgbClr val="000066"/>
                </a:solidFill>
                <a:latin typeface="Arial" charset="0"/>
              </a:rPr>
              <a:t>Lactic Acid Bacteria</a:t>
            </a:r>
            <a:r>
              <a:rPr lang="en-US" sz="1600" b="1">
                <a:solidFill>
                  <a:srgbClr val="000066"/>
                </a:solidFill>
                <a:latin typeface="Arial" charset="0"/>
              </a:rPr>
              <a:t>      Adhere to intestinal cells and protect them against pathogenic bacteria </a:t>
            </a:r>
          </a:p>
        </p:txBody>
      </p:sp>
      <p:sp>
        <p:nvSpPr>
          <p:cNvPr id="37920" name="Line 36"/>
          <p:cNvSpPr>
            <a:spLocks noChangeShapeType="1"/>
          </p:cNvSpPr>
          <p:nvPr/>
        </p:nvSpPr>
        <p:spPr bwMode="auto">
          <a:xfrm>
            <a:off x="4343400" y="4343400"/>
            <a:ext cx="1371600" cy="914400"/>
          </a:xfrm>
          <a:prstGeom prst="line">
            <a:avLst/>
          </a:prstGeom>
          <a:noFill/>
          <a:ln w="9525">
            <a:solidFill>
              <a:srgbClr val="FF6600"/>
            </a:solidFill>
            <a:round/>
            <a:headEnd type="oval" w="med" len="med"/>
            <a:tailEnd type="oval" w="med" len="med"/>
          </a:ln>
        </p:spPr>
        <p:txBody>
          <a:bodyPr wrap="none" anchor="ctr"/>
          <a:lstStyle/>
          <a:p>
            <a:endParaRPr lang="en-US"/>
          </a:p>
        </p:txBody>
      </p:sp>
      <p:sp>
        <p:nvSpPr>
          <p:cNvPr id="37921" name="Text Box 37"/>
          <p:cNvSpPr txBox="1">
            <a:spLocks noChangeArrowheads="1"/>
          </p:cNvSpPr>
          <p:nvPr/>
        </p:nvSpPr>
        <p:spPr bwMode="auto">
          <a:xfrm>
            <a:off x="5676900" y="3810000"/>
            <a:ext cx="3009900" cy="1187450"/>
          </a:xfrm>
          <a:prstGeom prst="rect">
            <a:avLst/>
          </a:prstGeom>
          <a:solidFill>
            <a:schemeClr val="bg1"/>
          </a:solidFill>
          <a:ln w="57150" cmpd="thickThin">
            <a:solidFill>
              <a:srgbClr val="FF6600"/>
            </a:solidFill>
            <a:miter lim="800000"/>
            <a:headEnd/>
            <a:tailEnd/>
          </a:ln>
        </p:spPr>
        <p:txBody>
          <a:bodyPr>
            <a:spAutoFit/>
          </a:bodyPr>
          <a:lstStyle/>
          <a:p>
            <a:pPr>
              <a:spcBef>
                <a:spcPct val="50000"/>
              </a:spcBef>
            </a:pPr>
            <a:r>
              <a:rPr lang="en-US" sz="2000" b="1" u="sng">
                <a:solidFill>
                  <a:srgbClr val="000066"/>
                </a:solidFill>
                <a:latin typeface="Arial" charset="0"/>
              </a:rPr>
              <a:t>Lactic Acid Bacteria</a:t>
            </a:r>
            <a:r>
              <a:rPr lang="en-US" sz="1600" b="1">
                <a:solidFill>
                  <a:srgbClr val="000066"/>
                </a:solidFill>
                <a:latin typeface="Arial" charset="0"/>
              </a:rPr>
              <a:t>      Act like a shield and mask receptor sites for enterotoxinogen pathogens </a:t>
            </a:r>
          </a:p>
        </p:txBody>
      </p:sp>
      <p:sp>
        <p:nvSpPr>
          <p:cNvPr id="37922" name="Text Box 38"/>
          <p:cNvSpPr txBox="1">
            <a:spLocks noChangeArrowheads="1"/>
          </p:cNvSpPr>
          <p:nvPr/>
        </p:nvSpPr>
        <p:spPr bwMode="auto">
          <a:xfrm>
            <a:off x="5689600" y="2390775"/>
            <a:ext cx="2997200" cy="1187450"/>
          </a:xfrm>
          <a:prstGeom prst="rect">
            <a:avLst/>
          </a:prstGeom>
          <a:solidFill>
            <a:schemeClr val="bg1"/>
          </a:solidFill>
          <a:ln w="57150" cmpd="thickThin">
            <a:solidFill>
              <a:srgbClr val="FF6600"/>
            </a:solidFill>
            <a:miter lim="800000"/>
            <a:headEnd/>
            <a:tailEnd/>
          </a:ln>
        </p:spPr>
        <p:txBody>
          <a:bodyPr>
            <a:spAutoFit/>
          </a:bodyPr>
          <a:lstStyle/>
          <a:p>
            <a:pPr>
              <a:spcBef>
                <a:spcPct val="50000"/>
              </a:spcBef>
            </a:pPr>
            <a:r>
              <a:rPr lang="en-US" sz="2000" b="1" u="sng">
                <a:solidFill>
                  <a:srgbClr val="000066"/>
                </a:solidFill>
                <a:latin typeface="Arial" charset="0"/>
              </a:rPr>
              <a:t>Lactic Acid Bacteria</a:t>
            </a:r>
            <a:r>
              <a:rPr lang="en-US" sz="1600" b="1">
                <a:solidFill>
                  <a:srgbClr val="000066"/>
                </a:solidFill>
                <a:latin typeface="Arial" charset="0"/>
              </a:rPr>
              <a:t>      Act like a shield and mask receptor sites for pathogenic bacteria</a:t>
            </a:r>
          </a:p>
        </p:txBody>
      </p:sp>
      <p:sp>
        <p:nvSpPr>
          <p:cNvPr id="37923" name="Line 39"/>
          <p:cNvSpPr>
            <a:spLocks noChangeShapeType="1"/>
          </p:cNvSpPr>
          <p:nvPr/>
        </p:nvSpPr>
        <p:spPr bwMode="auto">
          <a:xfrm>
            <a:off x="5029200" y="3124200"/>
            <a:ext cx="685800" cy="685800"/>
          </a:xfrm>
          <a:prstGeom prst="line">
            <a:avLst/>
          </a:prstGeom>
          <a:noFill/>
          <a:ln w="9525">
            <a:solidFill>
              <a:srgbClr val="FF6600"/>
            </a:solidFill>
            <a:round/>
            <a:headEnd type="oval" w="med" len="med"/>
            <a:tailEnd type="oval" w="med" len="med"/>
          </a:ln>
        </p:spPr>
        <p:txBody>
          <a:bodyPr wrap="none" anchor="ctr"/>
          <a:lstStyle/>
          <a:p>
            <a:endParaRPr lang="en-US"/>
          </a:p>
        </p:txBody>
      </p:sp>
      <p:sp>
        <p:nvSpPr>
          <p:cNvPr id="37924" name="Line 40"/>
          <p:cNvSpPr>
            <a:spLocks noChangeShapeType="1"/>
          </p:cNvSpPr>
          <p:nvPr/>
        </p:nvSpPr>
        <p:spPr bwMode="auto">
          <a:xfrm flipV="1">
            <a:off x="3276600" y="2362200"/>
            <a:ext cx="2451100" cy="796925"/>
          </a:xfrm>
          <a:prstGeom prst="line">
            <a:avLst/>
          </a:prstGeom>
          <a:noFill/>
          <a:ln w="9525">
            <a:solidFill>
              <a:srgbClr val="FF3300"/>
            </a:solidFill>
            <a:round/>
            <a:headEnd type="oval" w="med" len="med"/>
            <a:tailEnd type="oval" w="med" len="med"/>
          </a:ln>
        </p:spPr>
        <p:txBody>
          <a:bodyPr wrap="none" anchor="ctr"/>
          <a:lstStyle/>
          <a:p>
            <a:endParaRPr lang="en-US"/>
          </a:p>
        </p:txBody>
      </p:sp>
      <p:sp>
        <p:nvSpPr>
          <p:cNvPr id="37925" name="Text Box 41"/>
          <p:cNvSpPr txBox="1">
            <a:spLocks noChangeArrowheads="1"/>
          </p:cNvSpPr>
          <p:nvPr/>
        </p:nvSpPr>
        <p:spPr bwMode="auto">
          <a:xfrm>
            <a:off x="1082675" y="457200"/>
            <a:ext cx="4678363" cy="1076325"/>
          </a:xfrm>
          <a:prstGeom prst="rect">
            <a:avLst/>
          </a:prstGeom>
          <a:noFill/>
          <a:ln w="9525">
            <a:solidFill>
              <a:schemeClr val="bg1"/>
            </a:solidFill>
            <a:miter lim="800000"/>
            <a:headEnd/>
            <a:tailEnd/>
          </a:ln>
        </p:spPr>
        <p:txBody>
          <a:bodyPr>
            <a:spAutoFit/>
          </a:bodyPr>
          <a:lstStyle/>
          <a:p>
            <a:pPr algn="ctr">
              <a:spcBef>
                <a:spcPct val="50000"/>
              </a:spcBef>
            </a:pPr>
            <a:r>
              <a:rPr lang="en-US" sz="3200" b="1">
                <a:solidFill>
                  <a:srgbClr val="000066"/>
                </a:solidFill>
              </a:rPr>
              <a:t>Lactic Bacteria:             Action Mechanism</a:t>
            </a:r>
          </a:p>
        </p:txBody>
      </p:sp>
      <p:pic>
        <p:nvPicPr>
          <p:cNvPr id="37926" name="Picture 42" descr="Bifidobacteria"/>
          <p:cNvPicPr>
            <a:picLocks noChangeAspect="1" noChangeArrowheads="1"/>
          </p:cNvPicPr>
          <p:nvPr/>
        </p:nvPicPr>
        <p:blipFill>
          <a:blip r:embed="rId3"/>
          <a:srcRect b="1982"/>
          <a:stretch>
            <a:fillRect/>
          </a:stretch>
        </p:blipFill>
        <p:spPr bwMode="auto">
          <a:xfrm>
            <a:off x="5943600" y="609600"/>
            <a:ext cx="1295400" cy="952500"/>
          </a:xfrm>
          <a:prstGeom prst="rect">
            <a:avLst/>
          </a:prstGeom>
          <a:noFill/>
          <a:ln w="19050">
            <a:solidFill>
              <a:srgbClr val="FF6600"/>
            </a:solidFill>
            <a:miter lim="800000"/>
            <a:headEnd/>
            <a:tailEnd/>
          </a:ln>
        </p:spPr>
      </p:pic>
      <p:pic>
        <p:nvPicPr>
          <p:cNvPr id="37927" name="Picture 43" descr="Lactobacillae"/>
          <p:cNvPicPr>
            <a:picLocks noChangeAspect="1" noChangeArrowheads="1"/>
          </p:cNvPicPr>
          <p:nvPr/>
        </p:nvPicPr>
        <p:blipFill>
          <a:blip r:embed="rId4"/>
          <a:srcRect l="10397" b="1962"/>
          <a:stretch>
            <a:fillRect/>
          </a:stretch>
        </p:blipFill>
        <p:spPr bwMode="auto">
          <a:xfrm>
            <a:off x="7239000" y="609600"/>
            <a:ext cx="1306513" cy="952500"/>
          </a:xfrm>
          <a:prstGeom prst="rect">
            <a:avLst/>
          </a:prstGeom>
          <a:noFill/>
          <a:ln w="19050">
            <a:solidFill>
              <a:srgbClr val="FF6600"/>
            </a:solidFill>
            <a:miter lim="800000"/>
            <a:headEnd/>
            <a:tailEnd/>
          </a:ln>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defRPr/>
            </a:pPr>
            <a:r>
              <a:rPr lang="en-US" sz="4500" b="1" smtClean="0"/>
              <a:t>Requirements of Probiotics</a:t>
            </a:r>
            <a:endParaRPr lang="en-US" smtClean="0"/>
          </a:p>
        </p:txBody>
      </p:sp>
      <p:sp>
        <p:nvSpPr>
          <p:cNvPr id="35843" name="Rectangle 3"/>
          <p:cNvSpPr>
            <a:spLocks noGrp="1" noChangeArrowheads="1"/>
          </p:cNvSpPr>
          <p:nvPr>
            <p:ph idx="1"/>
          </p:nvPr>
        </p:nvSpPr>
        <p:spPr/>
        <p:txBody>
          <a:bodyPr/>
          <a:lstStyle/>
          <a:p>
            <a:pPr>
              <a:defRPr/>
            </a:pPr>
            <a:r>
              <a:rPr lang="en-US" smtClean="0"/>
              <a:t>Probiotics must be alive</a:t>
            </a:r>
          </a:p>
          <a:p>
            <a:pPr>
              <a:defRPr/>
            </a:pPr>
            <a:r>
              <a:rPr lang="en-US" smtClean="0"/>
              <a:t>Probiotics must be safe</a:t>
            </a:r>
          </a:p>
          <a:p>
            <a:pPr>
              <a:defRPr/>
            </a:pPr>
            <a:r>
              <a:rPr lang="en-US" smtClean="0"/>
              <a:t>Probiotics must deliver a measured physiological impact</a:t>
            </a:r>
          </a:p>
          <a:p>
            <a:pPr>
              <a:defRPr/>
            </a:pPr>
            <a:r>
              <a:rPr lang="en-US" smtClean="0"/>
              <a:t>Survival of gastrointestinal tract transit</a:t>
            </a:r>
          </a:p>
          <a:p>
            <a:pPr>
              <a:defRPr/>
            </a:pPr>
            <a:r>
              <a:rPr lang="en-US" smtClean="0"/>
              <a:t>Probiotics needn’t be restricted to </a:t>
            </a:r>
            <a:r>
              <a:rPr lang="en-US" b="1" smtClean="0">
                <a:solidFill>
                  <a:srgbClr val="000000"/>
                </a:solidFill>
              </a:rPr>
              <a:t>food</a:t>
            </a:r>
            <a:r>
              <a:rPr lang="en-US" smtClean="0"/>
              <a:t> applications </a:t>
            </a:r>
          </a:p>
          <a:p>
            <a:pPr>
              <a:defRPr/>
            </a:pPr>
            <a:endParaRPr lang="en-US" smtClean="0"/>
          </a:p>
          <a:p>
            <a:pPr>
              <a:defRPr/>
            </a:pPr>
            <a:endParaRPr lang="en-US" smtClean="0"/>
          </a:p>
          <a:p>
            <a:pPr>
              <a:defRPr/>
            </a:pPr>
            <a:endParaRPr lang="en-US" smtClean="0"/>
          </a:p>
          <a:p>
            <a:pPr>
              <a:defRPr/>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04800"/>
            <a:ext cx="7740650" cy="2362200"/>
          </a:xfrm>
        </p:spPr>
        <p:txBody>
          <a:bodyPr>
            <a:normAutofit fontScale="90000"/>
          </a:bodyPr>
          <a:lstStyle/>
          <a:p>
            <a:pPr>
              <a:defRPr/>
            </a:pPr>
            <a:r>
              <a:rPr lang="en-US" sz="4000" b="1" dirty="0" smtClean="0"/>
              <a:t>Expected Benefits Associated with </a:t>
            </a:r>
            <a:br>
              <a:rPr lang="en-US" sz="4000" b="1" dirty="0" smtClean="0"/>
            </a:br>
            <a:r>
              <a:rPr lang="en-US" sz="4000" b="1" dirty="0" smtClean="0"/>
              <a:t>consumption of </a:t>
            </a:r>
            <a:r>
              <a:rPr lang="en-US" sz="4000" b="1" dirty="0" err="1" smtClean="0"/>
              <a:t>Probiotics</a:t>
            </a:r>
            <a:r>
              <a:rPr lang="en-US" sz="4000" dirty="0" smtClean="0"/>
              <a:t/>
            </a:r>
            <a:br>
              <a:rPr lang="en-US" sz="4000" dirty="0" smtClean="0"/>
            </a:br>
            <a:endParaRPr lang="en-US" sz="4000" dirty="0" smtClean="0"/>
          </a:p>
        </p:txBody>
      </p:sp>
      <p:sp>
        <p:nvSpPr>
          <p:cNvPr id="36867" name="Rectangle 3"/>
          <p:cNvSpPr>
            <a:spLocks noGrp="1" noChangeArrowheads="1"/>
          </p:cNvSpPr>
          <p:nvPr>
            <p:ph idx="1"/>
          </p:nvPr>
        </p:nvSpPr>
        <p:spPr>
          <a:xfrm>
            <a:off x="1173163" y="2790825"/>
            <a:ext cx="7772400" cy="3838575"/>
          </a:xfrm>
        </p:spPr>
        <p:txBody>
          <a:bodyPr/>
          <a:lstStyle/>
          <a:p>
            <a:pPr>
              <a:lnSpc>
                <a:spcPct val="90000"/>
              </a:lnSpc>
              <a:defRPr/>
            </a:pPr>
            <a:r>
              <a:rPr lang="en-US" sz="2800" dirty="0" smtClean="0"/>
              <a:t>•Increased tolerance to infections</a:t>
            </a:r>
          </a:p>
          <a:p>
            <a:pPr>
              <a:lnSpc>
                <a:spcPct val="90000"/>
              </a:lnSpc>
              <a:defRPr/>
            </a:pPr>
            <a:r>
              <a:rPr lang="en-US" sz="2800" dirty="0" smtClean="0"/>
              <a:t>•Control of diarrhea</a:t>
            </a:r>
          </a:p>
          <a:p>
            <a:pPr>
              <a:lnSpc>
                <a:spcPct val="90000"/>
              </a:lnSpc>
              <a:defRPr/>
            </a:pPr>
            <a:r>
              <a:rPr lang="en-US" sz="2800" dirty="0" smtClean="0"/>
              <a:t>•Reduction of blood pressure</a:t>
            </a:r>
          </a:p>
          <a:p>
            <a:pPr>
              <a:lnSpc>
                <a:spcPct val="90000"/>
              </a:lnSpc>
              <a:defRPr/>
            </a:pPr>
            <a:r>
              <a:rPr lang="en-US" sz="2800" dirty="0" smtClean="0"/>
              <a:t>•Cholesterol reduction</a:t>
            </a:r>
          </a:p>
          <a:p>
            <a:pPr>
              <a:lnSpc>
                <a:spcPct val="90000"/>
              </a:lnSpc>
              <a:defRPr/>
            </a:pPr>
            <a:r>
              <a:rPr lang="en-US" sz="2800" dirty="0" smtClean="0"/>
              <a:t>•Allergy control</a:t>
            </a:r>
          </a:p>
          <a:p>
            <a:pPr>
              <a:lnSpc>
                <a:spcPct val="90000"/>
              </a:lnSpc>
              <a:defRPr/>
            </a:pPr>
            <a:r>
              <a:rPr lang="en-US" sz="2800" dirty="0" smtClean="0"/>
              <a:t>•Cancer reduction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err="1" smtClean="0"/>
              <a:t>Probiotics</a:t>
            </a:r>
            <a:r>
              <a:rPr lang="en-US" dirty="0" smtClean="0"/>
              <a:t> and poultry</a:t>
            </a:r>
          </a:p>
        </p:txBody>
      </p:sp>
      <p:sp>
        <p:nvSpPr>
          <p:cNvPr id="37891" name="Rectangle 3"/>
          <p:cNvSpPr>
            <a:spLocks noGrp="1" noChangeArrowheads="1"/>
          </p:cNvSpPr>
          <p:nvPr>
            <p:ph idx="1"/>
          </p:nvPr>
        </p:nvSpPr>
        <p:spPr/>
        <p:txBody>
          <a:bodyPr/>
          <a:lstStyle/>
          <a:p>
            <a:pPr>
              <a:defRPr/>
            </a:pPr>
            <a:r>
              <a:rPr lang="en-US" dirty="0" smtClean="0">
                <a:solidFill>
                  <a:srgbClr val="000066"/>
                </a:solidFill>
              </a:rPr>
              <a:t>A </a:t>
            </a:r>
            <a:r>
              <a:rPr lang="en-US" dirty="0" err="1" smtClean="0">
                <a:solidFill>
                  <a:srgbClr val="000066"/>
                </a:solidFill>
              </a:rPr>
              <a:t>probiotic</a:t>
            </a:r>
            <a:r>
              <a:rPr lang="en-US" dirty="0" smtClean="0">
                <a:solidFill>
                  <a:srgbClr val="000066"/>
                </a:solidFill>
              </a:rPr>
              <a:t> made up of 29 bacteria (PRE-EMPT) is being used in chickens.</a:t>
            </a:r>
          </a:p>
          <a:p>
            <a:pPr>
              <a:defRPr/>
            </a:pPr>
            <a:r>
              <a:rPr lang="en-US" dirty="0" smtClean="0">
                <a:solidFill>
                  <a:srgbClr val="000066"/>
                </a:solidFill>
              </a:rPr>
              <a:t>This establishes a functional microbial community in the </a:t>
            </a:r>
            <a:r>
              <a:rPr lang="en-US" dirty="0" err="1" smtClean="0">
                <a:solidFill>
                  <a:srgbClr val="000066"/>
                </a:solidFill>
              </a:rPr>
              <a:t>cecum</a:t>
            </a:r>
            <a:r>
              <a:rPr lang="en-US" dirty="0" smtClean="0">
                <a:solidFill>
                  <a:srgbClr val="000066"/>
                </a:solidFill>
              </a:rPr>
              <a:t> and limits </a:t>
            </a:r>
            <a:r>
              <a:rPr lang="en-US" i="1" dirty="0" smtClean="0">
                <a:solidFill>
                  <a:srgbClr val="000066"/>
                </a:solidFill>
              </a:rPr>
              <a:t>Salmonella </a:t>
            </a:r>
            <a:r>
              <a:rPr lang="en-US" dirty="0" err="1" smtClean="0">
                <a:solidFill>
                  <a:srgbClr val="000066"/>
                </a:solidFill>
              </a:rPr>
              <a:t>colonisation</a:t>
            </a:r>
            <a:r>
              <a:rPr lang="en-US" dirty="0" smtClean="0">
                <a:solidFill>
                  <a:srgbClr val="000066"/>
                </a:solidFill>
              </a:rPr>
              <a:t> of the gut through competitive exclusion.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defRPr/>
            </a:pPr>
            <a:r>
              <a:rPr lang="en-US" sz="4500" b="1" dirty="0" smtClean="0"/>
              <a:t>Single cell proteins</a:t>
            </a:r>
            <a:endParaRPr lang="en-US" dirty="0" smtClean="0"/>
          </a:p>
        </p:txBody>
      </p:sp>
      <p:sp>
        <p:nvSpPr>
          <p:cNvPr id="265219" name="Rectangle 3"/>
          <p:cNvSpPr>
            <a:spLocks noGrp="1" noChangeArrowheads="1"/>
          </p:cNvSpPr>
          <p:nvPr>
            <p:ph type="body" sz="half" idx="1"/>
          </p:nvPr>
        </p:nvSpPr>
        <p:spPr>
          <a:xfrm>
            <a:off x="1173163" y="2565400"/>
            <a:ext cx="7791450" cy="4103688"/>
          </a:xfrm>
        </p:spPr>
        <p:txBody>
          <a:bodyPr/>
          <a:lstStyle/>
          <a:p>
            <a:pPr>
              <a:defRPr/>
            </a:pPr>
            <a:r>
              <a:rPr lang="en-US" sz="2800" dirty="0" smtClean="0"/>
              <a:t>Refers to the dried cells of microorganisms such as algae, bacteria and fungi.</a:t>
            </a:r>
          </a:p>
          <a:p>
            <a:pPr>
              <a:defRPr/>
            </a:pPr>
            <a:r>
              <a:rPr lang="en-US" sz="2800" dirty="0" smtClean="0"/>
              <a:t>Used as protein sources in animal feeds including human food supplements.</a:t>
            </a:r>
          </a:p>
          <a:p>
            <a:pPr lvl="1">
              <a:defRPr/>
            </a:pPr>
            <a:r>
              <a:rPr lang="en-US" sz="2400" dirty="0" err="1" smtClean="0"/>
              <a:t>E.g</a:t>
            </a:r>
            <a:r>
              <a:rPr lang="en-US" sz="2400" dirty="0" smtClean="0"/>
              <a:t> </a:t>
            </a:r>
            <a:r>
              <a:rPr lang="en-US" sz="2400" dirty="0" err="1" smtClean="0"/>
              <a:t>Pruteen</a:t>
            </a:r>
            <a:r>
              <a:rPr lang="en-US" sz="2400" dirty="0" smtClean="0"/>
              <a:t> - Made from the bacterium </a:t>
            </a:r>
            <a:r>
              <a:rPr lang="en-US" sz="2400" i="1" dirty="0" err="1" smtClean="0"/>
              <a:t>Methilophilus</a:t>
            </a:r>
            <a:r>
              <a:rPr lang="en-US" sz="2400" dirty="0" smtClean="0"/>
              <a:t> </a:t>
            </a:r>
            <a:r>
              <a:rPr lang="en-US" sz="2400" i="1" dirty="0" err="1" smtClean="0"/>
              <a:t>methilotrophus</a:t>
            </a:r>
            <a:r>
              <a:rPr lang="en-US" sz="2400" dirty="0" smtClean="0"/>
              <a:t>.</a:t>
            </a:r>
          </a:p>
          <a:p>
            <a:pPr lvl="1">
              <a:defRPr/>
            </a:pPr>
            <a:r>
              <a:rPr lang="en-US" sz="2400" i="1" dirty="0" err="1" smtClean="0"/>
              <a:t>Spirulina</a:t>
            </a:r>
            <a:r>
              <a:rPr lang="en-US" sz="2400" dirty="0" smtClean="0"/>
              <a:t> – </a:t>
            </a:r>
            <a:r>
              <a:rPr lang="en-US" sz="2400" dirty="0" err="1" smtClean="0"/>
              <a:t>cyanobacteria</a:t>
            </a:r>
            <a:r>
              <a:rPr lang="en-US" sz="2400" dirty="0" smtClean="0"/>
              <a:t> of the genus </a:t>
            </a:r>
            <a:r>
              <a:rPr lang="ar-SA" sz="2400" i="1" dirty="0" smtClean="0"/>
              <a:t>Arthrospira.</a:t>
            </a:r>
            <a:r>
              <a:rPr lang="en-US" sz="2400" dirty="0" smtClean="0"/>
              <a:t>  Whole cells as well as beta carotenes from </a:t>
            </a:r>
            <a:r>
              <a:rPr lang="en-US" sz="2400" dirty="0" err="1" smtClean="0"/>
              <a:t>spirulina</a:t>
            </a:r>
            <a:r>
              <a:rPr lang="en-US" sz="2400" dirty="0" smtClean="0"/>
              <a:t> are available.</a:t>
            </a:r>
          </a:p>
        </p:txBody>
      </p:sp>
      <p:pic>
        <p:nvPicPr>
          <p:cNvPr id="41988" name="Picture 4" descr="spirulina"/>
          <p:cNvPicPr>
            <a:picLocks noGrp="1" noChangeAspect="1" noChangeArrowheads="1"/>
          </p:cNvPicPr>
          <p:nvPr>
            <p:ph sz="half" idx="2"/>
          </p:nvPr>
        </p:nvPicPr>
        <p:blipFill>
          <a:blip r:embed="rId2"/>
          <a:srcRect/>
          <a:stretch>
            <a:fillRect/>
          </a:stretch>
        </p:blipFill>
        <p:spPr>
          <a:xfrm>
            <a:off x="6416675" y="44450"/>
            <a:ext cx="2692400" cy="25860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additive="base">
                                        <p:cTn id="7" dur="500" fill="hold"/>
                                        <p:tgtEl>
                                          <p:spTgt spid="265218"/>
                                        </p:tgtEl>
                                        <p:attrNameLst>
                                          <p:attrName>ppt_x</p:attrName>
                                        </p:attrNameLst>
                                      </p:cBhvr>
                                      <p:tavLst>
                                        <p:tav tm="0">
                                          <p:val>
                                            <p:strVal val="#ppt_x"/>
                                          </p:val>
                                        </p:tav>
                                        <p:tav tm="100000">
                                          <p:val>
                                            <p:strVal val="#ppt_x"/>
                                          </p:val>
                                        </p:tav>
                                      </p:tavLst>
                                    </p:anim>
                                    <p:anim calcmode="lin" valueType="num">
                                      <p:cBhvr additive="base">
                                        <p:cTn id="8" dur="500" fill="hold"/>
                                        <p:tgtEl>
                                          <p:spTgt spid="265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52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52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652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65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utoUpdateAnimBg="0"/>
      <p:bldP spid="265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Grp="1" noChangeArrowheads="1"/>
          </p:cNvSpPr>
          <p:nvPr>
            <p:ph type="title"/>
          </p:nvPr>
        </p:nvSpPr>
        <p:spPr>
          <a:xfrm>
            <a:off x="0" y="0"/>
            <a:ext cx="9144000" cy="685800"/>
          </a:xfrm>
          <a:solidFill>
            <a:schemeClr val="bg1"/>
          </a:solidFill>
        </p:spPr>
        <p:txBody>
          <a:bodyPr anchor="t"/>
          <a:lstStyle/>
          <a:p>
            <a:pPr eaLnBrk="1" hangingPunct="1">
              <a:defRPr/>
            </a:pPr>
            <a:r>
              <a:rPr lang="en-US" sz="3800" smtClean="0">
                <a:solidFill>
                  <a:srgbClr val="CC0000"/>
                </a:solidFill>
                <a:latin typeface="Arial Black" pitchFamily="34" charset="0"/>
              </a:rPr>
              <a:t>Definition</a:t>
            </a:r>
          </a:p>
        </p:txBody>
      </p:sp>
      <p:sp>
        <p:nvSpPr>
          <p:cNvPr id="3075" name="Rectangle 3"/>
          <p:cNvSpPr>
            <a:spLocks noGrp="1" noChangeArrowheads="1"/>
          </p:cNvSpPr>
          <p:nvPr>
            <p:ph idx="1"/>
          </p:nvPr>
        </p:nvSpPr>
        <p:spPr>
          <a:xfrm>
            <a:off x="609600" y="1219200"/>
            <a:ext cx="8077200" cy="5105400"/>
          </a:xfrm>
        </p:spPr>
        <p:txBody>
          <a:bodyPr/>
          <a:lstStyle/>
          <a:p>
            <a:pPr eaLnBrk="1" hangingPunct="1">
              <a:lnSpc>
                <a:spcPts val="3800"/>
              </a:lnSpc>
              <a:spcBef>
                <a:spcPct val="0"/>
              </a:spcBef>
              <a:spcAft>
                <a:spcPts val="1200"/>
              </a:spcAft>
              <a:buFontTx/>
              <a:buNone/>
              <a:defRPr/>
            </a:pPr>
            <a:r>
              <a:rPr lang="en-US" sz="3600" b="1" dirty="0" smtClean="0">
                <a:solidFill>
                  <a:srgbClr val="CC0000"/>
                </a:solidFill>
              </a:rPr>
              <a:t>Beneficial microorganisms</a:t>
            </a:r>
          </a:p>
          <a:p>
            <a:pPr eaLnBrk="1" hangingPunct="1">
              <a:lnSpc>
                <a:spcPts val="3800"/>
              </a:lnSpc>
              <a:spcBef>
                <a:spcPct val="0"/>
              </a:spcBef>
              <a:defRPr/>
            </a:pPr>
            <a:r>
              <a:rPr lang="en-US" dirty="0" smtClean="0"/>
              <a:t>Helpful bacteria and fungi that are either added or naturally occur in foods. </a:t>
            </a:r>
            <a:br>
              <a:rPr lang="en-US" dirty="0" smtClean="0"/>
            </a:br>
            <a:endParaRPr lang="en-US" dirty="0" smtClean="0"/>
          </a:p>
          <a:p>
            <a:pPr eaLnBrk="1" hangingPunct="1">
              <a:lnSpc>
                <a:spcPts val="3800"/>
              </a:lnSpc>
              <a:spcBef>
                <a:spcPct val="0"/>
              </a:spcBef>
              <a:defRPr/>
            </a:pPr>
            <a:r>
              <a:rPr lang="en-US" dirty="0" smtClean="0"/>
              <a:t>Create unique flavors </a:t>
            </a:r>
            <a:br>
              <a:rPr lang="en-US" dirty="0" smtClean="0"/>
            </a:br>
            <a:r>
              <a:rPr lang="en-US" dirty="0" smtClean="0"/>
              <a:t>and textures or improve</a:t>
            </a:r>
            <a:br>
              <a:rPr lang="en-US" dirty="0" smtClean="0"/>
            </a:br>
            <a:r>
              <a:rPr lang="en-US" dirty="0" smtClean="0"/>
              <a:t> the body’s ability to </a:t>
            </a:r>
            <a:br>
              <a:rPr lang="en-US" dirty="0" smtClean="0"/>
            </a:br>
            <a:r>
              <a:rPr lang="en-US" dirty="0" smtClean="0"/>
              <a:t>digest foods or fight </a:t>
            </a:r>
            <a:br>
              <a:rPr lang="en-US" dirty="0" smtClean="0"/>
            </a:br>
            <a:r>
              <a:rPr lang="en-US" dirty="0" smtClean="0"/>
              <a:t>disease. </a:t>
            </a:r>
          </a:p>
        </p:txBody>
      </p:sp>
      <p:pic>
        <p:nvPicPr>
          <p:cNvPr id="6147" name="Picture 4"/>
          <p:cNvPicPr>
            <a:picLocks noChangeAspect="1" noChangeArrowheads="1"/>
          </p:cNvPicPr>
          <p:nvPr/>
        </p:nvPicPr>
        <p:blipFill>
          <a:blip r:embed="rId3"/>
          <a:srcRect l="1627" t="1289"/>
          <a:stretch>
            <a:fillRect/>
          </a:stretch>
        </p:blipFill>
        <p:spPr bwMode="auto">
          <a:xfrm>
            <a:off x="5715000" y="3429000"/>
            <a:ext cx="3124200"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smtClean="0"/>
              <a:t>Yeast as a food supplement</a:t>
            </a:r>
          </a:p>
        </p:txBody>
      </p:sp>
      <p:sp>
        <p:nvSpPr>
          <p:cNvPr id="39939" name="Rectangle 3"/>
          <p:cNvSpPr>
            <a:spLocks noGrp="1" noChangeArrowheads="1"/>
          </p:cNvSpPr>
          <p:nvPr>
            <p:ph idx="1"/>
          </p:nvPr>
        </p:nvSpPr>
        <p:spPr>
          <a:xfrm>
            <a:off x="381000" y="1557338"/>
            <a:ext cx="7772400" cy="4538662"/>
          </a:xfrm>
        </p:spPr>
        <p:txBody>
          <a:bodyPr>
            <a:normAutofit/>
          </a:bodyPr>
          <a:lstStyle/>
          <a:p>
            <a:pPr>
              <a:lnSpc>
                <a:spcPct val="90000"/>
              </a:lnSpc>
              <a:defRPr/>
            </a:pPr>
            <a:r>
              <a:rPr lang="en-US" dirty="0" smtClean="0">
                <a:solidFill>
                  <a:srgbClr val="002060"/>
                </a:solidFill>
              </a:rPr>
              <a:t>Yeast for nutritional purposes is cultivated in large aerated </a:t>
            </a:r>
            <a:r>
              <a:rPr lang="en-US" dirty="0" err="1" smtClean="0">
                <a:solidFill>
                  <a:srgbClr val="002060"/>
                </a:solidFill>
              </a:rPr>
              <a:t>fermentors</a:t>
            </a:r>
            <a:r>
              <a:rPr lang="en-US" dirty="0" smtClean="0">
                <a:solidFill>
                  <a:srgbClr val="002060"/>
                </a:solidFill>
              </a:rPr>
              <a:t> in a medium containing molasses as an ingredient.</a:t>
            </a:r>
          </a:p>
          <a:p>
            <a:pPr>
              <a:lnSpc>
                <a:spcPct val="90000"/>
              </a:lnSpc>
              <a:defRPr/>
            </a:pPr>
            <a:r>
              <a:rPr lang="en-US" dirty="0" smtClean="0">
                <a:solidFill>
                  <a:srgbClr val="002060"/>
                </a:solidFill>
              </a:rPr>
              <a:t>At the end of the growth period, yeast cells are recovered  by centrifugation and  washed.</a:t>
            </a:r>
          </a:p>
          <a:p>
            <a:pPr>
              <a:lnSpc>
                <a:spcPct val="90000"/>
              </a:lnSpc>
              <a:defRPr/>
            </a:pPr>
            <a:r>
              <a:rPr lang="en-US" dirty="0" smtClean="0">
                <a:solidFill>
                  <a:srgbClr val="002060"/>
                </a:solidFill>
              </a:rPr>
              <a:t>Nutritional yeast is heat-killed and usually dried.</a:t>
            </a:r>
          </a:p>
          <a:p>
            <a:pPr>
              <a:lnSpc>
                <a:spcPct val="90000"/>
              </a:lnSpc>
              <a:defRPr/>
            </a:pPr>
            <a:r>
              <a:rPr lang="en-US" dirty="0" smtClean="0">
                <a:solidFill>
                  <a:srgbClr val="002060"/>
                </a:solidFill>
              </a:rPr>
              <a:t>Yeast cells are rich in B vitamins and in protein.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defRPr/>
            </a:pPr>
            <a:r>
              <a:rPr lang="en-US" sz="4500" b="1" dirty="0" smtClean="0"/>
              <a:t>Mushrooms as a food source</a:t>
            </a:r>
          </a:p>
        </p:txBody>
      </p:sp>
      <p:sp>
        <p:nvSpPr>
          <p:cNvPr id="40963" name="Rectangle 3"/>
          <p:cNvSpPr>
            <a:spLocks noGrp="1" noChangeArrowheads="1"/>
          </p:cNvSpPr>
          <p:nvPr>
            <p:ph idx="1"/>
          </p:nvPr>
        </p:nvSpPr>
        <p:spPr/>
        <p:txBody>
          <a:bodyPr/>
          <a:lstStyle/>
          <a:p>
            <a:pPr>
              <a:defRPr/>
            </a:pPr>
            <a:r>
              <a:rPr lang="en-US" sz="2800" dirty="0" smtClean="0">
                <a:solidFill>
                  <a:srgbClr val="000066"/>
                </a:solidFill>
              </a:rPr>
              <a:t>Several kinds of fungi are sources of human food of which the most important are the mushrooms.  </a:t>
            </a:r>
          </a:p>
          <a:p>
            <a:pPr>
              <a:defRPr/>
            </a:pPr>
            <a:r>
              <a:rPr lang="en-US" sz="2800" dirty="0" smtClean="0">
                <a:solidFill>
                  <a:srgbClr val="000066"/>
                </a:solidFill>
              </a:rPr>
              <a:t>The mushroom commercially grown in most parts of the world is </a:t>
            </a:r>
            <a:r>
              <a:rPr lang="en-US" sz="2800" i="1" dirty="0" err="1" smtClean="0">
                <a:solidFill>
                  <a:srgbClr val="000066"/>
                </a:solidFill>
              </a:rPr>
              <a:t>Agaricus</a:t>
            </a:r>
            <a:r>
              <a:rPr lang="en-US" sz="2800" i="1" dirty="0" smtClean="0">
                <a:solidFill>
                  <a:srgbClr val="000066"/>
                </a:solidFill>
              </a:rPr>
              <a:t> </a:t>
            </a:r>
            <a:r>
              <a:rPr lang="en-US" sz="2800" i="1" dirty="0" err="1" smtClean="0">
                <a:solidFill>
                  <a:srgbClr val="000066"/>
                </a:solidFill>
              </a:rPr>
              <a:t>bisporus</a:t>
            </a:r>
            <a:r>
              <a:rPr lang="en-US" sz="2800" dirty="0" smtClean="0">
                <a:solidFill>
                  <a:srgbClr val="000066"/>
                </a:solidFill>
              </a:rPr>
              <a:t> and is cultivated in mushroom farms.</a:t>
            </a:r>
          </a:p>
          <a:p>
            <a:pPr>
              <a:defRPr/>
            </a:pPr>
            <a:r>
              <a:rPr lang="en-US" sz="2800" dirty="0" smtClean="0">
                <a:solidFill>
                  <a:srgbClr val="000066"/>
                </a:solidFill>
              </a:rPr>
              <a:t>Fungus is grown under environmentally controlled conditions in a mixture of soil and organic matter.  </a:t>
            </a:r>
          </a:p>
          <a:p>
            <a:pPr>
              <a:defRPr/>
            </a:pPr>
            <a:endParaRPr lang="en-US" sz="2800" dirty="0" smtClean="0">
              <a:solidFill>
                <a:srgbClr val="000066"/>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Environmental Clean-up</a:t>
            </a:r>
          </a:p>
        </p:txBody>
      </p:sp>
      <p:sp>
        <p:nvSpPr>
          <p:cNvPr id="9219" name="Rectangle 3"/>
          <p:cNvSpPr>
            <a:spLocks noGrp="1" noChangeArrowheads="1"/>
          </p:cNvSpPr>
          <p:nvPr>
            <p:ph idx="1"/>
          </p:nvPr>
        </p:nvSpPr>
        <p:spPr/>
        <p:txBody>
          <a:bodyPr/>
          <a:lstStyle/>
          <a:p>
            <a:pPr eaLnBrk="1" hangingPunct="1">
              <a:buFontTx/>
              <a:buChar char="•"/>
              <a:defRPr/>
            </a:pPr>
            <a:r>
              <a:rPr lang="en-US" smtClean="0"/>
              <a:t>Some bacteria eat oil and turn it into environmentally friendly chemicals.  These bacteria are dumped into waters contaminated by oil spills.</a:t>
            </a:r>
          </a:p>
        </p:txBody>
      </p:sp>
      <p:pic>
        <p:nvPicPr>
          <p:cNvPr id="45060" name="Picture 5" descr="346917"/>
          <p:cNvPicPr>
            <a:picLocks noChangeAspect="1" noChangeArrowheads="1"/>
          </p:cNvPicPr>
          <p:nvPr/>
        </p:nvPicPr>
        <p:blipFill>
          <a:blip r:embed="rId2"/>
          <a:srcRect/>
          <a:stretch>
            <a:fillRect/>
          </a:stretch>
        </p:blipFill>
        <p:spPr bwMode="auto">
          <a:xfrm>
            <a:off x="838200" y="4038600"/>
            <a:ext cx="5105400" cy="2552700"/>
          </a:xfrm>
          <a:prstGeom prst="rect">
            <a:avLst/>
          </a:prstGeom>
          <a:noFill/>
          <a:ln w="9525">
            <a:noFill/>
            <a:miter lim="800000"/>
            <a:headEnd/>
            <a:tailEnd/>
          </a:ln>
        </p:spPr>
      </p:pic>
      <p:pic>
        <p:nvPicPr>
          <p:cNvPr id="45061" name="Picture 7" descr="cub_environ_lesson06_fig5"/>
          <p:cNvPicPr>
            <a:picLocks noChangeAspect="1" noChangeArrowheads="1"/>
          </p:cNvPicPr>
          <p:nvPr/>
        </p:nvPicPr>
        <p:blipFill>
          <a:blip r:embed="rId3"/>
          <a:srcRect/>
          <a:stretch>
            <a:fillRect/>
          </a:stretch>
        </p:blipFill>
        <p:spPr bwMode="auto">
          <a:xfrm>
            <a:off x="6324600" y="3657600"/>
            <a:ext cx="2562225"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Environmental Recycling</a:t>
            </a:r>
          </a:p>
        </p:txBody>
      </p:sp>
      <p:sp>
        <p:nvSpPr>
          <p:cNvPr id="8195" name="Rectangle 3"/>
          <p:cNvSpPr>
            <a:spLocks noGrp="1" noChangeArrowheads="1"/>
          </p:cNvSpPr>
          <p:nvPr>
            <p:ph idx="1"/>
          </p:nvPr>
        </p:nvSpPr>
        <p:spPr>
          <a:xfrm>
            <a:off x="304800" y="1981200"/>
            <a:ext cx="5410200" cy="4114800"/>
          </a:xfrm>
        </p:spPr>
        <p:txBody>
          <a:bodyPr/>
          <a:lstStyle/>
          <a:p>
            <a:pPr eaLnBrk="1" hangingPunct="1">
              <a:buFontTx/>
              <a:buChar char="•"/>
              <a:defRPr/>
            </a:pPr>
            <a:r>
              <a:rPr lang="en-US" smtClean="0"/>
              <a:t>Bacteria are decomposers: they break down dead organisms into smaller chemicals which then go back into the soil.</a:t>
            </a:r>
          </a:p>
        </p:txBody>
      </p:sp>
      <p:pic>
        <p:nvPicPr>
          <p:cNvPr id="46084" name="Picture 5" descr="w59"/>
          <p:cNvPicPr>
            <a:picLocks noChangeAspect="1" noChangeArrowheads="1"/>
          </p:cNvPicPr>
          <p:nvPr/>
        </p:nvPicPr>
        <p:blipFill>
          <a:blip r:embed="rId2"/>
          <a:srcRect/>
          <a:stretch>
            <a:fillRect/>
          </a:stretch>
        </p:blipFill>
        <p:spPr bwMode="auto">
          <a:xfrm>
            <a:off x="5791200" y="1981200"/>
            <a:ext cx="258127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001000" cy="1371600"/>
          </a:xfrm>
        </p:spPr>
        <p:txBody>
          <a:bodyPr/>
          <a:lstStyle/>
          <a:p>
            <a:pPr eaLnBrk="1" hangingPunct="1">
              <a:defRPr/>
            </a:pPr>
            <a:r>
              <a:rPr lang="en-US" dirty="0" smtClean="0"/>
              <a:t>Digestion</a:t>
            </a:r>
          </a:p>
        </p:txBody>
      </p:sp>
      <p:sp>
        <p:nvSpPr>
          <p:cNvPr id="10243" name="Rectangle 3"/>
          <p:cNvSpPr>
            <a:spLocks noGrp="1" noChangeArrowheads="1"/>
          </p:cNvSpPr>
          <p:nvPr>
            <p:ph idx="1"/>
          </p:nvPr>
        </p:nvSpPr>
        <p:spPr>
          <a:xfrm>
            <a:off x="457200" y="2286000"/>
            <a:ext cx="8229600" cy="4114800"/>
          </a:xfrm>
        </p:spPr>
        <p:txBody>
          <a:bodyPr/>
          <a:lstStyle/>
          <a:p>
            <a:pPr eaLnBrk="1" hangingPunct="1">
              <a:buFontTx/>
              <a:buChar char="•"/>
              <a:defRPr/>
            </a:pPr>
            <a:r>
              <a:rPr lang="en-US" dirty="0" smtClean="0"/>
              <a:t>Many bacteria, such as human E. coli, live a warm and cozy life in your intestines.  They help digest your food and make vitamins, such as Vitamin K (which is necessary for blood clotting).</a:t>
            </a:r>
          </a:p>
          <a:p>
            <a:pPr eaLnBrk="1" hangingPunct="1">
              <a:buFontTx/>
              <a:buNone/>
              <a:defRPr/>
            </a:pPr>
            <a:endParaRPr lang="en-US" dirty="0" smtClean="0"/>
          </a:p>
          <a:p>
            <a:pPr eaLnBrk="1" hangingPunct="1">
              <a:buFontTx/>
              <a:buNone/>
              <a:defRPr/>
            </a:pPr>
            <a:endParaRPr lang="en-US" dirty="0" smtClean="0"/>
          </a:p>
        </p:txBody>
      </p:sp>
      <p:pic>
        <p:nvPicPr>
          <p:cNvPr id="47108" name="Picture 5" descr="ESCHERICHIA COLI is a type of bacteria that lives in the intestinal tract, aiding the digestive process by suppressing the growth of harmful bacteria and synthesizing vitamins. (© 1997 Custom Medical Stock Photo. Reproduced by permission.)"/>
          <p:cNvPicPr>
            <a:picLocks noChangeAspect="1" noChangeArrowheads="1"/>
          </p:cNvPicPr>
          <p:nvPr/>
        </p:nvPicPr>
        <p:blipFill>
          <a:blip r:embed="rId2"/>
          <a:srcRect/>
          <a:stretch>
            <a:fillRect/>
          </a:stretch>
        </p:blipFill>
        <p:spPr bwMode="auto">
          <a:xfrm>
            <a:off x="6324600" y="4419600"/>
            <a:ext cx="1901825"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Digestive Health</a:t>
            </a:r>
          </a:p>
        </p:txBody>
      </p:sp>
      <p:sp>
        <p:nvSpPr>
          <p:cNvPr id="11267" name="Rectangle 3"/>
          <p:cNvSpPr>
            <a:spLocks noGrp="1" noChangeArrowheads="1"/>
          </p:cNvSpPr>
          <p:nvPr>
            <p:ph idx="1"/>
          </p:nvPr>
        </p:nvSpPr>
        <p:spPr/>
        <p:txBody>
          <a:bodyPr/>
          <a:lstStyle/>
          <a:p>
            <a:pPr eaLnBrk="1" hangingPunct="1">
              <a:buFontTx/>
              <a:buChar char="•"/>
              <a:defRPr/>
            </a:pPr>
            <a:r>
              <a:rPr lang="en-US" dirty="0" smtClean="0"/>
              <a:t>Beneficial bacteria, such as Lactobacillus, keep the “bad” bacteria in check, by competing with them for nutrients.</a:t>
            </a:r>
          </a:p>
        </p:txBody>
      </p:sp>
      <p:pic>
        <p:nvPicPr>
          <p:cNvPr id="48132" name="Picture 5" descr="lactobacillus-brevisMED"/>
          <p:cNvPicPr>
            <a:picLocks noChangeAspect="1" noChangeArrowheads="1"/>
          </p:cNvPicPr>
          <p:nvPr/>
        </p:nvPicPr>
        <p:blipFill>
          <a:blip r:embed="rId2"/>
          <a:srcRect/>
          <a:stretch>
            <a:fillRect/>
          </a:stretch>
        </p:blipFill>
        <p:spPr bwMode="auto">
          <a:xfrm>
            <a:off x="2971800" y="4038600"/>
            <a:ext cx="238125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7010400" cy="1371600"/>
          </a:xfrm>
        </p:spPr>
        <p:txBody>
          <a:bodyPr/>
          <a:lstStyle/>
          <a:p>
            <a:pPr eaLnBrk="1" hangingPunct="1">
              <a:defRPr/>
            </a:pPr>
            <a:r>
              <a:rPr lang="en-US" smtClean="0"/>
              <a:t>Medicines</a:t>
            </a:r>
          </a:p>
        </p:txBody>
      </p:sp>
      <p:sp>
        <p:nvSpPr>
          <p:cNvPr id="12291" name="Rectangle 3"/>
          <p:cNvSpPr>
            <a:spLocks noGrp="1" noChangeArrowheads="1"/>
          </p:cNvSpPr>
          <p:nvPr>
            <p:ph idx="1"/>
          </p:nvPr>
        </p:nvSpPr>
        <p:spPr/>
        <p:txBody>
          <a:bodyPr/>
          <a:lstStyle/>
          <a:p>
            <a:pPr eaLnBrk="1" hangingPunct="1">
              <a:buFontTx/>
              <a:buChar char="•"/>
              <a:defRPr/>
            </a:pPr>
            <a:r>
              <a:rPr lang="en-US" smtClean="0"/>
              <a:t>The pharmaceutical industry uses some forms of bacteria to make vitamins and antibiotics.</a:t>
            </a:r>
          </a:p>
          <a:p>
            <a:pPr eaLnBrk="1" hangingPunct="1">
              <a:defRPr/>
            </a:pPr>
            <a:endParaRPr lang="en-US" smtClean="0"/>
          </a:p>
          <a:p>
            <a:pPr eaLnBrk="1" hangingPunct="1">
              <a:buFontTx/>
              <a:buChar char="•"/>
              <a:defRPr/>
            </a:pPr>
            <a:r>
              <a:rPr lang="en-US" smtClean="0"/>
              <a:t>Other bacteria can be used to produce insulin, which can be collected and given to people with diabetes.</a:t>
            </a:r>
          </a:p>
        </p:txBody>
      </p:sp>
      <p:pic>
        <p:nvPicPr>
          <p:cNvPr id="49156" name="Picture 5" descr="insulin"/>
          <p:cNvPicPr>
            <a:picLocks noChangeAspect="1" noChangeArrowheads="1"/>
          </p:cNvPicPr>
          <p:nvPr/>
        </p:nvPicPr>
        <p:blipFill>
          <a:blip r:embed="rId2"/>
          <a:srcRect/>
          <a:stretch>
            <a:fillRect/>
          </a:stretch>
        </p:blipFill>
        <p:spPr bwMode="auto">
          <a:xfrm>
            <a:off x="7086600" y="381000"/>
            <a:ext cx="1444625"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Food Chain</a:t>
            </a:r>
          </a:p>
        </p:txBody>
      </p:sp>
      <p:sp>
        <p:nvSpPr>
          <p:cNvPr id="16387" name="Rectangle 3"/>
          <p:cNvSpPr>
            <a:spLocks noGrp="1" noChangeArrowheads="1"/>
          </p:cNvSpPr>
          <p:nvPr>
            <p:ph idx="1"/>
          </p:nvPr>
        </p:nvSpPr>
        <p:spPr/>
        <p:txBody>
          <a:bodyPr/>
          <a:lstStyle/>
          <a:p>
            <a:pPr eaLnBrk="1" hangingPunct="1">
              <a:buFontTx/>
              <a:buChar char="•"/>
              <a:defRPr/>
            </a:pPr>
            <a:r>
              <a:rPr lang="en-US" smtClean="0"/>
              <a:t>Bacteria are a food source for many small organisms!</a:t>
            </a:r>
          </a:p>
        </p:txBody>
      </p:sp>
      <p:pic>
        <p:nvPicPr>
          <p:cNvPr id="51204" name="Picture 7" descr="cyano_001"/>
          <p:cNvPicPr>
            <a:picLocks noChangeAspect="1" noChangeArrowheads="1"/>
          </p:cNvPicPr>
          <p:nvPr/>
        </p:nvPicPr>
        <p:blipFill>
          <a:blip r:embed="rId2"/>
          <a:srcRect/>
          <a:stretch>
            <a:fillRect/>
          </a:stretch>
        </p:blipFill>
        <p:spPr bwMode="auto">
          <a:xfrm>
            <a:off x="2362200" y="28956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0"/>
            <a:ext cx="9144000" cy="685800"/>
          </a:xfrm>
          <a:solidFill>
            <a:schemeClr val="bg1"/>
          </a:solidFill>
        </p:spPr>
        <p:txBody>
          <a:bodyPr anchor="t">
            <a:normAutofit fontScale="90000"/>
          </a:bodyPr>
          <a:lstStyle/>
          <a:p>
            <a:pPr eaLnBrk="1" hangingPunct="1">
              <a:defRPr/>
            </a:pPr>
            <a:r>
              <a:rPr lang="en-US" sz="3800" dirty="0" smtClean="0">
                <a:solidFill>
                  <a:srgbClr val="CC0000"/>
                </a:solidFill>
                <a:latin typeface="Arial Black" pitchFamily="34" charset="0"/>
              </a:rPr>
              <a:t>Microorganisms</a:t>
            </a:r>
            <a:br>
              <a:rPr lang="en-US" sz="3800" dirty="0" smtClean="0">
                <a:solidFill>
                  <a:srgbClr val="CC0000"/>
                </a:solidFill>
                <a:latin typeface="Arial Black" pitchFamily="34" charset="0"/>
              </a:rPr>
            </a:br>
            <a:r>
              <a:rPr lang="en-US" sz="3800" dirty="0" smtClean="0">
                <a:solidFill>
                  <a:srgbClr val="CC0000"/>
                </a:solidFill>
                <a:latin typeface="Arial Black" pitchFamily="34" charset="0"/>
              </a:rPr>
              <a:t>involved in different food….</a:t>
            </a:r>
          </a:p>
        </p:txBody>
      </p:sp>
      <p:sp>
        <p:nvSpPr>
          <p:cNvPr id="31746" name="Rectangle 2"/>
          <p:cNvSpPr>
            <a:spLocks noGrp="1" noChangeArrowheads="1"/>
          </p:cNvSpPr>
          <p:nvPr>
            <p:ph idx="1"/>
          </p:nvPr>
        </p:nvSpPr>
        <p:spPr>
          <a:xfrm>
            <a:off x="609600" y="2057400"/>
            <a:ext cx="8077200" cy="4267200"/>
          </a:xfrm>
        </p:spPr>
        <p:txBody>
          <a:bodyPr/>
          <a:lstStyle/>
          <a:p>
            <a:pPr eaLnBrk="1" hangingPunct="1">
              <a:lnSpc>
                <a:spcPts val="3800"/>
              </a:lnSpc>
              <a:spcBef>
                <a:spcPct val="0"/>
              </a:spcBef>
              <a:spcAft>
                <a:spcPts val="1200"/>
              </a:spcAft>
              <a:buFontTx/>
              <a:buNone/>
              <a:defRPr/>
            </a:pPr>
            <a:r>
              <a:rPr lang="en-US" dirty="0" smtClean="0"/>
              <a:t>Cucumbers </a:t>
            </a:r>
            <a:r>
              <a:rPr lang="en-US" dirty="0" smtClean="0">
                <a:sym typeface="Wingdings" pitchFamily="2" charset="2"/>
              </a:rPr>
              <a:t> Pickles</a:t>
            </a:r>
          </a:p>
          <a:p>
            <a:pPr eaLnBrk="1" hangingPunct="1">
              <a:lnSpc>
                <a:spcPts val="3800"/>
              </a:lnSpc>
              <a:spcBef>
                <a:spcPct val="0"/>
              </a:spcBef>
              <a:spcAft>
                <a:spcPts val="1200"/>
              </a:spcAft>
              <a:buFontTx/>
              <a:buNone/>
              <a:defRPr/>
            </a:pPr>
            <a:r>
              <a:rPr lang="en-US" dirty="0" smtClean="0">
                <a:sym typeface="Wingdings" pitchFamily="2" charset="2"/>
              </a:rPr>
              <a:t>Cabbage  Sauerkraut</a:t>
            </a:r>
          </a:p>
          <a:p>
            <a:pPr eaLnBrk="1" hangingPunct="1">
              <a:lnSpc>
                <a:spcPts val="3800"/>
              </a:lnSpc>
              <a:spcBef>
                <a:spcPct val="0"/>
              </a:spcBef>
              <a:spcAft>
                <a:spcPts val="1200"/>
              </a:spcAft>
              <a:buFontTx/>
              <a:buNone/>
              <a:defRPr/>
            </a:pPr>
            <a:r>
              <a:rPr lang="en-US" dirty="0" smtClean="0">
                <a:sym typeface="Wingdings" pitchFamily="2" charset="2"/>
              </a:rPr>
              <a:t>Milk  Yogurt, cultured buttermilk, cheese</a:t>
            </a:r>
          </a:p>
          <a:p>
            <a:pPr eaLnBrk="1" hangingPunct="1">
              <a:lnSpc>
                <a:spcPts val="3800"/>
              </a:lnSpc>
              <a:spcBef>
                <a:spcPct val="0"/>
              </a:spcBef>
              <a:spcAft>
                <a:spcPts val="1200"/>
              </a:spcAft>
              <a:buFontTx/>
              <a:buNone/>
              <a:defRPr/>
            </a:pPr>
            <a:r>
              <a:rPr lang="en-US" dirty="0" smtClean="0">
                <a:sym typeface="Wingdings" pitchFamily="2" charset="2"/>
              </a:rPr>
              <a:t>Meats  Summer sausage, pepperoni</a:t>
            </a:r>
            <a:endParaRPr lang="en-US" dirty="0" smtClean="0"/>
          </a:p>
        </p:txBody>
      </p:sp>
      <p:pic>
        <p:nvPicPr>
          <p:cNvPr id="7171" name="Picture 3"/>
          <p:cNvPicPr>
            <a:picLocks noChangeAspect="1" noChangeArrowheads="1"/>
          </p:cNvPicPr>
          <p:nvPr/>
        </p:nvPicPr>
        <p:blipFill>
          <a:blip r:embed="rId3"/>
          <a:srcRect l="1627" t="1289"/>
          <a:stretch>
            <a:fillRect/>
          </a:stretch>
        </p:blipFill>
        <p:spPr bwMode="auto">
          <a:xfrm>
            <a:off x="6019800" y="4508500"/>
            <a:ext cx="3124200"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7" dur="500"/>
                                        <p:tgtEl>
                                          <p:spTgt spid="31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22"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Rot="1" noChangeArrowheads="1"/>
          </p:cNvSpPr>
          <p:nvPr>
            <p:ph type="body" idx="4294967295"/>
          </p:nvPr>
        </p:nvSpPr>
        <p:spPr>
          <a:xfrm>
            <a:off x="0" y="228600"/>
            <a:ext cx="8839200" cy="6477000"/>
          </a:xfrm>
        </p:spPr>
        <p:txBody>
          <a:bodyPr/>
          <a:lstStyle/>
          <a:p>
            <a:pPr eaLnBrk="1" hangingPunct="1">
              <a:buFont typeface="Wingdings" pitchFamily="2" charset="2"/>
              <a:buNone/>
              <a:defRPr/>
            </a:pPr>
            <a:r>
              <a:rPr lang="en-US" sz="3600" b="1" dirty="0" smtClean="0">
                <a:solidFill>
                  <a:srgbClr val="C00000"/>
                </a:solidFill>
                <a:effectLst>
                  <a:outerShdw blurRad="38100" dist="38100" dir="2700000" algn="tl">
                    <a:srgbClr val="C0C0C0"/>
                  </a:outerShdw>
                </a:effectLst>
              </a:rPr>
              <a:t>Micro-organisms in Milk</a:t>
            </a:r>
          </a:p>
          <a:p>
            <a:pPr eaLnBrk="1" hangingPunct="1">
              <a:defRPr/>
            </a:pPr>
            <a:r>
              <a:rPr lang="en-US" b="1" dirty="0" smtClean="0">
                <a:effectLst>
                  <a:outerShdw blurRad="38100" dist="38100" dir="2700000" algn="tl">
                    <a:srgbClr val="C0C0C0"/>
                  </a:outerShdw>
                </a:effectLst>
              </a:rPr>
              <a:t>The types of </a:t>
            </a:r>
            <a:r>
              <a:rPr lang="en-US" b="1" dirty="0" err="1" smtClean="0">
                <a:effectLst>
                  <a:outerShdw blurRad="38100" dist="38100" dir="2700000" algn="tl">
                    <a:srgbClr val="C0C0C0"/>
                  </a:outerShdw>
                </a:effectLst>
              </a:rPr>
              <a:t>m.o</a:t>
            </a:r>
            <a:r>
              <a:rPr lang="en-US" b="1" dirty="0" smtClean="0">
                <a:effectLst>
                  <a:outerShdw blurRad="38100" dist="38100" dir="2700000" algn="tl">
                    <a:srgbClr val="C0C0C0"/>
                  </a:outerShdw>
                </a:effectLst>
              </a:rPr>
              <a:t> found in milk vary considerably</a:t>
            </a:r>
          </a:p>
          <a:p>
            <a:pPr eaLnBrk="1" hangingPunct="1">
              <a:defRPr/>
            </a:pPr>
            <a:r>
              <a:rPr lang="en-US" b="1" dirty="0" smtClean="0">
                <a:effectLst>
                  <a:outerShdw blurRad="38100" dist="38100" dir="2700000" algn="tl">
                    <a:srgbClr val="C0C0C0"/>
                  </a:outerShdw>
                </a:effectLst>
              </a:rPr>
              <a:t> Bacteria, yeasts, moulds and            bacteriophages are commonly encountered.</a:t>
            </a:r>
          </a:p>
          <a:p>
            <a:pPr eaLnBrk="1" hangingPunct="1">
              <a:defRPr/>
            </a:pPr>
            <a:r>
              <a:rPr lang="en-US" b="1" dirty="0" smtClean="0">
                <a:effectLst>
                  <a:outerShdw blurRad="38100" dist="38100" dir="2700000" algn="tl">
                    <a:srgbClr val="C0C0C0"/>
                  </a:outerShdw>
                </a:effectLst>
              </a:rPr>
              <a:t> Viruses and protozoa are seldom observed in milk, except as  occasional contaminants.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Rectangle 16"/>
          <p:cNvSpPr>
            <a:spLocks noGrp="1" noChangeArrowheads="1"/>
          </p:cNvSpPr>
          <p:nvPr>
            <p:ph idx="1"/>
          </p:nvPr>
        </p:nvSpPr>
        <p:spPr>
          <a:xfrm>
            <a:off x="381000" y="838200"/>
            <a:ext cx="7924800" cy="5562600"/>
          </a:xfrm>
        </p:spPr>
        <p:txBody>
          <a:bodyPr/>
          <a:lstStyle/>
          <a:p>
            <a:pPr eaLnBrk="1" hangingPunct="1">
              <a:lnSpc>
                <a:spcPts val="3800"/>
              </a:lnSpc>
              <a:spcBef>
                <a:spcPct val="0"/>
              </a:spcBef>
              <a:spcAft>
                <a:spcPts val="1200"/>
              </a:spcAft>
              <a:buFontTx/>
              <a:buNone/>
              <a:defRPr/>
            </a:pPr>
            <a:r>
              <a:rPr lang="en-US" sz="4000" b="1" dirty="0" smtClean="0">
                <a:solidFill>
                  <a:srgbClr val="CC0000"/>
                </a:solidFill>
              </a:rPr>
              <a:t>Bacteria</a:t>
            </a:r>
            <a:endParaRPr lang="en-US" sz="3600" dirty="0" smtClean="0">
              <a:solidFill>
                <a:srgbClr val="CC0000"/>
              </a:solidFill>
            </a:endParaRPr>
          </a:p>
          <a:p>
            <a:pPr eaLnBrk="1" hangingPunct="1">
              <a:lnSpc>
                <a:spcPts val="3800"/>
              </a:lnSpc>
              <a:spcBef>
                <a:spcPct val="0"/>
              </a:spcBef>
              <a:defRPr/>
            </a:pPr>
            <a:r>
              <a:rPr lang="en-US" dirty="0" smtClean="0"/>
              <a:t>The most important </a:t>
            </a:r>
            <a:br>
              <a:rPr lang="en-US" dirty="0" smtClean="0"/>
            </a:br>
            <a:r>
              <a:rPr lang="en-US" dirty="0" smtClean="0"/>
              <a:t>bacteria used in food </a:t>
            </a:r>
            <a:br>
              <a:rPr lang="en-US" dirty="0" smtClean="0"/>
            </a:br>
            <a:r>
              <a:rPr lang="en-US" dirty="0" smtClean="0"/>
              <a:t>production are the </a:t>
            </a:r>
            <a:br>
              <a:rPr lang="en-US" dirty="0" smtClean="0"/>
            </a:br>
            <a:r>
              <a:rPr lang="en-US" dirty="0" err="1" smtClean="0"/>
              <a:t>Lactobacillaceae</a:t>
            </a:r>
            <a:r>
              <a:rPr lang="en-US" dirty="0" smtClean="0"/>
              <a:t> family.</a:t>
            </a:r>
          </a:p>
          <a:p>
            <a:pPr eaLnBrk="1" hangingPunct="1">
              <a:lnSpc>
                <a:spcPts val="3800"/>
              </a:lnSpc>
              <a:defRPr/>
            </a:pPr>
            <a:r>
              <a:rPr lang="en-US" dirty="0" smtClean="0"/>
              <a:t>This family produces </a:t>
            </a:r>
            <a:br>
              <a:rPr lang="en-US" dirty="0" smtClean="0"/>
            </a:br>
            <a:r>
              <a:rPr lang="en-US" dirty="0" smtClean="0"/>
              <a:t>lactic acid from </a:t>
            </a:r>
            <a:br>
              <a:rPr lang="en-US" dirty="0" smtClean="0"/>
            </a:br>
            <a:r>
              <a:rPr lang="en-US" dirty="0" smtClean="0"/>
              <a:t>carbohydrates, resulting </a:t>
            </a:r>
            <a:br>
              <a:rPr lang="en-US" dirty="0" smtClean="0"/>
            </a:br>
            <a:r>
              <a:rPr lang="en-US" dirty="0" smtClean="0"/>
              <a:t>in changes in certain foods.</a:t>
            </a:r>
          </a:p>
          <a:p>
            <a:pPr eaLnBrk="1" hangingPunct="1">
              <a:lnSpc>
                <a:spcPts val="3800"/>
              </a:lnSpc>
              <a:defRPr/>
            </a:pPr>
            <a:r>
              <a:rPr lang="en-US" dirty="0" smtClean="0"/>
              <a:t>Example: milk to yogurt. </a:t>
            </a:r>
          </a:p>
        </p:txBody>
      </p:sp>
      <p:grpSp>
        <p:nvGrpSpPr>
          <p:cNvPr id="2" name="Group 17"/>
          <p:cNvGrpSpPr>
            <a:grpSpLocks/>
          </p:cNvGrpSpPr>
          <p:nvPr/>
        </p:nvGrpSpPr>
        <p:grpSpPr bwMode="auto">
          <a:xfrm>
            <a:off x="5257800" y="2058988"/>
            <a:ext cx="3657600" cy="3351212"/>
            <a:chOff x="3327" y="1920"/>
            <a:chExt cx="2385" cy="2185"/>
          </a:xfrm>
        </p:grpSpPr>
        <p:pic>
          <p:nvPicPr>
            <p:cNvPr id="9221" name="Picture 18" descr="MCFD00893_0000[1]"/>
            <p:cNvPicPr>
              <a:picLocks noChangeAspect="1" noChangeArrowheads="1"/>
            </p:cNvPicPr>
            <p:nvPr/>
          </p:nvPicPr>
          <p:blipFill>
            <a:blip r:embed="rId3"/>
            <a:srcRect/>
            <a:stretch>
              <a:fillRect/>
            </a:stretch>
          </p:blipFill>
          <p:spPr bwMode="auto">
            <a:xfrm>
              <a:off x="3327" y="1920"/>
              <a:ext cx="2385" cy="2185"/>
            </a:xfrm>
            <a:prstGeom prst="rect">
              <a:avLst/>
            </a:prstGeom>
            <a:noFill/>
            <a:ln w="9525">
              <a:noFill/>
              <a:miter lim="800000"/>
              <a:headEnd/>
              <a:tailEnd/>
            </a:ln>
          </p:spPr>
        </p:pic>
        <p:sp>
          <p:nvSpPr>
            <p:cNvPr id="9222" name="Oval 19"/>
            <p:cNvSpPr>
              <a:spLocks noChangeArrowheads="1"/>
            </p:cNvSpPr>
            <p:nvPr/>
          </p:nvSpPr>
          <p:spPr bwMode="auto">
            <a:xfrm>
              <a:off x="3333" y="1935"/>
              <a:ext cx="2358" cy="214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2">
                                            <p:txEl>
                                              <p:pRg st="0" end="0"/>
                                            </p:txEl>
                                          </p:spTgt>
                                        </p:tgtEl>
                                        <p:attrNameLst>
                                          <p:attrName>style.visibility</p:attrName>
                                        </p:attrNameLst>
                                      </p:cBhvr>
                                      <p:to>
                                        <p:strVal val="visible"/>
                                      </p:to>
                                    </p:set>
                                    <p:animEffect transition="in" filter="blinds(horizontal)">
                                      <p:cBhvr>
                                        <p:cTn id="7" dur="500"/>
                                        <p:tgtEl>
                                          <p:spTgt spid="4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12">
                                            <p:txEl>
                                              <p:pRg st="1" end="1"/>
                                            </p:txEl>
                                          </p:spTgt>
                                        </p:tgtEl>
                                        <p:attrNameLst>
                                          <p:attrName>style.visibility</p:attrName>
                                        </p:attrNameLst>
                                      </p:cBhvr>
                                      <p:to>
                                        <p:strVal val="visible"/>
                                      </p:to>
                                    </p:set>
                                    <p:animEffect transition="in" filter="blinds(horizontal)">
                                      <p:cBhvr>
                                        <p:cTn id="12" dur="500"/>
                                        <p:tgtEl>
                                          <p:spTgt spid="4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12">
                                            <p:txEl>
                                              <p:pRg st="2" end="2"/>
                                            </p:txEl>
                                          </p:spTgt>
                                        </p:tgtEl>
                                        <p:attrNameLst>
                                          <p:attrName>style.visibility</p:attrName>
                                        </p:attrNameLst>
                                      </p:cBhvr>
                                      <p:to>
                                        <p:strVal val="visible"/>
                                      </p:to>
                                    </p:set>
                                    <p:animEffect transition="in" filter="blinds(horizontal)">
                                      <p:cBhvr>
                                        <p:cTn id="17" dur="500"/>
                                        <p:tgtEl>
                                          <p:spTgt spid="4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12">
                                            <p:txEl>
                                              <p:pRg st="3" end="3"/>
                                            </p:txEl>
                                          </p:spTgt>
                                        </p:tgtEl>
                                        <p:attrNameLst>
                                          <p:attrName>style.visibility</p:attrName>
                                        </p:attrNameLst>
                                      </p:cBhvr>
                                      <p:to>
                                        <p:strVal val="visible"/>
                                      </p:to>
                                    </p:set>
                                    <p:animEffect transition="in" filter="blinds(horizontal)">
                                      <p:cBhvr>
                                        <p:cTn id="22" dur="500"/>
                                        <p:tgtEl>
                                          <p:spTgt spid="41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Rot="1" noChangeArrowheads="1"/>
          </p:cNvSpPr>
          <p:nvPr>
            <p:ph type="body" idx="4294967295"/>
          </p:nvPr>
        </p:nvSpPr>
        <p:spPr>
          <a:xfrm>
            <a:off x="0" y="228600"/>
            <a:ext cx="8991600" cy="6477000"/>
          </a:xfrm>
        </p:spPr>
        <p:txBody>
          <a:bodyPr>
            <a:normAutofit/>
          </a:bodyPr>
          <a:lstStyle/>
          <a:p>
            <a:pPr marL="609600" indent="-609600" eaLnBrk="1" hangingPunct="1">
              <a:lnSpc>
                <a:spcPct val="90000"/>
              </a:lnSpc>
              <a:defRPr/>
            </a:pPr>
            <a:endParaRPr lang="en-US" b="1" dirty="0" smtClean="0">
              <a:solidFill>
                <a:schemeClr val="folHlink"/>
              </a:solidFill>
              <a:effectLst>
                <a:outerShdw blurRad="38100" dist="38100" dir="2700000" algn="tl">
                  <a:srgbClr val="C0C0C0"/>
                </a:outerShdw>
              </a:effectLst>
            </a:endParaRPr>
          </a:p>
          <a:p>
            <a:pPr eaLnBrk="1" hangingPunct="1">
              <a:buFont typeface="Wingdings" pitchFamily="2" charset="2"/>
              <a:buNone/>
              <a:defRPr/>
            </a:pPr>
            <a:r>
              <a:rPr lang="en-US" b="1" dirty="0" smtClean="0">
                <a:solidFill>
                  <a:srgbClr val="C00000"/>
                </a:solidFill>
                <a:effectLst>
                  <a:outerShdw blurRad="38100" dist="38100" dir="2700000" algn="tl">
                    <a:srgbClr val="C0C0C0"/>
                  </a:outerShdw>
                </a:effectLst>
              </a:rPr>
              <a:t>Bacteria </a:t>
            </a:r>
          </a:p>
          <a:p>
            <a:pPr eaLnBrk="1" hangingPunct="1">
              <a:buFont typeface="Wingdings" pitchFamily="2" charset="2"/>
              <a:buNone/>
              <a:defRPr/>
            </a:pPr>
            <a:r>
              <a:rPr lang="en-US" b="1" dirty="0" smtClean="0">
                <a:solidFill>
                  <a:schemeClr val="folHlink"/>
                </a:solidFill>
                <a:effectLst>
                  <a:outerShdw blurRad="38100" dist="38100" dir="2700000" algn="tl">
                    <a:srgbClr val="C0C0C0"/>
                  </a:outerShdw>
                </a:effectLst>
              </a:rPr>
              <a:t> </a:t>
            </a:r>
            <a:r>
              <a:rPr lang="en-US" b="1" dirty="0" smtClean="0">
                <a:effectLst>
                  <a:outerShdw blurRad="38100" dist="38100" dir="2700000" algn="tl">
                    <a:srgbClr val="C0C0C0"/>
                  </a:outerShdw>
                </a:effectLst>
              </a:rPr>
              <a:t>Most common and most numerous of </a:t>
            </a:r>
            <a:r>
              <a:rPr lang="en-US" b="1" dirty="0" err="1" smtClean="0">
                <a:effectLst>
                  <a:outerShdw blurRad="38100" dist="38100" dir="2700000" algn="tl">
                    <a:srgbClr val="C0C0C0"/>
                  </a:outerShdw>
                </a:effectLst>
              </a:rPr>
              <a:t>m.o</a:t>
            </a:r>
            <a:r>
              <a:rPr lang="en-US" b="1" dirty="0" smtClean="0">
                <a:effectLst>
                  <a:outerShdw blurRad="38100" dist="38100" dir="2700000" algn="tl">
                    <a:srgbClr val="C0C0C0"/>
                  </a:outerShdw>
                </a:effectLst>
              </a:rPr>
              <a:t> found in milk and  milk products .</a:t>
            </a:r>
            <a:endParaRPr lang="en-US" b="1" u="sng" dirty="0" smtClean="0">
              <a:effectLst>
                <a:outerShdw blurRad="38100" dist="38100" dir="2700000" algn="tl">
                  <a:srgbClr val="C0C0C0"/>
                </a:outerShdw>
              </a:effectLst>
            </a:endParaRPr>
          </a:p>
          <a:p>
            <a:pPr marL="609600" indent="-609600" eaLnBrk="1" hangingPunct="1">
              <a:lnSpc>
                <a:spcPct val="90000"/>
              </a:lnSpc>
              <a:defRPr/>
            </a:pPr>
            <a:endParaRPr lang="en-US" b="1" dirty="0" smtClean="0">
              <a:effectLst>
                <a:outerShdw blurRad="38100" dist="38100" dir="2700000" algn="tl">
                  <a:srgbClr val="C0C0C0"/>
                </a:outerShdw>
              </a:effectLst>
            </a:endParaRPr>
          </a:p>
          <a:p>
            <a:pPr marL="609600" indent="-609600" eaLnBrk="1" hangingPunct="1">
              <a:lnSpc>
                <a:spcPct val="90000"/>
              </a:lnSpc>
              <a:defRPr/>
            </a:pPr>
            <a:r>
              <a:rPr lang="en-US" b="1" dirty="0" smtClean="0">
                <a:effectLst>
                  <a:outerShdw blurRad="38100" dist="38100" dir="2700000" algn="tl">
                    <a:srgbClr val="C0C0C0"/>
                  </a:outerShdw>
                </a:effectLst>
              </a:rPr>
              <a:t>They belong to four main groups:</a:t>
            </a:r>
          </a:p>
          <a:p>
            <a:pPr marL="609600" indent="-609600" eaLnBrk="1" hangingPunct="1">
              <a:lnSpc>
                <a:spcPct val="90000"/>
              </a:lnSpc>
              <a:buFont typeface="Wingdings" pitchFamily="2" charset="2"/>
              <a:buAutoNum type="arabicPeriod"/>
              <a:defRPr/>
            </a:pPr>
            <a:r>
              <a:rPr lang="en-US" b="1" dirty="0" smtClean="0">
                <a:effectLst>
                  <a:outerShdw blurRad="38100" dist="38100" dir="2700000" algn="tl">
                    <a:srgbClr val="C0C0C0"/>
                  </a:outerShdw>
                </a:effectLst>
              </a:rPr>
              <a:t>Gram +</a:t>
            </a:r>
            <a:r>
              <a:rPr lang="en-US" b="1" dirty="0" err="1" smtClean="0">
                <a:effectLst>
                  <a:outerShdw blurRad="38100" dist="38100" dir="2700000" algn="tl">
                    <a:srgbClr val="C0C0C0"/>
                  </a:outerShdw>
                </a:effectLst>
              </a:rPr>
              <a:t>ive</a:t>
            </a:r>
            <a:r>
              <a:rPr lang="en-US" b="1" dirty="0" smtClean="0">
                <a:effectLst>
                  <a:outerShdw blurRad="38100" dist="38100" dir="2700000" algn="tl">
                    <a:srgbClr val="C0C0C0"/>
                  </a:outerShdw>
                </a:effectLst>
              </a:rPr>
              <a:t> </a:t>
            </a:r>
            <a:r>
              <a:rPr lang="en-US" b="1" dirty="0" err="1" smtClean="0">
                <a:effectLst>
                  <a:outerShdw blurRad="38100" dist="38100" dir="2700000" algn="tl">
                    <a:srgbClr val="C0C0C0"/>
                  </a:outerShdw>
                </a:effectLst>
              </a:rPr>
              <a:t>cocci</a:t>
            </a:r>
            <a:r>
              <a:rPr lang="en-US" b="1" dirty="0" smtClean="0">
                <a:effectLst>
                  <a:outerShdw blurRad="38100" dist="38100" dir="2700000" algn="tl">
                    <a:srgbClr val="C0C0C0"/>
                  </a:outerShdw>
                </a:effectLst>
              </a:rPr>
              <a:t> </a:t>
            </a:r>
          </a:p>
          <a:p>
            <a:pPr marL="609600" indent="-609600" eaLnBrk="1" hangingPunct="1">
              <a:lnSpc>
                <a:spcPct val="90000"/>
              </a:lnSpc>
              <a:buFont typeface="Wingdings" pitchFamily="2" charset="2"/>
              <a:buAutoNum type="arabicPeriod"/>
              <a:defRPr/>
            </a:pPr>
            <a:r>
              <a:rPr lang="en-US" b="1" dirty="0" smtClean="0">
                <a:effectLst>
                  <a:outerShdw blurRad="38100" dist="38100" dir="2700000" algn="tl">
                    <a:srgbClr val="C0C0C0"/>
                  </a:outerShdw>
                </a:effectLst>
              </a:rPr>
              <a:t>Gram +</a:t>
            </a:r>
            <a:r>
              <a:rPr lang="en-US" b="1" dirty="0" err="1" smtClean="0">
                <a:effectLst>
                  <a:outerShdw blurRad="38100" dist="38100" dir="2700000" algn="tl">
                    <a:srgbClr val="C0C0C0"/>
                  </a:outerShdw>
                </a:effectLst>
              </a:rPr>
              <a:t>ive</a:t>
            </a:r>
            <a:r>
              <a:rPr lang="en-US" b="1" dirty="0" smtClean="0">
                <a:effectLst>
                  <a:outerShdw blurRad="38100" dist="38100" dir="2700000" algn="tl">
                    <a:srgbClr val="C0C0C0"/>
                  </a:outerShdw>
                </a:effectLst>
              </a:rPr>
              <a:t> non-spore forming rods</a:t>
            </a:r>
          </a:p>
          <a:p>
            <a:pPr marL="609600" indent="-609600" eaLnBrk="1" hangingPunct="1">
              <a:lnSpc>
                <a:spcPct val="90000"/>
              </a:lnSpc>
              <a:buFont typeface="Wingdings" pitchFamily="2" charset="2"/>
              <a:buAutoNum type="arabicPeriod"/>
              <a:defRPr/>
            </a:pPr>
            <a:r>
              <a:rPr lang="en-US" b="1" dirty="0" smtClean="0">
                <a:effectLst>
                  <a:outerShdw blurRad="38100" dist="38100" dir="2700000" algn="tl">
                    <a:srgbClr val="C0C0C0"/>
                  </a:outerShdw>
                </a:effectLst>
              </a:rPr>
              <a:t>Gram +</a:t>
            </a:r>
            <a:r>
              <a:rPr lang="en-US" b="1" dirty="0" err="1" smtClean="0">
                <a:effectLst>
                  <a:outerShdw blurRad="38100" dist="38100" dir="2700000" algn="tl">
                    <a:srgbClr val="C0C0C0"/>
                  </a:outerShdw>
                </a:effectLst>
              </a:rPr>
              <a:t>ive</a:t>
            </a:r>
            <a:r>
              <a:rPr lang="en-US" b="1" dirty="0" smtClean="0">
                <a:effectLst>
                  <a:outerShdw blurRad="38100" dist="38100" dir="2700000" algn="tl">
                    <a:srgbClr val="C0C0C0"/>
                  </a:outerShdw>
                </a:effectLst>
              </a:rPr>
              <a:t> spore-forming rods</a:t>
            </a:r>
          </a:p>
          <a:p>
            <a:pPr marL="609600" indent="-609600" eaLnBrk="1" hangingPunct="1">
              <a:lnSpc>
                <a:spcPct val="90000"/>
              </a:lnSpc>
              <a:buFont typeface="Wingdings" pitchFamily="2" charset="2"/>
              <a:buAutoNum type="arabicPeriod"/>
              <a:defRPr/>
            </a:pPr>
            <a:r>
              <a:rPr lang="en-US" b="1" dirty="0" smtClean="0">
                <a:effectLst>
                  <a:outerShdw blurRad="38100" dist="38100" dir="2700000" algn="tl">
                    <a:srgbClr val="C0C0C0"/>
                  </a:outerShdw>
                </a:effectLst>
              </a:rPr>
              <a:t>Gram -</a:t>
            </a:r>
            <a:r>
              <a:rPr lang="en-US" b="1" dirty="0" err="1" smtClean="0">
                <a:effectLst>
                  <a:outerShdw blurRad="38100" dist="38100" dir="2700000" algn="tl">
                    <a:srgbClr val="C0C0C0"/>
                  </a:outerShdw>
                </a:effectLst>
              </a:rPr>
              <a:t>ive</a:t>
            </a:r>
            <a:r>
              <a:rPr lang="en-US" b="1" dirty="0" smtClean="0">
                <a:effectLst>
                  <a:outerShdw blurRad="38100" dist="38100" dir="2700000" algn="tl">
                    <a:srgbClr val="C0C0C0"/>
                  </a:outerShdw>
                </a:effectLst>
              </a:rPr>
              <a:t> non-spore forming rods.</a:t>
            </a:r>
          </a:p>
          <a:p>
            <a:pPr marL="609600" indent="-609600" eaLnBrk="1" hangingPunct="1">
              <a:lnSpc>
                <a:spcPct val="90000"/>
              </a:lnSpc>
              <a:buFont typeface="Wingdings" pitchFamily="2" charset="2"/>
              <a:buNone/>
              <a:defRPr/>
            </a:pPr>
            <a:endParaRPr lang="en-US" b="1" dirty="0" smtClean="0">
              <a:effectLst>
                <a:outerShdw blurRad="38100" dist="38100" dir="2700000" algn="tl">
                  <a:srgbClr val="C0C0C0"/>
                </a:outerShdw>
              </a:effectLst>
            </a:endParaRPr>
          </a:p>
          <a:p>
            <a:pPr marL="609600" indent="-609600" eaLnBrk="1" hangingPunct="1">
              <a:lnSpc>
                <a:spcPct val="90000"/>
              </a:lnSpc>
              <a:buFont typeface="Wingdings" pitchFamily="2" charset="2"/>
              <a:buNone/>
              <a:defRPr/>
            </a:pPr>
            <a:r>
              <a:rPr lang="en-US" b="1" dirty="0" smtClean="0">
                <a:effectLst>
                  <a:outerShdw blurRad="38100" dist="38100" dir="2700000" algn="tl">
                    <a:srgbClr val="C0C0C0"/>
                  </a:outerShdw>
                </a:effectLst>
              </a:rPr>
              <a:t> </a:t>
            </a:r>
          </a:p>
        </p:txBody>
      </p:sp>
      <p:sp>
        <p:nvSpPr>
          <p:cNvPr id="10243" name="Smiley Face 2"/>
          <p:cNvSpPr>
            <a:spLocks noChangeArrowheads="1"/>
          </p:cNvSpPr>
          <p:nvPr/>
        </p:nvSpPr>
        <p:spPr bwMode="auto">
          <a:xfrm>
            <a:off x="4267200" y="1066800"/>
            <a:ext cx="533400" cy="533400"/>
          </a:xfrm>
          <a:prstGeom prst="smileyFace">
            <a:avLst>
              <a:gd name="adj" fmla="val 4653"/>
            </a:avLst>
          </a:prstGeom>
          <a:solidFill>
            <a:schemeClr val="accent1"/>
          </a:solidFill>
          <a:ln w="9525" algn="ctr">
            <a:solidFill>
              <a:schemeClr val="tx1"/>
            </a:solidFill>
            <a:round/>
            <a:headEnd/>
            <a:tailEnd/>
          </a:ln>
        </p:spPr>
        <p:txBody>
          <a:bodyPr/>
          <a:lstStyle/>
          <a:p>
            <a:pPr algn="ctr"/>
            <a:r>
              <a:rPr lang="en-US"/>
              <a:t>+</a:t>
            </a:r>
          </a:p>
        </p:txBody>
      </p:sp>
      <p:sp>
        <p:nvSpPr>
          <p:cNvPr id="4" name="Minus 3"/>
          <p:cNvSpPr/>
          <p:nvPr/>
        </p:nvSpPr>
        <p:spPr bwMode="auto">
          <a:xfrm>
            <a:off x="7315200" y="1371600"/>
            <a:ext cx="914400" cy="9144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baseline="-25000" dirty="0"/>
              <a:t>++++</a:t>
            </a:r>
          </a:p>
        </p:txBody>
      </p:sp>
      <p:sp>
        <p:nvSpPr>
          <p:cNvPr id="6" name="Block Arc 5"/>
          <p:cNvSpPr/>
          <p:nvPr/>
        </p:nvSpPr>
        <p:spPr bwMode="auto">
          <a:xfrm>
            <a:off x="6781800" y="2362200"/>
            <a:ext cx="46038" cy="46038"/>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20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20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2000"/>
                                        <p:tgtEl>
                                          <p:spTgt spid="56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5" end="5"/>
                                            </p:txEl>
                                          </p:spTgt>
                                        </p:tgtEl>
                                        <p:attrNameLst>
                                          <p:attrName>style.visibility</p:attrName>
                                        </p:attrNameLst>
                                      </p:cBhvr>
                                      <p:to>
                                        <p:strVal val="visible"/>
                                      </p:to>
                                    </p:set>
                                    <p:animEffect transition="in" filter="fade">
                                      <p:cBhvr>
                                        <p:cTn id="22" dur="2000"/>
                                        <p:tgtEl>
                                          <p:spTgt spid="563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fade">
                                      <p:cBhvr>
                                        <p:cTn id="27" dur="2000"/>
                                        <p:tgtEl>
                                          <p:spTgt spid="56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fade">
                                      <p:cBhvr>
                                        <p:cTn id="32" dur="2000"/>
                                        <p:tgtEl>
                                          <p:spTgt spid="5632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animEffect transition="in" filter="fade">
                                      <p:cBhvr>
                                        <p:cTn id="37" dur="2000"/>
                                        <p:tgtEl>
                                          <p:spTgt spid="5632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23">
                                            <p:txEl>
                                              <p:pRg st="10" end="10"/>
                                            </p:txEl>
                                          </p:spTgt>
                                        </p:tgtEl>
                                        <p:attrNameLst>
                                          <p:attrName>style.visibility</p:attrName>
                                        </p:attrNameLst>
                                      </p:cBhvr>
                                      <p:to>
                                        <p:strVal val="visible"/>
                                      </p:to>
                                    </p:set>
                                    <p:animEffect transition="in" filter="fade">
                                      <p:cBhvr>
                                        <p:cTn id="42" dur="20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620000" cy="4524375"/>
          </a:xfrm>
          <a:prstGeom prst="rect">
            <a:avLst/>
          </a:prstGeom>
        </p:spPr>
        <p:txBody>
          <a:bodyPr>
            <a:spAutoFit/>
          </a:bodyPr>
          <a:lstStyle/>
          <a:p>
            <a:pPr marL="609600" indent="-609600" eaLnBrk="1" hangingPunct="1">
              <a:lnSpc>
                <a:spcPct val="90000"/>
              </a:lnSpc>
              <a:buFont typeface="Wingdings" pitchFamily="2" charset="2"/>
              <a:buNone/>
              <a:defRPr/>
            </a:pPr>
            <a:r>
              <a:rPr lang="en-US" sz="4000" b="1" dirty="0">
                <a:solidFill>
                  <a:srgbClr val="FF0000"/>
                </a:solidFill>
                <a:effectLst>
                  <a:outerShdw blurRad="38100" dist="38100" dir="2700000" algn="tl">
                    <a:srgbClr val="C0C0C0"/>
                  </a:outerShdw>
                </a:effectLst>
              </a:rPr>
              <a:t>Lactic Acid Bacteria</a:t>
            </a:r>
          </a:p>
          <a:p>
            <a:pPr marL="609600" indent="-609600" algn="just" eaLnBrk="1" hangingPunct="1">
              <a:lnSpc>
                <a:spcPct val="90000"/>
              </a:lnSpc>
              <a:buFont typeface="Wingdings" pitchFamily="2" charset="2"/>
              <a:buNone/>
              <a:defRPr/>
            </a:pPr>
            <a:r>
              <a:rPr lang="en-US" b="1" dirty="0">
                <a:effectLst>
                  <a:outerShdw blurRad="38100" dist="38100" dir="2700000" algn="tl">
                    <a:srgbClr val="C0C0C0"/>
                  </a:outerShdw>
                </a:effectLst>
              </a:rPr>
              <a:t>       </a:t>
            </a:r>
            <a:r>
              <a:rPr lang="en-US" sz="4000" b="1" dirty="0">
                <a:effectLst>
                  <a:outerShdw blurRad="38100" dist="38100" dir="2700000" algn="tl">
                    <a:srgbClr val="C0C0C0"/>
                  </a:outerShdw>
                </a:effectLst>
              </a:rPr>
              <a:t>Normally present in milk and they are also used as starter culture for the production of cultured dairy products. They ferment lactose and yield lactic acid.</a:t>
            </a:r>
            <a:endParaRPr lang="en-US"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TotalTime>
  <Words>2368</Words>
  <Application>Microsoft Office PowerPoint</Application>
  <PresentationFormat>On-screen Show (4:3)</PresentationFormat>
  <Paragraphs>250</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Opulent</vt:lpstr>
      <vt:lpstr>  Beneficial Bacteria </vt:lpstr>
      <vt:lpstr>Fuel Production</vt:lpstr>
      <vt:lpstr>Food Production</vt:lpstr>
      <vt:lpstr>Definition</vt:lpstr>
      <vt:lpstr>Microorganisms involved in different food….</vt:lpstr>
      <vt:lpstr>Slide 6</vt:lpstr>
      <vt:lpstr>Slide 7</vt:lpstr>
      <vt:lpstr>Slide 8</vt:lpstr>
      <vt:lpstr>Slide 9</vt:lpstr>
      <vt:lpstr>Slide 10</vt:lpstr>
      <vt:lpstr>Slide 11</vt:lpstr>
      <vt:lpstr>Slide 12</vt:lpstr>
      <vt:lpstr>1. Buttermilk, Sour cream, Kefir and Koumis</vt:lpstr>
      <vt:lpstr>2. Yoghurt.</vt:lpstr>
      <vt:lpstr>3. Cheese.  </vt:lpstr>
      <vt:lpstr>Slide 16</vt:lpstr>
      <vt:lpstr>Slide 17</vt:lpstr>
      <vt:lpstr>Soda</vt:lpstr>
      <vt:lpstr>Soda (cont)</vt:lpstr>
      <vt:lpstr>Fermented Foods</vt:lpstr>
      <vt:lpstr>Production of Breads</vt:lpstr>
      <vt:lpstr>Production of alcoholic beverages</vt:lpstr>
      <vt:lpstr>Fermented Foods</vt:lpstr>
      <vt:lpstr>Beer</vt:lpstr>
      <vt:lpstr>Fermented Foods</vt:lpstr>
      <vt:lpstr>Wine production</vt:lpstr>
      <vt:lpstr>Fermented Foods</vt:lpstr>
      <vt:lpstr>Fermented Foods</vt:lpstr>
      <vt:lpstr>Cheese production</vt:lpstr>
      <vt:lpstr>Fermented Foods</vt:lpstr>
      <vt:lpstr>Fermented Milks</vt:lpstr>
      <vt:lpstr>Microorganisms as Foods and Food Amendments</vt:lpstr>
      <vt:lpstr>Slide 33</vt:lpstr>
      <vt:lpstr>Slide 34</vt:lpstr>
      <vt:lpstr>Slide 35</vt:lpstr>
      <vt:lpstr>Requirements of Probiotics</vt:lpstr>
      <vt:lpstr>Expected Benefits Associated with  consumption of Probiotics </vt:lpstr>
      <vt:lpstr>Probiotics and poultry</vt:lpstr>
      <vt:lpstr>Single cell proteins</vt:lpstr>
      <vt:lpstr>Yeast as a food supplement</vt:lpstr>
      <vt:lpstr>Mushrooms as a food source</vt:lpstr>
      <vt:lpstr>Environmental Clean-up</vt:lpstr>
      <vt:lpstr>Environmental Recycling</vt:lpstr>
      <vt:lpstr>Digestion</vt:lpstr>
      <vt:lpstr>Digestive Health</vt:lpstr>
      <vt:lpstr>Medicines</vt:lpstr>
      <vt:lpstr>Food Chain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Beneficial Bacteria </dc:title>
  <dc:creator>dell</dc:creator>
  <cp:lastModifiedBy>dell</cp:lastModifiedBy>
  <cp:revision>1</cp:revision>
  <dcterms:created xsi:type="dcterms:W3CDTF">2018-02-05T04:31:40Z</dcterms:created>
  <dcterms:modified xsi:type="dcterms:W3CDTF">2018-02-05T04:40:58Z</dcterms:modified>
</cp:coreProperties>
</file>