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86082C-D85E-4D57-A1D2-960536CECCA8}" type="datetimeFigureOut">
              <a:rPr lang="en-US" smtClean="0"/>
              <a:pPr/>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6082C-D85E-4D57-A1D2-960536CECCA8}" type="datetimeFigureOut">
              <a:rPr lang="en-US" smtClean="0"/>
              <a:pPr/>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6082C-D85E-4D57-A1D2-960536CECCA8}" type="datetimeFigureOut">
              <a:rPr lang="en-US" smtClean="0"/>
              <a:pPr/>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6082C-D85E-4D57-A1D2-960536CECCA8}" type="datetimeFigureOut">
              <a:rPr lang="en-US" smtClean="0"/>
              <a:pPr/>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86082C-D85E-4D57-A1D2-960536CECCA8}" type="datetimeFigureOut">
              <a:rPr lang="en-US" smtClean="0"/>
              <a:pPr/>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86082C-D85E-4D57-A1D2-960536CECCA8}" type="datetimeFigureOut">
              <a:rPr lang="en-US" smtClean="0"/>
              <a:pPr/>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86082C-D85E-4D57-A1D2-960536CECCA8}" type="datetimeFigureOut">
              <a:rPr lang="en-US" smtClean="0"/>
              <a:pPr/>
              <a:t>8/20/2018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86082C-D85E-4D57-A1D2-960536CECCA8}" type="datetimeFigureOut">
              <a:rPr lang="en-US" smtClean="0"/>
              <a:pPr/>
              <a:t>8/20/2018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6082C-D85E-4D57-A1D2-960536CECCA8}" type="datetimeFigureOut">
              <a:rPr lang="en-US" smtClean="0"/>
              <a:pPr/>
              <a:t>8/20/2018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6082C-D85E-4D57-A1D2-960536CECCA8}" type="datetimeFigureOut">
              <a:rPr lang="en-US" smtClean="0"/>
              <a:pPr/>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6082C-D85E-4D57-A1D2-960536CECCA8}" type="datetimeFigureOut">
              <a:rPr lang="en-US" smtClean="0"/>
              <a:pPr/>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45920-6EA3-487D-8804-F5C1143E61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6082C-D85E-4D57-A1D2-960536CECCA8}" type="datetimeFigureOut">
              <a:rPr lang="en-US" smtClean="0"/>
              <a:pPr/>
              <a:t>8/20/2018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45920-6EA3-487D-8804-F5C1143E61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i.wikipedia.org/w/index.php?title=%E0%A4%B2%E0%A4%AF&amp;action=edit&amp;redlink=1" TargetMode="External"/><Relationship Id="rId2" Type="http://schemas.openxmlformats.org/officeDocument/2006/relationships/hyperlink" Target="https://hi.wikipedia.org/wiki/%E0%A4%B8%E0%A4%82%E0%A4%B8%E0%A5%8D%E0%A4%95%E0%A5%83%E0%A4%A4" TargetMode="External"/><Relationship Id="rId1" Type="http://schemas.openxmlformats.org/officeDocument/2006/relationships/slideLayout" Target="../slideLayouts/slideLayout1.xml"/><Relationship Id="rId6" Type="http://schemas.openxmlformats.org/officeDocument/2006/relationships/hyperlink" Target="https://hi.wikipedia.org/wiki/%E0%A4%97%E0%A4%BE%E0%A4%AF%E0%A4%A4%E0%A5%8D%E0%A4%B0%E0%A5%80" TargetMode="External"/><Relationship Id="rId5" Type="http://schemas.openxmlformats.org/officeDocument/2006/relationships/hyperlink" Target="https://hi.wikipedia.org/wiki/%E0%A4%A6%E0%A5%8B%E0%A4%B9%E0%A4%BE" TargetMode="External"/><Relationship Id="rId4" Type="http://schemas.openxmlformats.org/officeDocument/2006/relationships/hyperlink" Target="https://hi.wikipedia.org/wiki/%E0%A4%9A%E0%A5%8C%E0%A4%AA%E0%A4%BE%E0%A4%88"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hi.wikipedia.org/w/index.php?title=%E0%A4%AE%E0%A4%BE%E0%A4%A4%E0%A5%8D%E0%A4%B0%E0%A4%BF%E0%A4%95&amp;action=edit&amp;redlink=1" TargetMode="External"/><Relationship Id="rId7" Type="http://schemas.openxmlformats.org/officeDocument/2006/relationships/hyperlink" Target="https://hi.wikipedia.org/wiki/%E0%A4%AE%E0%A4%BE%E0%A4%A4%E0%A5%8D%E0%A4%B0%E0%A4%BE" TargetMode="External"/><Relationship Id="rId2" Type="http://schemas.openxmlformats.org/officeDocument/2006/relationships/hyperlink" Target="https://hi.wikipedia.org/wiki/%E0%A4%A6%E0%A5%8B%E0%A4%B9%E0%A4%BE" TargetMode="External"/><Relationship Id="rId1" Type="http://schemas.openxmlformats.org/officeDocument/2006/relationships/slideLayout" Target="../slideLayouts/slideLayout2.xml"/><Relationship Id="rId6" Type="http://schemas.openxmlformats.org/officeDocument/2006/relationships/hyperlink" Target="https://hi.wikipedia.org/wiki/%E0%A4%B2%E0%A4%98%E0%A5%81" TargetMode="External"/><Relationship Id="rId5" Type="http://schemas.openxmlformats.org/officeDocument/2006/relationships/hyperlink" Target="https://hi.wikipedia.org/wiki/%E0%A4%97%E0%A5%81%E0%A4%B0%E0%A5%81" TargetMode="External"/><Relationship Id="rId4" Type="http://schemas.openxmlformats.org/officeDocument/2006/relationships/hyperlink" Target="https://hi.wikipedia.org/w/index.php?title=%E0%A4%9A%E0%A4%B0%E0%A4%A3&amp;action=edit&amp;redlink=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hi.wikipedia.org/w/index.php?title=%E0%A4%AE%E0%A4%BE%E0%A4%A4%E0%A5%8D%E0%A4%B0%E0%A4%BF%E0%A4%95&amp;action=edit&amp;redlink=1" TargetMode="External"/><Relationship Id="rId2" Type="http://schemas.openxmlformats.org/officeDocument/2006/relationships/hyperlink" Target="https://hi.wikipedia.org/wiki/%E0%A4%B0%E0%A5%8B%E0%A4%B2%E0%A4%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hi.wikipedia.org/wiki/%E0%A4%9B%E0%A4%82%E0%A4%A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i.wikipedia.org/wiki/%E0%A4%9B%E0%A4%82%E0%A4%A6" TargetMode="External"/><Relationship Id="rId2" Type="http://schemas.openxmlformats.org/officeDocument/2006/relationships/hyperlink" Target="https://hi.wikipedia.org/wiki/%E0%A4%AA%E0%A4%BF%E0%A4%99%E0%A5%8D%E0%A4%97%E0%A4%B2" TargetMode="External"/><Relationship Id="rId1" Type="http://schemas.openxmlformats.org/officeDocument/2006/relationships/slideLayout" Target="../slideLayouts/slideLayout2.xml"/><Relationship Id="rId5" Type="http://schemas.openxmlformats.org/officeDocument/2006/relationships/hyperlink" Target="https://hi.wikipedia.org/wiki/%E0%A4%95%E0%A4%B5%E0%A4%BF%E0%A4%A4%E0%A4%BE" TargetMode="External"/><Relationship Id="rId4" Type="http://schemas.openxmlformats.org/officeDocument/2006/relationships/hyperlink" Target="https://hi.wikipedia.org/wiki/%E0%A4%B5%E0%A5%8D%E0%A4%AF%E0%A4%BE%E0%A4%95%E0%A4%B0%E0%A4%A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hi.wikipedia.org/wiki/%E0%A4%97%E0%A5%81%E0%A4%B0%E0%A5%81" TargetMode="External"/><Relationship Id="rId13" Type="http://schemas.openxmlformats.org/officeDocument/2006/relationships/hyperlink" Target="https://hi.wikipedia.org/w/index.php?title=%E0%A4%AF%E0%A4%97%E0%A4%A3&amp;action=edit&amp;redlink=1" TargetMode="External"/><Relationship Id="rId18" Type="http://schemas.openxmlformats.org/officeDocument/2006/relationships/hyperlink" Target="https://hi.wikipedia.org/w/index.php?title=%E0%A4%AD%E0%A4%97%E0%A4%A3&amp;action=edit&amp;redlink=1" TargetMode="External"/><Relationship Id="rId3" Type="http://schemas.openxmlformats.org/officeDocument/2006/relationships/hyperlink" Target="https://hi.wikipedia.org/wiki/%E0%A4%AF%E0%A4%A4%E0%A4%BF" TargetMode="External"/><Relationship Id="rId7" Type="http://schemas.openxmlformats.org/officeDocument/2006/relationships/hyperlink" Target="https://hi.wikipedia.org/wiki/%E0%A4%B2%E0%A4%98%E0%A5%81" TargetMode="External"/><Relationship Id="rId12" Type="http://schemas.openxmlformats.org/officeDocument/2006/relationships/hyperlink" Target="https://hi.wikipedia.org/wiki/%E0%A4%97%E0%A4%A3" TargetMode="External"/><Relationship Id="rId17" Type="http://schemas.openxmlformats.org/officeDocument/2006/relationships/hyperlink" Target="https://hi.wikipedia.org/w/index.php?title=%E0%A4%9C%E0%A4%97%E0%A4%A3&amp;action=edit&amp;redlink=1" TargetMode="External"/><Relationship Id="rId2" Type="http://schemas.openxmlformats.org/officeDocument/2006/relationships/hyperlink" Target="https://hi.wikipedia.org/wiki/%E0%A4%97%E0%A4%A4%E0%A4%BF" TargetMode="External"/><Relationship Id="rId16" Type="http://schemas.openxmlformats.org/officeDocument/2006/relationships/hyperlink" Target="https://hi.wikipedia.org/w/index.php?title=%E0%A4%B0%E0%A4%97%E0%A4%A3&amp;action=edit&amp;redlink=1" TargetMode="External"/><Relationship Id="rId20" Type="http://schemas.openxmlformats.org/officeDocument/2006/relationships/hyperlink" Target="https://hi.wikipedia.org/w/index.php?title=%E0%A4%B8%E0%A4%97%E0%A4%A3&amp;action=edit&amp;redlink=1" TargetMode="External"/><Relationship Id="rId1" Type="http://schemas.openxmlformats.org/officeDocument/2006/relationships/slideLayout" Target="../slideLayouts/slideLayout2.xml"/><Relationship Id="rId6" Type="http://schemas.openxmlformats.org/officeDocument/2006/relationships/hyperlink" Target="https://hi.wikipedia.org/wiki/%E0%A4%AE%E0%A4%BE%E0%A4%A4%E0%A5%8D%E0%A4%B0%E0%A4%BE" TargetMode="External"/><Relationship Id="rId11" Type="http://schemas.openxmlformats.org/officeDocument/2006/relationships/hyperlink" Target="https://hi.wikipedia.org/wiki/%E0%A4%A6%E0%A5%80%E0%A4%B0%E0%A5%8D%E0%A4%98" TargetMode="External"/><Relationship Id="rId5" Type="http://schemas.openxmlformats.org/officeDocument/2006/relationships/hyperlink" Target="https://hi.wikipedia.org/wiki/%E0%A4%B5%E0%A4%B0%E0%A5%8D%E0%A4%A3" TargetMode="External"/><Relationship Id="rId15" Type="http://schemas.openxmlformats.org/officeDocument/2006/relationships/hyperlink" Target="https://hi.wikipedia.org/w/index.php?title=%E0%A4%A4%E0%A4%97%E0%A4%A3&amp;action=edit&amp;redlink=1" TargetMode="External"/><Relationship Id="rId10" Type="http://schemas.openxmlformats.org/officeDocument/2006/relationships/hyperlink" Target="https://hi.wikipedia.org/wiki/%E0%A4%89%E0%A4%9A%E0%A5%8D%E0%A4%9A%E0%A4%BE%E0%A4%B0%E0%A4%A3" TargetMode="External"/><Relationship Id="rId19" Type="http://schemas.openxmlformats.org/officeDocument/2006/relationships/hyperlink" Target="https://hi.wikipedia.org/w/index.php?title=%E0%A4%A8%E0%A4%97%E0%A4%A3&amp;action=edit&amp;redlink=1" TargetMode="External"/><Relationship Id="rId4" Type="http://schemas.openxmlformats.org/officeDocument/2006/relationships/hyperlink" Target="https://hi.wikipedia.org/wiki/%E0%A4%A4%E0%A5%81%E0%A4%95" TargetMode="External"/><Relationship Id="rId9" Type="http://schemas.openxmlformats.org/officeDocument/2006/relationships/hyperlink" Target="https://hi.wikipedia.org/w/index.php?title=%E0%A4%B9%E0%A5%8D%E0%A4%B0%E0%A4%B8%E0%A5%8D%E0%A4%B5&amp;action=edit&amp;redlink=1" TargetMode="External"/><Relationship Id="rId14" Type="http://schemas.openxmlformats.org/officeDocument/2006/relationships/hyperlink" Target="https://hi.wikipedia.org/w/index.php?title=%E0%A4%AE%E0%A4%97%E0%A4%A3&amp;action=edit&amp;redlink=1"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hi.wikipedia.org/w/index.php?title=%E0%A4%A6%E0%A4%97%E0%A5%8D%E0%A4%A7%E0%A4%BE%E0%A4%95%E0%A5%8D%E0%A4%B7%E0%A4%B0&amp;action=edit&amp;redlink=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hi.wikipedia.org/w/index.php?title=%E0%A4%B5%E0%A4%BE%E0%A4%B0%E0%A5%8D%E0%A4%A3%E0%A4%BF%E0%A4%95_%E0%A4%9B%E0%A4%82%E0%A4%A6&amp;action=edit&amp;redlink=1" TargetMode="External"/><Relationship Id="rId13" Type="http://schemas.openxmlformats.org/officeDocument/2006/relationships/hyperlink" Target="https://hi.wikipedia.org/w/index.php?title=%E0%A4%9A%E0%A4%B0%E0%A4%A3&amp;action=edit&amp;redlink=1" TargetMode="External"/><Relationship Id="rId18" Type="http://schemas.openxmlformats.org/officeDocument/2006/relationships/hyperlink" Target="https://hi.wikipedia.org/w/index.php?title=%E0%A4%AE%E0%A5%81%E0%A4%95%E0%A5%8D%E0%A4%A4_%E0%A4%9B%E0%A4%82%E0%A4%A6&amp;action=edit&amp;redlink=1" TargetMode="External"/><Relationship Id="rId3" Type="http://schemas.openxmlformats.org/officeDocument/2006/relationships/hyperlink" Target="https://hi.wikipedia.org/w/index.php?title=%E0%A4%AE%E0%A4%BE%E0%A4%A4%E0%A5%8D%E0%A4%B0%E0%A4%BF%E0%A4%95&amp;action=edit&amp;redlink=1" TargetMode="External"/><Relationship Id="rId21" Type="http://schemas.openxmlformats.org/officeDocument/2006/relationships/hyperlink" Target="https://hi.wikipedia.org/wiki/%E0%A4%97%E0%A4%A4%E0%A4%BF" TargetMode="External"/><Relationship Id="rId7" Type="http://schemas.openxmlformats.org/officeDocument/2006/relationships/hyperlink" Target="https://hi.wikipedia.org/wiki/%E0%A4%9A%E0%A5%8C%E0%A4%AA%E0%A4%BE%E0%A4%88" TargetMode="External"/><Relationship Id="rId12" Type="http://schemas.openxmlformats.org/officeDocument/2006/relationships/hyperlink" Target="https://hi.wikipedia.org/w/index.php?title=%E0%A4%B5%E0%A4%B0%E0%A5%8D%E0%A4%A3%E0%A4%B5%E0%A5%83%E0%A4%A4&amp;action=edit&amp;redlink=1" TargetMode="External"/><Relationship Id="rId17" Type="http://schemas.openxmlformats.org/officeDocument/2006/relationships/hyperlink" Target="https://hi.wikipedia.org/wiki/%E0%A4%AE%E0%A4%BE%E0%A4%B2%E0%A4%BF%E0%A4%A8%E0%A5%80" TargetMode="External"/><Relationship Id="rId2" Type="http://schemas.openxmlformats.org/officeDocument/2006/relationships/hyperlink" Target="https://hi.wikipedia.org/wiki/%E0%A4%AE%E0%A4%BE%E0%A4%A4%E0%A5%8D%E0%A4%B0%E0%A4%BF%E0%A4%95_%E0%A4%9B%E0%A4%82%E0%A4%A6" TargetMode="External"/><Relationship Id="rId16" Type="http://schemas.openxmlformats.org/officeDocument/2006/relationships/hyperlink" Target="https://hi.wikipedia.org/w/index.php?title=%E0%A4%A6%E0%A5%8D%E0%A4%B0%E0%A5%81%E0%A4%A4%E0%A4%B5%E0%A4%BF%E0%A4%B2%E0%A4%82%E0%A4%AC%E0%A4%BF%E0%A4%A4&amp;action=edit&amp;redlink=1" TargetMode="External"/><Relationship Id="rId20" Type="http://schemas.openxmlformats.org/officeDocument/2006/relationships/hyperlink" Target="https://hi.wikipedia.org/wiki/%E0%A4%B8%E0%A5%82%E0%A4%B0%E0%A5%8D%E0%A4%AF%E0%A4%95%E0%A4%BE%E0%A4%A8%E0%A5%8D%E0%A4%A4_%E0%A4%A4%E0%A5%8D%E0%A4%B0%E0%A4%BF%E0%A4%AA%E0%A4%BE%E0%A4%A0%E0%A5%80_'%E0%A4%A8%E0%A4%BF%E0%A4%B0%E0%A4%BE%E0%A4%B2%E0%A4%BE'" TargetMode="External"/><Relationship Id="rId1" Type="http://schemas.openxmlformats.org/officeDocument/2006/relationships/slideLayout" Target="../slideLayouts/slideLayout2.xml"/><Relationship Id="rId6" Type="http://schemas.openxmlformats.org/officeDocument/2006/relationships/hyperlink" Target="https://hi.wikipedia.org/wiki/%E0%A4%B8%E0%A5%8B%E0%A4%B0%E0%A4%A0%E0%A4%BE" TargetMode="External"/><Relationship Id="rId11" Type="http://schemas.openxmlformats.org/officeDocument/2006/relationships/hyperlink" Target="https://hi.wikipedia.org/w/index.php?title=%E0%A4%A6%E0%A4%A3%E0%A5%8D%E0%A4%A1%E0%A4%95&amp;action=edit&amp;redlink=1" TargetMode="External"/><Relationship Id="rId5" Type="http://schemas.openxmlformats.org/officeDocument/2006/relationships/hyperlink" Target="https://hi.wikipedia.org/wiki/%E0%A4%B0%E0%A5%8B%E0%A4%B2%E0%A4%BE" TargetMode="External"/><Relationship Id="rId15" Type="http://schemas.openxmlformats.org/officeDocument/2006/relationships/hyperlink" Target="https://hi.wikipedia.org/wiki/%E0%A4%97%E0%A5%81%E0%A4%B0%E0%A5%81" TargetMode="External"/><Relationship Id="rId10" Type="http://schemas.openxmlformats.org/officeDocument/2006/relationships/hyperlink" Target="https://hi.wikipedia.org/wiki/%E0%A4%98%E0%A4%A8%E0%A4%BE%E0%A4%95%E0%A5%8D%E0%A4%B7%E0%A4%B0%E0%A5%80" TargetMode="External"/><Relationship Id="rId19" Type="http://schemas.openxmlformats.org/officeDocument/2006/relationships/hyperlink" Target="https://hi.wikipedia.org/w/index.php?title=%E0%A4%AE%E0%A5%81%E0%A4%95%E0%A5%8D%E0%A4%A4&amp;action=edit&amp;redlink=1" TargetMode="External"/><Relationship Id="rId4" Type="http://schemas.openxmlformats.org/officeDocument/2006/relationships/hyperlink" Target="https://hi.wikipedia.org/wiki/%E0%A4%A6%E0%A5%8B%E0%A4%B9%E0%A4%BE" TargetMode="External"/><Relationship Id="rId9" Type="http://schemas.openxmlformats.org/officeDocument/2006/relationships/hyperlink" Target="https://hi.wikipedia.org/w/index.php?title=%E0%A4%B5%E0%A4%BE%E0%A4%B0%E0%A5%8D%E0%A4%A3%E0%A4%BF%E0%A4%95&amp;action=edit&amp;redlink=1" TargetMode="External"/><Relationship Id="rId14" Type="http://schemas.openxmlformats.org/officeDocument/2006/relationships/hyperlink" Target="https://hi.wikipedia.org/wiki/%E0%A4%B2%E0%A4%98%E0%A5%81" TargetMode="External"/><Relationship Id="rId22" Type="http://schemas.openxmlformats.org/officeDocument/2006/relationships/hyperlink" Target="https://hi.wikipedia.org/wiki/%E0%A4%AF%E0%A4%A4%E0%A4%B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848600" cy="114300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hi-IN" b="1" dirty="0" smtClean="0"/>
              <a:t>छंद</a:t>
            </a:r>
            <a:br>
              <a:rPr lang="hi-IN" b="1" dirty="0" smtClean="0"/>
            </a:br>
            <a:endParaRPr lang="en-US" dirty="0"/>
          </a:p>
        </p:txBody>
      </p:sp>
      <p:sp>
        <p:nvSpPr>
          <p:cNvPr id="3" name="Subtitle 2"/>
          <p:cNvSpPr>
            <a:spLocks noGrp="1"/>
          </p:cNvSpPr>
          <p:nvPr>
            <p:ph type="subTitle" idx="1"/>
          </p:nvPr>
        </p:nvSpPr>
        <p:spPr>
          <a:xfrm>
            <a:off x="304800" y="1752600"/>
            <a:ext cx="8610600" cy="47244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mr-IN" b="1" dirty="0" smtClean="0"/>
              <a:t>छन्द</a:t>
            </a:r>
            <a:r>
              <a:rPr lang="mr-IN" dirty="0" smtClean="0"/>
              <a:t> </a:t>
            </a:r>
            <a:r>
              <a:rPr lang="mr-IN" dirty="0" smtClean="0">
                <a:hlinkClick r:id="rId2" tooltip="संस्कृत"/>
              </a:rPr>
              <a:t>संस्कृत</a:t>
            </a:r>
            <a:r>
              <a:rPr lang="mr-IN" dirty="0" smtClean="0"/>
              <a:t> वांग्मय में सामान्यतः </a:t>
            </a:r>
            <a:r>
              <a:rPr lang="mr-IN" dirty="0" smtClean="0">
                <a:hlinkClick r:id="rId3" tooltip="लय (पृष्ठ मौजूद नहीं है)"/>
              </a:rPr>
              <a:t>लय</a:t>
            </a:r>
            <a:r>
              <a:rPr lang="mr-IN" dirty="0" smtClean="0"/>
              <a:t> को बताने के लिये प्रयोग किया गया है।</a:t>
            </a:r>
            <a:endParaRPr lang="en-US" dirty="0"/>
          </a:p>
          <a:p>
            <a:r>
              <a:rPr lang="mr-IN" dirty="0" smtClean="0"/>
              <a:t> विशिष्ट अर्थों में छन्द कविता या गीत में वर्णों की संख्या और स्थान से सम्बंधित नियमों को कहते हैं जिनसे काव्य में लय और रंजकता आती है। </a:t>
            </a:r>
            <a:endParaRPr lang="en-US" dirty="0" smtClean="0"/>
          </a:p>
          <a:p>
            <a:r>
              <a:rPr lang="mr-IN" dirty="0" smtClean="0"/>
              <a:t>छोटी-बड़ी ध्वनियां, लघु-गुरु उच्चारणों के क्रमों में, मात्रा बताती हैं और जब किसी काव्य रचना में ये एक व्यवस्था के साथ सामंजस्य प्राप्त करती हैं तब उसे एक शास्त्रीय नाम दे दिया जाता है और लघु-गुरु मात्राओं के अनुसार वर्णों की यह व्यवस्था एक विशिष्ट नाम वाला छन्द कहलाने लगती हैजैसे </a:t>
            </a:r>
            <a:r>
              <a:rPr lang="mr-IN" dirty="0" smtClean="0">
                <a:hlinkClick r:id="rId4" tooltip="चौपाई"/>
              </a:rPr>
              <a:t>चौपाई</a:t>
            </a:r>
            <a:r>
              <a:rPr lang="mr-IN" dirty="0" smtClean="0"/>
              <a:t>, </a:t>
            </a:r>
            <a:r>
              <a:rPr lang="mr-IN" dirty="0" smtClean="0">
                <a:hlinkClick r:id="rId5" tooltip="दोहा"/>
              </a:rPr>
              <a:t>दोहा</a:t>
            </a:r>
            <a:r>
              <a:rPr lang="mr-IN" dirty="0" smtClean="0"/>
              <a:t>, आर्या, इन्द्र्वज्रा, </a:t>
            </a:r>
            <a:r>
              <a:rPr lang="mr-IN" dirty="0" smtClean="0">
                <a:hlinkClick r:id="rId6" tooltip="गायत्री"/>
              </a:rPr>
              <a:t>गायत्री छन्द</a:t>
            </a:r>
            <a:r>
              <a:rPr lang="mr-IN" dirty="0" smtClean="0"/>
              <a:t> इत्यादि</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82562"/>
          </a:xfrm>
        </p:spPr>
        <p:txBody>
          <a:bodyPr>
            <a:normAutofit fontScale="90000"/>
          </a:bodyPr>
          <a:lstStyle/>
          <a:p>
            <a:endParaRPr lang="en-US" dirty="0"/>
          </a:p>
        </p:txBody>
      </p:sp>
      <p:sp>
        <p:nvSpPr>
          <p:cNvPr id="3" name="Content Placeholder 2"/>
          <p:cNvSpPr>
            <a:spLocks noGrp="1"/>
          </p:cNvSpPr>
          <p:nvPr>
            <p:ph idx="1"/>
          </p:nvPr>
        </p:nvSpPr>
        <p:spPr>
          <a:xfrm>
            <a:off x="381000" y="685800"/>
            <a:ext cx="8305800" cy="5440363"/>
          </a:xfrm>
        </p:spPr>
        <p:style>
          <a:lnRef idx="1">
            <a:schemeClr val="accent3"/>
          </a:lnRef>
          <a:fillRef idx="3">
            <a:schemeClr val="accent3"/>
          </a:fillRef>
          <a:effectRef idx="2">
            <a:schemeClr val="accent3"/>
          </a:effectRef>
          <a:fontRef idx="minor">
            <a:schemeClr val="lt1"/>
          </a:fontRef>
        </p:style>
        <p:txBody>
          <a:bodyPr>
            <a:normAutofit lnSpcReduction="10000"/>
          </a:bodyPr>
          <a:lstStyle/>
          <a:p>
            <a:r>
              <a:rPr lang="mr-IN" b="1" dirty="0" smtClean="0"/>
              <a:t>छंदों के कुछ </a:t>
            </a:r>
            <a:r>
              <a:rPr lang="mr-IN" b="1" dirty="0" smtClean="0"/>
              <a:t>प्रकार</a:t>
            </a:r>
            <a:endParaRPr lang="mr-IN" b="1" dirty="0" smtClean="0"/>
          </a:p>
          <a:p>
            <a:r>
              <a:rPr lang="mr-IN" b="1" dirty="0" smtClean="0">
                <a:hlinkClick r:id="rId2" tooltip="दोहा"/>
              </a:rPr>
              <a:t>दोहा</a:t>
            </a:r>
            <a:r>
              <a:rPr lang="en-US" b="1" dirty="0" smtClean="0"/>
              <a:t> -</a:t>
            </a:r>
            <a:endParaRPr lang="mr-IN" b="1" dirty="0" smtClean="0"/>
          </a:p>
          <a:p>
            <a:r>
              <a:rPr lang="mr-IN" dirty="0" smtClean="0">
                <a:hlinkClick r:id="rId2" tooltip="दोहा"/>
              </a:rPr>
              <a:t>दोहा</a:t>
            </a:r>
            <a:r>
              <a:rPr lang="mr-IN" dirty="0" smtClean="0"/>
              <a:t> </a:t>
            </a:r>
            <a:r>
              <a:rPr lang="mr-IN" dirty="0" smtClean="0">
                <a:hlinkClick r:id="rId3" tooltip="मात्रिक (पृष्ठ मौजूद नहीं है)"/>
              </a:rPr>
              <a:t>मात्रिक</a:t>
            </a:r>
            <a:r>
              <a:rPr lang="mr-IN" dirty="0" smtClean="0"/>
              <a:t> छंद है। दोहे के चार </a:t>
            </a:r>
            <a:r>
              <a:rPr lang="mr-IN" dirty="0" smtClean="0">
                <a:hlinkClick r:id="rId4" tooltip="चरण (पृष्ठ मौजूद नहीं है)"/>
              </a:rPr>
              <a:t>चरण</a:t>
            </a:r>
            <a:r>
              <a:rPr lang="mr-IN" dirty="0" smtClean="0"/>
              <a:t> होते हैं। </a:t>
            </a:r>
            <a:endParaRPr lang="en-US" dirty="0" smtClean="0"/>
          </a:p>
          <a:p>
            <a:r>
              <a:rPr lang="mr-IN" dirty="0" smtClean="0"/>
              <a:t>इसके </a:t>
            </a:r>
            <a:r>
              <a:rPr lang="mr-IN" dirty="0" smtClean="0"/>
              <a:t>विषम चरणों (प्रथम तथा तृतीय) चरण में 13-13 मात्राएँ और सम चरणों (द्वितीय तथा चतुर्थ) चरण में 11-11 मात्राएँ होती हैं। सम चरणों के अंत में एक </a:t>
            </a:r>
            <a:r>
              <a:rPr lang="mr-IN" dirty="0" smtClean="0">
                <a:hlinkClick r:id="rId5" tooltip="गुरु"/>
              </a:rPr>
              <a:t>गुरु</a:t>
            </a:r>
            <a:r>
              <a:rPr lang="mr-IN" dirty="0" smtClean="0"/>
              <a:t> और एक </a:t>
            </a:r>
            <a:r>
              <a:rPr lang="mr-IN" dirty="0" smtClean="0">
                <a:hlinkClick r:id="rId6" tooltip="लघु"/>
              </a:rPr>
              <a:t>लघु</a:t>
            </a:r>
            <a:r>
              <a:rPr lang="mr-IN" dirty="0" smtClean="0"/>
              <a:t> </a:t>
            </a:r>
            <a:r>
              <a:rPr lang="mr-IN" dirty="0" smtClean="0">
                <a:hlinkClick r:id="rId7" tooltip="मात्रा"/>
              </a:rPr>
              <a:t>मात्रा</a:t>
            </a:r>
            <a:r>
              <a:rPr lang="mr-IN" dirty="0" smtClean="0"/>
              <a:t> का होना आवश्यक होता है। उदाहरण -</a:t>
            </a:r>
          </a:p>
          <a:p>
            <a:r>
              <a:rPr lang="mr-IN" dirty="0" smtClean="0"/>
              <a:t>: मुरली वाले मोहना, मुरली नेक बजाय</a:t>
            </a:r>
            <a:r>
              <a:rPr lang="mr-IN" dirty="0" smtClean="0"/>
              <a:t>।</a:t>
            </a:r>
            <a:endParaRPr lang="en-US" dirty="0" smtClean="0"/>
          </a:p>
          <a:p>
            <a:r>
              <a:rPr lang="mr-IN" dirty="0" smtClean="0"/>
              <a:t> </a:t>
            </a:r>
            <a:r>
              <a:rPr lang="mr-IN" dirty="0" smtClean="0"/>
              <a:t>तेरो मुरली मन हरो, घर अँगना न सुहाय॥ </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style>
          <a:lnRef idx="1">
            <a:schemeClr val="accent4"/>
          </a:lnRef>
          <a:fillRef idx="2">
            <a:schemeClr val="accent4"/>
          </a:fillRef>
          <a:effectRef idx="1">
            <a:schemeClr val="accent4"/>
          </a:effectRef>
          <a:fontRef idx="minor">
            <a:schemeClr val="dk1"/>
          </a:fontRef>
        </p:style>
        <p:txBody>
          <a:bodyPr/>
          <a:lstStyle/>
          <a:p>
            <a:r>
              <a:rPr lang="mr-IN" b="1" dirty="0" smtClean="0">
                <a:hlinkClick r:id="rId2" tooltip="रोला"/>
              </a:rPr>
              <a:t>रोला</a:t>
            </a:r>
            <a:r>
              <a:rPr lang="en-US" b="1" dirty="0" smtClean="0"/>
              <a:t> </a:t>
            </a:r>
            <a:r>
              <a:rPr lang="en-US" b="1" dirty="0" smtClean="0"/>
              <a:t>–</a:t>
            </a:r>
          </a:p>
          <a:p>
            <a:endParaRPr lang="mr-IN" b="1" dirty="0" smtClean="0"/>
          </a:p>
          <a:p>
            <a:r>
              <a:rPr lang="mr-IN" dirty="0" smtClean="0">
                <a:hlinkClick r:id="rId2" tooltip="रोला"/>
              </a:rPr>
              <a:t>रोला</a:t>
            </a:r>
            <a:r>
              <a:rPr lang="mr-IN" dirty="0" smtClean="0"/>
              <a:t> </a:t>
            </a:r>
            <a:r>
              <a:rPr lang="mr-IN" dirty="0" smtClean="0">
                <a:hlinkClick r:id="rId3" tooltip="मात्रिक (पृष्ठ मौजूद नहीं है)"/>
              </a:rPr>
              <a:t>मात्रिक</a:t>
            </a:r>
            <a:r>
              <a:rPr lang="mr-IN" dirty="0" smtClean="0"/>
              <a:t> सम छंद होता है। इसके प्रत्येक चरण में २४ मात्राएँ होती हैं। </a:t>
            </a:r>
            <a:endParaRPr lang="en-US" dirty="0" smtClean="0"/>
          </a:p>
          <a:p>
            <a:r>
              <a:rPr lang="mr-IN" dirty="0" smtClean="0"/>
              <a:t>उदाहरण </a:t>
            </a:r>
            <a:r>
              <a:rPr lang="mr-IN" dirty="0" smtClean="0"/>
              <a:t>-</a:t>
            </a:r>
          </a:p>
          <a:p>
            <a:r>
              <a:rPr lang="mr-IN" dirty="0" smtClean="0"/>
              <a:t>यही सयानो काम, राम को सुमिरन कीजै</a:t>
            </a:r>
            <a:r>
              <a:rPr lang="mr-IN" dirty="0" smtClean="0"/>
              <a:t>।</a:t>
            </a:r>
            <a:endParaRPr lang="en-US" smtClean="0"/>
          </a:p>
          <a:p>
            <a:r>
              <a:rPr lang="mr-IN" smtClean="0"/>
              <a:t> </a:t>
            </a:r>
            <a:r>
              <a:rPr lang="mr-IN" dirty="0" smtClean="0"/>
              <a:t>पर-स्वारथ के काज, शीश आगे धर दीजै॥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11162"/>
          </a:xfrm>
        </p:spPr>
        <p:txBody>
          <a:bodyPr>
            <a:normAutofit fontScale="90000"/>
          </a:bodyPr>
          <a:lstStyle/>
          <a:p>
            <a:endParaRPr lang="en-US" dirty="0"/>
          </a:p>
        </p:txBody>
      </p:sp>
      <p:sp>
        <p:nvSpPr>
          <p:cNvPr id="3" name="Content Placeholder 2"/>
          <p:cNvSpPr>
            <a:spLocks noGrp="1"/>
          </p:cNvSpPr>
          <p:nvPr>
            <p:ph idx="1"/>
          </p:nvPr>
        </p:nvSpPr>
        <p:spPr>
          <a:xfrm>
            <a:off x="381000" y="838200"/>
            <a:ext cx="8305800" cy="5287963"/>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mr-IN" dirty="0" smtClean="0"/>
              <a:t> छंद में मात्रा अथवा वर्णॊं की संख्या, विराम, गति, लय तथा तुक आदि के नियमों को भी निर्धारित किया गया है जिनका पालन कवि को करना होता है। इस दूसरे अर्थ में यह अंग्रेजी के मीटर</a:t>
            </a:r>
            <a:r>
              <a:rPr lang="mr-IN" baseline="30000" dirty="0" smtClean="0">
                <a:hlinkClick r:id="rId2"/>
              </a:rPr>
              <a:t>[2]</a:t>
            </a:r>
            <a:r>
              <a:rPr lang="mr-IN" dirty="0" smtClean="0"/>
              <a:t> अथवा उर्दू फ़ारसी के रुक़न (अराकान) के समकक्ष है। हिन्दी साहित्य में भी परंपरागत रचनाएँ छन्द के इन नियमों का पालन करते हुए रची जाती थीं, यानि किसी न किसी छन्द में होती थीं। विश्व की अन्य भाषाओँ में भी परंपरागत रूप से कविता के लिये छन्द के नियम होते हैं।</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34962"/>
          </a:xfrm>
        </p:spPr>
        <p:txBody>
          <a:bodyPr>
            <a:normAutofit fontScale="90000"/>
          </a:bodyPr>
          <a:lstStyle/>
          <a:p>
            <a:endParaRPr lang="en-US" dirty="0"/>
          </a:p>
        </p:txBody>
      </p:sp>
      <p:sp>
        <p:nvSpPr>
          <p:cNvPr id="3" name="Content Placeholder 2"/>
          <p:cNvSpPr>
            <a:spLocks noGrp="1"/>
          </p:cNvSpPr>
          <p:nvPr>
            <p:ph idx="1"/>
          </p:nvPr>
        </p:nvSpPr>
        <p:spPr>
          <a:xfrm>
            <a:off x="381000" y="838200"/>
            <a:ext cx="8305800" cy="5287963"/>
          </a:xfrm>
        </p:spPr>
        <p:style>
          <a:lnRef idx="3">
            <a:schemeClr val="lt1"/>
          </a:lnRef>
          <a:fillRef idx="1">
            <a:schemeClr val="accent4"/>
          </a:fillRef>
          <a:effectRef idx="1">
            <a:schemeClr val="accent4"/>
          </a:effectRef>
          <a:fontRef idx="minor">
            <a:schemeClr val="lt1"/>
          </a:fontRef>
        </p:style>
        <p:txBody>
          <a:bodyPr>
            <a:normAutofit lnSpcReduction="10000"/>
          </a:bodyPr>
          <a:lstStyle/>
          <a:p>
            <a:r>
              <a:rPr lang="mr-IN" dirty="0" smtClean="0"/>
              <a:t>छन्दों की रचना और गुण-अवगुण के अध्ययन को छन्दशास्त्र कहते हैं। चूँकि, आचार्य </a:t>
            </a:r>
            <a:r>
              <a:rPr lang="mr-IN" dirty="0" smtClean="0">
                <a:hlinkClick r:id="rId2" tooltip="पिङ्गल"/>
              </a:rPr>
              <a:t>पिङ्गल</a:t>
            </a:r>
            <a:r>
              <a:rPr lang="mr-IN" dirty="0" smtClean="0"/>
              <a:t> द्वारा रचित 'छन्दःशास्त्र' सबसे प्राचीन उपलब्ध ग्रन्थ है, इस शास्त्र को पिङ्गलशास्त्र भी कहा जाता है।</a:t>
            </a:r>
            <a:r>
              <a:rPr lang="mr-IN" baseline="30000" dirty="0" smtClean="0">
                <a:hlinkClick r:id="rId3"/>
              </a:rPr>
              <a:t>[3]</a:t>
            </a:r>
            <a:endParaRPr lang="mr-IN" dirty="0" smtClean="0"/>
          </a:p>
          <a:p>
            <a:r>
              <a:rPr lang="mr-IN" dirty="0" smtClean="0"/>
              <a:t>छन्द की सबसे पहले चर्चा ऋग्वेद में हुई है। यदि गद्य की कसौटी ‘</a:t>
            </a:r>
            <a:r>
              <a:rPr lang="mr-IN" dirty="0" smtClean="0">
                <a:hlinkClick r:id="rId4" tooltip="व्याकरण"/>
              </a:rPr>
              <a:t>व्याकरण’</a:t>
            </a:r>
            <a:r>
              <a:rPr lang="mr-IN" dirty="0" smtClean="0"/>
              <a:t> है तो </a:t>
            </a:r>
            <a:r>
              <a:rPr lang="mr-IN" dirty="0" smtClean="0">
                <a:hlinkClick r:id="rId5" tooltip="कविता"/>
              </a:rPr>
              <a:t>कविता</a:t>
            </a:r>
            <a:r>
              <a:rPr lang="mr-IN" dirty="0" smtClean="0"/>
              <a:t> की कसौटी ‘छन्दशास्त्र’ है। पद्यरचना का समुचित ज्ञान छन्दशास्त्र की जानकारी के बिना नहीं होता। काव्य ओर छन्द के प्रारम्भ में ‘अगण’ अर्थात ‘अशुभ गण’ नहीं आना चाहिए।</a:t>
            </a:r>
            <a:endParaRPr lang="mr-IN" b="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style>
          <a:lnRef idx="1">
            <a:schemeClr val="accent1"/>
          </a:lnRef>
          <a:fillRef idx="2">
            <a:schemeClr val="accent1"/>
          </a:fillRef>
          <a:effectRef idx="1">
            <a:schemeClr val="accent1"/>
          </a:effectRef>
          <a:fontRef idx="minor">
            <a:schemeClr val="dk1"/>
          </a:fontRef>
        </p:style>
        <p:txBody>
          <a:bodyPr/>
          <a:lstStyle/>
          <a:p>
            <a:r>
              <a:rPr lang="mr-IN" dirty="0" smtClean="0"/>
              <a:t>वाक्य में प्रयुक्त अक्षरों की संख्या एवं क्रम, मात्रा-गणना तथा यति-गति से सम्बद्ध विशिष्ट नियमों से नियोजित पद्यरचना ‘'छन्द'’ कहलाती है। </a:t>
            </a:r>
          </a:p>
          <a:p>
            <a:r>
              <a:rPr lang="mr-IN" dirty="0" smtClean="0"/>
              <a:t>छन्दस् शब्द 'छद' धातु से बना है। इसका धातुगत व्युत्पत्तिमूलक अर्थ है - 'जो अपनी इच्छा से चलता है'। इसी मूल से </a:t>
            </a:r>
            <a:r>
              <a:rPr lang="mr-IN" i="1" dirty="0" smtClean="0"/>
              <a:t>स्वच्छंद</a:t>
            </a:r>
            <a:r>
              <a:rPr lang="mr-IN" dirty="0" smtClean="0"/>
              <a:t> जैसे शब्द आए हैं। </a:t>
            </a:r>
          </a:p>
          <a:p>
            <a:r>
              <a:rPr lang="mr-IN" dirty="0" smtClean="0"/>
              <a:t>अत: छंद शब्द के मूल में गति का भाव है।</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28600" y="228600"/>
            <a:ext cx="8458200" cy="46038"/>
          </a:xfrm>
        </p:spPr>
        <p:txBody>
          <a:bodyPr>
            <a:normAutofit fontScale="90000"/>
          </a:bodyPr>
          <a:lstStyle/>
          <a:p>
            <a:endParaRPr lang="en-US" dirty="0"/>
          </a:p>
        </p:txBody>
      </p:sp>
      <p:sp>
        <p:nvSpPr>
          <p:cNvPr id="3" name="Content Placeholder 2"/>
          <p:cNvSpPr>
            <a:spLocks noGrp="1"/>
          </p:cNvSpPr>
          <p:nvPr>
            <p:ph idx="1"/>
          </p:nvPr>
        </p:nvSpPr>
        <p:spPr>
          <a:xfrm>
            <a:off x="533400" y="381000"/>
            <a:ext cx="8153400" cy="609600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r>
              <a:rPr lang="mr-IN" b="1" dirty="0" smtClean="0"/>
              <a:t>छंद के अंग</a:t>
            </a:r>
          </a:p>
          <a:p>
            <a:r>
              <a:rPr lang="mr-IN" dirty="0" smtClean="0"/>
              <a:t>छंद के निम्नलिखित अंग होते हैं -</a:t>
            </a:r>
          </a:p>
          <a:p>
            <a:r>
              <a:rPr lang="mr-IN" b="1" dirty="0" smtClean="0"/>
              <a:t>गति</a:t>
            </a:r>
            <a:r>
              <a:rPr lang="mr-IN" dirty="0" smtClean="0"/>
              <a:t> - पद्य के पाठ में जो बहाव होता है उसे </a:t>
            </a:r>
            <a:r>
              <a:rPr lang="mr-IN" dirty="0" smtClean="0">
                <a:hlinkClick r:id="rId2" tooltip="गति"/>
              </a:rPr>
              <a:t>गति</a:t>
            </a:r>
            <a:r>
              <a:rPr lang="mr-IN" dirty="0" smtClean="0"/>
              <a:t> कहते हैं।</a:t>
            </a:r>
          </a:p>
          <a:p>
            <a:r>
              <a:rPr lang="mr-IN" b="1" dirty="0" smtClean="0"/>
              <a:t>यति</a:t>
            </a:r>
            <a:r>
              <a:rPr lang="mr-IN" dirty="0" smtClean="0"/>
              <a:t> - पद्य पाठ करते समय गति को तोड़कर जो विश्राम दिया जाता है उसे </a:t>
            </a:r>
            <a:r>
              <a:rPr lang="mr-IN" dirty="0" smtClean="0">
                <a:hlinkClick r:id="rId3" tooltip="यति"/>
              </a:rPr>
              <a:t>यति</a:t>
            </a:r>
            <a:r>
              <a:rPr lang="mr-IN" dirty="0" smtClean="0"/>
              <a:t> कहते हैं।</a:t>
            </a:r>
          </a:p>
          <a:p>
            <a:r>
              <a:rPr lang="mr-IN" b="1" dirty="0" smtClean="0"/>
              <a:t>तुक</a:t>
            </a:r>
            <a:r>
              <a:rPr lang="mr-IN" dirty="0" smtClean="0"/>
              <a:t> - समान उच्चारण वाले शब्दों के प्रयोग को </a:t>
            </a:r>
            <a:r>
              <a:rPr lang="mr-IN" dirty="0" smtClean="0">
                <a:hlinkClick r:id="rId4" tooltip="तुक"/>
              </a:rPr>
              <a:t>तुक</a:t>
            </a:r>
            <a:r>
              <a:rPr lang="mr-IN" dirty="0" smtClean="0"/>
              <a:t> कहा जाता है। पद्य प्रायः तुकान्त होते हैं।</a:t>
            </a:r>
          </a:p>
          <a:p>
            <a:r>
              <a:rPr lang="mr-IN" b="1" dirty="0" smtClean="0"/>
              <a:t>मात्रा</a:t>
            </a:r>
            <a:r>
              <a:rPr lang="mr-IN" dirty="0" smtClean="0"/>
              <a:t> - </a:t>
            </a:r>
            <a:r>
              <a:rPr lang="mr-IN" dirty="0" smtClean="0">
                <a:hlinkClick r:id="rId5" tooltip="वर्ण"/>
              </a:rPr>
              <a:t>वर्ण</a:t>
            </a:r>
            <a:r>
              <a:rPr lang="mr-IN" dirty="0" smtClean="0"/>
              <a:t> के उच्चारण में जो समय लगता है उसे मात्रा कहते हैं। </a:t>
            </a:r>
            <a:r>
              <a:rPr lang="mr-IN" dirty="0" smtClean="0">
                <a:hlinkClick r:id="rId6" tooltip="मात्रा"/>
              </a:rPr>
              <a:t>मात्रा</a:t>
            </a:r>
            <a:r>
              <a:rPr lang="mr-IN" dirty="0" smtClean="0"/>
              <a:t> २ प्रकार की होती है </a:t>
            </a:r>
            <a:r>
              <a:rPr lang="mr-IN" dirty="0" smtClean="0">
                <a:hlinkClick r:id="rId7" tooltip="लघु"/>
              </a:rPr>
              <a:t>लघु</a:t>
            </a:r>
            <a:r>
              <a:rPr lang="mr-IN" dirty="0" smtClean="0"/>
              <a:t> और </a:t>
            </a:r>
            <a:r>
              <a:rPr lang="mr-IN" dirty="0" smtClean="0">
                <a:hlinkClick r:id="rId8" tooltip="गुरु"/>
              </a:rPr>
              <a:t>गुरु</a:t>
            </a:r>
            <a:r>
              <a:rPr lang="mr-IN" dirty="0" smtClean="0"/>
              <a:t>। </a:t>
            </a:r>
            <a:r>
              <a:rPr lang="mr-IN" dirty="0" smtClean="0">
                <a:hlinkClick r:id="rId9" tooltip="ह्रस्व (पृष्ठ मौजूद नहीं है)"/>
              </a:rPr>
              <a:t>ह्रस्व</a:t>
            </a:r>
            <a:r>
              <a:rPr lang="mr-IN" dirty="0" smtClean="0"/>
              <a:t> </a:t>
            </a:r>
            <a:r>
              <a:rPr lang="mr-IN" dirty="0" smtClean="0">
                <a:hlinkClick r:id="rId10" tooltip="उच्चारण"/>
              </a:rPr>
              <a:t>उच्चारण</a:t>
            </a:r>
            <a:r>
              <a:rPr lang="mr-IN" dirty="0" smtClean="0"/>
              <a:t> वाले वर्णों की </a:t>
            </a:r>
            <a:r>
              <a:rPr lang="mr-IN" dirty="0" smtClean="0">
                <a:hlinkClick r:id="rId6" tooltip="मात्रा"/>
              </a:rPr>
              <a:t>मात्रा</a:t>
            </a:r>
            <a:r>
              <a:rPr lang="mr-IN" dirty="0" smtClean="0"/>
              <a:t> </a:t>
            </a:r>
            <a:r>
              <a:rPr lang="mr-IN" dirty="0" smtClean="0">
                <a:hlinkClick r:id="rId7" tooltip="लघु"/>
              </a:rPr>
              <a:t>लघु</a:t>
            </a:r>
            <a:r>
              <a:rPr lang="mr-IN" dirty="0" smtClean="0"/>
              <a:t> होती है तथा </a:t>
            </a:r>
            <a:r>
              <a:rPr lang="mr-IN" dirty="0" smtClean="0">
                <a:hlinkClick r:id="rId11" tooltip="दीर्घ"/>
              </a:rPr>
              <a:t>दीर्घ</a:t>
            </a:r>
            <a:r>
              <a:rPr lang="mr-IN" dirty="0" smtClean="0"/>
              <a:t> उच्चारण वाले वर्णों की मात्रा </a:t>
            </a:r>
            <a:r>
              <a:rPr lang="mr-IN" dirty="0" smtClean="0">
                <a:hlinkClick r:id="rId8" tooltip="गुरु"/>
              </a:rPr>
              <a:t>गुरु</a:t>
            </a:r>
            <a:r>
              <a:rPr lang="mr-IN" dirty="0" smtClean="0"/>
              <a:t> होती है। </a:t>
            </a:r>
            <a:r>
              <a:rPr lang="mr-IN" dirty="0" smtClean="0">
                <a:hlinkClick r:id="rId7" tooltip="लघु"/>
              </a:rPr>
              <a:t>लघु</a:t>
            </a:r>
            <a:r>
              <a:rPr lang="mr-IN" dirty="0" smtClean="0"/>
              <a:t> </a:t>
            </a:r>
            <a:r>
              <a:rPr lang="mr-IN" dirty="0" smtClean="0">
                <a:hlinkClick r:id="rId6" tooltip="मात्रा"/>
              </a:rPr>
              <a:t>मात्रा</a:t>
            </a:r>
            <a:r>
              <a:rPr lang="mr-IN" dirty="0" smtClean="0"/>
              <a:t> का मान १ होता है और उसे। चिह्न से प्रदर्शित किया जाता है। इसी प्रकार </a:t>
            </a:r>
            <a:r>
              <a:rPr lang="mr-IN" dirty="0" smtClean="0">
                <a:hlinkClick r:id="rId8" tooltip="गुरु"/>
              </a:rPr>
              <a:t>गुरु</a:t>
            </a:r>
            <a:r>
              <a:rPr lang="mr-IN" dirty="0" smtClean="0"/>
              <a:t> </a:t>
            </a:r>
            <a:r>
              <a:rPr lang="mr-IN" dirty="0" smtClean="0">
                <a:hlinkClick r:id="rId6" tooltip="मात्रा"/>
              </a:rPr>
              <a:t>मात्रा</a:t>
            </a:r>
            <a:r>
              <a:rPr lang="mr-IN" dirty="0" smtClean="0"/>
              <a:t> का मान मान २ होता है और उसे ऽ चिह्न से प्रदर्शित किया जाता है।</a:t>
            </a:r>
          </a:p>
          <a:p>
            <a:r>
              <a:rPr lang="mr-IN" b="1" dirty="0" smtClean="0"/>
              <a:t>गण</a:t>
            </a:r>
            <a:r>
              <a:rPr lang="mr-IN" dirty="0" smtClean="0"/>
              <a:t> - मात्राओं और वर्णों की संख्या और क्रम की सुविधा के लिये तीन वर्णों के समूह को एक </a:t>
            </a:r>
            <a:r>
              <a:rPr lang="mr-IN" dirty="0" smtClean="0">
                <a:hlinkClick r:id="rId12" tooltip="गण"/>
              </a:rPr>
              <a:t>गण</a:t>
            </a:r>
            <a:r>
              <a:rPr lang="mr-IN" dirty="0" smtClean="0"/>
              <a:t> मान लिया जाता है। गणों की संख्या ८ है - </a:t>
            </a:r>
            <a:r>
              <a:rPr lang="mr-IN" dirty="0" smtClean="0">
                <a:hlinkClick r:id="rId13" tooltip="यगण (पृष्ठ मौजूद नहीं है)"/>
              </a:rPr>
              <a:t>यगण</a:t>
            </a:r>
            <a:r>
              <a:rPr lang="mr-IN" dirty="0" smtClean="0"/>
              <a:t> (।ऽऽ), </a:t>
            </a:r>
            <a:r>
              <a:rPr lang="mr-IN" dirty="0" smtClean="0">
                <a:hlinkClick r:id="rId14" tooltip="मगण (पृष्ठ मौजूद नहीं है)"/>
              </a:rPr>
              <a:t>मगण</a:t>
            </a:r>
            <a:r>
              <a:rPr lang="mr-IN" dirty="0" smtClean="0"/>
              <a:t> (ऽऽऽ), </a:t>
            </a:r>
            <a:r>
              <a:rPr lang="mr-IN" dirty="0" smtClean="0">
                <a:hlinkClick r:id="rId15" tooltip="तगण (पृष्ठ मौजूद नहीं है)"/>
              </a:rPr>
              <a:t>तगण</a:t>
            </a:r>
            <a:r>
              <a:rPr lang="mr-IN" dirty="0" smtClean="0"/>
              <a:t> (ऽऽ।), </a:t>
            </a:r>
            <a:r>
              <a:rPr lang="mr-IN" dirty="0" smtClean="0">
                <a:hlinkClick r:id="rId16" tooltip="रगण (पृष्ठ मौजूद नहीं है)"/>
              </a:rPr>
              <a:t>रगण</a:t>
            </a:r>
            <a:r>
              <a:rPr lang="mr-IN" dirty="0" smtClean="0"/>
              <a:t> (ऽ।ऽ), </a:t>
            </a:r>
            <a:r>
              <a:rPr lang="mr-IN" dirty="0" smtClean="0">
                <a:hlinkClick r:id="rId17" tooltip="जगण (पृष्ठ मौजूद नहीं है)"/>
              </a:rPr>
              <a:t>जगण</a:t>
            </a:r>
            <a:r>
              <a:rPr lang="mr-IN" dirty="0" smtClean="0"/>
              <a:t> (।ऽ।), </a:t>
            </a:r>
            <a:r>
              <a:rPr lang="mr-IN" dirty="0" smtClean="0">
                <a:hlinkClick r:id="rId18" tooltip="भगण (पृष्ठ मौजूद नहीं है)"/>
              </a:rPr>
              <a:t>भगण</a:t>
            </a:r>
            <a:r>
              <a:rPr lang="mr-IN" dirty="0" smtClean="0"/>
              <a:t> (ऽ।।), </a:t>
            </a:r>
            <a:r>
              <a:rPr lang="mr-IN" dirty="0" smtClean="0">
                <a:hlinkClick r:id="rId19" tooltip="नगण (पृष्ठ मौजूद नहीं है)"/>
              </a:rPr>
              <a:t>नगण</a:t>
            </a:r>
            <a:r>
              <a:rPr lang="mr-IN" dirty="0" smtClean="0"/>
              <a:t> (।।।) और </a:t>
            </a:r>
            <a:r>
              <a:rPr lang="mr-IN" dirty="0" smtClean="0">
                <a:hlinkClick r:id="rId20" tooltip="सगण (पृष्ठ मौजूद नहीं है)"/>
              </a:rPr>
              <a:t>सगण</a:t>
            </a:r>
            <a:r>
              <a:rPr lang="mr-IN" dirty="0" smtClean="0"/>
              <a:t> (।।ऽ)।</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06362"/>
          </a:xfrm>
        </p:spPr>
        <p:txBody>
          <a:bodyPr>
            <a:normAutofit fontScale="90000"/>
          </a:bodyPr>
          <a:lstStyle/>
          <a:p>
            <a:endParaRPr lang="en-US" dirty="0"/>
          </a:p>
        </p:txBody>
      </p:sp>
      <p:sp>
        <p:nvSpPr>
          <p:cNvPr id="3" name="Content Placeholder 2"/>
          <p:cNvSpPr>
            <a:spLocks noGrp="1"/>
          </p:cNvSpPr>
          <p:nvPr>
            <p:ph idx="1"/>
          </p:nvPr>
        </p:nvSpPr>
        <p:spPr>
          <a:xfrm>
            <a:off x="381000" y="533400"/>
            <a:ext cx="8305800" cy="6019800"/>
          </a:xfrm>
        </p:spPr>
        <p:style>
          <a:lnRef idx="1">
            <a:schemeClr val="accent4"/>
          </a:lnRef>
          <a:fillRef idx="3">
            <a:schemeClr val="accent4"/>
          </a:fillRef>
          <a:effectRef idx="2">
            <a:schemeClr val="accent4"/>
          </a:effectRef>
          <a:fontRef idx="minor">
            <a:schemeClr val="lt1"/>
          </a:fontRef>
        </p:style>
        <p:txBody>
          <a:bodyPr>
            <a:normAutofit fontScale="92500"/>
          </a:bodyPr>
          <a:lstStyle/>
          <a:p>
            <a:r>
              <a:rPr lang="mr-IN" dirty="0" smtClean="0"/>
              <a:t>गणों को आसानी से याद करने के लिए एक सूत्र बना लिया गया है- </a:t>
            </a:r>
            <a:r>
              <a:rPr lang="mr-IN" b="1" dirty="0" smtClean="0"/>
              <a:t>यमाताराजभानसलगा</a:t>
            </a:r>
            <a:r>
              <a:rPr lang="mr-IN" dirty="0" smtClean="0"/>
              <a:t>। सूत्र के पहले आठ वर्णों में आठ गणों के नाम हैं। अन्तिम दो वर्ण ‘ल’ और ‘ग’ छन्दशास्त्र के </a:t>
            </a:r>
            <a:r>
              <a:rPr lang="mr-IN" dirty="0" smtClean="0">
                <a:hlinkClick r:id="rId2" tooltip="दग्धाक्षर (पृष्ठ मौजूद नहीं है)"/>
              </a:rPr>
              <a:t>दग्धाक्षर</a:t>
            </a:r>
            <a:r>
              <a:rPr lang="mr-IN" dirty="0" smtClean="0"/>
              <a:t> हैं। जिस गण की मात्राओं का स्वरूप जानना हो उसके आगे के दो अक्षरों को इस सूत्र से ले लें जैसे ‘मगण’ का स्वरूप जानने के लिए ‘मा’ तथा उसके आगे के दो अक्षर- ‘ता रा’ = मातारा (ऽऽऽ)।</a:t>
            </a:r>
          </a:p>
          <a:p>
            <a:r>
              <a:rPr lang="mr-IN" dirty="0" smtClean="0"/>
              <a:t>‘गण’ का विचार केवल वर्ण वृत्त में होता है मात्रिक छन्द इस बंधन से मुक्त होते हैं।</a:t>
            </a:r>
          </a:p>
          <a:p>
            <a:r>
              <a:rPr lang="mr-IN" dirty="0" smtClean="0"/>
              <a:t>। ऽ ऽ ऽ । ऽ । । । ऽ</a:t>
            </a:r>
          </a:p>
          <a:p>
            <a:r>
              <a:rPr lang="mr-IN" dirty="0" smtClean="0"/>
              <a:t>य मा ता रा ज भा न स ल गा</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28600" y="228600"/>
            <a:ext cx="8458200" cy="46038"/>
          </a:xfrm>
        </p:spPr>
        <p:txBody>
          <a:bodyPr>
            <a:normAutofit fontScale="90000"/>
          </a:bodyPr>
          <a:lstStyle/>
          <a:p>
            <a:endParaRPr lang="en-US" dirty="0"/>
          </a:p>
        </p:txBody>
      </p:sp>
      <p:sp>
        <p:nvSpPr>
          <p:cNvPr id="3" name="Content Placeholder 2"/>
          <p:cNvSpPr>
            <a:spLocks noGrp="1"/>
          </p:cNvSpPr>
          <p:nvPr>
            <p:ph idx="1"/>
          </p:nvPr>
        </p:nvSpPr>
        <p:spPr>
          <a:xfrm>
            <a:off x="381000" y="533400"/>
            <a:ext cx="8305800" cy="5592763"/>
          </a:xfrm>
        </p:spPr>
        <p:style>
          <a:lnRef idx="1">
            <a:schemeClr val="dk1"/>
          </a:lnRef>
          <a:fillRef idx="2">
            <a:schemeClr val="dk1"/>
          </a:fillRef>
          <a:effectRef idx="1">
            <a:schemeClr val="dk1"/>
          </a:effectRef>
          <a:fontRef idx="minor">
            <a:schemeClr val="dk1"/>
          </a:fontRef>
        </p:style>
        <p:txBody>
          <a:bodyPr/>
          <a:lstStyle/>
          <a:p>
            <a:r>
              <a:rPr lang="mr-IN" dirty="0" smtClean="0"/>
              <a:t>गण     चिह्न      उदाहरण      प्रभाव </a:t>
            </a:r>
          </a:p>
          <a:p>
            <a:r>
              <a:rPr lang="mr-IN" dirty="0" smtClean="0"/>
              <a:t>यगण    (य) ।ऽऽ    नहाना        शुभ् </a:t>
            </a:r>
          </a:p>
          <a:p>
            <a:r>
              <a:rPr lang="mr-IN" dirty="0" smtClean="0"/>
              <a:t>मगण    (मा) ऽऽऽ   आजादी       शुभ् </a:t>
            </a:r>
          </a:p>
          <a:p>
            <a:r>
              <a:rPr lang="mr-IN" dirty="0" smtClean="0"/>
              <a:t>तगण    (ता) ऽऽ।    चालाक       अशुभ् </a:t>
            </a:r>
          </a:p>
          <a:p>
            <a:r>
              <a:rPr lang="mr-IN" dirty="0" smtClean="0"/>
              <a:t>रगण    (रा) ऽ।ऽ    पालना       अशुभ् </a:t>
            </a:r>
          </a:p>
          <a:p>
            <a:r>
              <a:rPr lang="mr-IN" dirty="0" smtClean="0"/>
              <a:t>जगण    (ज) ।ऽ।    करील       अशुभ् </a:t>
            </a:r>
          </a:p>
          <a:p>
            <a:r>
              <a:rPr lang="mr-IN" dirty="0" smtClean="0"/>
              <a:t>भगण    (भा) ऽ।।    बादल       शुभ् </a:t>
            </a:r>
          </a:p>
          <a:p>
            <a:r>
              <a:rPr lang="mr-IN" dirty="0" smtClean="0"/>
              <a:t>नगण    (न) ।।।     कमल        शुभ् </a:t>
            </a:r>
          </a:p>
          <a:p>
            <a:r>
              <a:rPr lang="mr-IN" dirty="0" smtClean="0"/>
              <a:t>सगण    (स) ।।ऽ    कमला       अशुभ</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381000" y="838200"/>
            <a:ext cx="8305800" cy="5287963"/>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mr-IN" b="1" dirty="0" smtClean="0"/>
              <a:t>छंद के प्रकार -</a:t>
            </a:r>
          </a:p>
          <a:p>
            <a:r>
              <a:rPr lang="mr-IN" b="1" dirty="0" smtClean="0">
                <a:hlinkClick r:id="rId2" tooltip="मात्रिक छंद"/>
              </a:rPr>
              <a:t>मात्रिक छंद</a:t>
            </a:r>
            <a:r>
              <a:rPr lang="mr-IN" dirty="0" smtClean="0"/>
              <a:t> ː जिन छंदों में मात्राओं की संख्या निश्चित होती है उन्हें </a:t>
            </a:r>
            <a:r>
              <a:rPr lang="mr-IN" dirty="0" smtClean="0">
                <a:hlinkClick r:id="rId3" tooltip="मात्रिक (पृष्ठ मौजूद नहीं है)"/>
              </a:rPr>
              <a:t>मात्रिक</a:t>
            </a:r>
            <a:r>
              <a:rPr lang="mr-IN" dirty="0" smtClean="0"/>
              <a:t> छंद कहा जाता है। जैसे - </a:t>
            </a:r>
            <a:r>
              <a:rPr lang="mr-IN" dirty="0" smtClean="0">
                <a:hlinkClick r:id="rId4" tooltip="दोहा"/>
              </a:rPr>
              <a:t>दोहा</a:t>
            </a:r>
            <a:r>
              <a:rPr lang="mr-IN" dirty="0" smtClean="0"/>
              <a:t>, </a:t>
            </a:r>
            <a:r>
              <a:rPr lang="mr-IN" dirty="0" smtClean="0">
                <a:hlinkClick r:id="rId5" tooltip="रोला"/>
              </a:rPr>
              <a:t>रोला</a:t>
            </a:r>
            <a:r>
              <a:rPr lang="mr-IN" dirty="0" smtClean="0"/>
              <a:t>, </a:t>
            </a:r>
            <a:r>
              <a:rPr lang="mr-IN" dirty="0" smtClean="0">
                <a:hlinkClick r:id="rId6" tooltip="सोरठा"/>
              </a:rPr>
              <a:t>सोरठा</a:t>
            </a:r>
            <a:r>
              <a:rPr lang="mr-IN" dirty="0" smtClean="0"/>
              <a:t>, </a:t>
            </a:r>
            <a:r>
              <a:rPr lang="mr-IN" dirty="0" smtClean="0">
                <a:hlinkClick r:id="rId7" tooltip="चौपाई"/>
              </a:rPr>
              <a:t>चौपाई</a:t>
            </a:r>
            <a:endParaRPr lang="mr-IN" dirty="0" smtClean="0"/>
          </a:p>
          <a:p>
            <a:r>
              <a:rPr lang="mr-IN" b="1" dirty="0" smtClean="0">
                <a:hlinkClick r:id="rId8" tooltip="वार्णिक छंद (पृष्ठ मौजूद नहीं है)"/>
              </a:rPr>
              <a:t>वार्णिक छंद</a:t>
            </a:r>
            <a:r>
              <a:rPr lang="mr-IN" dirty="0" smtClean="0"/>
              <a:t> ː वर्णों की गणना पर आधारित छंद </a:t>
            </a:r>
            <a:r>
              <a:rPr lang="mr-IN" dirty="0" smtClean="0">
                <a:hlinkClick r:id="rId9" tooltip="वार्णिक (पृष्ठ मौजूद नहीं है)"/>
              </a:rPr>
              <a:t>वार्णिक</a:t>
            </a:r>
            <a:r>
              <a:rPr lang="mr-IN" dirty="0" smtClean="0"/>
              <a:t> छंद कहलाते हैं। जैसे - </a:t>
            </a:r>
            <a:r>
              <a:rPr lang="mr-IN" dirty="0" smtClean="0">
                <a:hlinkClick r:id="rId10" tooltip="घनाक्षरी"/>
              </a:rPr>
              <a:t>घनाक्षरी</a:t>
            </a:r>
            <a:r>
              <a:rPr lang="mr-IN" dirty="0" smtClean="0"/>
              <a:t>, </a:t>
            </a:r>
            <a:r>
              <a:rPr lang="mr-IN" dirty="0" smtClean="0">
                <a:hlinkClick r:id="rId11" tooltip="दण्डक (पृष्ठ मौजूद नहीं है)"/>
              </a:rPr>
              <a:t>दण्डक</a:t>
            </a:r>
            <a:endParaRPr lang="mr-IN" dirty="0" smtClean="0"/>
          </a:p>
          <a:p>
            <a:r>
              <a:rPr lang="mr-IN" b="1" dirty="0" smtClean="0">
                <a:hlinkClick r:id="rId12" tooltip="वर्णवृत (पृष्ठ मौजूद नहीं है)"/>
              </a:rPr>
              <a:t>वर्णवृत</a:t>
            </a:r>
            <a:r>
              <a:rPr lang="mr-IN" dirty="0" smtClean="0"/>
              <a:t> ː सम छंद को वृत कहते हैं। इसमें चारों </a:t>
            </a:r>
            <a:r>
              <a:rPr lang="mr-IN" dirty="0" smtClean="0">
                <a:hlinkClick r:id="rId13" tooltip="चरण (पृष्ठ मौजूद नहीं है)"/>
              </a:rPr>
              <a:t>चरण</a:t>
            </a:r>
            <a:r>
              <a:rPr lang="mr-IN" dirty="0" smtClean="0"/>
              <a:t> समान होते हैं और प्रत्येक </a:t>
            </a:r>
            <a:r>
              <a:rPr lang="mr-IN" dirty="0" smtClean="0">
                <a:hlinkClick r:id="rId13" tooltip="चरण (पृष्ठ मौजूद नहीं है)"/>
              </a:rPr>
              <a:t>चरण</a:t>
            </a:r>
            <a:r>
              <a:rPr lang="mr-IN" dirty="0" smtClean="0"/>
              <a:t> में आने वाले </a:t>
            </a:r>
            <a:r>
              <a:rPr lang="mr-IN" dirty="0" smtClean="0">
                <a:hlinkClick r:id="rId14" tooltip="लघु"/>
              </a:rPr>
              <a:t>लघु</a:t>
            </a:r>
            <a:r>
              <a:rPr lang="mr-IN" dirty="0" smtClean="0"/>
              <a:t> </a:t>
            </a:r>
            <a:r>
              <a:rPr lang="mr-IN" dirty="0" smtClean="0">
                <a:hlinkClick r:id="rId15" tooltip="गुरु"/>
              </a:rPr>
              <a:t>गुरु</a:t>
            </a:r>
            <a:r>
              <a:rPr lang="mr-IN" dirty="0" smtClean="0"/>
              <a:t> मात्राओं का क्रम निश्चित रहता है। जैसे - </a:t>
            </a:r>
            <a:r>
              <a:rPr lang="mr-IN" dirty="0" smtClean="0">
                <a:hlinkClick r:id="rId16" tooltip="द्रुतविलंबित (पृष्ठ मौजूद नहीं है)"/>
              </a:rPr>
              <a:t>द्रुतविलंबित</a:t>
            </a:r>
            <a:r>
              <a:rPr lang="mr-IN" dirty="0" smtClean="0"/>
              <a:t>, </a:t>
            </a:r>
            <a:r>
              <a:rPr lang="mr-IN" dirty="0" smtClean="0">
                <a:hlinkClick r:id="rId17" tooltip="मालिनी"/>
              </a:rPr>
              <a:t>मालिनी</a:t>
            </a:r>
            <a:endParaRPr lang="mr-IN" dirty="0" smtClean="0"/>
          </a:p>
          <a:p>
            <a:r>
              <a:rPr lang="mr-IN" b="1" dirty="0" smtClean="0">
                <a:hlinkClick r:id="rId18" tooltip="मुक्त छंद (पृष्ठ मौजूद नहीं है)"/>
              </a:rPr>
              <a:t>मुक्त छंद</a:t>
            </a:r>
            <a:r>
              <a:rPr lang="mr-IN" dirty="0" smtClean="0"/>
              <a:t>ː भक्तिकाल तक </a:t>
            </a:r>
            <a:r>
              <a:rPr lang="mr-IN" dirty="0" smtClean="0">
                <a:hlinkClick r:id="rId19" tooltip="मुक्त (पृष्ठ मौजूद नहीं है)"/>
              </a:rPr>
              <a:t>मुक्त</a:t>
            </a:r>
            <a:r>
              <a:rPr lang="mr-IN" dirty="0" smtClean="0"/>
              <a:t> छंद का अस्तित्व नहीं था, यह आधुनिक युग की देन है। इसके प्रणेता </a:t>
            </a:r>
            <a:r>
              <a:rPr lang="mr-IN" dirty="0" smtClean="0">
                <a:hlinkClick r:id="rId20" tooltip="सूर्यकान्त त्रिपाठी 'निराला'"/>
              </a:rPr>
              <a:t>सूर्यकान्त त्रिपाठी 'निराला'</a:t>
            </a:r>
            <a:r>
              <a:rPr lang="mr-IN" dirty="0" smtClean="0"/>
              <a:t> माने जाते हैं। मुक्त छंद नियमबद्ध नहीं होते, केवल स्वछंद </a:t>
            </a:r>
            <a:r>
              <a:rPr lang="mr-IN" dirty="0" smtClean="0">
                <a:hlinkClick r:id="rId21" tooltip="गति"/>
              </a:rPr>
              <a:t>गति</a:t>
            </a:r>
            <a:r>
              <a:rPr lang="mr-IN" dirty="0" smtClean="0"/>
              <a:t> और भावपूर्ण </a:t>
            </a:r>
            <a:r>
              <a:rPr lang="mr-IN" dirty="0" smtClean="0">
                <a:hlinkClick r:id="rId22" tooltip="यति"/>
              </a:rPr>
              <a:t>यति</a:t>
            </a:r>
            <a:r>
              <a:rPr lang="mr-IN" dirty="0" smtClean="0"/>
              <a:t> ही मुक्त छंद की विशेषता हैं।</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82562"/>
          </a:xfrm>
        </p:spPr>
        <p:txBody>
          <a:bodyPr>
            <a:normAutofit fontScale="90000"/>
          </a:bodyPr>
          <a:lstStyle/>
          <a:p>
            <a:endParaRPr lang="en-US" dirty="0"/>
          </a:p>
        </p:txBody>
      </p:sp>
      <p:sp>
        <p:nvSpPr>
          <p:cNvPr id="3" name="Content Placeholder 2"/>
          <p:cNvSpPr>
            <a:spLocks noGrp="1"/>
          </p:cNvSpPr>
          <p:nvPr>
            <p:ph idx="1"/>
          </p:nvPr>
        </p:nvSpPr>
        <p:spPr>
          <a:xfrm>
            <a:off x="228600" y="685800"/>
            <a:ext cx="8458200" cy="5440363"/>
          </a:xfrm>
        </p:spPr>
        <p:style>
          <a:lnRef idx="3">
            <a:schemeClr val="lt1"/>
          </a:lnRef>
          <a:fillRef idx="1">
            <a:schemeClr val="accent2"/>
          </a:fillRef>
          <a:effectRef idx="1">
            <a:schemeClr val="accent2"/>
          </a:effectRef>
          <a:fontRef idx="minor">
            <a:schemeClr val="lt1"/>
          </a:fontRef>
        </p:style>
        <p:txBody>
          <a:bodyPr/>
          <a:lstStyle/>
          <a:p>
            <a:r>
              <a:rPr lang="mr-IN" b="1" dirty="0" smtClean="0"/>
              <a:t>काव्य में छंद का महत्त्व -</a:t>
            </a:r>
          </a:p>
          <a:p>
            <a:r>
              <a:rPr lang="mr-IN" dirty="0" smtClean="0"/>
              <a:t>छंद से हृदय को सौंदर्यबोध होता है।</a:t>
            </a:r>
          </a:p>
          <a:p>
            <a:r>
              <a:rPr lang="mr-IN" dirty="0" smtClean="0"/>
              <a:t>छंद मानवीय भावनाओं को झंकृत करते हैं।</a:t>
            </a:r>
          </a:p>
          <a:p>
            <a:r>
              <a:rPr lang="mr-IN" dirty="0" smtClean="0"/>
              <a:t>छंद में स्थायित्व होता है।</a:t>
            </a:r>
          </a:p>
          <a:p>
            <a:r>
              <a:rPr lang="mr-IN" dirty="0" smtClean="0"/>
              <a:t>छंद सरस होने के कारण मन को भाते हैं।</a:t>
            </a:r>
          </a:p>
          <a:p>
            <a:r>
              <a:rPr lang="mr-IN" dirty="0" smtClean="0"/>
              <a:t>छंद के निश्चित आधार पर आधारित होने के कारण वे सुगमतापूर्वक कण्ठस्त हो जाते हैं।</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1087</Words>
  <Application>Microsoft Office PowerPoint</Application>
  <PresentationFormat>On-screen Show (4:3)</PresentationFormat>
  <Paragraphs>53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छंद </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छंद </dc:title>
  <dc:creator>dell</dc:creator>
  <cp:lastModifiedBy>dell</cp:lastModifiedBy>
  <cp:revision>8</cp:revision>
  <dcterms:created xsi:type="dcterms:W3CDTF">2018-08-20T03:21:02Z</dcterms:created>
  <dcterms:modified xsi:type="dcterms:W3CDTF">2018-08-20T03:51:39Z</dcterms:modified>
</cp:coreProperties>
</file>