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F4-7F8D-49FC-A230-D3F7C3132A7A}" type="datetimeFigureOut">
              <a:rPr lang="en-IN" smtClean="0"/>
              <a:pPr/>
              <a:t>01-12-2019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C1ED-1E9C-45A6-9C6F-4DBC7CF5D6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5123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F4-7F8D-49FC-A230-D3F7C3132A7A}" type="datetimeFigureOut">
              <a:rPr lang="en-IN" smtClean="0"/>
              <a:pPr/>
              <a:t>01-12-2019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C1ED-1E9C-45A6-9C6F-4DBC7CF5D6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0567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F4-7F8D-49FC-A230-D3F7C3132A7A}" type="datetimeFigureOut">
              <a:rPr lang="en-IN" smtClean="0"/>
              <a:pPr/>
              <a:t>01-12-2019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C1ED-1E9C-45A6-9C6F-4DBC7CF5D6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4237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F4-7F8D-49FC-A230-D3F7C3132A7A}" type="datetimeFigureOut">
              <a:rPr lang="en-IN" smtClean="0"/>
              <a:pPr/>
              <a:t>01-12-2019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C1ED-1E9C-45A6-9C6F-4DBC7CF5D6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2215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F4-7F8D-49FC-A230-D3F7C3132A7A}" type="datetimeFigureOut">
              <a:rPr lang="en-IN" smtClean="0"/>
              <a:pPr/>
              <a:t>01-12-2019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C1ED-1E9C-45A6-9C6F-4DBC7CF5D6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6532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F4-7F8D-49FC-A230-D3F7C3132A7A}" type="datetimeFigureOut">
              <a:rPr lang="en-IN" smtClean="0"/>
              <a:pPr/>
              <a:t>01-12-2019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C1ED-1E9C-45A6-9C6F-4DBC7CF5D6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1335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F4-7F8D-49FC-A230-D3F7C3132A7A}" type="datetimeFigureOut">
              <a:rPr lang="en-IN" smtClean="0"/>
              <a:pPr/>
              <a:t>01-12-2019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C1ED-1E9C-45A6-9C6F-4DBC7CF5D6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8945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F4-7F8D-49FC-A230-D3F7C3132A7A}" type="datetimeFigureOut">
              <a:rPr lang="en-IN" smtClean="0"/>
              <a:pPr/>
              <a:t>01-12-2019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C1ED-1E9C-45A6-9C6F-4DBC7CF5D6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03952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F4-7F8D-49FC-A230-D3F7C3132A7A}" type="datetimeFigureOut">
              <a:rPr lang="en-IN" smtClean="0"/>
              <a:pPr/>
              <a:t>01-12-2019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C1ED-1E9C-45A6-9C6F-4DBC7CF5D6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3758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F4-7F8D-49FC-A230-D3F7C3132A7A}" type="datetimeFigureOut">
              <a:rPr lang="en-IN" smtClean="0"/>
              <a:pPr/>
              <a:t>01-12-2019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C1ED-1E9C-45A6-9C6F-4DBC7CF5D6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8766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F4-7F8D-49FC-A230-D3F7C3132A7A}" type="datetimeFigureOut">
              <a:rPr lang="en-IN" smtClean="0"/>
              <a:pPr/>
              <a:t>01-12-2019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C1ED-1E9C-45A6-9C6F-4DBC7CF5D6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745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C7CF4-7F8D-49FC-A230-D3F7C3132A7A}" type="datetimeFigureOut">
              <a:rPr lang="en-IN" smtClean="0"/>
              <a:pPr/>
              <a:t>01-12-2019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DC1ED-1E9C-45A6-9C6F-4DBC7CF5D6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15847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772400" cy="1470025"/>
          </a:xfrm>
        </p:spPr>
        <p:txBody>
          <a:bodyPr/>
          <a:lstStyle/>
          <a:p>
            <a:r>
              <a:rPr lang="mr-IN" u="sng" dirty="0" smtClean="0">
                <a:latin typeface="Mangal" pitchFamily="18" charset="0"/>
                <a:cs typeface="+mn-cs"/>
              </a:rPr>
              <a:t>बहुउद्देशीय सेवा सहकारी संस्था</a:t>
            </a:r>
            <a:endParaRPr lang="en-IN" u="sng" dirty="0">
              <a:latin typeface="Mangal" pitchFamily="18" charset="0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060848"/>
            <a:ext cx="6400800" cy="468052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mr-IN" dirty="0" smtClean="0"/>
              <a:t> </a:t>
            </a:r>
            <a:r>
              <a:rPr lang="mr-IN" u="sng" dirty="0" smtClean="0"/>
              <a:t>प्रास्ताविक  </a:t>
            </a:r>
            <a:r>
              <a:rPr lang="mr-IN" dirty="0" smtClean="0"/>
              <a:t>            </a:t>
            </a:r>
          </a:p>
          <a:p>
            <a:pPr algn="l"/>
            <a:endParaRPr lang="mr-IN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mr-IN" u="sng" dirty="0" smtClean="0"/>
              <a:t>बहुउद्देशीय सहकारी संस्थाचा अर्थ </a:t>
            </a:r>
            <a:r>
              <a:rPr lang="mr-IN" dirty="0" smtClean="0"/>
              <a:t>–</a:t>
            </a:r>
            <a:endParaRPr lang="mr-IN" sz="28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mr-IN" u="sng" dirty="0" smtClean="0"/>
              <a:t>रिझर्व बँक ऑफ इंडिया-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mr-IN" dirty="0" smtClean="0"/>
              <a:t>“</a:t>
            </a:r>
            <a:r>
              <a:rPr lang="mr-IN" sz="2800" dirty="0" smtClean="0"/>
              <a:t>शेती व शेतकरी यांच्या आर्थिक पुर्नवसनाची प्रक्रिया किंवा तंत्र म्हणजे बहुउद्देशीय संस्था होय”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mr-IN" sz="2800" u="sng" dirty="0" smtClean="0"/>
              <a:t>सभासदत्व व कार्यक्षेत्र- </a:t>
            </a:r>
          </a:p>
          <a:p>
            <a:pPr algn="l"/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489778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mr-IN" sz="2800" dirty="0" smtClean="0"/>
              <a:t>9.  प्रभावी नियंत्रणाचा अभाव-</a:t>
            </a:r>
          </a:p>
          <a:p>
            <a:pPr marL="0" indent="0">
              <a:buNone/>
            </a:pPr>
            <a:r>
              <a:rPr lang="mr-IN" sz="2800" dirty="0" smtClean="0"/>
              <a:t>10. थकबाकीची समस्या-</a:t>
            </a:r>
          </a:p>
          <a:p>
            <a:r>
              <a:rPr lang="mr-IN" u="sng" dirty="0" smtClean="0"/>
              <a:t>राज्य सहकारी बँकांमधील दोष दूर करण्यासाठी उपाय-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शाखा विस्तार-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सभासदत्व-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संचालक मंडळाची पुनर्रचना-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रिझर्व्ह बँके मार्फत निरीक्षण-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मुख्य कार्यकारी अधिकार्याची नियुक्ती-</a:t>
            </a:r>
          </a:p>
          <a:p>
            <a:pPr marL="514350" indent="-514350">
              <a:buFont typeface="+mj-lt"/>
              <a:buAutoNum type="arabicPeriod"/>
            </a:pPr>
            <a:endParaRPr lang="mr-IN" sz="2800" u="sng" dirty="0" smtClean="0"/>
          </a:p>
          <a:p>
            <a:pPr marL="0" indent="0">
              <a:buNone/>
            </a:pPr>
            <a:endParaRPr lang="mr-IN" sz="2800" dirty="0" smtClean="0"/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3183495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r-IN" sz="2800" dirty="0" smtClean="0"/>
              <a:t>6.  सरकारने भागीदारी वाढवावी-</a:t>
            </a:r>
          </a:p>
          <a:p>
            <a:pPr marL="0" indent="0">
              <a:buNone/>
            </a:pPr>
            <a:r>
              <a:rPr lang="mr-IN" sz="2800" dirty="0" smtClean="0"/>
              <a:t>7.  राज्य सरकार मार्फत अनुदाने-</a:t>
            </a:r>
          </a:p>
          <a:p>
            <a:pPr marL="0" indent="0">
              <a:buNone/>
            </a:pPr>
            <a:r>
              <a:rPr lang="mr-IN" sz="2800" dirty="0" smtClean="0"/>
              <a:t>8.  प्रशिक्षणावर भर-</a:t>
            </a:r>
          </a:p>
          <a:p>
            <a:pPr marL="0" indent="0">
              <a:buNone/>
            </a:pPr>
            <a:r>
              <a:rPr lang="mr-IN" sz="2800" dirty="0" smtClean="0"/>
              <a:t>9.  मध्यम मुदतीचा पतपुरवठा-</a:t>
            </a:r>
          </a:p>
          <a:p>
            <a:pPr marL="0" indent="0">
              <a:buNone/>
            </a:pPr>
            <a:r>
              <a:rPr lang="mr-IN" sz="2800" dirty="0" smtClean="0"/>
              <a:t>10. कार्यक्षम नियंत्रण व्यवस्था-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3084294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u="sng" dirty="0" smtClean="0"/>
              <a:t>समारोप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r-IN" sz="2800" dirty="0" smtClean="0"/>
              <a:t>अशा प्रकारे आपल्याल्या राज्य सहकारी बँकेची कार्ये, महत्व, समस्या व त्या वरील उपाय योजना याचा अभ्यास वरील माहिती द्वारे करता येतो.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310170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u="sng" dirty="0" smtClean="0"/>
              <a:t>राष्ट्रीय शेती सहकारी खरेदी-विक्री महासंघ</a:t>
            </a:r>
            <a:r>
              <a:rPr lang="mr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r-IN" u="sng" dirty="0" smtClean="0"/>
              <a:t>प्रास्ताविक-</a:t>
            </a:r>
          </a:p>
          <a:p>
            <a:endParaRPr lang="mr-IN" u="sng" dirty="0" smtClean="0"/>
          </a:p>
          <a:p>
            <a:r>
              <a:rPr lang="mr-IN" u="sng" dirty="0" smtClean="0"/>
              <a:t>नाफेडची स्थापना –</a:t>
            </a:r>
          </a:p>
          <a:p>
            <a:pPr marL="0" indent="0">
              <a:buNone/>
            </a:pPr>
            <a:r>
              <a:rPr lang="mr-IN" sz="2800" dirty="0" smtClean="0"/>
              <a:t> ‘राष्ट्रीय शेती सहकारी खरेदी –विक्री महासंघ’ (नाफेड) ची स्थापना ऑक्टोंबर ,१९५८ मध्ये झाली.</a:t>
            </a:r>
          </a:p>
          <a:p>
            <a:endParaRPr lang="mr-IN" sz="2800" dirty="0"/>
          </a:p>
          <a:p>
            <a:r>
              <a:rPr lang="mr-IN" u="sng" dirty="0" smtClean="0"/>
              <a:t>नाफेडची उद्दिष्टे –</a:t>
            </a:r>
          </a:p>
          <a:p>
            <a:r>
              <a:rPr lang="mr-IN" u="sng" dirty="0" smtClean="0"/>
              <a:t>सभासदत्व-</a:t>
            </a:r>
          </a:p>
          <a:p>
            <a:r>
              <a:rPr lang="mr-IN" u="sng" dirty="0" smtClean="0"/>
              <a:t>भागभांडवल-</a:t>
            </a:r>
          </a:p>
          <a:p>
            <a:r>
              <a:rPr lang="mr-IN" u="sng" dirty="0" smtClean="0"/>
              <a:t>व्यवस्थापन- </a:t>
            </a:r>
            <a:r>
              <a:rPr lang="mr-IN" sz="2800" dirty="0" smtClean="0"/>
              <a:t>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1372902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u="sng" dirty="0" smtClean="0"/>
              <a:t>नाफेडची प्रगती –</a:t>
            </a:r>
          </a:p>
          <a:p>
            <a:r>
              <a:rPr lang="mr-IN" u="sng" dirty="0" smtClean="0"/>
              <a:t>नाफेडची भूमिका किंवा कार्ये -</a:t>
            </a:r>
            <a:endParaRPr lang="mr-IN" u="sng" dirty="0"/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राज्यांतर्गत व्यापाराला उत्तेजन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वस्तू महामंडळांमध्ये  समन्वय-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निर्यात व्यापारात वृद्धी-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शेतमालाच्या आयातीचे धोरण-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अन्नधान्याच्या खरेदी-विक्रीचे व्यवहार-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प्रोत्साहनपर कार्ये – </a:t>
            </a:r>
          </a:p>
        </p:txBody>
      </p:sp>
    </p:spTree>
    <p:extLst>
      <p:ext uri="{BB962C8B-B14F-4D97-AF65-F5344CB8AC3E}">
        <p14:creationId xmlns:p14="http://schemas.microsoft.com/office/powerpoint/2010/main" xmlns="" val="4162359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7"/>
            </a:pPr>
            <a:r>
              <a:rPr lang="mr-IN" sz="2800" dirty="0" smtClean="0"/>
              <a:t>प्रादेशिक विषमता दूर करण्यास साहाय्य-</a:t>
            </a:r>
          </a:p>
          <a:p>
            <a:pPr marL="514350" indent="-514350">
              <a:buAutoNum type="arabicPeriod" startAt="7"/>
            </a:pPr>
            <a:r>
              <a:rPr lang="mr-IN" sz="2800" dirty="0" smtClean="0"/>
              <a:t>व्यवस्थापकीय साहाय्य-</a:t>
            </a:r>
          </a:p>
          <a:p>
            <a:pPr marL="514350" indent="-514350">
              <a:buAutoNum type="arabicPeriod" startAt="7"/>
            </a:pPr>
            <a:r>
              <a:rPr lang="mr-IN" sz="2800" dirty="0" smtClean="0"/>
              <a:t>पतपुरवठा व खरेदी– विक्री यात समन्वय-</a:t>
            </a:r>
          </a:p>
          <a:p>
            <a:pPr marL="514350" indent="-514350">
              <a:buAutoNum type="arabicPeriod" startAt="7"/>
            </a:pPr>
            <a:r>
              <a:rPr lang="mr-IN" sz="2800" dirty="0" smtClean="0"/>
              <a:t>बाजार संशोधन –</a:t>
            </a:r>
          </a:p>
          <a:p>
            <a:pPr marL="514350" indent="-514350">
              <a:buAutoNum type="arabicPeriod" startAt="7"/>
            </a:pPr>
            <a:r>
              <a:rPr lang="mr-IN" sz="2800" dirty="0" smtClean="0"/>
              <a:t>तुटीच्या राज्यांना शेतमालाचा पुरवठा-</a:t>
            </a:r>
          </a:p>
          <a:p>
            <a:pPr marL="514350" indent="-514350">
              <a:buAutoNum type="arabicPeriod" startAt="7"/>
            </a:pPr>
            <a:r>
              <a:rPr lang="mr-IN" sz="2800" dirty="0" smtClean="0"/>
              <a:t>आधारभूत किमतीचे धोरण –</a:t>
            </a:r>
          </a:p>
          <a:p>
            <a:pPr marL="0" indent="0">
              <a:buNone/>
            </a:pPr>
            <a:endParaRPr lang="mr-IN" sz="2800" dirty="0" smtClean="0"/>
          </a:p>
          <a:p>
            <a:pPr marL="0" indent="0">
              <a:buNone/>
            </a:pPr>
            <a:endParaRPr lang="mr-IN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984437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समारोप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2800" dirty="0" smtClean="0"/>
              <a:t>शेतमालाचे उप्तादन ,विक्री ,साठा,प्रक्रिया ,वितरण इत्यादी सर्वच बाबतीत नाफेडने फार मोठे कार्य केले आहे.सर्व राज्यस्तरिय संस्थाच्या कार्यात एकसूत्रीपणा निर्माण करणे ,त्याच्या कार्यात समन्वय साधणे,त्यांची कार्यक्षमता वाढविणे व खरेदी –विक्री क्षेत्रातील सहकारी चळवळ वाढविणे या दृष्टीने नाफेडचे कार्य महत्त्वाचे आहे.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358052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u="sng" dirty="0" smtClean="0"/>
              <a:t>भारतातील दुग्ध सहकारी संस्था .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u="sng" dirty="0" smtClean="0"/>
              <a:t>प्रास्ताविक-</a:t>
            </a:r>
          </a:p>
          <a:p>
            <a:r>
              <a:rPr lang="mr-IN" u="sng" dirty="0" smtClean="0"/>
              <a:t>दुग्धव्यवसाय सहकारी संस्थाचे महत्त्व-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रोजगार वृद्धी-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उत्पन्नात व राहणीमानात सुधारणा-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आर्थिक पुर्नवसन-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बचतीस प्रोत्साहन-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पूरक व्यवसाय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सुलभ तत्र-</a:t>
            </a:r>
          </a:p>
          <a:p>
            <a:pPr marL="514350" indent="-514350">
              <a:buFont typeface="+mj-lt"/>
              <a:buAutoNum type="arabicPeriod"/>
            </a:pPr>
            <a:endParaRPr lang="mr-IN" sz="2800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46944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r-IN" sz="2800" dirty="0" smtClean="0"/>
              <a:t>7. भांडवलाची उपलब्धता –</a:t>
            </a:r>
          </a:p>
          <a:p>
            <a:pPr marL="0" indent="0">
              <a:buNone/>
            </a:pPr>
            <a:r>
              <a:rPr lang="mr-IN" sz="2800" dirty="0" smtClean="0"/>
              <a:t>8. किफायतशीर किंमत –</a:t>
            </a:r>
          </a:p>
          <a:p>
            <a:pPr marL="0" indent="0">
              <a:buNone/>
            </a:pPr>
            <a:r>
              <a:rPr lang="mr-IN" sz="2800" dirty="0" smtClean="0"/>
              <a:t>9. प्रक्रिया-</a:t>
            </a:r>
          </a:p>
          <a:p>
            <a:pPr marL="0" indent="0">
              <a:buNone/>
            </a:pPr>
            <a:r>
              <a:rPr lang="mr-IN" sz="2800" dirty="0" smtClean="0"/>
              <a:t>10. मार्गदर्शन-</a:t>
            </a:r>
          </a:p>
          <a:p>
            <a:pPr marL="0" indent="0">
              <a:buNone/>
            </a:pPr>
            <a:r>
              <a:rPr lang="mr-IN" sz="2800" dirty="0" smtClean="0"/>
              <a:t>11. दुग्ध आवश्यकता-</a:t>
            </a:r>
          </a:p>
          <a:p>
            <a:r>
              <a:rPr lang="mr-IN" u="sng" dirty="0" smtClean="0"/>
              <a:t>स्थापना व संघटन </a:t>
            </a:r>
            <a:r>
              <a:rPr lang="mr-IN" sz="2800" dirty="0" smtClean="0"/>
              <a:t>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संयुक्त दूध उप्तादनसंस्था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सहकारी दुध विक्री संस्था -</a:t>
            </a:r>
            <a:endParaRPr lang="en-IN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12345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u="sng" dirty="0" smtClean="0"/>
              <a:t>भांडवल –</a:t>
            </a:r>
          </a:p>
          <a:p>
            <a:r>
              <a:rPr lang="mr-IN" u="sng" dirty="0" smtClean="0"/>
              <a:t>भारतातील सहकारी दुग्धव्यवसाय-</a:t>
            </a:r>
          </a:p>
          <a:p>
            <a:r>
              <a:rPr lang="mr-IN" u="sng" dirty="0" smtClean="0"/>
              <a:t>भारतातील सहकारी दुग्धव्यवसायाची प्रगती-</a:t>
            </a:r>
          </a:p>
          <a:p>
            <a:r>
              <a:rPr lang="mr-IN" u="sng" dirty="0" smtClean="0"/>
              <a:t>सहकारी दुग्धव्यवसायाची सध:स्तिथी-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दुग्ध सहकारी संस्थांची संख्या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सभासद संख्या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दुग्धोत्पादन-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दुधाची दरडोई उपलब्धता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दुधाचे विपणन -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1699258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rgbClr val="990000"/>
                </a:solidFill>
              </a:rPr>
              <a:t>B. A. II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Semester III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>
                <a:solidFill>
                  <a:srgbClr val="00B0F0"/>
                </a:solidFill>
              </a:rPr>
              <a:t>Co-operation (IDS)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mr-IN" sz="2800" dirty="0" smtClean="0"/>
              <a:t>6. स्थूल परिणाम –</a:t>
            </a:r>
          </a:p>
          <a:p>
            <a:pPr marL="0" indent="0">
              <a:buNone/>
            </a:pPr>
            <a:r>
              <a:rPr lang="mr-IN" sz="2800" dirty="0" smtClean="0"/>
              <a:t>7. नव्या तत्रज्ञानाचा वापर –</a:t>
            </a:r>
          </a:p>
          <a:p>
            <a:r>
              <a:rPr lang="mr-IN" u="sng" dirty="0" smtClean="0"/>
              <a:t> दुग्धव्यवसाय सहकारी संस्थाच्या समस्या-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संस्थेकडून अपुरे सहकार्य-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असमाधानकारक दुध पुरवठा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अर्थक्षम दूध संस्था-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अपुरा कर्ज पुरवठा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संस्थेविषयी अनास्था-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खाजगी संस्थांबरोबर स्पर्धा-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1013240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r-IN" sz="2800" dirty="0" smtClean="0"/>
              <a:t>7. दूध संकलन समस्या –</a:t>
            </a:r>
          </a:p>
          <a:p>
            <a:pPr marL="0" indent="0">
              <a:buNone/>
            </a:pPr>
            <a:r>
              <a:rPr lang="mr-IN" sz="2800" dirty="0" smtClean="0"/>
              <a:t>8. आरोग्यास हानीकारक </a:t>
            </a:r>
            <a:r>
              <a:rPr lang="mr-IN" dirty="0" smtClean="0"/>
              <a:t>–</a:t>
            </a:r>
          </a:p>
          <a:p>
            <a:pPr marL="0" indent="0">
              <a:buNone/>
            </a:pPr>
            <a:r>
              <a:rPr lang="mr-IN" sz="2800" dirty="0" smtClean="0"/>
              <a:t>9. दूधाच्या किमतीबाबत सातत्य नाही –</a:t>
            </a:r>
          </a:p>
          <a:p>
            <a:pPr marL="0" indent="0">
              <a:buNone/>
            </a:pPr>
            <a:r>
              <a:rPr lang="mr-IN" sz="2800" dirty="0" smtClean="0"/>
              <a:t>10. चाय्राची कमतरता-</a:t>
            </a:r>
          </a:p>
          <a:p>
            <a:pPr marL="0" indent="0">
              <a:buNone/>
            </a:pPr>
            <a:r>
              <a:rPr lang="mr-IN" sz="2800" dirty="0" smtClean="0"/>
              <a:t>11. दूधाच्या तपासणीत घट-</a:t>
            </a:r>
          </a:p>
          <a:p>
            <a:pPr marL="0" indent="0">
              <a:buNone/>
            </a:pPr>
            <a:r>
              <a:rPr lang="mr-IN" sz="2800" dirty="0" smtClean="0"/>
              <a:t>12. दुधातील घट व नुकसान –</a:t>
            </a:r>
          </a:p>
          <a:p>
            <a:pPr marL="0" indent="0">
              <a:buNone/>
            </a:pPr>
            <a:r>
              <a:rPr lang="mr-IN" sz="2800" dirty="0" smtClean="0"/>
              <a:t>13. दूध उप्तादक व दूध ग्राहक यांच्या किमतीत           तफावत -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66728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r-IN" sz="2800" dirty="0" smtClean="0"/>
              <a:t>13. अपुरी वाहतूक व्यवस्था –</a:t>
            </a:r>
          </a:p>
          <a:p>
            <a:pPr marL="0" indent="0">
              <a:buNone/>
            </a:pPr>
            <a:r>
              <a:rPr lang="mr-IN" sz="2800" dirty="0" smtClean="0"/>
              <a:t>14. दूध तपासणी उपकरणाची कमतरता –</a:t>
            </a:r>
          </a:p>
          <a:p>
            <a:pPr marL="0" indent="0">
              <a:buNone/>
            </a:pPr>
            <a:r>
              <a:rPr lang="mr-IN" sz="2800" dirty="0" smtClean="0"/>
              <a:t>15. असमतोल विकास –</a:t>
            </a:r>
          </a:p>
          <a:p>
            <a:pPr marL="0" indent="0">
              <a:buNone/>
            </a:pPr>
            <a:r>
              <a:rPr lang="mr-IN" sz="2800" dirty="0" smtClean="0"/>
              <a:t>16. योग्य प्रशिक्षणाचा अभाव –</a:t>
            </a:r>
          </a:p>
          <a:p>
            <a:pPr marL="0" indent="0">
              <a:buNone/>
            </a:pPr>
            <a:r>
              <a:rPr lang="mr-IN" sz="2800" dirty="0" smtClean="0"/>
              <a:t>17. झोनबंदीची समस्या-</a:t>
            </a:r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2553718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u="sng" dirty="0" smtClean="0"/>
              <a:t>समारोप 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2800" dirty="0" smtClean="0"/>
              <a:t>         भारतातील दुग्ध सहकारी संस्था या – प्रकरणात आपल्याला दुग्ध व्यवसायाचे -     महत्त्व,फायदे,भांडवल,स्थापना,वसंघटन,प्रगती,दुग्धव्यव--साय सहकारी संस्थाच्या समस्या याचा अभ्यास करता येईल .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414278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u="sng" dirty="0" smtClean="0"/>
              <a:t>बहुउद्देशीय सेवा सहकारी संस्थाची उद्दिष्टे/कार्ये –</a:t>
            </a:r>
          </a:p>
          <a:p>
            <a:endParaRPr lang="mr-IN" u="sng" dirty="0" smtClean="0"/>
          </a:p>
          <a:p>
            <a:r>
              <a:rPr lang="mr-IN" u="sng" dirty="0" smtClean="0"/>
              <a:t>बहुउद्देशीय सहकारी संस्थाचे महत्त्व-</a:t>
            </a:r>
          </a:p>
          <a:p>
            <a:endParaRPr lang="mr-IN" u="sng" dirty="0" smtClean="0"/>
          </a:p>
          <a:p>
            <a:r>
              <a:rPr lang="mr-IN" u="sng" dirty="0" smtClean="0"/>
              <a:t>बहुउद्देशीय सहकारी संस्थावरील मर्यादा-</a:t>
            </a:r>
          </a:p>
          <a:p>
            <a:endParaRPr lang="mr-IN" u="sng" dirty="0"/>
          </a:p>
          <a:p>
            <a:r>
              <a:rPr lang="mr-IN" u="sng" dirty="0" smtClean="0"/>
              <a:t>बहुउद्देशीय संस्थाची प्रगती -</a:t>
            </a:r>
            <a:endParaRPr lang="en-IN" u="sng" dirty="0"/>
          </a:p>
        </p:txBody>
      </p:sp>
    </p:spTree>
    <p:extLst>
      <p:ext uri="{BB962C8B-B14F-4D97-AF65-F5344CB8AC3E}">
        <p14:creationId xmlns:p14="http://schemas.microsoft.com/office/powerpoint/2010/main" xmlns="" val="3813679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u="sng" dirty="0" smtClean="0"/>
              <a:t>बहुउद्देशीय सहकारी संस्थाच्या समस्या-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अपुरे भांडवल-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वित्तीय साहाय्याचा अभाव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व्यवस्थापकीय समस्या-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खरेदी – विक्रीकडे दुर्लक्ष-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बिगर पतपुरवठा कार्याकडे दुर्लक्ष-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तांत्रिक मार्गदर्शनाचा अभाव-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संस्था स्थापण्याची घाई-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कार्याचा व्याप क्षमते पलीकडे-</a:t>
            </a:r>
            <a:endParaRPr lang="en-IN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403240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dirty="0" smtClean="0"/>
              <a:t>बहुउद्देशीय सहकारी संस्था सुधारण्यासाठी उपाययोजना-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कार्यक्षेत्रात वाढ-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सरकारी भागीदारी-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सभासदात वाढ-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प्रशिक्षित कर्मचारी वर्ग-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व्यवस्थापकीय अनुदान-</a:t>
            </a:r>
          </a:p>
          <a:p>
            <a:r>
              <a:rPr lang="mr-IN" sz="2800" dirty="0" smtClean="0"/>
              <a:t>प्राथमिक सहकारी पथपुरवठा संस्था-</a:t>
            </a:r>
          </a:p>
          <a:p>
            <a:r>
              <a:rPr lang="mr-IN" sz="2800" dirty="0" smtClean="0"/>
              <a:t>सहकारी पतपुरवठा रचना-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1219164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समारोप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2800" dirty="0" smtClean="0"/>
              <a:t>सहकारी संस्था निरनिराळ्या उद्देशाने स्थापन केल्या जातात. काही वेळा सहकारी संस्था एखाद्या उद्देशाने स्थापन केल्या जातात,तरकाही वेळा सहकारी संस्थ्येच्या स्थापनेमागील उद्दिष्टे अनेक व वेगवेगळे असतात. अशाप्रकारे आपणास बहुउद्देशीय सेवा सहकारी संस्थांची कार्य, महत्व, समस्या व त्या वरील उपाय योजना यांचा अभ्यास करता येतो.</a:t>
            </a:r>
          </a:p>
        </p:txBody>
      </p:sp>
    </p:spTree>
    <p:extLst>
      <p:ext uri="{BB962C8B-B14F-4D97-AF65-F5344CB8AC3E}">
        <p14:creationId xmlns:p14="http://schemas.microsoft.com/office/powerpoint/2010/main" xmlns="" val="2674195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u="sng" dirty="0" smtClean="0"/>
              <a:t>राज्य सहकारी बँका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u="sng" dirty="0" smtClean="0"/>
              <a:t>प्रास्ताविक-</a:t>
            </a:r>
          </a:p>
          <a:p>
            <a:r>
              <a:rPr lang="mr-IN" sz="2800" dirty="0" smtClean="0"/>
              <a:t> राज्यसहकारी बँक राज्य पातळीवर कार्य करते. सहकारी पतपुरवठा चळवळीतील सर्वोच्च बँका म्हणून या बँकेचा उल्लेख केला जातो.</a:t>
            </a:r>
          </a:p>
          <a:p>
            <a:r>
              <a:rPr lang="mr-IN" u="sng" dirty="0" smtClean="0"/>
              <a:t>उद्दिष्टे किंवा कार्ये-</a:t>
            </a:r>
          </a:p>
          <a:p>
            <a:r>
              <a:rPr lang="mr-IN" u="sng" dirty="0" smtClean="0"/>
              <a:t>सभासदत्व-</a:t>
            </a:r>
          </a:p>
          <a:p>
            <a:r>
              <a:rPr lang="mr-IN" u="sng" dirty="0" smtClean="0"/>
              <a:t>भांडवली रचना-</a:t>
            </a:r>
          </a:p>
          <a:p>
            <a:r>
              <a:rPr lang="mr-IN" u="sng" dirty="0" smtClean="0"/>
              <a:t>व्यवस्थापन-</a:t>
            </a:r>
          </a:p>
          <a:p>
            <a:endParaRPr lang="mr-IN" sz="2800" dirty="0"/>
          </a:p>
        </p:txBody>
      </p:sp>
    </p:spTree>
    <p:extLst>
      <p:ext uri="{BB962C8B-B14F-4D97-AF65-F5344CB8AC3E}">
        <p14:creationId xmlns:p14="http://schemas.microsoft.com/office/powerpoint/2010/main" xmlns="" val="2967872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u="sng" dirty="0" smtClean="0"/>
              <a:t>प्रगती व सद्यस्थिती-</a:t>
            </a:r>
          </a:p>
          <a:p>
            <a:endParaRPr lang="mr-IN" u="sng" dirty="0" smtClean="0"/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बँकांची संख्या-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शाखा विस्तार-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ठेवी-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भांडवलात वाढ-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कर्ज व्यवहार-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उत्पनात वाढ-</a:t>
            </a:r>
          </a:p>
          <a:p>
            <a:pPr marL="514350" indent="-514350">
              <a:buFont typeface="+mj-lt"/>
              <a:buAutoNum type="arabicPeriod"/>
            </a:pPr>
            <a:endParaRPr lang="en-IN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3599390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u="sng" dirty="0" smtClean="0"/>
              <a:t>राज्य सहकारी बँकांच्या समस्या/दोष-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विषम प्रगती-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अपुऱ्या ठेवी-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पुरेशा भांडवलाचा आभाव-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सदोष कर्जव्यवहार-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कर्जवसुलीत त्रुटी-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व्यक्तिगत कर्ज-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मध्यमकालीन कर्जाकडे दुर्लक्ष-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अयोग्य गुंतवणूक-</a:t>
            </a:r>
          </a:p>
        </p:txBody>
      </p:sp>
    </p:spTree>
    <p:extLst>
      <p:ext uri="{BB962C8B-B14F-4D97-AF65-F5344CB8AC3E}">
        <p14:creationId xmlns:p14="http://schemas.microsoft.com/office/powerpoint/2010/main" xmlns="" val="4191939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664</Words>
  <Application>Microsoft Office PowerPoint</Application>
  <PresentationFormat>On-screen Show (4:3)</PresentationFormat>
  <Paragraphs>153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बहुउद्देशीय सेवा सहकारी संस्था</vt:lpstr>
      <vt:lpstr>Slide 2</vt:lpstr>
      <vt:lpstr>Slide 3</vt:lpstr>
      <vt:lpstr>Slide 4</vt:lpstr>
      <vt:lpstr>Slide 5</vt:lpstr>
      <vt:lpstr>समारोप</vt:lpstr>
      <vt:lpstr>राज्य सहकारी बँका</vt:lpstr>
      <vt:lpstr>Slide 8</vt:lpstr>
      <vt:lpstr>Slide 9</vt:lpstr>
      <vt:lpstr>Slide 10</vt:lpstr>
      <vt:lpstr>Slide 11</vt:lpstr>
      <vt:lpstr>समारोप</vt:lpstr>
      <vt:lpstr>राष्ट्रीय शेती सहकारी खरेदी-विक्री महासंघ.</vt:lpstr>
      <vt:lpstr>Slide 14</vt:lpstr>
      <vt:lpstr>Slide 15</vt:lpstr>
      <vt:lpstr>समारोप </vt:lpstr>
      <vt:lpstr>भारतातील दुग्ध सहकारी संस्था .</vt:lpstr>
      <vt:lpstr>Slide 18</vt:lpstr>
      <vt:lpstr>Slide 19</vt:lpstr>
      <vt:lpstr>Slide 20</vt:lpstr>
      <vt:lpstr>Slide 21</vt:lpstr>
      <vt:lpstr>Slide 22</vt:lpstr>
      <vt:lpstr>समारोप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बहुउद्देशीय सेवा सहकारी संस्था</dc:title>
  <dc:creator>RAHUL KADAM</dc:creator>
  <cp:lastModifiedBy>dell</cp:lastModifiedBy>
  <cp:revision>33</cp:revision>
  <dcterms:created xsi:type="dcterms:W3CDTF">2018-05-09T09:09:54Z</dcterms:created>
  <dcterms:modified xsi:type="dcterms:W3CDTF">2019-12-01T02:35:09Z</dcterms:modified>
</cp:coreProperties>
</file>