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6" r:id="rId4"/>
    <p:sldId id="259" r:id="rId5"/>
    <p:sldId id="265" r:id="rId6"/>
    <p:sldId id="260" r:id="rId7"/>
    <p:sldId id="263" r:id="rId8"/>
    <p:sldId id="261" r:id="rId9"/>
    <p:sldId id="264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DFB710-4893-4501-88ED-0A90796303DC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F636D-D974-4FF2-9C6D-1266C5AF20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81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F636D-D974-4FF2-9C6D-1266C5AF20B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BD2C5B-639A-459C-A182-D033459FDA6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AF08B2-F26C-4B44-A5B7-46702601F3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D2C5B-639A-459C-A182-D033459FDA6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F08B2-F26C-4B44-A5B7-46702601F3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D2C5B-639A-459C-A182-D033459FDA6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F08B2-F26C-4B44-A5B7-46702601F3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D2C5B-639A-459C-A182-D033459FDA6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F08B2-F26C-4B44-A5B7-46702601F3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D2C5B-639A-459C-A182-D033459FDA6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F08B2-F26C-4B44-A5B7-46702601F3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D2C5B-639A-459C-A182-D033459FDA6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F08B2-F26C-4B44-A5B7-46702601F3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D2C5B-639A-459C-A182-D033459FDA6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F08B2-F26C-4B44-A5B7-46702601F3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D2C5B-639A-459C-A182-D033459FDA6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F08B2-F26C-4B44-A5B7-46702601F3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D2C5B-639A-459C-A182-D033459FDA6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F08B2-F26C-4B44-A5B7-46702601F3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FBD2C5B-639A-459C-A182-D033459FDA6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F08B2-F26C-4B44-A5B7-46702601F3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BD2C5B-639A-459C-A182-D033459FDA6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AF08B2-F26C-4B44-A5B7-46702601F3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FBD2C5B-639A-459C-A182-D033459FDA6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8AF08B2-F26C-4B44-A5B7-46702601F3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shivaji.ac.i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mr-IN" b="1" dirty="0" smtClean="0"/>
              <a:t>बी.ए. भाग-१ </a:t>
            </a:r>
            <a:endParaRPr lang="en-US" b="1" dirty="0" smtClean="0"/>
          </a:p>
          <a:p>
            <a:pPr algn="ctr">
              <a:buNone/>
            </a:pPr>
            <a:r>
              <a:rPr lang="en-US" sz="4800" b="1" dirty="0" err="1" smtClean="0">
                <a:solidFill>
                  <a:srgbClr val="C00000"/>
                </a:solidFill>
              </a:rPr>
              <a:t>लोकशाही</a:t>
            </a:r>
            <a:r>
              <a:rPr lang="en-US" sz="4800" b="1" dirty="0">
                <a:solidFill>
                  <a:srgbClr val="C00000"/>
                </a:solidFill>
              </a:rPr>
              <a:t>, </a:t>
            </a:r>
            <a:r>
              <a:rPr lang="en-US" sz="4800" b="1" dirty="0" err="1">
                <a:solidFill>
                  <a:srgbClr val="C00000"/>
                </a:solidFill>
              </a:rPr>
              <a:t>निवडणूक</a:t>
            </a:r>
            <a:r>
              <a:rPr lang="en-US" sz="4800" b="1" dirty="0">
                <a:solidFill>
                  <a:srgbClr val="C00000"/>
                </a:solidFill>
              </a:rPr>
              <a:t>, </a:t>
            </a:r>
            <a:r>
              <a:rPr lang="en-US" sz="4800" b="1" dirty="0" err="1">
                <a:solidFill>
                  <a:srgbClr val="C00000"/>
                </a:solidFill>
              </a:rPr>
              <a:t>सुशासन</a:t>
            </a:r>
            <a:endParaRPr lang="en-US" sz="4800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US" sz="4800" dirty="0" smtClean="0">
                <a:solidFill>
                  <a:srgbClr val="C00000"/>
                </a:solidFill>
              </a:rPr>
              <a:t>(Democracy, Election, Good Governance)</a:t>
            </a:r>
            <a:endParaRPr lang="mr-IN" sz="48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en-US" sz="4800" dirty="0" smtClean="0"/>
          </a:p>
          <a:p>
            <a:pPr algn="r">
              <a:buNone/>
            </a:pPr>
            <a:r>
              <a:rPr lang="mr-IN" sz="2800" dirty="0" smtClean="0">
                <a:solidFill>
                  <a:srgbClr val="00B0F0"/>
                </a:solidFill>
              </a:rPr>
              <a:t>डॉ. सौ. मधुरा मोहिते</a:t>
            </a:r>
          </a:p>
          <a:p>
            <a:pPr algn="r">
              <a:buNone/>
            </a:pPr>
            <a:r>
              <a:rPr lang="mr-IN" sz="2800" dirty="0" smtClean="0">
                <a:solidFill>
                  <a:srgbClr val="00B0F0"/>
                </a:solidFill>
              </a:rPr>
              <a:t>सहयोगी प्राध्यापक</a:t>
            </a:r>
          </a:p>
          <a:p>
            <a:pPr algn="r">
              <a:buNone/>
            </a:pPr>
            <a:r>
              <a:rPr lang="mr-IN" sz="2800" dirty="0" smtClean="0">
                <a:solidFill>
                  <a:srgbClr val="00B0F0"/>
                </a:solidFill>
              </a:rPr>
              <a:t>महिला महाविद्यालय, कराड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32619"/>
            <a:ext cx="8229600" cy="55927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mr-IN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mr-IN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mr-IN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r>
              <a:rPr lang="mr-IN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		</a:t>
            </a:r>
            <a:r>
              <a:rPr lang="mr-IN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धन्यवाद</a:t>
            </a:r>
            <a:endParaRPr lang="en-US" sz="9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mr-IN" sz="2800" dirty="0" smtClean="0"/>
              <a:t>राज्य निवडणूक आयोगच्या दि.१३/०६/२०१७च्या पत्रास अनुसरून शैक्षणिक वर्ष २०१७-१८ पासुन शिवाजी विद्यापीठाने सर्व विद्याशाखेतील भाग -१ पदवी अभ्यासक्रमामध्ये ‘</a:t>
            </a:r>
            <a:r>
              <a:rPr lang="en-US" sz="2800" b="1" dirty="0" err="1" smtClean="0"/>
              <a:t>लोकशाही</a:t>
            </a:r>
            <a:r>
              <a:rPr lang="en-US" sz="2800" b="1" dirty="0" smtClean="0"/>
              <a:t>,</a:t>
            </a:r>
            <a:r>
              <a:rPr lang="mr-IN" sz="2800" b="1" dirty="0" smtClean="0"/>
              <a:t> </a:t>
            </a:r>
            <a:r>
              <a:rPr lang="en-US" sz="2800" b="1" dirty="0" err="1" smtClean="0"/>
              <a:t>निवडणूक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सुशासन</a:t>
            </a:r>
            <a:r>
              <a:rPr lang="mr-IN" sz="2800" b="1" dirty="0" smtClean="0"/>
              <a:t>’ ह्या सक्तीच्या विषयाचा समावेश केला आहे.</a:t>
            </a:r>
            <a:endParaRPr lang="en-US" sz="2800" dirty="0" smtClean="0"/>
          </a:p>
          <a:p>
            <a:r>
              <a:rPr lang="mr-IN" dirty="0" smtClean="0">
                <a:solidFill>
                  <a:srgbClr val="FF0000"/>
                </a:solidFill>
              </a:rPr>
              <a:t>हा अभ्यासक्रम सर्व विद्यार्थ्यांनी स्वयं अध्ययन पद्धतीने शिकायचा आहे. </a:t>
            </a:r>
          </a:p>
          <a:p>
            <a:r>
              <a:rPr lang="mr-IN" dirty="0" smtClean="0">
                <a:solidFill>
                  <a:srgbClr val="0070C0"/>
                </a:solidFill>
              </a:rPr>
              <a:t>या विषयाची परीक्षा एकूण २५ प्रश्नांची व ५० गुणांची </a:t>
            </a:r>
            <a:r>
              <a:rPr lang="en-US" dirty="0" smtClean="0">
                <a:solidFill>
                  <a:srgbClr val="0070C0"/>
                </a:solidFill>
              </a:rPr>
              <a:t>MCQ </a:t>
            </a:r>
            <a:r>
              <a:rPr lang="mr-IN" dirty="0" smtClean="0">
                <a:solidFill>
                  <a:srgbClr val="0070C0"/>
                </a:solidFill>
              </a:rPr>
              <a:t>पद्धतीची असेल.</a:t>
            </a:r>
          </a:p>
          <a:p>
            <a:r>
              <a:rPr lang="mr-IN" dirty="0" smtClean="0">
                <a:solidFill>
                  <a:srgbClr val="FF0000"/>
                </a:solidFill>
              </a:rPr>
              <a:t>परीक्षा उत्तीर्ण होण्यासाठी किमान २० गुण प्राप्त करावे लागतील.</a:t>
            </a:r>
          </a:p>
          <a:p>
            <a:r>
              <a:rPr lang="mr-IN" dirty="0" smtClean="0">
                <a:solidFill>
                  <a:srgbClr val="0070C0"/>
                </a:solidFill>
              </a:rPr>
              <a:t>संबंधित विद्यार्थी ही परीक्षा उत्तीर्ण झाल्याशिवाय तो पदवी प्रमाणपत्रासाठी पात्र होणार नाही.</a:t>
            </a:r>
          </a:p>
          <a:p>
            <a:r>
              <a:rPr lang="mr-IN" dirty="0" smtClean="0"/>
              <a:t>हा अभ्यासक्रम </a:t>
            </a:r>
            <a:r>
              <a:rPr lang="en-US" dirty="0" smtClean="0">
                <a:hlinkClick r:id="rId3"/>
              </a:rPr>
              <a:t>www.unishivaji.ac.in</a:t>
            </a:r>
            <a:r>
              <a:rPr lang="mr-IN" dirty="0" smtClean="0"/>
              <a:t> हया संकेत स्थळावर उपलब्ध आहे.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mr-IN" sz="3500" dirty="0" smtClean="0">
                <a:solidFill>
                  <a:srgbClr val="FF0000"/>
                </a:solidFill>
              </a:rPr>
              <a:t>अभ्यासक्रमाचा </a:t>
            </a:r>
            <a:r>
              <a:rPr lang="en-US" sz="3500" b="1" dirty="0" err="1" smtClean="0">
                <a:solidFill>
                  <a:srgbClr val="FF0000"/>
                </a:solidFill>
              </a:rPr>
              <a:t>उद्देश</a:t>
            </a:r>
            <a:r>
              <a:rPr lang="en-US" sz="3500" b="1" dirty="0">
                <a:solidFill>
                  <a:srgbClr val="FF0000"/>
                </a:solidFill>
              </a:rPr>
              <a:t>:</a:t>
            </a:r>
            <a:endParaRPr lang="en-US" sz="35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/>
              <a:t>१.लोकशाहीविषयी </a:t>
            </a:r>
            <a:r>
              <a:rPr lang="en-US" b="1" dirty="0" err="1"/>
              <a:t>विद्यार्थ्यामध्ये</a:t>
            </a:r>
            <a:r>
              <a:rPr lang="en-US" b="1" dirty="0"/>
              <a:t> </a:t>
            </a:r>
            <a:r>
              <a:rPr lang="en-US" b="1" dirty="0" err="1"/>
              <a:t>जाणीवजागृती</a:t>
            </a:r>
            <a:r>
              <a:rPr lang="en-US" b="1" dirty="0"/>
              <a:t> </a:t>
            </a:r>
            <a:r>
              <a:rPr lang="mr-IN" b="1" dirty="0" smtClean="0"/>
              <a:t> </a:t>
            </a:r>
            <a:r>
              <a:rPr lang="en-US" b="1" dirty="0" err="1" smtClean="0"/>
              <a:t>निर्माण</a:t>
            </a:r>
            <a:r>
              <a:rPr lang="en-US" b="1" dirty="0" smtClean="0"/>
              <a:t> </a:t>
            </a:r>
            <a:r>
              <a:rPr lang="en-US" b="1" dirty="0" err="1"/>
              <a:t>करणे</a:t>
            </a:r>
            <a:r>
              <a:rPr lang="en-US" b="1" dirty="0"/>
              <a:t>.</a:t>
            </a:r>
            <a:endParaRPr lang="en-US" dirty="0"/>
          </a:p>
          <a:p>
            <a:pPr>
              <a:buNone/>
            </a:pPr>
            <a:r>
              <a:rPr lang="en-US" b="1" dirty="0"/>
              <a:t>२.लोकशाहीचा </a:t>
            </a:r>
            <a:r>
              <a:rPr lang="en-US" b="1" dirty="0" err="1"/>
              <a:t>अर्थ,महत्त्व,विविध</a:t>
            </a:r>
            <a:r>
              <a:rPr lang="en-US" b="1" dirty="0"/>
              <a:t> </a:t>
            </a:r>
            <a:r>
              <a:rPr lang="en-US" b="1" dirty="0" err="1"/>
              <a:t>पैलू</a:t>
            </a:r>
            <a:r>
              <a:rPr lang="en-US" b="1" dirty="0"/>
              <a:t> </a:t>
            </a:r>
            <a:r>
              <a:rPr lang="en-US" b="1" dirty="0" err="1"/>
              <a:t>आणि</a:t>
            </a:r>
            <a:r>
              <a:rPr lang="en-US" b="1" dirty="0"/>
              <a:t> </a:t>
            </a:r>
            <a:r>
              <a:rPr lang="en-US" b="1" dirty="0" err="1"/>
              <a:t>लोकशाहीतील</a:t>
            </a:r>
            <a:r>
              <a:rPr lang="en-US" b="1" dirty="0"/>
              <a:t> </a:t>
            </a:r>
            <a:r>
              <a:rPr lang="en-US" b="1" dirty="0" err="1"/>
              <a:t>विद्यार्थ्याची</a:t>
            </a:r>
            <a:r>
              <a:rPr lang="en-US" b="1" dirty="0"/>
              <a:t> </a:t>
            </a:r>
            <a:r>
              <a:rPr lang="en-US" b="1" dirty="0" err="1"/>
              <a:t>भूमिका</a:t>
            </a:r>
            <a:r>
              <a:rPr lang="en-US" b="1" dirty="0"/>
              <a:t> </a:t>
            </a:r>
            <a:r>
              <a:rPr lang="en-US" b="1" dirty="0" err="1"/>
              <a:t>काय</a:t>
            </a:r>
            <a:r>
              <a:rPr lang="en-US" b="1" dirty="0"/>
              <a:t> </a:t>
            </a:r>
            <a:r>
              <a:rPr lang="en-US" b="1" dirty="0" err="1"/>
              <a:t>असवी</a:t>
            </a:r>
            <a:r>
              <a:rPr lang="en-US" b="1" dirty="0"/>
              <a:t> </a:t>
            </a:r>
            <a:r>
              <a:rPr lang="en-US" b="1" dirty="0" err="1"/>
              <a:t>याची</a:t>
            </a:r>
            <a:r>
              <a:rPr lang="en-US" b="1" dirty="0"/>
              <a:t> </a:t>
            </a:r>
            <a:r>
              <a:rPr lang="en-US" b="1" dirty="0" err="1"/>
              <a:t>माहिती</a:t>
            </a:r>
            <a:r>
              <a:rPr lang="en-US" b="1" dirty="0"/>
              <a:t> </a:t>
            </a:r>
            <a:r>
              <a:rPr lang="en-US" b="1" dirty="0" err="1"/>
              <a:t>करून</a:t>
            </a:r>
            <a:r>
              <a:rPr lang="en-US" b="1" dirty="0"/>
              <a:t> </a:t>
            </a:r>
            <a:r>
              <a:rPr lang="en-US" b="1" dirty="0" err="1"/>
              <a:t>देणे</a:t>
            </a:r>
            <a:r>
              <a:rPr lang="en-US" b="1" dirty="0"/>
              <a:t>.</a:t>
            </a:r>
            <a:endParaRPr lang="en-US" dirty="0"/>
          </a:p>
          <a:p>
            <a:pPr>
              <a:buNone/>
            </a:pPr>
            <a:r>
              <a:rPr lang="en-US" b="1" dirty="0"/>
              <a:t>३.राष्ट्राच्या </a:t>
            </a:r>
            <a:r>
              <a:rPr lang="en-US" b="1" dirty="0" err="1"/>
              <a:t>सर्वांगिण</a:t>
            </a:r>
            <a:r>
              <a:rPr lang="en-US" b="1" dirty="0"/>
              <a:t> </a:t>
            </a:r>
            <a:r>
              <a:rPr lang="en-US" b="1" dirty="0" err="1"/>
              <a:t>विकासासाठी</a:t>
            </a:r>
            <a:r>
              <a:rPr lang="en-US" b="1" dirty="0"/>
              <a:t> </a:t>
            </a:r>
            <a:r>
              <a:rPr lang="en-US" b="1" dirty="0" err="1"/>
              <a:t>लोकशाहीच्या</a:t>
            </a:r>
            <a:r>
              <a:rPr lang="en-US" b="1" dirty="0"/>
              <a:t> </a:t>
            </a:r>
            <a:r>
              <a:rPr lang="en-US" b="1" dirty="0" err="1"/>
              <a:t>यशस्वी</a:t>
            </a:r>
            <a:r>
              <a:rPr lang="en-US" b="1" dirty="0"/>
              <a:t> </a:t>
            </a:r>
            <a:r>
              <a:rPr lang="en-US" b="1" dirty="0" err="1"/>
              <a:t>अंमलबजावणीची</a:t>
            </a:r>
            <a:r>
              <a:rPr lang="en-US" b="1" dirty="0"/>
              <a:t> </a:t>
            </a:r>
            <a:r>
              <a:rPr lang="en-US" b="1" dirty="0" err="1"/>
              <a:t>गरज</a:t>
            </a:r>
            <a:r>
              <a:rPr lang="en-US" b="1" dirty="0"/>
              <a:t> </a:t>
            </a:r>
            <a:r>
              <a:rPr lang="en-US" b="1" dirty="0" err="1"/>
              <a:t>स्पष्ट</a:t>
            </a:r>
            <a:r>
              <a:rPr lang="en-US" b="1" dirty="0"/>
              <a:t> </a:t>
            </a:r>
            <a:r>
              <a:rPr lang="en-US" b="1" dirty="0" err="1"/>
              <a:t>करणे</a:t>
            </a:r>
            <a:r>
              <a:rPr lang="en-US" b="1" dirty="0"/>
              <a:t>. </a:t>
            </a:r>
            <a:endParaRPr lang="en-US" dirty="0"/>
          </a:p>
          <a:p>
            <a:pPr>
              <a:buNone/>
            </a:pPr>
            <a:r>
              <a:rPr lang="en-US" b="1" dirty="0"/>
              <a:t>४.महाविद्यालयाचे </a:t>
            </a:r>
            <a:r>
              <a:rPr lang="en-US" b="1" dirty="0" err="1"/>
              <a:t>विद्यार्थी</a:t>
            </a:r>
            <a:r>
              <a:rPr lang="en-US" b="1" dirty="0"/>
              <a:t> </a:t>
            </a:r>
            <a:r>
              <a:rPr lang="en-US" b="1" dirty="0" err="1"/>
              <a:t>हे</a:t>
            </a:r>
            <a:r>
              <a:rPr lang="en-US" b="1" dirty="0"/>
              <a:t> </a:t>
            </a:r>
            <a:r>
              <a:rPr lang="en-US" b="1" dirty="0" err="1"/>
              <a:t>देशाचे</a:t>
            </a:r>
            <a:r>
              <a:rPr lang="en-US" b="1" dirty="0"/>
              <a:t> </a:t>
            </a:r>
            <a:r>
              <a:rPr lang="en-US" b="1" dirty="0" err="1"/>
              <a:t>भावी</a:t>
            </a:r>
            <a:r>
              <a:rPr lang="en-US" b="1" dirty="0"/>
              <a:t> </a:t>
            </a:r>
            <a:r>
              <a:rPr lang="en-US" b="1" dirty="0" err="1"/>
              <a:t>नागरिक</a:t>
            </a:r>
            <a:r>
              <a:rPr lang="en-US" b="1" dirty="0"/>
              <a:t> व </a:t>
            </a:r>
            <a:r>
              <a:rPr lang="en-US" b="1" dirty="0" err="1"/>
              <a:t>लोकशाहीचे</a:t>
            </a:r>
            <a:r>
              <a:rPr lang="en-US" b="1" dirty="0"/>
              <a:t> </a:t>
            </a:r>
            <a:r>
              <a:rPr lang="en-US" b="1" dirty="0" err="1"/>
              <a:t>आधारस्तंभ</a:t>
            </a:r>
            <a:r>
              <a:rPr lang="en-US" b="1" dirty="0"/>
              <a:t> </a:t>
            </a:r>
            <a:r>
              <a:rPr lang="en-US" b="1" dirty="0" err="1"/>
              <a:t>आहेत.त्यादृष्टीने</a:t>
            </a:r>
            <a:r>
              <a:rPr lang="en-US" b="1" dirty="0"/>
              <a:t> </a:t>
            </a:r>
            <a:r>
              <a:rPr lang="en-US" b="1" dirty="0" err="1"/>
              <a:t>त्यांच्या</a:t>
            </a:r>
            <a:r>
              <a:rPr lang="en-US" b="1" dirty="0"/>
              <a:t> </a:t>
            </a:r>
            <a:r>
              <a:rPr lang="en-US" b="1" dirty="0" err="1"/>
              <a:t>कर्तव्यांची</a:t>
            </a:r>
            <a:r>
              <a:rPr lang="en-US" b="1" dirty="0"/>
              <a:t> </a:t>
            </a:r>
            <a:r>
              <a:rPr lang="en-US" b="1" dirty="0" err="1"/>
              <a:t>माहिती</a:t>
            </a:r>
            <a:r>
              <a:rPr lang="en-US" b="1" dirty="0"/>
              <a:t> </a:t>
            </a:r>
            <a:r>
              <a:rPr lang="en-US" b="1" dirty="0" err="1"/>
              <a:t>करून</a:t>
            </a:r>
            <a:r>
              <a:rPr lang="en-US" b="1" dirty="0"/>
              <a:t> </a:t>
            </a:r>
            <a:r>
              <a:rPr lang="en-US" b="1" dirty="0" err="1"/>
              <a:t>देणे</a:t>
            </a:r>
            <a:r>
              <a:rPr lang="en-US" b="1" dirty="0"/>
              <a:t>.</a:t>
            </a:r>
            <a:endParaRPr lang="en-US" dirty="0"/>
          </a:p>
          <a:p>
            <a:pPr>
              <a:buNone/>
            </a:pPr>
            <a:r>
              <a:rPr lang="en-US" b="1" dirty="0"/>
              <a:t>५. </a:t>
            </a:r>
            <a:r>
              <a:rPr lang="en-US" b="1" dirty="0" err="1"/>
              <a:t>लोकशाही</a:t>
            </a:r>
            <a:r>
              <a:rPr lang="en-US" b="1" dirty="0"/>
              <a:t>, </a:t>
            </a:r>
            <a:r>
              <a:rPr lang="en-US" b="1" dirty="0" err="1"/>
              <a:t>निवडणूक</a:t>
            </a:r>
            <a:r>
              <a:rPr lang="en-US" b="1" dirty="0"/>
              <a:t>, </a:t>
            </a:r>
            <a:r>
              <a:rPr lang="en-US" b="1" dirty="0" err="1"/>
              <a:t>सुशासन</a:t>
            </a:r>
            <a:r>
              <a:rPr lang="en-US" b="1" dirty="0"/>
              <a:t> </a:t>
            </a:r>
            <a:r>
              <a:rPr lang="en-US" b="1" dirty="0" err="1"/>
              <a:t>याबरोबरच</a:t>
            </a:r>
            <a:r>
              <a:rPr lang="en-US" b="1" dirty="0"/>
              <a:t> </a:t>
            </a:r>
            <a:r>
              <a:rPr lang="en-US" b="1" dirty="0" err="1"/>
              <a:t>देशाच्या</a:t>
            </a:r>
            <a:r>
              <a:rPr lang="en-US" b="1" dirty="0"/>
              <a:t> </a:t>
            </a:r>
            <a:r>
              <a:rPr lang="en-US" b="1" dirty="0" err="1"/>
              <a:t>संपूर्ण</a:t>
            </a:r>
            <a:r>
              <a:rPr lang="en-US" b="1" dirty="0"/>
              <a:t> </a:t>
            </a:r>
            <a:r>
              <a:rPr lang="en-US" b="1" dirty="0" err="1"/>
              <a:t>राजकीय</a:t>
            </a:r>
            <a:r>
              <a:rPr lang="en-US" b="1" dirty="0"/>
              <a:t> </a:t>
            </a:r>
            <a:r>
              <a:rPr lang="en-US" b="1" dirty="0" err="1"/>
              <a:t>प्रक्रीयेविषयी</a:t>
            </a:r>
            <a:r>
              <a:rPr lang="en-US" b="1" dirty="0"/>
              <a:t> </a:t>
            </a:r>
            <a:r>
              <a:rPr lang="en-US" b="1" dirty="0" err="1"/>
              <a:t>माहिती</a:t>
            </a:r>
            <a:r>
              <a:rPr lang="en-US" b="1" dirty="0"/>
              <a:t> </a:t>
            </a:r>
            <a:r>
              <a:rPr lang="en-US" b="1" dirty="0" err="1"/>
              <a:t>देणे</a:t>
            </a:r>
            <a:r>
              <a:rPr lang="en-US" b="1" dirty="0"/>
              <a:t>.</a:t>
            </a: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pPr lvl="0" algn="ctr">
              <a:buNone/>
            </a:pPr>
            <a:r>
              <a:rPr lang="mr-IN" sz="6900" b="1" dirty="0" smtClean="0"/>
              <a:t>अ) </a:t>
            </a:r>
            <a:r>
              <a:rPr lang="en-US" sz="6900" b="1" dirty="0" err="1" smtClean="0"/>
              <a:t>लोकशाही</a:t>
            </a:r>
            <a:endParaRPr lang="en-US" sz="6900" dirty="0"/>
          </a:p>
          <a:p>
            <a:r>
              <a:rPr lang="en-US" sz="4600" b="1" dirty="0" err="1" smtClean="0"/>
              <a:t>अर्थ</a:t>
            </a:r>
            <a:r>
              <a:rPr lang="en-US" sz="4600" b="1" dirty="0" smtClean="0"/>
              <a:t>/</a:t>
            </a:r>
            <a:r>
              <a:rPr lang="en-US" sz="4600" b="1" dirty="0" err="1" smtClean="0"/>
              <a:t>व्याख्या</a:t>
            </a:r>
            <a:r>
              <a:rPr lang="en-US" sz="4600" b="1" dirty="0" smtClean="0"/>
              <a:t> </a:t>
            </a:r>
            <a:endParaRPr lang="mr-IN" sz="4600" b="1" dirty="0" smtClean="0"/>
          </a:p>
          <a:p>
            <a:r>
              <a:rPr lang="en-US" sz="4600" b="1" dirty="0" err="1" smtClean="0"/>
              <a:t>पूर्व</a:t>
            </a:r>
            <a:r>
              <a:rPr lang="en-US" sz="4600" b="1" dirty="0" smtClean="0"/>
              <a:t> </a:t>
            </a:r>
            <a:r>
              <a:rPr lang="en-US" sz="4600" b="1" dirty="0" err="1" smtClean="0"/>
              <a:t>इतिहास</a:t>
            </a:r>
            <a:r>
              <a:rPr lang="en-US" sz="4600" b="1" dirty="0" smtClean="0"/>
              <a:t> </a:t>
            </a:r>
            <a:endParaRPr lang="en-US" sz="4600" dirty="0"/>
          </a:p>
          <a:p>
            <a:r>
              <a:rPr lang="en-US" sz="4600" b="1" dirty="0" err="1" smtClean="0"/>
              <a:t>प्रकार</a:t>
            </a:r>
            <a:r>
              <a:rPr lang="en-US" sz="4600" b="1" dirty="0" smtClean="0"/>
              <a:t> </a:t>
            </a:r>
            <a:endParaRPr lang="en-US" sz="4600" dirty="0"/>
          </a:p>
          <a:p>
            <a:r>
              <a:rPr lang="en-US" sz="4600" b="1" dirty="0" err="1" smtClean="0"/>
              <a:t>वैशिष्ट्ये</a:t>
            </a:r>
            <a:r>
              <a:rPr lang="en-US" sz="4600" b="1" dirty="0" smtClean="0"/>
              <a:t> </a:t>
            </a:r>
            <a:endParaRPr lang="en-US" sz="4600" dirty="0"/>
          </a:p>
          <a:p>
            <a:r>
              <a:rPr lang="en-US" sz="4600" b="1" dirty="0" err="1" smtClean="0"/>
              <a:t>घटक</a:t>
            </a:r>
            <a:r>
              <a:rPr lang="en-US" sz="4600" b="1" dirty="0" smtClean="0"/>
              <a:t>/</a:t>
            </a:r>
            <a:r>
              <a:rPr lang="en-US" sz="4600" b="1" dirty="0" err="1" smtClean="0"/>
              <a:t>पैलू</a:t>
            </a:r>
            <a:r>
              <a:rPr lang="en-US" sz="4600" b="1" dirty="0" smtClean="0"/>
              <a:t> </a:t>
            </a:r>
            <a:r>
              <a:rPr lang="en-US" sz="4600" b="1" dirty="0"/>
              <a:t>–</a:t>
            </a:r>
            <a:r>
              <a:rPr lang="en-US" sz="4600" b="1" dirty="0" err="1"/>
              <a:t>राजकीय,सामाजिक</a:t>
            </a:r>
            <a:r>
              <a:rPr lang="en-US" sz="4600" b="1" dirty="0" smtClean="0"/>
              <a:t>,</a:t>
            </a:r>
            <a:endParaRPr lang="mr-IN" sz="4600" b="1" dirty="0" smtClean="0"/>
          </a:p>
          <a:p>
            <a:pPr>
              <a:buNone/>
            </a:pPr>
            <a:r>
              <a:rPr lang="mr-IN" sz="4600" b="1" dirty="0"/>
              <a:t> </a:t>
            </a:r>
            <a:r>
              <a:rPr lang="en-US" sz="4600" b="1" dirty="0" err="1" smtClean="0"/>
              <a:t>आर्थिक</a:t>
            </a:r>
            <a:r>
              <a:rPr lang="en-US" sz="4600" b="1" dirty="0" smtClean="0"/>
              <a:t> </a:t>
            </a:r>
            <a:r>
              <a:rPr lang="en-US" sz="4600" b="1" dirty="0" err="1"/>
              <a:t>लोकशाही</a:t>
            </a:r>
            <a:r>
              <a:rPr lang="en-US" sz="4600" b="1" dirty="0"/>
              <a:t> </a:t>
            </a:r>
            <a:endParaRPr lang="en-US" sz="4600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लोकशाही निवडणूक साठी इमेज परिणाम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676400"/>
            <a:ext cx="4267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endParaRPr lang="mr-IN" b="1" dirty="0" smtClean="0"/>
          </a:p>
          <a:p>
            <a:r>
              <a:rPr lang="en-US" b="1" dirty="0" err="1" smtClean="0"/>
              <a:t>मूलभूत</a:t>
            </a:r>
            <a:r>
              <a:rPr lang="en-US" b="1" dirty="0" smtClean="0"/>
              <a:t> </a:t>
            </a:r>
            <a:r>
              <a:rPr lang="en-US" b="1" dirty="0" err="1" smtClean="0"/>
              <a:t>अधिकार</a:t>
            </a:r>
            <a:r>
              <a:rPr lang="en-US" b="1" dirty="0" smtClean="0"/>
              <a:t> </a:t>
            </a:r>
            <a:endParaRPr lang="mr-IN" b="1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err="1" smtClean="0"/>
              <a:t>मूलभूत</a:t>
            </a:r>
            <a:r>
              <a:rPr lang="en-US" b="1" dirty="0" smtClean="0"/>
              <a:t> </a:t>
            </a:r>
            <a:r>
              <a:rPr lang="en-US" b="1" dirty="0" err="1" smtClean="0"/>
              <a:t>कर्तव्ये</a:t>
            </a:r>
            <a:r>
              <a:rPr lang="en-US" b="1" dirty="0" smtClean="0"/>
              <a:t> </a:t>
            </a:r>
            <a:endParaRPr lang="mr-IN" b="1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err="1" smtClean="0"/>
              <a:t>विकेंद्रीकरण</a:t>
            </a:r>
            <a:endParaRPr lang="mr-IN" b="1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err="1" smtClean="0"/>
              <a:t>लोकशाही</a:t>
            </a:r>
            <a:r>
              <a:rPr lang="en-US" b="1" dirty="0" smtClean="0"/>
              <a:t> </a:t>
            </a:r>
            <a:r>
              <a:rPr lang="en-US" b="1" dirty="0" err="1" smtClean="0"/>
              <a:t>समोरील</a:t>
            </a:r>
            <a:r>
              <a:rPr lang="en-US" b="1" dirty="0" smtClean="0"/>
              <a:t> </a:t>
            </a:r>
            <a:r>
              <a:rPr lang="en-US" b="1" dirty="0" err="1" smtClean="0"/>
              <a:t>आव्हाने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संसद भवन साठी इमेज परिणाम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524000"/>
            <a:ext cx="36576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/>
              <a:t>ब</a:t>
            </a:r>
            <a:r>
              <a:rPr lang="en-US" sz="4800" b="1" dirty="0" smtClean="0"/>
              <a:t>)</a:t>
            </a:r>
            <a:r>
              <a:rPr lang="mr-IN" sz="4800" b="1" dirty="0" smtClean="0"/>
              <a:t> </a:t>
            </a:r>
            <a:r>
              <a:rPr lang="en-US" sz="4800" b="1" dirty="0" err="1" smtClean="0"/>
              <a:t>निवडणूक</a:t>
            </a:r>
            <a:endParaRPr lang="mr-IN" sz="4800" b="1" dirty="0" smtClean="0"/>
          </a:p>
          <a:p>
            <a:pPr algn="ctr">
              <a:buNone/>
            </a:pPr>
            <a:endParaRPr lang="en-US" dirty="0"/>
          </a:p>
          <a:p>
            <a:r>
              <a:rPr lang="en-US" sz="4000" b="1" dirty="0" err="1" smtClean="0"/>
              <a:t>निवडणूक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आयोग</a:t>
            </a:r>
            <a:r>
              <a:rPr lang="mr-IN" sz="4000" b="1" dirty="0" smtClean="0"/>
              <a:t> </a:t>
            </a:r>
          </a:p>
          <a:p>
            <a:pPr>
              <a:buNone/>
            </a:pPr>
            <a:endParaRPr lang="en-US" sz="4000" dirty="0"/>
          </a:p>
          <a:p>
            <a:r>
              <a:rPr lang="en-US" sz="4000" b="1" dirty="0" err="1" smtClean="0"/>
              <a:t>निवडणूक</a:t>
            </a:r>
            <a:r>
              <a:rPr lang="en-US" sz="4000" b="1" dirty="0" smtClean="0"/>
              <a:t> </a:t>
            </a:r>
            <a:r>
              <a:rPr lang="en-US" sz="4000" b="1" dirty="0" err="1"/>
              <a:t>सुधारणा</a:t>
            </a:r>
            <a:r>
              <a:rPr lang="en-US" sz="4000" b="1" dirty="0"/>
              <a:t>  </a:t>
            </a:r>
            <a:endParaRPr lang="mr-IN" sz="4000" b="1" dirty="0" smtClean="0"/>
          </a:p>
          <a:p>
            <a:pPr>
              <a:buNone/>
            </a:pPr>
            <a:endParaRPr lang="en-US" sz="4000" dirty="0"/>
          </a:p>
          <a:p>
            <a:r>
              <a:rPr lang="en-US" sz="4000" b="1" dirty="0" smtClean="0"/>
              <a:t>७३वी </a:t>
            </a:r>
            <a:r>
              <a:rPr lang="en-US" sz="4000" b="1" dirty="0"/>
              <a:t>व ७४वी </a:t>
            </a:r>
            <a:r>
              <a:rPr lang="en-US" sz="4000" b="1" dirty="0" err="1"/>
              <a:t>घटना</a:t>
            </a:r>
            <a:r>
              <a:rPr lang="en-US" sz="4000" b="1" dirty="0"/>
              <a:t> </a:t>
            </a:r>
            <a:r>
              <a:rPr lang="en-US" sz="4000" b="1" dirty="0" err="1"/>
              <a:t>दुरुस्ती</a:t>
            </a:r>
            <a:r>
              <a:rPr lang="en-US" sz="4000" b="1" dirty="0"/>
              <a:t>- </a:t>
            </a:r>
            <a:r>
              <a:rPr lang="en-US" sz="4000" b="1" dirty="0" err="1" smtClean="0"/>
              <a:t>वैशिष्ट्ये</a:t>
            </a:r>
            <a:endParaRPr lang="mr-IN" sz="4000" b="1" dirty="0" smtClean="0"/>
          </a:p>
          <a:p>
            <a:pPr>
              <a:buNone/>
            </a:pPr>
            <a:endParaRPr lang="en-US" sz="40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लोकशाही निवडणूक साठी इमेज परिणाम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1600201"/>
            <a:ext cx="3048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b="1" dirty="0" err="1">
                <a:solidFill>
                  <a:srgbClr val="FF0000"/>
                </a:solidFill>
              </a:rPr>
              <a:t>स्थानिक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स्वराज्य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संस्था</a:t>
            </a:r>
            <a:r>
              <a:rPr lang="mr-IN" b="1" dirty="0">
                <a:solidFill>
                  <a:srgbClr val="FF0000"/>
                </a:solidFill>
              </a:rPr>
              <a:t> – ग्रामीण आणि </a:t>
            </a:r>
            <a:r>
              <a:rPr lang="mr-IN" b="1" dirty="0" smtClean="0">
                <a:solidFill>
                  <a:srgbClr val="FF0000"/>
                </a:solidFill>
              </a:rPr>
              <a:t>शहरी</a:t>
            </a:r>
          </a:p>
          <a:p>
            <a:pPr>
              <a:buNone/>
            </a:pPr>
            <a:r>
              <a:rPr lang="mr-IN" b="1" dirty="0" smtClean="0"/>
              <a:t>ग्रामीण </a:t>
            </a:r>
            <a:r>
              <a:rPr lang="en-US" b="1" dirty="0" err="1" smtClean="0"/>
              <a:t>संस्था</a:t>
            </a:r>
            <a:r>
              <a:rPr lang="mr-IN" b="1" dirty="0" smtClean="0"/>
              <a:t>                  शहरी </a:t>
            </a:r>
            <a:r>
              <a:rPr lang="en-US" b="1" dirty="0" err="1" smtClean="0"/>
              <a:t>संस्था</a:t>
            </a:r>
            <a:endParaRPr lang="mr-IN" b="1" dirty="0" smtClean="0"/>
          </a:p>
          <a:p>
            <a:pPr>
              <a:buNone/>
            </a:pPr>
            <a:endParaRPr lang="mr-IN" b="1" dirty="0" smtClean="0"/>
          </a:p>
          <a:p>
            <a:pPr>
              <a:buNone/>
            </a:pPr>
            <a:r>
              <a:rPr lang="mr-IN" b="1" dirty="0" smtClean="0"/>
              <a:t>जिल्हा परिषद               महानगरपालिका</a:t>
            </a:r>
          </a:p>
          <a:p>
            <a:pPr>
              <a:buNone/>
            </a:pPr>
            <a:endParaRPr lang="mr-IN" b="1" dirty="0" smtClean="0"/>
          </a:p>
          <a:p>
            <a:pPr>
              <a:buNone/>
            </a:pPr>
            <a:r>
              <a:rPr lang="mr-IN" b="1" dirty="0" smtClean="0"/>
              <a:t>पंचायत समिती                 नगरपालिका</a:t>
            </a:r>
          </a:p>
          <a:p>
            <a:pPr>
              <a:buNone/>
            </a:pPr>
            <a:endParaRPr lang="mr-IN" b="1" dirty="0" smtClean="0"/>
          </a:p>
          <a:p>
            <a:pPr>
              <a:buNone/>
            </a:pPr>
            <a:r>
              <a:rPr lang="mr-IN" b="1" dirty="0" smtClean="0"/>
              <a:t>ग्राम पंचायत                   नगरपंचायत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8" name="Picture 7" descr="सुशासन म्हणजे काय साठी इमेज परिणाम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43262" y="2743200"/>
            <a:ext cx="265747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4800" b="1" dirty="0"/>
              <a:t>क</a:t>
            </a:r>
            <a:r>
              <a:rPr lang="en-US" sz="4800" b="1" dirty="0" smtClean="0"/>
              <a:t>)</a:t>
            </a:r>
            <a:r>
              <a:rPr lang="mr-IN" sz="4800" b="1" dirty="0" smtClean="0"/>
              <a:t> </a:t>
            </a:r>
            <a:r>
              <a:rPr lang="en-US" sz="4800" b="1" dirty="0" err="1" smtClean="0"/>
              <a:t>सुशासन</a:t>
            </a:r>
            <a:endParaRPr lang="mr-IN" sz="4800" b="1" dirty="0" smtClean="0"/>
          </a:p>
          <a:p>
            <a:pPr algn="ctr">
              <a:buNone/>
            </a:pPr>
            <a:endParaRPr lang="en-US" dirty="0"/>
          </a:p>
          <a:p>
            <a:r>
              <a:rPr lang="en-US" sz="4000" b="1" dirty="0" err="1" smtClean="0"/>
              <a:t>उगम</a:t>
            </a:r>
            <a:r>
              <a:rPr lang="en-US" sz="4000" b="1" dirty="0"/>
              <a:t>, </a:t>
            </a:r>
            <a:r>
              <a:rPr lang="en-US" sz="4000" b="1" dirty="0" err="1" smtClean="0"/>
              <a:t>विकास</a:t>
            </a:r>
            <a:r>
              <a:rPr lang="mr-IN" sz="4000" b="1" dirty="0" smtClean="0"/>
              <a:t> </a:t>
            </a:r>
          </a:p>
          <a:p>
            <a:pPr>
              <a:buNone/>
            </a:pPr>
            <a:endParaRPr lang="en-US" sz="4000" dirty="0"/>
          </a:p>
          <a:p>
            <a:r>
              <a:rPr lang="en-US" sz="4000" b="1" dirty="0" err="1" smtClean="0"/>
              <a:t>अर्थ</a:t>
            </a:r>
            <a:r>
              <a:rPr lang="en-US" sz="4000" b="1" dirty="0" smtClean="0"/>
              <a:t> </a:t>
            </a:r>
            <a:r>
              <a:rPr lang="mr-IN" sz="4000" b="1" dirty="0" smtClean="0"/>
              <a:t> </a:t>
            </a:r>
          </a:p>
          <a:p>
            <a:pPr>
              <a:buNone/>
            </a:pPr>
            <a:endParaRPr lang="en-US" sz="4000" dirty="0"/>
          </a:p>
          <a:p>
            <a:r>
              <a:rPr lang="en-US" sz="4000" b="1" dirty="0" err="1" smtClean="0"/>
              <a:t>स्वरूप</a:t>
            </a:r>
            <a:r>
              <a:rPr lang="en-US" sz="4000" b="1" dirty="0" smtClean="0"/>
              <a:t> </a:t>
            </a:r>
            <a:endParaRPr lang="en-US" sz="4000" dirty="0"/>
          </a:p>
          <a:p>
            <a:endParaRPr lang="en-US" sz="4000" dirty="0"/>
          </a:p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good governance in india साठी इमेज परिणाम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2133600"/>
            <a:ext cx="4648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endParaRPr lang="mr-IN" b="1" dirty="0" smtClean="0"/>
          </a:p>
          <a:p>
            <a:r>
              <a:rPr lang="en-US" sz="3600" b="1" dirty="0" err="1" smtClean="0"/>
              <a:t>वैशिष्ट्ये</a:t>
            </a:r>
            <a:endParaRPr lang="mr-IN" sz="3600" b="1" dirty="0" smtClean="0"/>
          </a:p>
          <a:p>
            <a:pPr>
              <a:buNone/>
            </a:pPr>
            <a:endParaRPr lang="en-US" sz="3600" dirty="0" smtClean="0"/>
          </a:p>
          <a:p>
            <a:r>
              <a:rPr lang="en-US" sz="3600" b="1" dirty="0" err="1" smtClean="0"/>
              <a:t>शासन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आणि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सुशासन</a:t>
            </a:r>
            <a:endParaRPr lang="mr-IN" sz="3600" b="1" dirty="0" smtClean="0"/>
          </a:p>
          <a:p>
            <a:pPr>
              <a:buNone/>
            </a:pPr>
            <a:endParaRPr lang="en-US" sz="3600" dirty="0" smtClean="0"/>
          </a:p>
          <a:p>
            <a:r>
              <a:rPr lang="en-US" sz="3600" b="1" dirty="0" err="1" smtClean="0"/>
              <a:t>भारतातील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सुशासन</a:t>
            </a:r>
            <a:endParaRPr lang="en-US" sz="3600" dirty="0"/>
          </a:p>
        </p:txBody>
      </p:sp>
      <p:pic>
        <p:nvPicPr>
          <p:cNvPr id="4" name="Picture 3" descr="good governance in india साठी इमेज परिणाम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990600"/>
            <a:ext cx="419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</TotalTime>
  <Words>251</Words>
  <Application>Microsoft Office PowerPoint</Application>
  <PresentationFormat>On-screen Show (4:3)</PresentationFormat>
  <Paragraphs>70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Vostro</dc:creator>
  <cp:lastModifiedBy>Admin</cp:lastModifiedBy>
  <cp:revision>20</cp:revision>
  <dcterms:created xsi:type="dcterms:W3CDTF">2018-02-09T12:42:22Z</dcterms:created>
  <dcterms:modified xsi:type="dcterms:W3CDTF">2021-09-03T05:01:12Z</dcterms:modified>
</cp:coreProperties>
</file>