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313923-7FC4-4807-BED1-A0EF5E047551}" type="datetimeFigureOut">
              <a:rPr lang="en-US" smtClean="0"/>
              <a:t>8/14/2021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022748-F0E0-4CCE-B5D5-7F6B05E99FC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313923-7FC4-4807-BED1-A0EF5E047551}" type="datetimeFigureOut">
              <a:rPr lang="en-US" smtClean="0"/>
              <a:t>8/14/2021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022748-F0E0-4CCE-B5D5-7F6B05E99FC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313923-7FC4-4807-BED1-A0EF5E047551}" type="datetimeFigureOut">
              <a:rPr lang="en-US" smtClean="0"/>
              <a:t>8/14/2021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022748-F0E0-4CCE-B5D5-7F6B05E99FC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Text Slide">
    <p:spTree>
      <p:nvGrpSpPr>
        <p:cNvPr id="1" name=""/>
        <p:cNvGrpSpPr/>
        <p:nvPr/>
      </p:nvGrpSpPr>
      <p:grpSpPr>
        <a:xfrm>
          <a:off x="0" y="0"/>
          <a:ext cx="0" cy="0"/>
          <a:chOff x="0" y="0"/>
          <a:chExt cx="0" cy="0"/>
        </a:xfrm>
      </p:grpSpPr>
      <p:sp>
        <p:nvSpPr>
          <p:cNvPr id="16" name="Text Placeholder 15"/>
          <p:cNvSpPr>
            <a:spLocks noGrp="1"/>
          </p:cNvSpPr>
          <p:nvPr>
            <p:ph type="body" sz="quarter" idx="13"/>
          </p:nvPr>
        </p:nvSpPr>
        <p:spPr>
          <a:xfrm>
            <a:off x="500400" y="712800"/>
            <a:ext cx="4071600" cy="5359406"/>
          </a:xfrm>
          <a:prstGeom prst="roundRect">
            <a:avLst>
              <a:gd name="adj" fmla="val 9365"/>
            </a:avLst>
          </a:prstGeom>
          <a:gradFill>
            <a:gsLst>
              <a:gs pos="0">
                <a:schemeClr val="accent1">
                  <a:alpha val="90000"/>
                </a:schemeClr>
              </a:gs>
              <a:gs pos="100000">
                <a:schemeClr val="accent1">
                  <a:alpha val="80000"/>
                </a:schemeClr>
              </a:gs>
            </a:gsLst>
            <a:lin ang="5400000" scaled="0"/>
          </a:gradFill>
          <a:ln w="25400">
            <a:solidFill>
              <a:schemeClr val="accent1"/>
            </a:solidFill>
          </a:ln>
        </p:spPr>
        <p:txBody>
          <a:bodyPr lIns="180000" tIns="90000" rIns="180000" bIns="90000"/>
          <a:lstStyle>
            <a:lvl1pPr marL="0" indent="0">
              <a:spcBef>
                <a:spcPts val="0"/>
              </a:spcBef>
              <a:buNone/>
              <a:defRPr sz="1800" b="0">
                <a:solidFill>
                  <a:schemeClr val="bg1"/>
                </a:solidFill>
                <a:latin typeface="Century Gothic" panose="020B0502020202020204" pitchFamily="34" charset="0"/>
              </a:defRPr>
            </a:lvl1pPr>
            <a:lvl2pPr marL="0" indent="0">
              <a:buFont typeface="Arial" panose="020B0604020202020204" pitchFamily="34" charset="0"/>
              <a:buNone/>
              <a:defRPr sz="1800">
                <a:latin typeface="Century Gothic" panose="020B0502020202020204" pitchFamily="34" charset="0"/>
              </a:defRPr>
            </a:lvl2pPr>
            <a:lvl3pPr marL="0" indent="0">
              <a:buFont typeface="Arial" panose="020B0604020202020204" pitchFamily="34" charset="0"/>
              <a:buNone/>
              <a:defRPr sz="1800">
                <a:latin typeface="Century Gothic" panose="020B0502020202020204" pitchFamily="34" charset="0"/>
              </a:defRPr>
            </a:lvl3pPr>
            <a:lvl4pPr marL="0" indent="0">
              <a:buFont typeface="Arial" panose="020B0604020202020204" pitchFamily="34" charset="0"/>
              <a:buNone/>
              <a:defRPr sz="1800">
                <a:latin typeface="Century Gothic" panose="020B0502020202020204" pitchFamily="34" charset="0"/>
              </a:defRPr>
            </a:lvl4pPr>
            <a:lvl5pPr marL="0" indent="0" algn="l">
              <a:buFont typeface="Arial" panose="020B0604020202020204" pitchFamily="34" charset="0"/>
              <a:buNone/>
              <a:defRPr sz="1800">
                <a:latin typeface="Century Gothic" panose="020B0502020202020204" pitchFamily="34" charset="0"/>
              </a:defRPr>
            </a:lvl5pPr>
          </a:lstStyle>
          <a:p>
            <a:pPr lvl="0"/>
            <a:r>
              <a:rPr lang="en-US" dirty="0" smtClean="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ne Picture">
    <p:spTree>
      <p:nvGrpSpPr>
        <p:cNvPr id="1" name=""/>
        <p:cNvGrpSpPr/>
        <p:nvPr/>
      </p:nvGrpSpPr>
      <p:grpSpPr>
        <a:xfrm>
          <a:off x="0" y="0"/>
          <a:ext cx="0" cy="0"/>
          <a:chOff x="0" y="0"/>
          <a:chExt cx="0" cy="0"/>
        </a:xfrm>
      </p:grpSpPr>
      <p:sp>
        <p:nvSpPr>
          <p:cNvPr id="6" name="Text Placeholder 15"/>
          <p:cNvSpPr>
            <a:spLocks noGrp="1"/>
          </p:cNvSpPr>
          <p:nvPr>
            <p:ph type="body" sz="quarter" idx="13"/>
          </p:nvPr>
        </p:nvSpPr>
        <p:spPr>
          <a:xfrm>
            <a:off x="500400" y="712800"/>
            <a:ext cx="4071600" cy="5359406"/>
          </a:xfrm>
          <a:prstGeom prst="roundRect">
            <a:avLst>
              <a:gd name="adj" fmla="val 9365"/>
            </a:avLst>
          </a:prstGeom>
          <a:gradFill>
            <a:gsLst>
              <a:gs pos="0">
                <a:schemeClr val="accent1">
                  <a:alpha val="90000"/>
                </a:schemeClr>
              </a:gs>
              <a:gs pos="100000">
                <a:schemeClr val="accent1">
                  <a:alpha val="80000"/>
                </a:schemeClr>
              </a:gs>
            </a:gsLst>
            <a:lin ang="5400000" scaled="0"/>
          </a:gradFill>
          <a:ln w="25400">
            <a:solidFill>
              <a:schemeClr val="accent1"/>
            </a:solidFill>
          </a:ln>
        </p:spPr>
        <p:txBody>
          <a:bodyPr lIns="180000" tIns="90000" rIns="180000" bIns="90000"/>
          <a:lstStyle>
            <a:lvl1pPr marL="0" indent="0">
              <a:spcBef>
                <a:spcPts val="0"/>
              </a:spcBef>
              <a:buNone/>
              <a:defRPr sz="1800" b="0">
                <a:solidFill>
                  <a:schemeClr val="bg1"/>
                </a:solidFill>
                <a:latin typeface="Century Gothic" panose="020B0502020202020204" pitchFamily="34" charset="0"/>
              </a:defRPr>
            </a:lvl1pPr>
            <a:lvl2pPr marL="0" indent="0">
              <a:buFont typeface="Arial" panose="020B0604020202020204" pitchFamily="34" charset="0"/>
              <a:buNone/>
              <a:defRPr sz="1800">
                <a:latin typeface="Century Gothic" panose="020B0502020202020204" pitchFamily="34" charset="0"/>
              </a:defRPr>
            </a:lvl2pPr>
            <a:lvl3pPr marL="0" indent="0">
              <a:buFont typeface="Arial" panose="020B0604020202020204" pitchFamily="34" charset="0"/>
              <a:buNone/>
              <a:defRPr sz="1800">
                <a:latin typeface="Century Gothic" panose="020B0502020202020204" pitchFamily="34" charset="0"/>
              </a:defRPr>
            </a:lvl3pPr>
            <a:lvl4pPr marL="0" indent="0">
              <a:buFont typeface="Arial" panose="020B0604020202020204" pitchFamily="34" charset="0"/>
              <a:buNone/>
              <a:defRPr sz="1800">
                <a:latin typeface="Century Gothic" panose="020B0502020202020204" pitchFamily="34" charset="0"/>
              </a:defRPr>
            </a:lvl4pPr>
            <a:lvl5pPr marL="0" indent="0" algn="l">
              <a:buFont typeface="Arial" panose="020B0604020202020204" pitchFamily="34" charset="0"/>
              <a:buNone/>
              <a:defRPr sz="1800">
                <a:latin typeface="Century Gothic" panose="020B0502020202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1304867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Pictures">
    <p:spTree>
      <p:nvGrpSpPr>
        <p:cNvPr id="1" name=""/>
        <p:cNvGrpSpPr/>
        <p:nvPr/>
      </p:nvGrpSpPr>
      <p:grpSpPr>
        <a:xfrm>
          <a:off x="0" y="0"/>
          <a:ext cx="0" cy="0"/>
          <a:chOff x="0" y="0"/>
          <a:chExt cx="0" cy="0"/>
        </a:xfrm>
      </p:grpSpPr>
      <p:sp>
        <p:nvSpPr>
          <p:cNvPr id="8" name="Text Placeholder 15"/>
          <p:cNvSpPr>
            <a:spLocks noGrp="1"/>
          </p:cNvSpPr>
          <p:nvPr>
            <p:ph type="body" sz="quarter" idx="13"/>
          </p:nvPr>
        </p:nvSpPr>
        <p:spPr>
          <a:xfrm>
            <a:off x="500400" y="712800"/>
            <a:ext cx="4071600" cy="5359406"/>
          </a:xfrm>
          <a:prstGeom prst="roundRect">
            <a:avLst>
              <a:gd name="adj" fmla="val 9365"/>
            </a:avLst>
          </a:prstGeom>
          <a:gradFill>
            <a:gsLst>
              <a:gs pos="0">
                <a:schemeClr val="accent1">
                  <a:alpha val="90000"/>
                </a:schemeClr>
              </a:gs>
              <a:gs pos="100000">
                <a:schemeClr val="accent1">
                  <a:alpha val="80000"/>
                </a:schemeClr>
              </a:gs>
            </a:gsLst>
            <a:lin ang="5400000" scaled="0"/>
          </a:gradFill>
          <a:ln w="25400">
            <a:solidFill>
              <a:schemeClr val="accent1"/>
            </a:solidFill>
          </a:ln>
        </p:spPr>
        <p:txBody>
          <a:bodyPr lIns="180000" tIns="90000" rIns="180000" bIns="90000"/>
          <a:lstStyle>
            <a:lvl1pPr marL="0" indent="0">
              <a:spcBef>
                <a:spcPts val="0"/>
              </a:spcBef>
              <a:buNone/>
              <a:defRPr sz="1800" b="0">
                <a:solidFill>
                  <a:schemeClr val="bg1"/>
                </a:solidFill>
                <a:latin typeface="Century Gothic" panose="020B0502020202020204" pitchFamily="34" charset="0"/>
              </a:defRPr>
            </a:lvl1pPr>
            <a:lvl2pPr marL="0" indent="0">
              <a:buFont typeface="Arial" panose="020B0604020202020204" pitchFamily="34" charset="0"/>
              <a:buNone/>
              <a:defRPr sz="1800">
                <a:latin typeface="Century Gothic" panose="020B0502020202020204" pitchFamily="34" charset="0"/>
              </a:defRPr>
            </a:lvl2pPr>
            <a:lvl3pPr marL="0" indent="0">
              <a:buFont typeface="Arial" panose="020B0604020202020204" pitchFamily="34" charset="0"/>
              <a:buNone/>
              <a:defRPr sz="1800">
                <a:latin typeface="Century Gothic" panose="020B0502020202020204" pitchFamily="34" charset="0"/>
              </a:defRPr>
            </a:lvl3pPr>
            <a:lvl4pPr marL="0" indent="0">
              <a:buFont typeface="Arial" panose="020B0604020202020204" pitchFamily="34" charset="0"/>
              <a:buNone/>
              <a:defRPr sz="1800">
                <a:latin typeface="Century Gothic" panose="020B0502020202020204" pitchFamily="34" charset="0"/>
              </a:defRPr>
            </a:lvl4pPr>
            <a:lvl5pPr marL="0" indent="0" algn="l">
              <a:buFont typeface="Arial" panose="020B0604020202020204" pitchFamily="34" charset="0"/>
              <a:buNone/>
              <a:defRPr sz="1800">
                <a:latin typeface="Century Gothic" panose="020B0502020202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1745652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hree Pictures">
    <p:spTree>
      <p:nvGrpSpPr>
        <p:cNvPr id="1" name=""/>
        <p:cNvGrpSpPr/>
        <p:nvPr/>
      </p:nvGrpSpPr>
      <p:grpSpPr>
        <a:xfrm>
          <a:off x="0" y="0"/>
          <a:ext cx="0" cy="0"/>
          <a:chOff x="0" y="0"/>
          <a:chExt cx="0" cy="0"/>
        </a:xfrm>
      </p:grpSpPr>
      <p:sp>
        <p:nvSpPr>
          <p:cNvPr id="13" name="Text Placeholder 15"/>
          <p:cNvSpPr>
            <a:spLocks noGrp="1"/>
          </p:cNvSpPr>
          <p:nvPr>
            <p:ph type="body" sz="quarter" idx="13"/>
          </p:nvPr>
        </p:nvSpPr>
        <p:spPr>
          <a:xfrm>
            <a:off x="500400" y="712800"/>
            <a:ext cx="4071600" cy="5359406"/>
          </a:xfrm>
          <a:prstGeom prst="roundRect">
            <a:avLst>
              <a:gd name="adj" fmla="val 9365"/>
            </a:avLst>
          </a:prstGeom>
          <a:gradFill>
            <a:gsLst>
              <a:gs pos="0">
                <a:schemeClr val="accent1">
                  <a:alpha val="90000"/>
                </a:schemeClr>
              </a:gs>
              <a:gs pos="100000">
                <a:schemeClr val="accent1">
                  <a:alpha val="80000"/>
                </a:schemeClr>
              </a:gs>
            </a:gsLst>
            <a:lin ang="5400000" scaled="0"/>
          </a:gradFill>
          <a:ln w="25400">
            <a:solidFill>
              <a:schemeClr val="accent1"/>
            </a:solidFill>
          </a:ln>
        </p:spPr>
        <p:txBody>
          <a:bodyPr lIns="180000" tIns="90000" rIns="180000" bIns="90000"/>
          <a:lstStyle>
            <a:lvl1pPr marL="0" indent="0">
              <a:spcBef>
                <a:spcPts val="0"/>
              </a:spcBef>
              <a:buNone/>
              <a:defRPr sz="1800" b="0">
                <a:solidFill>
                  <a:schemeClr val="bg1"/>
                </a:solidFill>
                <a:latin typeface="Century Gothic" panose="020B0502020202020204" pitchFamily="34" charset="0"/>
              </a:defRPr>
            </a:lvl1pPr>
            <a:lvl2pPr marL="0" indent="0">
              <a:buFont typeface="Arial" panose="020B0604020202020204" pitchFamily="34" charset="0"/>
              <a:buNone/>
              <a:defRPr sz="1800">
                <a:latin typeface="Century Gothic" panose="020B0502020202020204" pitchFamily="34" charset="0"/>
              </a:defRPr>
            </a:lvl2pPr>
            <a:lvl3pPr marL="0" indent="0">
              <a:buFont typeface="Arial" panose="020B0604020202020204" pitchFamily="34" charset="0"/>
              <a:buNone/>
              <a:defRPr sz="1800">
                <a:latin typeface="Century Gothic" panose="020B0502020202020204" pitchFamily="34" charset="0"/>
              </a:defRPr>
            </a:lvl3pPr>
            <a:lvl4pPr marL="0" indent="0">
              <a:buFont typeface="Arial" panose="020B0604020202020204" pitchFamily="34" charset="0"/>
              <a:buNone/>
              <a:defRPr sz="1800">
                <a:latin typeface="Century Gothic" panose="020B0502020202020204" pitchFamily="34" charset="0"/>
              </a:defRPr>
            </a:lvl4pPr>
            <a:lvl5pPr marL="0" indent="0" algn="l">
              <a:buFont typeface="Arial" panose="020B0604020202020204" pitchFamily="34" charset="0"/>
              <a:buNone/>
              <a:defRPr sz="1800">
                <a:latin typeface="Century Gothic" panose="020B0502020202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550029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pPr lvl="0"/>
              <a:t>‹#›</a:t>
            </a:fld>
            <a:endParaRPr lang="en-US"/>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313923-7FC4-4807-BED1-A0EF5E047551}" type="datetimeFigureOut">
              <a:rPr lang="en-US" smtClean="0"/>
              <a:t>8/14/2021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022748-F0E0-4CCE-B5D5-7F6B05E99FC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313923-7FC4-4807-BED1-A0EF5E047551}" type="datetimeFigureOut">
              <a:rPr lang="en-US" smtClean="0"/>
              <a:t>8/14/2021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022748-F0E0-4CCE-B5D5-7F6B05E99FC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313923-7FC4-4807-BED1-A0EF5E047551}" type="datetimeFigureOut">
              <a:rPr lang="en-US" smtClean="0"/>
              <a:t>8/14/2021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022748-F0E0-4CCE-B5D5-7F6B05E99FC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313923-7FC4-4807-BED1-A0EF5E047551}" type="datetimeFigureOut">
              <a:rPr lang="en-US" smtClean="0"/>
              <a:t>8/14/2021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022748-F0E0-4CCE-B5D5-7F6B05E99FC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313923-7FC4-4807-BED1-A0EF5E047551}" type="datetimeFigureOut">
              <a:rPr lang="en-US" smtClean="0"/>
              <a:t>8/14/2021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022748-F0E0-4CCE-B5D5-7F6B05E99FC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313923-7FC4-4807-BED1-A0EF5E047551}" type="datetimeFigureOut">
              <a:rPr lang="en-US" smtClean="0"/>
              <a:t>8/14/2021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022748-F0E0-4CCE-B5D5-7F6B05E99FC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313923-7FC4-4807-BED1-A0EF5E047551}" type="datetimeFigureOut">
              <a:rPr lang="en-US" smtClean="0"/>
              <a:t>8/14/2021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022748-F0E0-4CCE-B5D5-7F6B05E99FC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313923-7FC4-4807-BED1-A0EF5E047551}" type="datetimeFigureOut">
              <a:rPr lang="en-US" smtClean="0"/>
              <a:t>8/14/2021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022748-F0E0-4CCE-B5D5-7F6B05E99FC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00CC">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313923-7FC4-4807-BED1-A0EF5E047551}" type="datetimeFigureOut">
              <a:rPr lang="en-US" smtClean="0"/>
              <a:t>8/14/2021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022748-F0E0-4CCE-B5D5-7F6B05E99FC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2.xml"/><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00CC">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9201"/>
            <a:ext cx="7772400" cy="2381250"/>
          </a:xfrm>
          <a:solidFill>
            <a:schemeClr val="bg1"/>
          </a:solidFill>
        </p:spPr>
        <p:style>
          <a:lnRef idx="1">
            <a:schemeClr val="accent2"/>
          </a:lnRef>
          <a:fillRef idx="2">
            <a:schemeClr val="accent2"/>
          </a:fillRef>
          <a:effectRef idx="1">
            <a:schemeClr val="accent2"/>
          </a:effectRef>
          <a:fontRef idx="minor">
            <a:schemeClr val="dk1"/>
          </a:fontRef>
        </p:style>
        <p:txBody>
          <a:bodyPr>
            <a:normAutofit fontScale="90000"/>
          </a:bodyPr>
          <a:lstStyle/>
          <a:p>
            <a:r>
              <a:rPr lang="en-US" sz="7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r>
            <a:br>
              <a:rPr lang="en-US" sz="7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7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Balanced diet for better HEALTH </a:t>
            </a:r>
            <a:br>
              <a:rPr lang="en-US" sz="7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endParaRPr lang="en-US" sz="7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Rectangle 2"/>
          <p:cNvSpPr/>
          <p:nvPr/>
        </p:nvSpPr>
        <p:spPr>
          <a:xfrm>
            <a:off x="2286000" y="4639270"/>
            <a:ext cx="5257800" cy="1200329"/>
          </a:xfrm>
          <a:prstGeom prst="rect">
            <a:avLst/>
          </a:prstGeom>
          <a:ln>
            <a:solidFill>
              <a:schemeClr val="accent1"/>
            </a:solidFill>
          </a:ln>
        </p:spPr>
        <p:txBody>
          <a:bodyPr wrap="square">
            <a:spAutoFit/>
          </a:bodyPr>
          <a:lstStyle/>
          <a:p>
            <a:pPr algn="ctr"/>
            <a:r>
              <a:rPr lang="en-US" sz="2400" b="1" dirty="0">
                <a:solidFill>
                  <a:srgbClr val="FF0000"/>
                </a:solidFill>
              </a:rPr>
              <a:t>Dr. </a:t>
            </a:r>
            <a:r>
              <a:rPr lang="en-US" sz="2400" b="1" dirty="0" err="1">
                <a:solidFill>
                  <a:srgbClr val="FF0000"/>
                </a:solidFill>
              </a:rPr>
              <a:t>Ila</a:t>
            </a:r>
            <a:r>
              <a:rPr lang="en-US" sz="2400" b="1" dirty="0">
                <a:solidFill>
                  <a:srgbClr val="FF0000"/>
                </a:solidFill>
              </a:rPr>
              <a:t> </a:t>
            </a:r>
            <a:r>
              <a:rPr lang="en-US" sz="2400" b="1" dirty="0" err="1">
                <a:solidFill>
                  <a:srgbClr val="FF0000"/>
                </a:solidFill>
              </a:rPr>
              <a:t>Jogi</a:t>
            </a:r>
            <a:endParaRPr lang="en-US" sz="2400" b="1" dirty="0">
              <a:solidFill>
                <a:srgbClr val="FF0000"/>
              </a:solidFill>
            </a:endParaRPr>
          </a:p>
          <a:p>
            <a:pPr algn="ctr"/>
            <a:r>
              <a:rPr lang="en-US" sz="2400" b="1" dirty="0">
                <a:solidFill>
                  <a:srgbClr val="FF0000"/>
                </a:solidFill>
              </a:rPr>
              <a:t>Head, Department of Home Science</a:t>
            </a:r>
          </a:p>
          <a:p>
            <a:pPr algn="ctr"/>
            <a:r>
              <a:rPr lang="en-US" sz="2400" b="1" dirty="0" err="1">
                <a:solidFill>
                  <a:srgbClr val="FF0000"/>
                </a:solidFill>
              </a:rPr>
              <a:t>Mahila</a:t>
            </a:r>
            <a:r>
              <a:rPr lang="en-US" sz="2400" b="1" dirty="0">
                <a:solidFill>
                  <a:srgbClr val="FF0000"/>
                </a:solidFill>
              </a:rPr>
              <a:t> </a:t>
            </a:r>
            <a:r>
              <a:rPr lang="en-US" sz="2400" b="1" dirty="0" err="1">
                <a:solidFill>
                  <a:srgbClr val="FF0000"/>
                </a:solidFill>
              </a:rPr>
              <a:t>Mahavidyalaya</a:t>
            </a:r>
            <a:r>
              <a:rPr lang="en-US" sz="2400" b="1" dirty="0">
                <a:solidFill>
                  <a:srgbClr val="FF0000"/>
                </a:solidFill>
              </a:rPr>
              <a:t>, </a:t>
            </a:r>
            <a:r>
              <a:rPr lang="en-US" sz="2400" b="1" dirty="0" err="1">
                <a:solidFill>
                  <a:srgbClr val="FF0000"/>
                </a:solidFill>
              </a:rPr>
              <a:t>Karad</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45057"/>
          <p:cNvSpPr>
            <a:spLocks noGrp="1"/>
          </p:cNvSpPr>
          <p:nvPr>
            <p:ph type="title"/>
          </p:nvPr>
        </p:nvSpPr>
        <p:spPr>
          <a:xfrm>
            <a:off x="539750" y="381000"/>
            <a:ext cx="8147050" cy="527050"/>
          </a:xfrm>
        </p:spPr>
        <p:txBody>
          <a:bodyPr anchor="ctr">
            <a:noAutofit/>
          </a:bodyPr>
          <a:lstStyle/>
          <a:p>
            <a:r>
              <a:rPr lang="en-US" sz="6000" dirty="0" smtClean="0"/>
              <a:t>FATS</a:t>
            </a:r>
            <a:endParaRPr sz="6000" dirty="0"/>
          </a:p>
        </p:txBody>
      </p:sp>
      <p:sp>
        <p:nvSpPr>
          <p:cNvPr id="45059" name="Text Placeholder 45058"/>
          <p:cNvSpPr>
            <a:spLocks noGrp="1"/>
          </p:cNvSpPr>
          <p:nvPr>
            <p:ph type="body" idx="1"/>
          </p:nvPr>
        </p:nvSpPr>
        <p:spPr>
          <a:xfrm>
            <a:off x="250825" y="1341438"/>
            <a:ext cx="8435975" cy="4754562"/>
          </a:xfrm>
        </p:spPr>
        <p:txBody>
          <a:bodyPr/>
          <a:lstStyle/>
          <a:p>
            <a:pPr>
              <a:buNone/>
            </a:pPr>
            <a:r>
              <a:rPr lang="en-US" altLang="x-none" dirty="0"/>
              <a:t>   </a:t>
            </a:r>
            <a:r>
              <a:rPr lang="en-US" altLang="x-none" b="1" dirty="0" smtClean="0"/>
              <a:t>This type of </a:t>
            </a:r>
            <a:r>
              <a:rPr lang="en-US" altLang="x-none" b="1" dirty="0"/>
              <a:t>food is </a:t>
            </a:r>
            <a:r>
              <a:rPr lang="en-US" altLang="x-none" b="1" dirty="0" smtClean="0"/>
              <a:t> </a:t>
            </a:r>
            <a:r>
              <a:rPr lang="en-US" altLang="x-none" b="1" dirty="0"/>
              <a:t>not very good for </a:t>
            </a:r>
            <a:r>
              <a:rPr lang="en-US" altLang="x-none" b="1" dirty="0" smtClean="0"/>
              <a:t>us, but are still  for our  needed by our </a:t>
            </a:r>
            <a:r>
              <a:rPr lang="en-US" altLang="x-none" b="1" dirty="0" err="1" smtClean="0"/>
              <a:t>body.So</a:t>
            </a:r>
            <a:r>
              <a:rPr lang="en-US" altLang="x-none" b="1" dirty="0" smtClean="0"/>
              <a:t> </a:t>
            </a:r>
            <a:r>
              <a:rPr lang="en-US" altLang="x-none" b="1" dirty="0"/>
              <a:t>it is important </a:t>
            </a:r>
            <a:r>
              <a:rPr lang="en-US" altLang="x-none" b="1" dirty="0" smtClean="0"/>
              <a:t>not </a:t>
            </a:r>
            <a:r>
              <a:rPr lang="en-US" altLang="x-none" b="1" dirty="0"/>
              <a:t>to eat it very </a:t>
            </a:r>
            <a:r>
              <a:rPr lang="en-US" altLang="x-none" b="1" dirty="0" smtClean="0"/>
              <a:t>often but in proper proportion.</a:t>
            </a:r>
            <a:endParaRPr b="1" dirty="0"/>
          </a:p>
        </p:txBody>
      </p:sp>
      <p:pic>
        <p:nvPicPr>
          <p:cNvPr id="6" name="Picture 5"/>
          <p:cNvPicPr>
            <a:picLocks noChangeAspect="1"/>
          </p:cNvPicPr>
          <p:nvPr/>
        </p:nvPicPr>
        <p:blipFill>
          <a:blip r:embed="rId2"/>
          <a:stretch>
            <a:fillRect/>
          </a:stretch>
        </p:blipFill>
        <p:spPr>
          <a:xfrm>
            <a:off x="4648200" y="3276600"/>
            <a:ext cx="3362325" cy="3455988"/>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advClick="0" advTm="11000"/>
    </mc:Choice>
    <mc:Fallback xmlns="">
      <p:transition spd="slow" advClick="0"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PROTEINS</a:t>
            </a:r>
            <a:endParaRPr lang="en-US" dirty="0"/>
          </a:p>
        </p:txBody>
      </p:sp>
      <p:sp>
        <p:nvSpPr>
          <p:cNvPr id="4" name="Text Box 3"/>
          <p:cNvSpPr txBox="1">
            <a:spLocks noGrp="1"/>
          </p:cNvSpPr>
          <p:nvPr>
            <p:ph idx="1"/>
          </p:nvPr>
        </p:nvSpPr>
        <p:spPr>
          <a:xfrm>
            <a:off x="457200" y="1600200"/>
            <a:ext cx="8229600" cy="4708981"/>
          </a:xfrm>
          <a:prstGeom prst="rect">
            <a:avLst/>
          </a:prstGeom>
          <a:noFill/>
        </p:spPr>
        <p:txBody>
          <a:bodyPr wrap="square" rtlCol="0">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indent="0" algn="l" fontAlgn="base"/>
            <a:r>
              <a:rPr sz="3000" b="0" i="0" u="none" strike="noStrike" dirty="0">
                <a:latin typeface="Calibri" panose="020F0502020204030204"/>
              </a:rPr>
              <a:t>Proteins are part of every cell, tissue, and organ in our bodies. These body proteins are constantly being broken down and replaced. The protein in the foods we eat is digested into amino acids that are later used to replace these proteins in our bodies</a:t>
            </a:r>
            <a:r>
              <a:rPr sz="3000" b="0" i="0" u="none" strike="noStrike" dirty="0" smtClean="0">
                <a:latin typeface="Calibri" panose="020F0502020204030204"/>
              </a:rPr>
              <a:t>.</a:t>
            </a:r>
            <a:r>
              <a:rPr lang="en-US" sz="3000" b="0" i="0" u="none" strike="noStrike" dirty="0" smtClean="0">
                <a:latin typeface="Calibri" panose="020F0502020204030204"/>
              </a:rPr>
              <a:t> </a:t>
            </a:r>
            <a:r>
              <a:rPr sz="3000" b="0" i="0" u="none" strike="noStrike" dirty="0" smtClean="0">
                <a:latin typeface="Calibri" panose="020F0502020204030204"/>
              </a:rPr>
              <a:t>Protein </a:t>
            </a:r>
            <a:r>
              <a:rPr sz="3000" b="0" i="0" u="none" strike="noStrike" dirty="0">
                <a:latin typeface="Calibri" panose="020F0502020204030204"/>
              </a:rPr>
              <a:t>is found in the following foods:</a:t>
            </a:r>
            <a:br>
              <a:rPr sz="3000" b="0" i="0" u="none" strike="noStrike" dirty="0">
                <a:latin typeface="Calibri" panose="020F0502020204030204"/>
              </a:rPr>
            </a:br>
            <a:r>
              <a:rPr sz="3000" b="0" i="0" u="none" strike="noStrike" dirty="0">
                <a:latin typeface="Calibri" panose="020F0502020204030204"/>
              </a:rPr>
              <a:t/>
            </a:r>
            <a:br>
              <a:rPr sz="3000" b="0" i="0" u="none" strike="noStrike" dirty="0">
                <a:latin typeface="Calibri" panose="020F0502020204030204"/>
              </a:rPr>
            </a:br>
            <a:r>
              <a:rPr sz="3000" b="0" i="0" u="none" strike="noStrike" dirty="0">
                <a:latin typeface="Calibri" panose="020F0502020204030204"/>
              </a:rPr>
              <a:t/>
            </a:r>
            <a:br>
              <a:rPr sz="3000" b="0" i="0" u="none" strike="noStrike" dirty="0">
                <a:latin typeface="Calibri" panose="020F0502020204030204"/>
              </a:rPr>
            </a:br>
            <a:r>
              <a:rPr sz="3000" b="0" i="0" u="none" strike="noStrike" dirty="0">
                <a:latin typeface="Calibri" panose="020F0502020204030204"/>
              </a:rPr>
              <a:t/>
            </a:r>
            <a:br>
              <a:rPr sz="3000" b="0" i="0" u="none" strike="noStrike" dirty="0">
                <a:latin typeface="Calibri" panose="020F0502020204030204"/>
              </a:rPr>
            </a:br>
            <a:endParaRPr sz="3000" b="0" i="0" u="none" strike="noStrike" dirty="0">
              <a:latin typeface="Calibri" panose="020F0502020204030204"/>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n-US" sz="6000" dirty="0"/>
              <a:t>Vitamins and Minerals</a:t>
            </a:r>
            <a:br>
              <a:rPr lang="en-US" sz="6000" dirty="0"/>
            </a:br>
            <a:endParaRPr lang="en-US" sz="6000" dirty="0"/>
          </a:p>
        </p:txBody>
      </p:sp>
      <p:sp>
        <p:nvSpPr>
          <p:cNvPr id="3" name="Content Placeholder 2"/>
          <p:cNvSpPr>
            <a:spLocks noGrp="1"/>
          </p:cNvSpPr>
          <p:nvPr>
            <p:ph idx="1"/>
          </p:nvPr>
        </p:nvSpPr>
        <p:spPr/>
        <p:txBody>
          <a:bodyPr/>
          <a:lstStyle/>
          <a:p>
            <a:pPr marL="0" indent="0">
              <a:buNone/>
            </a:pPr>
            <a:r>
              <a:rPr lang="en-US" dirty="0"/>
              <a:t>Vitamins are organic substances (made by plants or animals), minerals are inorganic elements that come from the earth; soil and water and are absorbed by </a:t>
            </a:r>
            <a:r>
              <a:rPr lang="en-US" dirty="0" smtClean="0"/>
              <a:t>plants. Vitamins </a:t>
            </a:r>
            <a:r>
              <a:rPr lang="en-US" dirty="0"/>
              <a:t>and minerals are nutrients that your body needs to grow and develop normally.</a:t>
            </a:r>
            <a:br>
              <a:rPr lang="en-US" dirty="0"/>
            </a:br>
            <a:r>
              <a:rPr lang="en-US" dirty="0"/>
              <a:t/>
            </a:r>
            <a:br>
              <a:rPr lang="en-US" dirty="0"/>
            </a:b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1265" descr="dreamstime_4441224"/>
          <p:cNvPicPr>
            <a:picLocks noChangeAspect="1"/>
          </p:cNvPicPr>
          <p:nvPr/>
        </p:nvPicPr>
        <p:blipFill>
          <a:blip r:embed="rId2"/>
          <a:stretch>
            <a:fillRect/>
          </a:stretch>
        </p:blipFill>
        <p:spPr>
          <a:xfrm>
            <a:off x="4948238" y="3751263"/>
            <a:ext cx="1974850" cy="2395537"/>
          </a:xfrm>
          <a:prstGeom prst="rect">
            <a:avLst/>
          </a:prstGeom>
          <a:noFill/>
          <a:ln w="9525">
            <a:noFill/>
          </a:ln>
        </p:spPr>
      </p:pic>
      <p:sp>
        <p:nvSpPr>
          <p:cNvPr id="11267" name="Text Box 11266"/>
          <p:cNvSpPr txBox="1"/>
          <p:nvPr/>
        </p:nvSpPr>
        <p:spPr>
          <a:xfrm>
            <a:off x="2254250" y="6224588"/>
            <a:ext cx="1920875" cy="519112"/>
          </a:xfrm>
          <a:prstGeom prst="rect">
            <a:avLst/>
          </a:prstGeom>
          <a:noFill/>
          <a:ln w="9525">
            <a:noFill/>
          </a:ln>
        </p:spPr>
        <p:txBody>
          <a:bodyPr>
            <a:spAutoFit/>
          </a:bodyPr>
          <a:lstStyle/>
          <a:p>
            <a:pPr lvl="0" algn="ctr" eaLnBrk="1" hangingPunct="1">
              <a:spcBef>
                <a:spcPct val="50000"/>
              </a:spcBef>
              <a:buClr>
                <a:srgbClr val="000000"/>
              </a:buClr>
            </a:pPr>
            <a:r>
              <a:rPr lang="en-GB" altLang="x-none" sz="2800">
                <a:latin typeface="Arial" panose="020B0604020202020204" pitchFamily="34" charset="0"/>
                <a:ea typeface="Arial" panose="020B0604020202020204" pitchFamily="34" charset="0"/>
              </a:rPr>
              <a:t>vitamin C</a:t>
            </a:r>
          </a:p>
        </p:txBody>
      </p:sp>
      <p:sp>
        <p:nvSpPr>
          <p:cNvPr id="11268" name="Text Box 11267"/>
          <p:cNvSpPr txBox="1"/>
          <p:nvPr/>
        </p:nvSpPr>
        <p:spPr>
          <a:xfrm>
            <a:off x="4937125" y="6224588"/>
            <a:ext cx="1920875" cy="519112"/>
          </a:xfrm>
          <a:prstGeom prst="rect">
            <a:avLst/>
          </a:prstGeom>
          <a:noFill/>
          <a:ln w="9525">
            <a:noFill/>
          </a:ln>
        </p:spPr>
        <p:txBody>
          <a:bodyPr>
            <a:spAutoFit/>
          </a:bodyPr>
          <a:lstStyle/>
          <a:p>
            <a:pPr lvl="0" algn="ctr" eaLnBrk="1" hangingPunct="1">
              <a:spcBef>
                <a:spcPct val="50000"/>
              </a:spcBef>
              <a:buClr>
                <a:srgbClr val="000000"/>
              </a:buClr>
            </a:pPr>
            <a:r>
              <a:rPr lang="en-GB" altLang="x-none" sz="2800">
                <a:latin typeface="Arial" panose="020B0604020202020204" pitchFamily="34" charset="0"/>
                <a:ea typeface="Arial" panose="020B0604020202020204" pitchFamily="34" charset="0"/>
              </a:rPr>
              <a:t>vitamin D</a:t>
            </a:r>
          </a:p>
        </p:txBody>
      </p:sp>
      <p:sp>
        <p:nvSpPr>
          <p:cNvPr id="11269" name="Text Box 11268"/>
          <p:cNvSpPr txBox="1"/>
          <p:nvPr/>
        </p:nvSpPr>
        <p:spPr>
          <a:xfrm>
            <a:off x="3816350" y="2836863"/>
            <a:ext cx="1528763" cy="557212"/>
          </a:xfrm>
          <a:prstGeom prst="rect">
            <a:avLst/>
          </a:prstGeom>
          <a:noFill/>
          <a:ln w="38100" cap="flat" cmpd="sng">
            <a:solidFill>
              <a:srgbClr val="00A1B2"/>
            </a:solidFill>
            <a:prstDash val="solid"/>
            <a:miter/>
            <a:headEnd type="none" w="med" len="med"/>
            <a:tailEnd type="none" w="med" len="med"/>
          </a:ln>
        </p:spPr>
        <p:txBody>
          <a:bodyPr wrap="none" anchor="t">
            <a:spAutoFit/>
          </a:bodyPr>
          <a:lstStyle/>
          <a:p>
            <a:pPr lvl="0" algn="ctr" eaLnBrk="1" hangingPunct="1"/>
            <a:r>
              <a:rPr lang="en-GB" altLang="x-none" sz="2800">
                <a:latin typeface="Arial" panose="020B0604020202020204" pitchFamily="34" charset="0"/>
                <a:ea typeface="Arial" panose="020B0604020202020204" pitchFamily="34" charset="0"/>
              </a:rPr>
              <a:t>vitamins</a:t>
            </a:r>
            <a:endParaRPr sz="2800">
              <a:latin typeface="Arial" panose="020B0604020202020204" pitchFamily="34" charset="0"/>
              <a:ea typeface="Arial" panose="020B0604020202020204" pitchFamily="34" charset="0"/>
            </a:endParaRPr>
          </a:p>
        </p:txBody>
      </p:sp>
      <p:sp>
        <p:nvSpPr>
          <p:cNvPr id="11270" name="Text Box 11269"/>
          <p:cNvSpPr txBox="1"/>
          <p:nvPr/>
        </p:nvSpPr>
        <p:spPr>
          <a:xfrm>
            <a:off x="539750" y="1731963"/>
            <a:ext cx="7689850" cy="1138773"/>
          </a:xfrm>
          <a:prstGeom prst="rect">
            <a:avLst/>
          </a:prstGeom>
          <a:noFill/>
          <a:ln w="9525">
            <a:noFill/>
          </a:ln>
        </p:spPr>
        <p:txBody>
          <a:bodyPr>
            <a:spAutoFit/>
          </a:bodyPr>
          <a:lstStyle/>
          <a:p>
            <a:r>
              <a:rPr lang="en-IE" altLang="x-none" sz="4000" dirty="0" smtClean="0">
                <a:latin typeface="Arial" panose="020B0604020202020204" pitchFamily="34" charset="0"/>
                <a:ea typeface="Arial" panose="020B0604020202020204" pitchFamily="34" charset="0"/>
              </a:rPr>
              <a:t>VITAMINS</a:t>
            </a:r>
            <a:r>
              <a:rPr lang="en-IE" altLang="x-none" sz="2800" dirty="0" smtClean="0">
                <a:latin typeface="Arial" panose="020B0604020202020204" pitchFamily="34" charset="0"/>
                <a:ea typeface="Arial" panose="020B0604020202020204" pitchFamily="34" charset="0"/>
              </a:rPr>
              <a:t> </a:t>
            </a:r>
          </a:p>
          <a:p>
            <a:pPr lvl="0" eaLnBrk="1" hangingPunct="1"/>
            <a:r>
              <a:rPr lang="en-IE" altLang="x-none" sz="2800" dirty="0" smtClean="0">
                <a:latin typeface="Arial" panose="020B0604020202020204" pitchFamily="34" charset="0"/>
                <a:ea typeface="Arial" panose="020B0604020202020204" pitchFamily="34" charset="0"/>
              </a:rPr>
              <a:t> </a:t>
            </a:r>
            <a:endParaRPr lang="en-IE" altLang="x-none" sz="2800" dirty="0">
              <a:latin typeface="Arial" panose="020B0604020202020204" pitchFamily="34" charset="0"/>
              <a:ea typeface="Arial" panose="020B0604020202020204" pitchFamily="34" charset="0"/>
            </a:endParaRPr>
          </a:p>
        </p:txBody>
      </p:sp>
      <p:pic>
        <p:nvPicPr>
          <p:cNvPr id="11271" name="Picture 11270" descr="iStock_000005197941Medium"/>
          <p:cNvPicPr>
            <a:picLocks noChangeAspect="1"/>
          </p:cNvPicPr>
          <p:nvPr/>
        </p:nvPicPr>
        <p:blipFill>
          <a:blip r:embed="rId3"/>
          <a:stretch>
            <a:fillRect/>
          </a:stretch>
        </p:blipFill>
        <p:spPr>
          <a:xfrm>
            <a:off x="2192338" y="3746500"/>
            <a:ext cx="2382837" cy="2414588"/>
          </a:xfrm>
          <a:prstGeom prst="rect">
            <a:avLst/>
          </a:prstGeom>
          <a:noFill/>
          <a:ln w="9525">
            <a:noFill/>
          </a:ln>
        </p:spPr>
      </p:pic>
      <p:sp>
        <p:nvSpPr>
          <p:cNvPr id="11272" name="Straight Connector 11271"/>
          <p:cNvSpPr/>
          <p:nvPr/>
        </p:nvSpPr>
        <p:spPr>
          <a:xfrm flipH="1">
            <a:off x="3505200" y="3429000"/>
            <a:ext cx="304800" cy="304800"/>
          </a:xfrm>
          <a:prstGeom prst="line">
            <a:avLst/>
          </a:prstGeom>
          <a:ln w="57150" cap="flat" cmpd="sng">
            <a:solidFill>
              <a:schemeClr val="hlink"/>
            </a:solidFill>
            <a:prstDash val="solid"/>
            <a:headEnd type="none" w="med" len="med"/>
            <a:tailEnd type="triangle" w="med" len="med"/>
          </a:ln>
        </p:spPr>
      </p:sp>
      <p:sp>
        <p:nvSpPr>
          <p:cNvPr id="11273" name="Straight Connector 11272"/>
          <p:cNvSpPr/>
          <p:nvPr/>
        </p:nvSpPr>
        <p:spPr>
          <a:xfrm>
            <a:off x="5334000" y="3429000"/>
            <a:ext cx="381000" cy="304800"/>
          </a:xfrm>
          <a:prstGeom prst="line">
            <a:avLst/>
          </a:prstGeom>
          <a:ln w="57150" cap="flat" cmpd="sng">
            <a:solidFill>
              <a:schemeClr val="hlink"/>
            </a:solidFill>
            <a:prstDash val="solid"/>
            <a:headEnd type="none" w="med" len="med"/>
            <a:tailEnd type="triangle" w="med" len="med"/>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7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26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P spid="11268" grpId="0"/>
      <p:bldP spid="1126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3313" descr="dreamstime_4441224"/>
          <p:cNvPicPr>
            <a:picLocks noChangeAspect="1"/>
          </p:cNvPicPr>
          <p:nvPr/>
        </p:nvPicPr>
        <p:blipFill>
          <a:blip r:embed="rId2"/>
          <a:stretch>
            <a:fillRect/>
          </a:stretch>
        </p:blipFill>
        <p:spPr>
          <a:xfrm>
            <a:off x="4948238" y="3751263"/>
            <a:ext cx="1974850" cy="2395537"/>
          </a:xfrm>
          <a:prstGeom prst="rect">
            <a:avLst/>
          </a:prstGeom>
          <a:noFill/>
          <a:ln w="9525">
            <a:noFill/>
          </a:ln>
        </p:spPr>
      </p:pic>
      <p:pic>
        <p:nvPicPr>
          <p:cNvPr id="13315" name="Picture 13314" descr="dreamstime_1240414"/>
          <p:cNvPicPr>
            <a:picLocks noChangeAspect="1"/>
          </p:cNvPicPr>
          <p:nvPr/>
        </p:nvPicPr>
        <p:blipFill>
          <a:blip r:embed="rId3"/>
          <a:srcRect l="28125"/>
          <a:stretch>
            <a:fillRect/>
          </a:stretch>
        </p:blipFill>
        <p:spPr>
          <a:xfrm>
            <a:off x="2216150" y="3751263"/>
            <a:ext cx="2025650" cy="2408237"/>
          </a:xfrm>
          <a:prstGeom prst="rect">
            <a:avLst/>
          </a:prstGeom>
          <a:noFill/>
          <a:ln w="9525">
            <a:noFill/>
          </a:ln>
        </p:spPr>
      </p:pic>
      <p:sp>
        <p:nvSpPr>
          <p:cNvPr id="13316" name="Text Box 13315"/>
          <p:cNvSpPr txBox="1"/>
          <p:nvPr/>
        </p:nvSpPr>
        <p:spPr>
          <a:xfrm>
            <a:off x="3800475" y="2836863"/>
            <a:ext cx="1570038" cy="557212"/>
          </a:xfrm>
          <a:prstGeom prst="rect">
            <a:avLst/>
          </a:prstGeom>
          <a:noFill/>
          <a:ln w="38100" cap="flat" cmpd="sng">
            <a:solidFill>
              <a:srgbClr val="009900"/>
            </a:solidFill>
            <a:prstDash val="solid"/>
            <a:miter/>
            <a:headEnd type="none" w="med" len="med"/>
            <a:tailEnd type="none" w="med" len="med"/>
          </a:ln>
        </p:spPr>
        <p:txBody>
          <a:bodyPr wrap="none" anchor="t">
            <a:spAutoFit/>
          </a:bodyPr>
          <a:lstStyle/>
          <a:p>
            <a:pPr lvl="0" algn="ctr" eaLnBrk="1" hangingPunct="1"/>
            <a:r>
              <a:rPr lang="en-GB" altLang="x-none" sz="2800">
                <a:latin typeface="Arial" panose="020B0604020202020204" pitchFamily="34" charset="0"/>
                <a:ea typeface="Arial" panose="020B0604020202020204" pitchFamily="34" charset="0"/>
              </a:rPr>
              <a:t>minerals</a:t>
            </a:r>
            <a:endParaRPr sz="2800">
              <a:latin typeface="Arial" panose="020B0604020202020204" pitchFamily="34" charset="0"/>
              <a:ea typeface="Arial" panose="020B0604020202020204" pitchFamily="34" charset="0"/>
            </a:endParaRPr>
          </a:p>
        </p:txBody>
      </p:sp>
      <p:sp>
        <p:nvSpPr>
          <p:cNvPr id="13317" name="Text Box 13316"/>
          <p:cNvSpPr txBox="1"/>
          <p:nvPr/>
        </p:nvSpPr>
        <p:spPr>
          <a:xfrm>
            <a:off x="539750" y="1731963"/>
            <a:ext cx="7689850" cy="707886"/>
          </a:xfrm>
          <a:prstGeom prst="rect">
            <a:avLst/>
          </a:prstGeom>
          <a:noFill/>
          <a:ln w="9525">
            <a:noFill/>
          </a:ln>
        </p:spPr>
        <p:txBody>
          <a:bodyPr>
            <a:spAutoFit/>
          </a:bodyPr>
          <a:lstStyle/>
          <a:p>
            <a:pPr lvl="0" eaLnBrk="1" hangingPunct="1"/>
            <a:r>
              <a:rPr lang="en-IE" altLang="x-none" sz="4000" dirty="0" smtClean="0">
                <a:latin typeface="Arial" panose="020B0604020202020204" pitchFamily="34" charset="0"/>
                <a:ea typeface="Arial" panose="020B0604020202020204" pitchFamily="34" charset="0"/>
              </a:rPr>
              <a:t>MINERALS</a:t>
            </a:r>
            <a:endParaRPr lang="en-IE" altLang="x-none" sz="4000" dirty="0">
              <a:latin typeface="Arial" panose="020B0604020202020204" pitchFamily="34" charset="0"/>
              <a:ea typeface="Arial" panose="020B0604020202020204" pitchFamily="34" charset="0"/>
            </a:endParaRPr>
          </a:p>
        </p:txBody>
      </p:sp>
      <p:sp>
        <p:nvSpPr>
          <p:cNvPr id="13318" name="Text Box 13317"/>
          <p:cNvSpPr txBox="1"/>
          <p:nvPr/>
        </p:nvSpPr>
        <p:spPr>
          <a:xfrm>
            <a:off x="2254250" y="6224588"/>
            <a:ext cx="1920875" cy="519112"/>
          </a:xfrm>
          <a:prstGeom prst="rect">
            <a:avLst/>
          </a:prstGeom>
          <a:noFill/>
          <a:ln w="9525">
            <a:noFill/>
          </a:ln>
        </p:spPr>
        <p:txBody>
          <a:bodyPr>
            <a:spAutoFit/>
          </a:bodyPr>
          <a:lstStyle/>
          <a:p>
            <a:pPr lvl="0" algn="ctr" eaLnBrk="1" hangingPunct="1">
              <a:spcBef>
                <a:spcPct val="50000"/>
              </a:spcBef>
              <a:buClr>
                <a:srgbClr val="000000"/>
              </a:buClr>
            </a:pPr>
            <a:r>
              <a:rPr lang="en-GB" altLang="x-none" sz="2800">
                <a:latin typeface="Arial" panose="020B0604020202020204" pitchFamily="34" charset="0"/>
                <a:ea typeface="Arial" panose="020B0604020202020204" pitchFamily="34" charset="0"/>
              </a:rPr>
              <a:t>Iron</a:t>
            </a:r>
          </a:p>
        </p:txBody>
      </p:sp>
      <p:sp>
        <p:nvSpPr>
          <p:cNvPr id="13319" name="Text Box 13318"/>
          <p:cNvSpPr txBox="1"/>
          <p:nvPr/>
        </p:nvSpPr>
        <p:spPr>
          <a:xfrm>
            <a:off x="4937125" y="6224588"/>
            <a:ext cx="1920875" cy="519112"/>
          </a:xfrm>
          <a:prstGeom prst="rect">
            <a:avLst/>
          </a:prstGeom>
          <a:noFill/>
          <a:ln w="9525">
            <a:noFill/>
          </a:ln>
        </p:spPr>
        <p:txBody>
          <a:bodyPr>
            <a:spAutoFit/>
          </a:bodyPr>
          <a:lstStyle/>
          <a:p>
            <a:pPr lvl="0" algn="ctr" eaLnBrk="1" hangingPunct="1">
              <a:spcBef>
                <a:spcPct val="50000"/>
              </a:spcBef>
              <a:buClr>
                <a:srgbClr val="000000"/>
              </a:buClr>
            </a:pPr>
            <a:r>
              <a:rPr lang="en-GB" altLang="x-none" sz="2800">
                <a:latin typeface="Arial" panose="020B0604020202020204" pitchFamily="34" charset="0"/>
                <a:ea typeface="Arial" panose="020B0604020202020204" pitchFamily="34" charset="0"/>
              </a:rPr>
              <a:t>Calcium</a:t>
            </a:r>
          </a:p>
        </p:txBody>
      </p:sp>
      <p:sp>
        <p:nvSpPr>
          <p:cNvPr id="13320" name="Straight Connector 13319"/>
          <p:cNvSpPr/>
          <p:nvPr/>
        </p:nvSpPr>
        <p:spPr>
          <a:xfrm>
            <a:off x="5334000" y="3429000"/>
            <a:ext cx="381000" cy="304800"/>
          </a:xfrm>
          <a:prstGeom prst="line">
            <a:avLst/>
          </a:prstGeom>
          <a:ln w="57150" cap="flat" cmpd="sng">
            <a:solidFill>
              <a:srgbClr val="009900"/>
            </a:solidFill>
            <a:prstDash val="solid"/>
            <a:headEnd type="none" w="med" len="med"/>
            <a:tailEnd type="triangle" w="med" len="med"/>
          </a:ln>
        </p:spPr>
      </p:sp>
      <p:sp>
        <p:nvSpPr>
          <p:cNvPr id="13321" name="Straight Connector 13320"/>
          <p:cNvSpPr/>
          <p:nvPr/>
        </p:nvSpPr>
        <p:spPr>
          <a:xfrm flipH="1">
            <a:off x="3505200" y="3429000"/>
            <a:ext cx="304800" cy="304800"/>
          </a:xfrm>
          <a:prstGeom prst="line">
            <a:avLst/>
          </a:prstGeom>
          <a:ln w="57150" cap="flat" cmpd="sng">
            <a:solidFill>
              <a:srgbClr val="009900"/>
            </a:solidFill>
            <a:prstDash val="solid"/>
            <a:headEnd type="none" w="med" len="med"/>
            <a:tailEnd type="triangle" w="med" len="med"/>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3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3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p:bldP spid="13318" grpId="0"/>
      <p:bldP spid="133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00062" y="304800"/>
            <a:ext cx="7958137" cy="6400800"/>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lstStyle/>
          <a:p>
            <a:pPr eaLnBrk="1" hangingPunct="1">
              <a:spcBef>
                <a:spcPct val="0"/>
              </a:spcBef>
              <a:buFont typeface="Arial" panose="020B0604020202020204" pitchFamily="34" charset="0"/>
              <a:buNone/>
            </a:pPr>
            <a:r>
              <a:rPr sz="2000" b="1" kern="1200" dirty="0">
                <a:solidFill>
                  <a:srgbClr val="FFFF00"/>
                </a:solidFill>
                <a:latin typeface="Century Gothic" panose="020B0502020202020204" pitchFamily="34" charset="0"/>
                <a:ea typeface="+mn-ea"/>
                <a:cs typeface="+mn-cs"/>
              </a:rPr>
              <a:t>Eight tips for healthy eating</a:t>
            </a:r>
          </a:p>
          <a:p>
            <a:pPr eaLnBrk="1" hangingPunct="1">
              <a:spcBef>
                <a:spcPct val="0"/>
              </a:spcBef>
              <a:buFont typeface="Arial" panose="020B0604020202020204" pitchFamily="34" charset="0"/>
              <a:buNone/>
            </a:pPr>
            <a:endParaRPr sz="2000"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sz="2000" kern="1200" dirty="0">
                <a:solidFill>
                  <a:srgbClr val="FFFF00"/>
                </a:solidFill>
                <a:latin typeface="Century Gothic" panose="020B0502020202020204" pitchFamily="34" charset="0"/>
                <a:ea typeface="+mn-ea"/>
                <a:cs typeface="+mn-cs"/>
              </a:rPr>
              <a:t>The Department of Health has produced the following practical tips to help you make healthier choices. </a:t>
            </a:r>
            <a:r>
              <a:rPr sz="2000" kern="1200" dirty="0">
                <a:solidFill>
                  <a:srgbClr val="FFFF00"/>
                </a:solidFill>
                <a:latin typeface="Century Gothic" panose="020B0502020202020204" pitchFamily="34" charset="0"/>
                <a:ea typeface="+mn-ea"/>
                <a:cs typeface="+mn-cs"/>
              </a:rPr>
              <a:t>They are:</a:t>
            </a:r>
          </a:p>
          <a:p>
            <a:pPr eaLnBrk="1" hangingPunct="1">
              <a:spcBef>
                <a:spcPct val="0"/>
              </a:spcBef>
              <a:buFont typeface="Arial" panose="020B0604020202020204" pitchFamily="34" charset="0"/>
              <a:buNone/>
            </a:pPr>
            <a:endParaRPr sz="2000" kern="1200" dirty="0">
              <a:solidFill>
                <a:srgbClr val="FFFF00"/>
              </a:solidFill>
              <a:latin typeface="Century Gothic" panose="020B0502020202020204" pitchFamily="34" charset="0"/>
              <a:ea typeface="+mn-ea"/>
              <a:cs typeface="+mn-cs"/>
            </a:endParaRPr>
          </a:p>
          <a:p>
            <a:pPr eaLnBrk="1" hangingPunct="1">
              <a:spcBef>
                <a:spcPct val="0"/>
              </a:spcBef>
              <a:buFont typeface="Calibri" panose="020F0502020204030204" pitchFamily="34" charset="0"/>
              <a:buAutoNum type="arabicParenR"/>
            </a:pPr>
            <a:r>
              <a:rPr sz="2000" kern="1200" dirty="0">
                <a:solidFill>
                  <a:srgbClr val="FFFF00"/>
                </a:solidFill>
                <a:latin typeface="Century Gothic" panose="020B0502020202020204" pitchFamily="34" charset="0"/>
                <a:ea typeface="+mn-ea"/>
                <a:cs typeface="+mn-cs"/>
              </a:rPr>
              <a:t>Base your meals on starchy foods</a:t>
            </a:r>
          </a:p>
          <a:p>
            <a:pPr eaLnBrk="1" hangingPunct="1">
              <a:spcBef>
                <a:spcPct val="0"/>
              </a:spcBef>
              <a:buFont typeface="Calibri" panose="020F0502020204030204" pitchFamily="34" charset="0"/>
              <a:buAutoNum type="arabicParenR"/>
            </a:pPr>
            <a:endParaRPr sz="1050"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AutoNum type="arabicParenR" startAt="2"/>
            </a:pPr>
            <a:r>
              <a:rPr sz="2000" kern="1200" dirty="0">
                <a:solidFill>
                  <a:srgbClr val="FFFF00"/>
                </a:solidFill>
                <a:latin typeface="Century Gothic" panose="020B0502020202020204" pitchFamily="34" charset="0"/>
                <a:ea typeface="+mn-ea"/>
                <a:cs typeface="+mn-cs"/>
              </a:rPr>
              <a:t>Eat lots of fruit and veg</a:t>
            </a:r>
          </a:p>
          <a:p>
            <a:pPr eaLnBrk="1" hangingPunct="1">
              <a:spcBef>
                <a:spcPct val="0"/>
              </a:spcBef>
              <a:buFont typeface="Arial" panose="020B0604020202020204" pitchFamily="34" charset="0"/>
              <a:buAutoNum type="arabicParenR" startAt="2"/>
            </a:pPr>
            <a:endParaRPr sz="1050"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AutoNum type="arabicParenR" startAt="3"/>
            </a:pPr>
            <a:r>
              <a:rPr sz="2000" kern="1200" dirty="0">
                <a:solidFill>
                  <a:srgbClr val="FFFF00"/>
                </a:solidFill>
                <a:latin typeface="Century Gothic" panose="020B0502020202020204" pitchFamily="34" charset="0"/>
                <a:ea typeface="+mn-ea"/>
                <a:cs typeface="+mn-cs"/>
              </a:rPr>
              <a:t>Eat more fish</a:t>
            </a:r>
          </a:p>
          <a:p>
            <a:pPr eaLnBrk="1" hangingPunct="1">
              <a:spcBef>
                <a:spcPct val="0"/>
              </a:spcBef>
              <a:buFont typeface="Arial" panose="020B0604020202020204" pitchFamily="34" charset="0"/>
              <a:buAutoNum type="arabicParenR" startAt="3"/>
            </a:pPr>
            <a:endParaRPr sz="1050"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AutoNum type="arabicParenR" startAt="4"/>
            </a:pPr>
            <a:r>
              <a:rPr sz="2000" kern="1200" dirty="0">
                <a:solidFill>
                  <a:srgbClr val="FFFF00"/>
                </a:solidFill>
                <a:latin typeface="Century Gothic" panose="020B0502020202020204" pitchFamily="34" charset="0"/>
                <a:ea typeface="+mn-ea"/>
                <a:cs typeface="+mn-cs"/>
              </a:rPr>
              <a:t>Cut down on saturated fat and sugar</a:t>
            </a:r>
          </a:p>
          <a:p>
            <a:pPr eaLnBrk="1" hangingPunct="1">
              <a:spcBef>
                <a:spcPct val="0"/>
              </a:spcBef>
              <a:buFont typeface="Arial" panose="020B0604020202020204" pitchFamily="34" charset="0"/>
              <a:buAutoNum type="arabicParenR" startAt="4"/>
            </a:pPr>
            <a:endParaRPr sz="1050"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AutoNum type="arabicParenR" startAt="5"/>
            </a:pPr>
            <a:r>
              <a:rPr sz="2000" kern="1200" dirty="0">
                <a:solidFill>
                  <a:srgbClr val="FFFF00"/>
                </a:solidFill>
                <a:latin typeface="Century Gothic" panose="020B0502020202020204" pitchFamily="34" charset="0"/>
                <a:ea typeface="+mn-ea"/>
                <a:cs typeface="+mn-cs"/>
              </a:rPr>
              <a:t>Eat less salt</a:t>
            </a:r>
          </a:p>
          <a:p>
            <a:pPr eaLnBrk="1" hangingPunct="1">
              <a:spcBef>
                <a:spcPct val="0"/>
              </a:spcBef>
              <a:buFont typeface="Arial" panose="020B0604020202020204" pitchFamily="34" charset="0"/>
              <a:buAutoNum type="arabicParenR" startAt="5"/>
            </a:pPr>
            <a:endParaRPr sz="1050"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AutoNum type="arabicParenR" startAt="6"/>
            </a:pPr>
            <a:r>
              <a:rPr sz="2000" kern="1200" dirty="0">
                <a:solidFill>
                  <a:srgbClr val="FFFF00"/>
                </a:solidFill>
                <a:latin typeface="Century Gothic" panose="020B0502020202020204" pitchFamily="34" charset="0"/>
                <a:ea typeface="+mn-ea"/>
                <a:cs typeface="+mn-cs"/>
              </a:rPr>
              <a:t>Get active and be a healthy weight</a:t>
            </a:r>
          </a:p>
          <a:p>
            <a:pPr eaLnBrk="1" hangingPunct="1">
              <a:spcBef>
                <a:spcPct val="0"/>
              </a:spcBef>
              <a:buFont typeface="Arial" panose="020B0604020202020204" pitchFamily="34" charset="0"/>
              <a:buAutoNum type="arabicParenR" startAt="6"/>
            </a:pPr>
            <a:endParaRPr sz="1050"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AutoNum type="arabicParenR" startAt="7"/>
            </a:pPr>
            <a:r>
              <a:rPr sz="2000" kern="1200" dirty="0">
                <a:solidFill>
                  <a:srgbClr val="FFFF00"/>
                </a:solidFill>
                <a:latin typeface="Century Gothic" panose="020B0502020202020204" pitchFamily="34" charset="0"/>
                <a:ea typeface="+mn-ea"/>
                <a:cs typeface="+mn-cs"/>
              </a:rPr>
              <a:t>Don’t get thirsty</a:t>
            </a:r>
          </a:p>
          <a:p>
            <a:pPr eaLnBrk="1" hangingPunct="1">
              <a:spcBef>
                <a:spcPct val="0"/>
              </a:spcBef>
              <a:buFont typeface="Arial" panose="020B0604020202020204" pitchFamily="34" charset="0"/>
              <a:buAutoNum type="arabicParenR" startAt="7"/>
            </a:pPr>
            <a:endParaRPr sz="1050"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sz="2000" kern="1200" dirty="0">
                <a:solidFill>
                  <a:srgbClr val="FFFF00"/>
                </a:solidFill>
                <a:latin typeface="Century Gothic" panose="020B0502020202020204" pitchFamily="34" charset="0"/>
                <a:ea typeface="+mn-ea"/>
                <a:cs typeface="+mn-cs"/>
              </a:rPr>
              <a:t>8)Don’t skip breakfast</a:t>
            </a:r>
            <a:endParaRPr lang="en-GB" altLang="x-none" sz="2000" kern="1200" dirty="0">
              <a:solidFill>
                <a:srgbClr val="FFFF00"/>
              </a:solidFill>
              <a:latin typeface="Century Gothic" panose="020B0502020202020204" pitchFamily="34" charset="0"/>
              <a:ea typeface="+mn-ea"/>
              <a:cs typeface="+mn-cs"/>
            </a:endParaRPr>
          </a:p>
          <a:p>
            <a:pPr>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p:txBody>
      </p:sp>
      <p:sp>
        <p:nvSpPr>
          <p:cNvPr id="6147" name="Text Box 4"/>
          <p:cNvSpPr txBox="1"/>
          <p:nvPr/>
        </p:nvSpPr>
        <p:spPr>
          <a:xfrm>
            <a:off x="3635375" y="6076950"/>
            <a:ext cx="2089150" cy="246063"/>
          </a:xfrm>
          <a:prstGeom prst="rect">
            <a:avLst/>
          </a:prstGeom>
          <a:noFill/>
          <a:ln w="9525">
            <a:noFill/>
          </a:ln>
        </p:spPr>
        <p:txBody>
          <a:bodyPr>
            <a:spAutoFit/>
          </a:bodyPr>
          <a:lstStyle/>
          <a:p>
            <a:pPr lvl="0" algn="r" eaLnBrk="1" hangingPunct="1">
              <a:spcBef>
                <a:spcPct val="50000"/>
              </a:spcBef>
            </a:pPr>
            <a:r>
              <a:rPr lang="en-GB" altLang="x-none" sz="1000" dirty="0">
                <a:solidFill>
                  <a:schemeClr val="bg1"/>
                </a:solidFill>
                <a:latin typeface="Century Gothic" panose="020B0502020202020204" pitchFamily="34" charset="0"/>
                <a:ea typeface="Arial" panose="020B0604020202020204" pitchFamily="34" charset="0"/>
              </a:rPr>
              <a:t>Source: NHS Choices 2012</a:t>
            </a:r>
          </a:p>
        </p:txBody>
      </p:sp>
    </p:spTree>
    <p:extLst>
      <p:ext uri="{BB962C8B-B14F-4D97-AF65-F5344CB8AC3E}">
        <p14:creationId xmlns:p14="http://schemas.microsoft.com/office/powerpoint/2010/main" val="226306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fade">
                                      <p:cBhvr>
                                        <p:cTn id="12" dur="500"/>
                                        <p:tgtEl>
                                          <p:spTgt spid="2">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Effect transition="in" filter="fade">
                                      <p:cBhvr>
                                        <p:cTn id="17" dur="500"/>
                                        <p:tgtEl>
                                          <p:spTgt spid="2">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10" end="10"/>
                                            </p:txEl>
                                          </p:spTgt>
                                        </p:tgtEl>
                                        <p:attrNameLst>
                                          <p:attrName>style.visibility</p:attrName>
                                        </p:attrNameLst>
                                      </p:cBhvr>
                                      <p:to>
                                        <p:strVal val="visible"/>
                                      </p:to>
                                    </p:set>
                                    <p:animEffect transition="in" filter="fade">
                                      <p:cBhvr>
                                        <p:cTn id="22" dur="500"/>
                                        <p:tgtEl>
                                          <p:spTgt spid="2">
                                            <p:txEl>
                                              <p:pRg st="10" end="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animEffect transition="in" filter="fade">
                                      <p:cBhvr>
                                        <p:cTn id="27" dur="500"/>
                                        <p:tgtEl>
                                          <p:spTgt spid="2">
                                            <p:txEl>
                                              <p:pRg st="12" end="1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14" end="14"/>
                                            </p:txEl>
                                          </p:spTgt>
                                        </p:tgtEl>
                                        <p:attrNameLst>
                                          <p:attrName>style.visibility</p:attrName>
                                        </p:attrNameLst>
                                      </p:cBhvr>
                                      <p:to>
                                        <p:strVal val="visible"/>
                                      </p:to>
                                    </p:set>
                                    <p:animEffect transition="in" filter="fade">
                                      <p:cBhvr>
                                        <p:cTn id="32" dur="500"/>
                                        <p:tgtEl>
                                          <p:spTgt spid="2">
                                            <p:txEl>
                                              <p:pRg st="14" end="1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16" end="16"/>
                                            </p:txEl>
                                          </p:spTgt>
                                        </p:tgtEl>
                                        <p:attrNameLst>
                                          <p:attrName>style.visibility</p:attrName>
                                        </p:attrNameLst>
                                      </p:cBhvr>
                                      <p:to>
                                        <p:strVal val="visible"/>
                                      </p:to>
                                    </p:set>
                                    <p:animEffect transition="in" filter="fade">
                                      <p:cBhvr>
                                        <p:cTn id="37" dur="500"/>
                                        <p:tgtEl>
                                          <p:spTgt spid="2">
                                            <p:txEl>
                                              <p:pRg st="16" end="1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18" end="18"/>
                                            </p:txEl>
                                          </p:spTgt>
                                        </p:tgtEl>
                                        <p:attrNameLst>
                                          <p:attrName>style.visibility</p:attrName>
                                        </p:attrNameLst>
                                      </p:cBhvr>
                                      <p:to>
                                        <p:strVal val="visible"/>
                                      </p:to>
                                    </p:set>
                                    <p:animEffect transition="in" filter="fade">
                                      <p:cBhvr>
                                        <p:cTn id="42" dur="500"/>
                                        <p:tgtEl>
                                          <p:spTgt spid="2">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Placeholder 1"/>
          <p:cNvSpPr>
            <a:spLocks noGrp="1"/>
          </p:cNvSpPr>
          <p:nvPr>
            <p:ph type="body" sz="quarter" idx="13"/>
          </p:nvPr>
        </p:nvSpPr>
        <p:spPr>
          <a:xfrm>
            <a:off x="500063" y="712788"/>
            <a:ext cx="4216400" cy="5595937"/>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normAutofit lnSpcReduction="10000"/>
          </a:bodyPr>
          <a:lstStyle/>
          <a:p>
            <a:pPr eaLnBrk="1" hangingPunct="1">
              <a:spcBef>
                <a:spcPct val="0"/>
              </a:spcBef>
              <a:buFont typeface="Arial" panose="020B0604020202020204" pitchFamily="34" charset="0"/>
              <a:buNone/>
            </a:pPr>
            <a:r>
              <a:rPr b="1" kern="1200" dirty="0">
                <a:solidFill>
                  <a:srgbClr val="FFFF00"/>
                </a:solidFill>
                <a:latin typeface="Century Gothic" panose="020B0502020202020204" pitchFamily="34" charset="0"/>
                <a:ea typeface="+mn-ea"/>
                <a:cs typeface="+mn-cs"/>
              </a:rPr>
              <a:t>1. </a:t>
            </a:r>
            <a:r>
              <a:rPr sz="2400" b="1" kern="1200" dirty="0">
                <a:solidFill>
                  <a:srgbClr val="FFFF00"/>
                </a:solidFill>
                <a:latin typeface="Century Gothic" panose="020B0502020202020204" pitchFamily="34" charset="0"/>
                <a:ea typeface="+mn-ea"/>
                <a:cs typeface="+mn-cs"/>
              </a:rPr>
              <a:t>Base your meals on starchy foods</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b="1" kern="1200" dirty="0">
                <a:solidFill>
                  <a:srgbClr val="FFFF00"/>
                </a:solidFill>
                <a:latin typeface="Century Gothic" panose="020B0502020202020204" pitchFamily="34" charset="0"/>
                <a:ea typeface="+mn-ea"/>
                <a:cs typeface="+mn-cs"/>
              </a:rPr>
              <a:t>We should eat plenty of starchy foods. These </a:t>
            </a:r>
            <a:r>
              <a:rPr b="1" kern="1200" dirty="0">
                <a:solidFill>
                  <a:srgbClr val="FFFF00"/>
                </a:solidFill>
                <a:latin typeface="Century Gothic" panose="020B0502020202020204" pitchFamily="34" charset="0"/>
                <a:ea typeface="+mn-ea"/>
                <a:cs typeface="+mn-cs"/>
              </a:rPr>
              <a:t>should make up a third of our diet, as shown in The eatwell plate.</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b="1" kern="1200" dirty="0">
                <a:solidFill>
                  <a:srgbClr val="FFFF00"/>
                </a:solidFill>
                <a:latin typeface="Century Gothic" panose="020B0502020202020204" pitchFamily="34" charset="0"/>
                <a:ea typeface="+mn-ea"/>
                <a:cs typeface="+mn-cs"/>
              </a:rPr>
              <a:t>Starchy foods provide energy (calories), as well as dietary fibre, calcium, iron and B vitamins. </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b="1" kern="1200" dirty="0">
                <a:solidFill>
                  <a:srgbClr val="FFFF00"/>
                </a:solidFill>
                <a:latin typeface="Century Gothic" panose="020B0502020202020204" pitchFamily="34" charset="0"/>
                <a:ea typeface="+mn-ea"/>
                <a:cs typeface="+mn-cs"/>
              </a:rPr>
              <a:t>Why should we choose wholegrain varieties whenever possible?</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b="1" kern="1200" dirty="0">
                <a:solidFill>
                  <a:srgbClr val="FFFF00"/>
                </a:solidFill>
                <a:latin typeface="Century Gothic" panose="020B0502020202020204" pitchFamily="34" charset="0"/>
                <a:ea typeface="+mn-ea"/>
                <a:cs typeface="+mn-cs"/>
              </a:rPr>
              <a:t>They contain more fibre and make you feel fuller for longer.</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kern="1200" dirty="0">
              <a:latin typeface="Century Gothic" panose="020B0502020202020204" pitchFamily="34" charset="0"/>
              <a:ea typeface="+mn-ea"/>
              <a:cs typeface="+mn-cs"/>
            </a:endParaRPr>
          </a:p>
        </p:txBody>
      </p:sp>
      <p:pic>
        <p:nvPicPr>
          <p:cNvPr id="7171" name="Picture 1"/>
          <p:cNvPicPr>
            <a:picLocks noChangeAspect="1"/>
          </p:cNvPicPr>
          <p:nvPr/>
        </p:nvPicPr>
        <p:blipFill>
          <a:blip r:embed="rId2"/>
          <a:stretch>
            <a:fillRect/>
          </a:stretch>
        </p:blipFill>
        <p:spPr>
          <a:xfrm>
            <a:off x="4716463" y="2349500"/>
            <a:ext cx="4089400" cy="4248150"/>
          </a:xfrm>
          <a:prstGeom prst="rect">
            <a:avLst/>
          </a:prstGeom>
          <a:noFill/>
          <a:ln w="9525">
            <a:noFill/>
          </a:ln>
        </p:spPr>
      </p:pic>
    </p:spTree>
    <p:extLst>
      <p:ext uri="{BB962C8B-B14F-4D97-AF65-F5344CB8AC3E}">
        <p14:creationId xmlns:p14="http://schemas.microsoft.com/office/powerpoint/2010/main" val="236799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Placeholder 1"/>
          <p:cNvSpPr>
            <a:spLocks noGrp="1"/>
          </p:cNvSpPr>
          <p:nvPr>
            <p:ph type="body" sz="quarter" idx="13"/>
          </p:nvPr>
        </p:nvSpPr>
        <p:spPr>
          <a:xfrm>
            <a:off x="500063" y="712788"/>
            <a:ext cx="4071937" cy="5524500"/>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normAutofit fontScale="92500"/>
          </a:bodyPr>
          <a:lstStyle/>
          <a:p>
            <a:pPr eaLnBrk="1" hangingPunct="1">
              <a:spcBef>
                <a:spcPct val="0"/>
              </a:spcBef>
              <a:buFont typeface="Arial" panose="020B0604020202020204" pitchFamily="34" charset="0"/>
              <a:buNone/>
            </a:pPr>
            <a:r>
              <a:rPr b="1" kern="1200" dirty="0">
                <a:solidFill>
                  <a:srgbClr val="FFFF00"/>
                </a:solidFill>
                <a:latin typeface="Century Gothic" panose="020B0502020202020204" pitchFamily="34" charset="0"/>
                <a:ea typeface="+mn-ea"/>
                <a:cs typeface="+mn-cs"/>
              </a:rPr>
              <a:t>1. </a:t>
            </a:r>
            <a:r>
              <a:rPr sz="2400" b="1" kern="1200" dirty="0">
                <a:solidFill>
                  <a:srgbClr val="FFFF00"/>
                </a:solidFill>
                <a:latin typeface="Century Gothic" panose="020B0502020202020204" pitchFamily="34" charset="0"/>
                <a:ea typeface="+mn-ea"/>
                <a:cs typeface="+mn-cs"/>
              </a:rPr>
              <a:t>Base your meals on starchy foods</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kern="1200" dirty="0">
                <a:solidFill>
                  <a:srgbClr val="FFFF00"/>
                </a:solidFill>
                <a:latin typeface="Century Gothic" panose="020B0502020202020204" pitchFamily="34" charset="0"/>
                <a:ea typeface="+mn-ea"/>
                <a:cs typeface="+mn-cs"/>
              </a:rPr>
              <a:t>Most people need to eat more of these types of foods, so try to include an item from this group in each of your main meals.</a:t>
            </a:r>
            <a:endParaRPr lang="en-GB" altLang="x-none"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sz="2200" b="1" kern="1200" dirty="0">
                <a:solidFill>
                  <a:srgbClr val="FFFF00"/>
                </a:solidFill>
                <a:latin typeface="Century Gothic" panose="020B0502020202020204" pitchFamily="34" charset="0"/>
                <a:ea typeface="+mn-ea"/>
                <a:cs typeface="+mn-cs"/>
              </a:rPr>
              <a:t>Can you think of some ideas?</a:t>
            </a:r>
          </a:p>
          <a:p>
            <a:pPr eaLnBrk="1" hangingPunct="1">
              <a:spcBef>
                <a:spcPct val="0"/>
              </a:spcBef>
              <a:buFont typeface="Arial" panose="020B0604020202020204" pitchFamily="34" charset="0"/>
              <a:buNone/>
            </a:pPr>
            <a:endParaRPr sz="2200"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i="1" kern="1200" dirty="0">
                <a:solidFill>
                  <a:srgbClr val="FFFF00"/>
                </a:solidFill>
                <a:latin typeface="Century Gothic" panose="020B0502020202020204" pitchFamily="34" charset="0"/>
                <a:ea typeface="+mn-ea"/>
                <a:cs typeface="+mn-cs"/>
              </a:rPr>
              <a:t>Breakfast</a:t>
            </a:r>
            <a:r>
              <a:rPr kern="1200" dirty="0">
                <a:solidFill>
                  <a:srgbClr val="FFFF00"/>
                </a:solidFill>
                <a:latin typeface="Century Gothic" panose="020B0502020202020204" pitchFamily="34" charset="0"/>
                <a:ea typeface="+mn-ea"/>
                <a:cs typeface="+mn-cs"/>
              </a:rPr>
              <a:t> – porridge or wholegrain cereals.</a:t>
            </a:r>
          </a:p>
          <a:p>
            <a:pPr eaLnBrk="1" hangingPunct="1">
              <a:spcBef>
                <a:spcPct val="0"/>
              </a:spcBef>
              <a:buFont typeface="Arial" panose="020B0604020202020204" pitchFamily="34" charset="0"/>
              <a:buNone/>
            </a:pPr>
            <a:r>
              <a:rPr i="1" kern="1200" dirty="0">
                <a:solidFill>
                  <a:srgbClr val="FFFF00"/>
                </a:solidFill>
                <a:latin typeface="Century Gothic" panose="020B0502020202020204" pitchFamily="34" charset="0"/>
                <a:ea typeface="+mn-ea"/>
                <a:cs typeface="+mn-cs"/>
              </a:rPr>
              <a:t>Lunch</a:t>
            </a:r>
            <a:r>
              <a:rPr kern="1200" dirty="0">
                <a:solidFill>
                  <a:srgbClr val="FFFF00"/>
                </a:solidFill>
                <a:latin typeface="Century Gothic" panose="020B0502020202020204" pitchFamily="34" charset="0"/>
                <a:ea typeface="+mn-ea"/>
                <a:cs typeface="+mn-cs"/>
              </a:rPr>
              <a:t> –sandwich made with wholemeal bread, jacket potato or wholegrain rice salad.</a:t>
            </a:r>
          </a:p>
          <a:p>
            <a:pPr eaLnBrk="1" hangingPunct="1">
              <a:spcBef>
                <a:spcPct val="0"/>
              </a:spcBef>
              <a:buFont typeface="Arial" panose="020B0604020202020204" pitchFamily="34" charset="0"/>
              <a:buNone/>
            </a:pPr>
            <a:r>
              <a:rPr i="1" kern="1200" dirty="0">
                <a:solidFill>
                  <a:srgbClr val="FFFF00"/>
                </a:solidFill>
                <a:latin typeface="Century Gothic" panose="020B0502020202020204" pitchFamily="34" charset="0"/>
                <a:ea typeface="+mn-ea"/>
                <a:cs typeface="+mn-cs"/>
              </a:rPr>
              <a:t>Dinner</a:t>
            </a:r>
            <a:r>
              <a:rPr kern="1200" dirty="0">
                <a:solidFill>
                  <a:srgbClr val="FFFF00"/>
                </a:solidFill>
                <a:latin typeface="Century Gothic" panose="020B0502020202020204" pitchFamily="34" charset="0"/>
                <a:ea typeface="+mn-ea"/>
                <a:cs typeface="+mn-cs"/>
              </a:rPr>
              <a:t> – pasta, potatoes or rice with your evening meal.</a:t>
            </a:r>
          </a:p>
        </p:txBody>
      </p:sp>
      <p:pic>
        <p:nvPicPr>
          <p:cNvPr id="8195" name="Picture 1"/>
          <p:cNvPicPr>
            <a:picLocks noChangeAspect="1"/>
          </p:cNvPicPr>
          <p:nvPr/>
        </p:nvPicPr>
        <p:blipFill>
          <a:blip r:embed="rId2"/>
          <a:stretch>
            <a:fillRect/>
          </a:stretch>
        </p:blipFill>
        <p:spPr>
          <a:xfrm>
            <a:off x="4787900" y="1592263"/>
            <a:ext cx="3430588" cy="2557462"/>
          </a:xfrm>
          <a:prstGeom prst="rect">
            <a:avLst/>
          </a:prstGeom>
          <a:noFill/>
          <a:ln w="9525">
            <a:noFill/>
          </a:ln>
        </p:spPr>
      </p:pic>
      <p:pic>
        <p:nvPicPr>
          <p:cNvPr id="8196" name="Picture 4"/>
          <p:cNvPicPr>
            <a:picLocks noChangeAspect="1"/>
          </p:cNvPicPr>
          <p:nvPr/>
        </p:nvPicPr>
        <p:blipFill>
          <a:blip r:embed="rId3"/>
          <a:stretch>
            <a:fillRect/>
          </a:stretch>
        </p:blipFill>
        <p:spPr>
          <a:xfrm>
            <a:off x="5195888" y="3141663"/>
            <a:ext cx="3946525" cy="3113087"/>
          </a:xfrm>
          <a:prstGeom prst="rect">
            <a:avLst/>
          </a:prstGeom>
          <a:noFill/>
          <a:ln w="9525">
            <a:noFill/>
          </a:ln>
        </p:spPr>
      </p:pic>
    </p:spTree>
    <p:extLst>
      <p:ext uri="{BB962C8B-B14F-4D97-AF65-F5344CB8AC3E}">
        <p14:creationId xmlns:p14="http://schemas.microsoft.com/office/powerpoint/2010/main" val="377980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xEl>
                                              <p:pRg st="6" end="6"/>
                                            </p:txEl>
                                          </p:spTgt>
                                        </p:tgtEl>
                                        <p:attrNameLst>
                                          <p:attrName>style.visibility</p:attrName>
                                        </p:attrNameLst>
                                      </p:cBhvr>
                                      <p:to>
                                        <p:strVal val="visible"/>
                                      </p:to>
                                    </p:set>
                                    <p:animEffect transition="in" filter="fade">
                                      <p:cBhvr>
                                        <p:cTn id="7" dur="500"/>
                                        <p:tgtEl>
                                          <p:spTgt spid="7170">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xEl>
                                              <p:pRg st="7" end="7"/>
                                            </p:txEl>
                                          </p:spTgt>
                                        </p:tgtEl>
                                        <p:attrNameLst>
                                          <p:attrName>style.visibility</p:attrName>
                                        </p:attrNameLst>
                                      </p:cBhvr>
                                      <p:to>
                                        <p:strVal val="visible"/>
                                      </p:to>
                                    </p:set>
                                    <p:animEffect transition="in" filter="fade">
                                      <p:cBhvr>
                                        <p:cTn id="12" dur="500"/>
                                        <p:tgtEl>
                                          <p:spTgt spid="7170">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0">
                                            <p:txEl>
                                              <p:pRg st="8" end="8"/>
                                            </p:txEl>
                                          </p:spTgt>
                                        </p:tgtEl>
                                        <p:attrNameLst>
                                          <p:attrName>style.visibility</p:attrName>
                                        </p:attrNameLst>
                                      </p:cBhvr>
                                      <p:to>
                                        <p:strVal val="visible"/>
                                      </p:to>
                                    </p:set>
                                    <p:animEffect transition="in" filter="fade">
                                      <p:cBhvr>
                                        <p:cTn id="17" dur="500"/>
                                        <p:tgtEl>
                                          <p:spTgt spid="717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Placeholder 1"/>
          <p:cNvSpPr>
            <a:spLocks noGrp="1"/>
          </p:cNvSpPr>
          <p:nvPr>
            <p:ph type="body" sz="quarter" idx="13"/>
          </p:nvPr>
        </p:nvSpPr>
        <p:spPr>
          <a:xfrm>
            <a:off x="500063" y="712788"/>
            <a:ext cx="4143375" cy="5164137"/>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lstStyle/>
          <a:p>
            <a:pPr eaLnBrk="1" hangingPunct="1">
              <a:spcBef>
                <a:spcPct val="0"/>
              </a:spcBef>
              <a:buFont typeface="Arial" panose="020B0604020202020204" pitchFamily="34" charset="0"/>
              <a:buNone/>
            </a:pPr>
            <a:r>
              <a:rPr sz="2800" b="1" kern="1200" dirty="0">
                <a:solidFill>
                  <a:srgbClr val="FFFF00"/>
                </a:solidFill>
                <a:latin typeface="Century Gothic" panose="020B0502020202020204" pitchFamily="34" charset="0"/>
                <a:ea typeface="+mn-ea"/>
                <a:cs typeface="+mn-cs"/>
              </a:rPr>
              <a:t>2. Eats lots of fruit and veg</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kern="1200" dirty="0">
                <a:solidFill>
                  <a:srgbClr val="FFFF00"/>
                </a:solidFill>
                <a:latin typeface="Century Gothic" panose="020B0502020202020204" pitchFamily="34" charset="0"/>
                <a:ea typeface="+mn-ea"/>
                <a:cs typeface="+mn-cs"/>
              </a:rPr>
              <a:t>Try to eat at least 5 portions of a variety of fruit and vegetables every day (5 A DAY).</a:t>
            </a:r>
          </a:p>
          <a:p>
            <a:pPr eaLnBrk="1" hangingPunct="1">
              <a:spcBef>
                <a:spcPct val="0"/>
              </a:spcBef>
              <a:buFont typeface="Arial" panose="020B0604020202020204" pitchFamily="34" charset="0"/>
              <a:buNone/>
            </a:pPr>
            <a:endParaRPr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Fruit and vegetables provide a range of nutrients, including vitamins and minerals, such as folate, vitamin C, potassium and dietary fibre.</a:t>
            </a: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latin typeface="Century Gothic" panose="020B0502020202020204" pitchFamily="34" charset="0"/>
                <a:ea typeface="+mn-ea"/>
                <a:cs typeface="+mn-cs"/>
              </a:rPr>
              <a:t> </a:t>
            </a: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kern="1200" dirty="0">
              <a:latin typeface="Century Gothic" panose="020B0502020202020204" pitchFamily="34" charset="0"/>
              <a:ea typeface="+mn-ea"/>
              <a:cs typeface="+mn-cs"/>
            </a:endParaRPr>
          </a:p>
        </p:txBody>
      </p:sp>
      <p:pic>
        <p:nvPicPr>
          <p:cNvPr id="9219" name="Picture 1"/>
          <p:cNvPicPr>
            <a:picLocks noChangeAspect="1"/>
          </p:cNvPicPr>
          <p:nvPr/>
        </p:nvPicPr>
        <p:blipFill>
          <a:blip r:embed="rId2"/>
          <a:stretch>
            <a:fillRect/>
          </a:stretch>
        </p:blipFill>
        <p:spPr>
          <a:xfrm>
            <a:off x="4859338" y="2060575"/>
            <a:ext cx="4097337" cy="4254500"/>
          </a:xfrm>
          <a:prstGeom prst="rect">
            <a:avLst/>
          </a:prstGeom>
          <a:noFill/>
          <a:ln w="9525">
            <a:noFill/>
          </a:ln>
        </p:spPr>
      </p:pic>
    </p:spTree>
    <p:extLst>
      <p:ext uri="{BB962C8B-B14F-4D97-AF65-F5344CB8AC3E}">
        <p14:creationId xmlns:p14="http://schemas.microsoft.com/office/powerpoint/2010/main" val="3475376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Placeholder 1"/>
          <p:cNvSpPr>
            <a:spLocks noGrp="1"/>
          </p:cNvSpPr>
          <p:nvPr>
            <p:ph type="body" sz="quarter" idx="13"/>
          </p:nvPr>
        </p:nvSpPr>
        <p:spPr>
          <a:xfrm>
            <a:off x="500063" y="712788"/>
            <a:ext cx="4935537" cy="5668962"/>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normAutofit lnSpcReduction="10000"/>
          </a:bodyPr>
          <a:lstStyle/>
          <a:p>
            <a:pPr eaLnBrk="1" hangingPunct="1">
              <a:spcBef>
                <a:spcPct val="0"/>
              </a:spcBef>
              <a:buFont typeface="Arial" panose="020B0604020202020204" pitchFamily="34" charset="0"/>
              <a:buNone/>
            </a:pPr>
            <a:r>
              <a:rPr sz="2800" b="1" kern="1200" dirty="0">
                <a:solidFill>
                  <a:srgbClr val="FFFF00"/>
                </a:solidFill>
                <a:latin typeface="Century Gothic" panose="020B0502020202020204" pitchFamily="34" charset="0"/>
                <a:ea typeface="+mn-ea"/>
                <a:cs typeface="+mn-cs"/>
              </a:rPr>
              <a:t>2. Eats lots of fruit and veg</a:t>
            </a:r>
          </a:p>
          <a:p>
            <a:pPr eaLnBrk="1" hangingPunct="1">
              <a:spcBef>
                <a:spcPct val="0"/>
              </a:spcBef>
              <a:buFont typeface="Arial" panose="020B0604020202020204" pitchFamily="34" charset="0"/>
              <a:buNone/>
            </a:pPr>
            <a:endParaRPr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Fresh, frozen, canned, dried </a:t>
            </a: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and juiced fruit and vegetables</a:t>
            </a: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all count.</a:t>
            </a:r>
          </a:p>
          <a:p>
            <a:pPr eaLnBrk="1" hangingPunct="1">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Potatoes do not count towards </a:t>
            </a: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5 A DAY as they are a starchy food. </a:t>
            </a:r>
          </a:p>
          <a:p>
            <a:pPr eaLnBrk="1" hangingPunct="1">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b="1" kern="1200" dirty="0">
                <a:solidFill>
                  <a:srgbClr val="FFFF00"/>
                </a:solidFill>
                <a:latin typeface="Century Gothic" panose="020B0502020202020204" pitchFamily="34" charset="0"/>
                <a:ea typeface="+mn-ea"/>
                <a:cs typeface="+mn-cs"/>
              </a:rPr>
              <a:t>What is a portion?</a:t>
            </a:r>
          </a:p>
          <a:p>
            <a:pPr eaLnBrk="1" hangingPunct="1">
              <a:spcBef>
                <a:spcPct val="0"/>
              </a:spcBef>
              <a:buFont typeface="Arial" panose="020B0604020202020204" pitchFamily="34" charset="0"/>
              <a:buNone/>
            </a:pPr>
            <a:endParaRPr lang="en-GB" altLang="x-none"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One adult portion of fruit or vegetables is 80g.</a:t>
            </a:r>
          </a:p>
          <a:p>
            <a:pPr eaLnBrk="1" hangingPunct="1">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Young children may need less depending on their age and size. As a rough guide, one portion is the amount they can fit in the palm of their hand. </a:t>
            </a:r>
          </a:p>
          <a:p>
            <a:pPr eaLnBrk="1" hangingPunct="1">
              <a:lnSpc>
                <a:spcPct val="80000"/>
              </a:lnSpc>
              <a:spcBef>
                <a:spcPct val="0"/>
              </a:spcBef>
              <a:buFont typeface="Arial" panose="020B0604020202020204" pitchFamily="34" charset="0"/>
              <a:buNone/>
            </a:pPr>
            <a:endParaRPr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kern="1200" dirty="0">
              <a:latin typeface="Century Gothic" panose="020B0502020202020204" pitchFamily="34" charset="0"/>
              <a:ea typeface="+mn-ea"/>
              <a:cs typeface="+mn-cs"/>
            </a:endParaRPr>
          </a:p>
        </p:txBody>
      </p:sp>
      <p:pic>
        <p:nvPicPr>
          <p:cNvPr id="10243" name="Picture 1"/>
          <p:cNvPicPr>
            <a:picLocks noChangeAspect="1"/>
          </p:cNvPicPr>
          <p:nvPr/>
        </p:nvPicPr>
        <p:blipFill>
          <a:blip r:embed="rId2"/>
          <a:stretch>
            <a:fillRect/>
          </a:stretch>
        </p:blipFill>
        <p:spPr>
          <a:xfrm>
            <a:off x="5724525" y="1916113"/>
            <a:ext cx="3090863" cy="2305050"/>
          </a:xfrm>
          <a:prstGeom prst="rect">
            <a:avLst/>
          </a:prstGeom>
          <a:noFill/>
          <a:ln w="9525">
            <a:noFill/>
          </a:ln>
        </p:spPr>
      </p:pic>
      <p:pic>
        <p:nvPicPr>
          <p:cNvPr id="10244" name="Picture 4"/>
          <p:cNvPicPr>
            <a:picLocks noChangeAspect="1"/>
          </p:cNvPicPr>
          <p:nvPr/>
        </p:nvPicPr>
        <p:blipFill>
          <a:blip r:embed="rId3"/>
          <a:stretch>
            <a:fillRect/>
          </a:stretch>
        </p:blipFill>
        <p:spPr>
          <a:xfrm>
            <a:off x="5759450" y="3644900"/>
            <a:ext cx="3889375" cy="3068638"/>
          </a:xfrm>
          <a:prstGeom prst="rect">
            <a:avLst/>
          </a:prstGeom>
          <a:noFill/>
          <a:ln w="9525">
            <a:noFill/>
          </a:ln>
        </p:spPr>
      </p:pic>
    </p:spTree>
    <p:extLst>
      <p:ext uri="{BB962C8B-B14F-4D97-AF65-F5344CB8AC3E}">
        <p14:creationId xmlns:p14="http://schemas.microsoft.com/office/powerpoint/2010/main" val="373186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0">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descr="Image result for HEALTH MEA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112"/>
            <a:ext cx="9144000" cy="6858001"/>
          </a:xfrm>
          <a:prstGeom prst="rect">
            <a:avLst/>
          </a:prstGeom>
          <a:solidFill>
            <a:schemeClr val="accent2">
              <a:lumMod val="75000"/>
            </a:schemeClr>
          </a:solidFill>
          <a:extLst/>
        </p:spPr>
      </p:pic>
    </p:spTree>
    <p:extLst>
      <p:ext uri="{BB962C8B-B14F-4D97-AF65-F5344CB8AC3E}">
        <p14:creationId xmlns:p14="http://schemas.microsoft.com/office/powerpoint/2010/main" val="283681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Placeholder 1"/>
          <p:cNvSpPr>
            <a:spLocks noGrp="1"/>
          </p:cNvSpPr>
          <p:nvPr>
            <p:ph type="body" sz="quarter" idx="13"/>
          </p:nvPr>
        </p:nvSpPr>
        <p:spPr>
          <a:xfrm>
            <a:off x="500063" y="712788"/>
            <a:ext cx="4071937" cy="5668962"/>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lstStyle/>
          <a:p>
            <a:pPr eaLnBrk="1" hangingPunct="1">
              <a:spcBef>
                <a:spcPct val="0"/>
              </a:spcBef>
              <a:buFont typeface="Arial" panose="020B0604020202020204" pitchFamily="34" charset="0"/>
              <a:buNone/>
            </a:pPr>
            <a:r>
              <a:rPr b="1" kern="1200" dirty="0">
                <a:solidFill>
                  <a:srgbClr val="FFFF00"/>
                </a:solidFill>
                <a:latin typeface="Century Gothic" panose="020B0502020202020204" pitchFamily="34" charset="0"/>
                <a:ea typeface="+mn-ea"/>
                <a:cs typeface="+mn-cs"/>
              </a:rPr>
              <a:t>Did you know?</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Only one glass of juice counts towards our 5 A DAY, no matter how much we drink. </a:t>
            </a:r>
          </a:p>
          <a:p>
            <a:pPr eaLnBrk="1" hangingPunct="1">
              <a:spcBef>
                <a:spcPct val="0"/>
              </a:spcBef>
              <a:buFont typeface="Arial" panose="020B0604020202020204" pitchFamily="34" charset="0"/>
              <a:buNone/>
            </a:pPr>
            <a:endParaRPr lang="en-GB" altLang="x-none"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This is because much of the fibre is lost through juicing.</a:t>
            </a:r>
          </a:p>
          <a:p>
            <a:pPr eaLnBrk="1" hangingPunct="1">
              <a:spcBef>
                <a:spcPct val="0"/>
              </a:spcBef>
              <a:buFont typeface="Arial" panose="020B0604020202020204" pitchFamily="34" charset="0"/>
              <a:buNone/>
            </a:pPr>
            <a:endParaRPr lang="en-GB" altLang="x-none"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A smoothie containing all the edible pulped fruit or vegetable may count as more than one 5 A DAY portion. </a:t>
            </a:r>
          </a:p>
          <a:p>
            <a:pPr eaLnBrk="1" hangingPunct="1">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p:txBody>
      </p:sp>
      <p:pic>
        <p:nvPicPr>
          <p:cNvPr id="12291" name="Picture 1"/>
          <p:cNvPicPr>
            <a:picLocks noChangeAspect="1"/>
          </p:cNvPicPr>
          <p:nvPr/>
        </p:nvPicPr>
        <p:blipFill>
          <a:blip r:embed="rId2"/>
          <a:stretch>
            <a:fillRect/>
          </a:stretch>
        </p:blipFill>
        <p:spPr>
          <a:xfrm>
            <a:off x="4689475" y="4125913"/>
            <a:ext cx="3867150" cy="2592387"/>
          </a:xfrm>
          <a:prstGeom prst="rect">
            <a:avLst/>
          </a:prstGeom>
          <a:noFill/>
          <a:ln w="9525">
            <a:noFill/>
          </a:ln>
        </p:spPr>
      </p:pic>
      <p:pic>
        <p:nvPicPr>
          <p:cNvPr id="12292" name="Picture 5"/>
          <p:cNvPicPr>
            <a:picLocks noChangeAspect="1"/>
          </p:cNvPicPr>
          <p:nvPr/>
        </p:nvPicPr>
        <p:blipFill>
          <a:blip r:embed="rId3"/>
          <a:stretch>
            <a:fillRect/>
          </a:stretch>
        </p:blipFill>
        <p:spPr>
          <a:xfrm>
            <a:off x="4703763" y="1700213"/>
            <a:ext cx="3141662" cy="2357437"/>
          </a:xfrm>
          <a:prstGeom prst="rect">
            <a:avLst/>
          </a:prstGeom>
          <a:noFill/>
          <a:ln w="9525">
            <a:noFill/>
          </a:ln>
        </p:spPr>
      </p:pic>
      <p:pic>
        <p:nvPicPr>
          <p:cNvPr id="12293" name="Picture 6"/>
          <p:cNvPicPr>
            <a:picLocks noChangeAspect="1"/>
          </p:cNvPicPr>
          <p:nvPr/>
        </p:nvPicPr>
        <p:blipFill>
          <a:blip r:embed="rId4"/>
          <a:stretch>
            <a:fillRect/>
          </a:stretch>
        </p:blipFill>
        <p:spPr>
          <a:xfrm>
            <a:off x="6916738" y="2405063"/>
            <a:ext cx="2035175" cy="2103437"/>
          </a:xfrm>
          <a:prstGeom prst="rect">
            <a:avLst/>
          </a:prstGeom>
          <a:noFill/>
          <a:ln w="9525">
            <a:noFill/>
          </a:ln>
        </p:spPr>
      </p:pic>
    </p:spTree>
    <p:extLst>
      <p:ext uri="{BB962C8B-B14F-4D97-AF65-F5344CB8AC3E}">
        <p14:creationId xmlns:p14="http://schemas.microsoft.com/office/powerpoint/2010/main" val="41561115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Placeholder 1"/>
          <p:cNvSpPr>
            <a:spLocks noGrp="1"/>
          </p:cNvSpPr>
          <p:nvPr>
            <p:ph type="body" sz="quarter" idx="13"/>
          </p:nvPr>
        </p:nvSpPr>
        <p:spPr>
          <a:xfrm>
            <a:off x="500063" y="712788"/>
            <a:ext cx="4143375" cy="5524500"/>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normAutofit fontScale="92500" lnSpcReduction="10000"/>
          </a:bodyPr>
          <a:lstStyle/>
          <a:p>
            <a:pPr eaLnBrk="1" hangingPunct="1">
              <a:spcBef>
                <a:spcPct val="0"/>
              </a:spcBef>
              <a:buFont typeface="Arial" panose="020B0604020202020204" pitchFamily="34" charset="0"/>
              <a:buNone/>
            </a:pPr>
            <a:r>
              <a:rPr sz="2600" b="1" u="sng" kern="1200" dirty="0">
                <a:solidFill>
                  <a:srgbClr val="FFFF00"/>
                </a:solidFill>
                <a:latin typeface="Century Gothic" panose="020B0502020202020204" pitchFamily="34" charset="0"/>
                <a:ea typeface="+mn-ea"/>
                <a:cs typeface="+mn-cs"/>
              </a:rPr>
              <a:t>3. Eat more fish</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kern="1200" dirty="0">
                <a:solidFill>
                  <a:srgbClr val="FFFF00"/>
                </a:solidFill>
                <a:latin typeface="Century Gothic" panose="020B0502020202020204" pitchFamily="34" charset="0"/>
                <a:ea typeface="+mn-ea"/>
                <a:cs typeface="+mn-cs"/>
              </a:rPr>
              <a:t>Fish is a good source of protein and provides many vitamins and minerals. </a:t>
            </a:r>
          </a:p>
          <a:p>
            <a:pPr eaLnBrk="1" hangingPunct="1">
              <a:spcBef>
                <a:spcPct val="0"/>
              </a:spcBef>
              <a:buFont typeface="Arial" panose="020B0604020202020204" pitchFamily="34" charset="0"/>
              <a:buNone/>
            </a:pPr>
            <a:endParaRPr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kern="1200" dirty="0">
                <a:solidFill>
                  <a:srgbClr val="FFFF00"/>
                </a:solidFill>
                <a:latin typeface="Century Gothic" panose="020B0502020202020204" pitchFamily="34" charset="0"/>
                <a:ea typeface="+mn-ea"/>
                <a:cs typeface="+mn-cs"/>
              </a:rPr>
              <a:t>White fish is low in fat. Oily fish </a:t>
            </a:r>
            <a:r>
              <a:rPr lang="en-GB" altLang="x-none" kern="1200" dirty="0">
                <a:solidFill>
                  <a:srgbClr val="FFFF00"/>
                </a:solidFill>
                <a:latin typeface="Century Gothic" panose="020B0502020202020204" pitchFamily="34" charset="0"/>
                <a:ea typeface="+mn-ea"/>
                <a:cs typeface="+mn-cs"/>
              </a:rPr>
              <a:t>are rich in long chain omega 3 fatty acids which are important for heart health. </a:t>
            </a:r>
          </a:p>
          <a:p>
            <a:pPr eaLnBrk="1" hangingPunct="1">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Try to eat at least two portions (1 portion =140g) of fish a week, including a portion of oily fish. </a:t>
            </a:r>
          </a:p>
          <a:p>
            <a:pPr eaLnBrk="1" hangingPunct="1">
              <a:spcBef>
                <a:spcPct val="0"/>
              </a:spcBef>
              <a:buFont typeface="Arial" panose="020B0604020202020204" pitchFamily="34" charset="0"/>
              <a:buNone/>
            </a:pPr>
            <a:endParaRPr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b="1" kern="1200" dirty="0">
                <a:solidFill>
                  <a:srgbClr val="FFFF00"/>
                </a:solidFill>
                <a:latin typeface="Century Gothic" panose="020B0502020202020204" pitchFamily="34" charset="0"/>
                <a:ea typeface="+mn-ea"/>
                <a:cs typeface="+mn-cs"/>
              </a:rPr>
              <a:t>Can you name some oily fish?</a:t>
            </a: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Salmon, mackerel, trout, fresh tuna* and sardines are all oily fish.</a:t>
            </a: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latin typeface="Century Gothic" panose="020B0502020202020204" pitchFamily="34" charset="0"/>
                <a:ea typeface="+mn-ea"/>
                <a:cs typeface="+mn-cs"/>
              </a:rPr>
              <a:t> </a:t>
            </a: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kern="1200" dirty="0">
              <a:latin typeface="Century Gothic" panose="020B0502020202020204" pitchFamily="34" charset="0"/>
              <a:ea typeface="+mn-ea"/>
              <a:cs typeface="+mn-cs"/>
            </a:endParaRPr>
          </a:p>
        </p:txBody>
      </p:sp>
      <p:sp>
        <p:nvSpPr>
          <p:cNvPr id="2" name="TextBox 1"/>
          <p:cNvSpPr txBox="1"/>
          <p:nvPr/>
        </p:nvSpPr>
        <p:spPr>
          <a:xfrm>
            <a:off x="4859338" y="5811838"/>
            <a:ext cx="3879850" cy="9540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GB" sz="1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Only fresh tuna counts as an oily fish. When it is canned the amount of long-chain omega 3 fatty acids is reduced to levels similar to those in other fish. </a:t>
            </a:r>
          </a:p>
        </p:txBody>
      </p:sp>
      <p:pic>
        <p:nvPicPr>
          <p:cNvPr id="13316" name="Picture 3"/>
          <p:cNvPicPr>
            <a:picLocks noChangeAspect="1"/>
          </p:cNvPicPr>
          <p:nvPr/>
        </p:nvPicPr>
        <p:blipFill>
          <a:blip r:embed="rId2"/>
          <a:stretch>
            <a:fillRect/>
          </a:stretch>
        </p:blipFill>
        <p:spPr>
          <a:xfrm>
            <a:off x="4765675" y="1916113"/>
            <a:ext cx="3910013" cy="3656012"/>
          </a:xfrm>
          <a:prstGeom prst="rect">
            <a:avLst/>
          </a:prstGeom>
          <a:noFill/>
          <a:ln w="9525">
            <a:noFill/>
          </a:ln>
        </p:spPr>
      </p:pic>
    </p:spTree>
    <p:extLst>
      <p:ext uri="{BB962C8B-B14F-4D97-AF65-F5344CB8AC3E}">
        <p14:creationId xmlns:p14="http://schemas.microsoft.com/office/powerpoint/2010/main" val="74689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Placeholder 1"/>
          <p:cNvSpPr>
            <a:spLocks noGrp="1"/>
          </p:cNvSpPr>
          <p:nvPr>
            <p:ph type="body" sz="quarter" idx="13"/>
          </p:nvPr>
        </p:nvSpPr>
        <p:spPr>
          <a:xfrm>
            <a:off x="500063" y="712788"/>
            <a:ext cx="4143375" cy="5399087"/>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normAutofit fontScale="92500" lnSpcReduction="10000"/>
          </a:bodyPr>
          <a:lstStyle/>
          <a:p>
            <a:pPr eaLnBrk="1" hangingPunct="1">
              <a:spcBef>
                <a:spcPct val="0"/>
              </a:spcBef>
              <a:buFont typeface="Arial" panose="020B0604020202020204" pitchFamily="34" charset="0"/>
              <a:buNone/>
            </a:pPr>
            <a:r>
              <a:rPr sz="2600" b="1" kern="1200" dirty="0">
                <a:solidFill>
                  <a:srgbClr val="FFFF00"/>
                </a:solidFill>
                <a:latin typeface="Century Gothic" panose="020B0502020202020204" pitchFamily="34" charset="0"/>
                <a:ea typeface="+mn-ea"/>
                <a:cs typeface="+mn-cs"/>
              </a:rPr>
              <a:t>4. Cut down on saturated fat and sugar</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We all need some fat in our diet, but it is important to get the right type and amount. </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There are two main types of fat: saturated and unsaturated. </a:t>
            </a:r>
          </a:p>
          <a:p>
            <a:pPr eaLnBrk="1" hangingPunct="1">
              <a:spcBef>
                <a:spcPct val="0"/>
              </a:spcBef>
              <a:buFont typeface="Arial" panose="020B0604020202020204" pitchFamily="34" charset="0"/>
              <a:buNone/>
            </a:pPr>
            <a:r>
              <a:rPr kern="1200" dirty="0">
                <a:solidFill>
                  <a:srgbClr val="FFFF00"/>
                </a:solidFill>
                <a:latin typeface="Century Gothic" panose="020B0502020202020204" pitchFamily="34" charset="0"/>
                <a:ea typeface="+mn-ea"/>
                <a:cs typeface="+mn-cs"/>
              </a:rPr>
              <a:t>Eating too much saturated fat can increase blood cholesterol levels and the chance of developing heart disease. </a:t>
            </a:r>
          </a:p>
          <a:p>
            <a:pPr eaLnBrk="1" hangingPunct="1">
              <a:spcBef>
                <a:spcPct val="0"/>
              </a:spcBef>
              <a:buFont typeface="Arial" panose="020B0604020202020204" pitchFamily="34" charset="0"/>
              <a:buNone/>
            </a:pPr>
            <a:endParaRPr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Saturated fat is found in many foods, such as hard cheese, cakes, biscuits, pies, pastry, cream and butter.</a:t>
            </a: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latin typeface="Century Gothic" panose="020B0502020202020204" pitchFamily="34" charset="0"/>
                <a:ea typeface="+mn-ea"/>
                <a:cs typeface="+mn-cs"/>
              </a:rPr>
              <a:t> </a:t>
            </a: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kern="1200" dirty="0">
              <a:latin typeface="Century Gothic" panose="020B0502020202020204" pitchFamily="34" charset="0"/>
              <a:ea typeface="+mn-ea"/>
              <a:cs typeface="+mn-cs"/>
            </a:endParaRPr>
          </a:p>
        </p:txBody>
      </p:sp>
      <p:pic>
        <p:nvPicPr>
          <p:cNvPr id="14339" name="Picture 1"/>
          <p:cNvPicPr>
            <a:picLocks noChangeAspect="1"/>
          </p:cNvPicPr>
          <p:nvPr/>
        </p:nvPicPr>
        <p:blipFill>
          <a:blip r:embed="rId2"/>
          <a:stretch>
            <a:fillRect/>
          </a:stretch>
        </p:blipFill>
        <p:spPr>
          <a:xfrm>
            <a:off x="4859338" y="1916113"/>
            <a:ext cx="3952875" cy="4105275"/>
          </a:xfrm>
          <a:prstGeom prst="rect">
            <a:avLst/>
          </a:prstGeom>
          <a:noFill/>
          <a:ln w="9525">
            <a:noFill/>
          </a:ln>
        </p:spPr>
      </p:pic>
    </p:spTree>
    <p:extLst>
      <p:ext uri="{BB962C8B-B14F-4D97-AF65-F5344CB8AC3E}">
        <p14:creationId xmlns:p14="http://schemas.microsoft.com/office/powerpoint/2010/main" val="18566089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Placeholder 1"/>
          <p:cNvSpPr>
            <a:spLocks noGrp="1"/>
          </p:cNvSpPr>
          <p:nvPr>
            <p:ph type="body" sz="quarter" idx="13"/>
          </p:nvPr>
        </p:nvSpPr>
        <p:spPr>
          <a:xfrm>
            <a:off x="500063" y="712788"/>
            <a:ext cx="4216400" cy="5668962"/>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lstStyle/>
          <a:p>
            <a:pPr eaLnBrk="1" hangingPunct="1">
              <a:spcBef>
                <a:spcPct val="0"/>
              </a:spcBef>
              <a:buFont typeface="Arial" panose="020B0604020202020204" pitchFamily="34" charset="0"/>
              <a:buNone/>
            </a:pPr>
            <a:r>
              <a:rPr sz="2400" b="1" kern="1200" dirty="0">
                <a:solidFill>
                  <a:srgbClr val="FFFF00"/>
                </a:solidFill>
                <a:latin typeface="Century Gothic" panose="020B0502020202020204" pitchFamily="34" charset="0"/>
                <a:ea typeface="+mn-ea"/>
                <a:cs typeface="+mn-cs"/>
              </a:rPr>
              <a:t>4. Cut down on saturated fat and sugar</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Try to cut down on foods high in saturated fat and replace with foods that are high in unsaturated fats, such as vegetable oils, oily fish,  avocados, nuts and seeds. </a:t>
            </a:r>
          </a:p>
          <a:p>
            <a:pPr eaLnBrk="1" hangingPunct="1">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b="1" kern="1200" dirty="0">
                <a:solidFill>
                  <a:srgbClr val="FFFF00"/>
                </a:solidFill>
                <a:latin typeface="Century Gothic" panose="020B0502020202020204" pitchFamily="34" charset="0"/>
                <a:ea typeface="+mn-ea"/>
                <a:cs typeface="+mn-cs"/>
              </a:rPr>
              <a:t>Did you know?</a:t>
            </a:r>
          </a:p>
          <a:p>
            <a:pPr eaLnBrk="1" hangingPunct="1">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Most of us eat about 20% more than the recommended maximum amount. No more than 11% of dietary energy should come from saturated fat</a:t>
            </a:r>
            <a:r>
              <a:rPr lang="en-GB" altLang="x-none" kern="1200" dirty="0">
                <a:latin typeface="Century Gothic" panose="020B0502020202020204" pitchFamily="34" charset="0"/>
                <a:ea typeface="+mn-ea"/>
                <a:cs typeface="+mn-cs"/>
              </a:rPr>
              <a:t>.</a:t>
            </a:r>
            <a:endParaRPr b="1" kern="1200" dirty="0">
              <a:latin typeface="Century Gothic" panose="020B0502020202020204" pitchFamily="34" charset="0"/>
              <a:ea typeface="+mn-ea"/>
              <a:cs typeface="+mn-cs"/>
            </a:endParaRPr>
          </a:p>
        </p:txBody>
      </p:sp>
      <p:pic>
        <p:nvPicPr>
          <p:cNvPr id="15363" name="Picture 1"/>
          <p:cNvPicPr>
            <a:picLocks noChangeAspect="1"/>
          </p:cNvPicPr>
          <p:nvPr/>
        </p:nvPicPr>
        <p:blipFill>
          <a:blip r:embed="rId2"/>
          <a:stretch>
            <a:fillRect/>
          </a:stretch>
        </p:blipFill>
        <p:spPr>
          <a:xfrm>
            <a:off x="4932363" y="1557338"/>
            <a:ext cx="3478212" cy="2592387"/>
          </a:xfrm>
          <a:prstGeom prst="rect">
            <a:avLst/>
          </a:prstGeom>
          <a:noFill/>
          <a:ln w="9525">
            <a:noFill/>
          </a:ln>
        </p:spPr>
      </p:pic>
      <p:pic>
        <p:nvPicPr>
          <p:cNvPr id="15364" name="Picture 4"/>
          <p:cNvPicPr>
            <a:picLocks noChangeAspect="1"/>
          </p:cNvPicPr>
          <p:nvPr/>
        </p:nvPicPr>
        <p:blipFill>
          <a:blip r:embed="rId3"/>
          <a:stretch>
            <a:fillRect/>
          </a:stretch>
        </p:blipFill>
        <p:spPr>
          <a:xfrm>
            <a:off x="5316538" y="3573463"/>
            <a:ext cx="3852862" cy="3038475"/>
          </a:xfrm>
          <a:prstGeom prst="rect">
            <a:avLst/>
          </a:prstGeom>
          <a:noFill/>
          <a:ln w="9525">
            <a:noFill/>
          </a:ln>
        </p:spPr>
      </p:pic>
    </p:spTree>
    <p:extLst>
      <p:ext uri="{BB962C8B-B14F-4D97-AF65-F5344CB8AC3E}">
        <p14:creationId xmlns:p14="http://schemas.microsoft.com/office/powerpoint/2010/main" val="215432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1"/>
          <p:cNvSpPr>
            <a:spLocks noGrp="1"/>
          </p:cNvSpPr>
          <p:nvPr>
            <p:ph type="body" sz="quarter" idx="13"/>
          </p:nvPr>
        </p:nvSpPr>
        <p:spPr>
          <a:xfrm>
            <a:off x="500063" y="712788"/>
            <a:ext cx="4143375" cy="5092700"/>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lstStyle/>
          <a:p>
            <a:pPr eaLnBrk="1" hangingPunct="1">
              <a:spcBef>
                <a:spcPct val="0"/>
              </a:spcBef>
              <a:buFont typeface="Arial" panose="020B0604020202020204" pitchFamily="34" charset="0"/>
              <a:buNone/>
            </a:pPr>
            <a:r>
              <a:rPr sz="2400" b="1" kern="1200" dirty="0">
                <a:solidFill>
                  <a:srgbClr val="FFFF00"/>
                </a:solidFill>
                <a:latin typeface="Century Gothic" panose="020B0502020202020204" pitchFamily="34" charset="0"/>
                <a:ea typeface="+mn-ea"/>
                <a:cs typeface="+mn-cs"/>
              </a:rPr>
              <a:t>4. Cut down on saturated fat and sugar</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kern="1200" dirty="0">
                <a:solidFill>
                  <a:srgbClr val="FFFF00"/>
                </a:solidFill>
                <a:latin typeface="Century Gothic" panose="020B0502020202020204" pitchFamily="34" charset="0"/>
                <a:ea typeface="+mn-ea"/>
                <a:cs typeface="+mn-cs"/>
              </a:rPr>
              <a:t>Too many sugar-containing food and drinks consumed between meals is associated with an increased tendency towards tooth decay, especially in those with poor dental hygiene.</a:t>
            </a:r>
          </a:p>
          <a:p>
            <a:pPr eaLnBrk="1" hangingPunct="1">
              <a:lnSpc>
                <a:spcPct val="90000"/>
              </a:lnSpc>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eaLnBrk="1" hangingPunct="1">
              <a:lnSpc>
                <a:spcPct val="90000"/>
              </a:lnSpc>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Food and drinks high in sugar include sweets, cakes, </a:t>
            </a:r>
          </a:p>
          <a:p>
            <a:pPr eaLnBrk="1" hangingPunct="1">
              <a:lnSpc>
                <a:spcPct val="90000"/>
              </a:lnSpc>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biscuits and some carbonated drinks.</a:t>
            </a:r>
            <a:endParaRPr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kern="1200" dirty="0">
              <a:latin typeface="Century Gothic" panose="020B0502020202020204" pitchFamily="34" charset="0"/>
              <a:ea typeface="+mn-ea"/>
              <a:cs typeface="+mn-cs"/>
            </a:endParaRPr>
          </a:p>
        </p:txBody>
      </p:sp>
      <p:pic>
        <p:nvPicPr>
          <p:cNvPr id="16387" name="Picture 1"/>
          <p:cNvPicPr>
            <a:picLocks noChangeAspect="1"/>
          </p:cNvPicPr>
          <p:nvPr/>
        </p:nvPicPr>
        <p:blipFill>
          <a:blip r:embed="rId2"/>
          <a:stretch>
            <a:fillRect/>
          </a:stretch>
        </p:blipFill>
        <p:spPr>
          <a:xfrm>
            <a:off x="4859338" y="2133600"/>
            <a:ext cx="3816350" cy="3963988"/>
          </a:xfrm>
          <a:prstGeom prst="rect">
            <a:avLst/>
          </a:prstGeom>
          <a:noFill/>
          <a:ln w="9525">
            <a:noFill/>
          </a:ln>
        </p:spPr>
      </p:pic>
    </p:spTree>
    <p:extLst>
      <p:ext uri="{BB962C8B-B14F-4D97-AF65-F5344CB8AC3E}">
        <p14:creationId xmlns:p14="http://schemas.microsoft.com/office/powerpoint/2010/main" val="30240048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Placeholder 1"/>
          <p:cNvSpPr>
            <a:spLocks noGrp="1"/>
          </p:cNvSpPr>
          <p:nvPr>
            <p:ph type="body" sz="quarter" idx="13"/>
          </p:nvPr>
        </p:nvSpPr>
        <p:spPr>
          <a:xfrm>
            <a:off x="500063" y="712788"/>
            <a:ext cx="4143375" cy="5092700"/>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lstStyle/>
          <a:p>
            <a:pPr eaLnBrk="1" hangingPunct="1">
              <a:spcBef>
                <a:spcPct val="0"/>
              </a:spcBef>
              <a:buFont typeface="Arial" panose="020B0604020202020204" pitchFamily="34" charset="0"/>
              <a:buNone/>
            </a:pPr>
            <a:r>
              <a:rPr sz="2800" b="1" kern="1200" dirty="0">
                <a:solidFill>
                  <a:srgbClr val="FFFF00"/>
                </a:solidFill>
                <a:latin typeface="Century Gothic" panose="020B0502020202020204" pitchFamily="34" charset="0"/>
                <a:ea typeface="+mn-ea"/>
                <a:cs typeface="+mn-cs"/>
              </a:rPr>
              <a:t>4. Cut down on saturated fat and sugar</a:t>
            </a:r>
          </a:p>
          <a:p>
            <a:pPr eaLnBrk="1" hangingPunct="1">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Use food labels to check how much saturated fat and sugar foods contain. </a:t>
            </a:r>
          </a:p>
          <a:p>
            <a:pPr eaLnBrk="1" hangingPunct="1">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More than 5g of saturated fat per 100g of food means that it is high in saturates.</a:t>
            </a:r>
          </a:p>
          <a:p>
            <a:pPr eaLnBrk="1" hangingPunct="1">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More than 15g of sugar per </a:t>
            </a: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100g of food means that the food is high in sugar.</a:t>
            </a:r>
            <a:endParaRPr lang="en-GB" altLang="x-none"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p:txBody>
      </p:sp>
      <p:pic>
        <p:nvPicPr>
          <p:cNvPr id="17411" name="Picture 1"/>
          <p:cNvPicPr>
            <a:picLocks noChangeAspect="1"/>
          </p:cNvPicPr>
          <p:nvPr/>
        </p:nvPicPr>
        <p:blipFill>
          <a:blip r:embed="rId2"/>
          <a:stretch>
            <a:fillRect/>
          </a:stretch>
        </p:blipFill>
        <p:spPr>
          <a:xfrm>
            <a:off x="5551488" y="3317875"/>
            <a:ext cx="4540250" cy="3581400"/>
          </a:xfrm>
          <a:prstGeom prst="rect">
            <a:avLst/>
          </a:prstGeom>
          <a:noFill/>
          <a:ln w="9525">
            <a:noFill/>
          </a:ln>
        </p:spPr>
      </p:pic>
      <p:pic>
        <p:nvPicPr>
          <p:cNvPr id="17412" name="Picture 4"/>
          <p:cNvPicPr>
            <a:picLocks noChangeAspect="1"/>
          </p:cNvPicPr>
          <p:nvPr/>
        </p:nvPicPr>
        <p:blipFill>
          <a:blip r:embed="rId3"/>
          <a:stretch>
            <a:fillRect/>
          </a:stretch>
        </p:blipFill>
        <p:spPr>
          <a:xfrm>
            <a:off x="4716463" y="1557338"/>
            <a:ext cx="3486150" cy="2597150"/>
          </a:xfrm>
          <a:prstGeom prst="rect">
            <a:avLst/>
          </a:prstGeom>
          <a:noFill/>
          <a:ln w="9525">
            <a:noFill/>
          </a:ln>
        </p:spPr>
      </p:pic>
    </p:spTree>
    <p:extLst>
      <p:ext uri="{BB962C8B-B14F-4D97-AF65-F5344CB8AC3E}">
        <p14:creationId xmlns:p14="http://schemas.microsoft.com/office/powerpoint/2010/main" val="357593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Placeholder 1"/>
          <p:cNvSpPr>
            <a:spLocks noGrp="1"/>
          </p:cNvSpPr>
          <p:nvPr>
            <p:ph type="body" sz="quarter" idx="13"/>
          </p:nvPr>
        </p:nvSpPr>
        <p:spPr>
          <a:xfrm>
            <a:off x="500063" y="712788"/>
            <a:ext cx="4576762" cy="5688012"/>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lstStyle/>
          <a:p>
            <a:pPr eaLnBrk="1" hangingPunct="1">
              <a:spcBef>
                <a:spcPct val="0"/>
              </a:spcBef>
              <a:buFont typeface="Arial" panose="020B0604020202020204" pitchFamily="34" charset="0"/>
              <a:buNone/>
            </a:pPr>
            <a:r>
              <a:rPr sz="3600" b="1" kern="1200" dirty="0">
                <a:solidFill>
                  <a:srgbClr val="FFFF00"/>
                </a:solidFill>
                <a:latin typeface="Century Gothic" panose="020B0502020202020204" pitchFamily="34" charset="0"/>
                <a:ea typeface="+mn-ea"/>
                <a:cs typeface="+mn-cs"/>
              </a:rPr>
              <a:t>5. Eat less salt</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Maintaining a normal blood pressure is important for health. </a:t>
            </a:r>
          </a:p>
          <a:p>
            <a:pPr eaLnBrk="1" hangingPunct="1">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Eating too much salt may raise blood pressure and lead to stroke and heart disease.</a:t>
            </a:r>
          </a:p>
          <a:p>
            <a:pPr eaLnBrk="1" hangingPunct="1">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Approximately three-quarters of the salt in our diet comes from processed foods such as bread, breakfast cereals, soups, sauces and ready meals.</a:t>
            </a:r>
          </a:p>
          <a:p>
            <a:pPr eaLnBrk="1" hangingPunct="1">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Some is also added during cooking, or at the table.</a:t>
            </a:r>
          </a:p>
          <a:p>
            <a:pPr eaLnBrk="1" hangingPunct="1">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kern="1200" dirty="0">
              <a:latin typeface="Century Gothic" panose="020B0502020202020204" pitchFamily="34" charset="0"/>
              <a:ea typeface="+mn-ea"/>
              <a:cs typeface="+mn-cs"/>
            </a:endParaRPr>
          </a:p>
        </p:txBody>
      </p:sp>
      <p:pic>
        <p:nvPicPr>
          <p:cNvPr id="18435" name="Picture 1"/>
          <p:cNvPicPr>
            <a:picLocks noChangeAspect="1"/>
          </p:cNvPicPr>
          <p:nvPr/>
        </p:nvPicPr>
        <p:blipFill>
          <a:blip r:embed="rId2"/>
          <a:stretch>
            <a:fillRect/>
          </a:stretch>
        </p:blipFill>
        <p:spPr>
          <a:xfrm>
            <a:off x="5076825" y="2060575"/>
            <a:ext cx="3881438" cy="4032250"/>
          </a:xfrm>
          <a:prstGeom prst="rect">
            <a:avLst/>
          </a:prstGeom>
          <a:noFill/>
          <a:ln w="9525">
            <a:noFill/>
          </a:ln>
        </p:spPr>
      </p:pic>
    </p:spTree>
    <p:extLst>
      <p:ext uri="{BB962C8B-B14F-4D97-AF65-F5344CB8AC3E}">
        <p14:creationId xmlns:p14="http://schemas.microsoft.com/office/powerpoint/2010/main" val="27608553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Placeholder 1"/>
          <p:cNvSpPr>
            <a:spLocks noGrp="1"/>
          </p:cNvSpPr>
          <p:nvPr>
            <p:ph type="body" sz="quarter" idx="13"/>
          </p:nvPr>
        </p:nvSpPr>
        <p:spPr>
          <a:xfrm>
            <a:off x="500063" y="549275"/>
            <a:ext cx="4432300" cy="5688013"/>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normAutofit lnSpcReduction="10000"/>
          </a:bodyPr>
          <a:lstStyle/>
          <a:p>
            <a:pPr eaLnBrk="1" hangingPunct="1">
              <a:spcBef>
                <a:spcPct val="0"/>
              </a:spcBef>
              <a:buFont typeface="Arial" panose="020B0604020202020204" pitchFamily="34" charset="0"/>
              <a:buNone/>
            </a:pPr>
            <a:r>
              <a:rPr sz="2400" b="1" kern="1200" dirty="0">
                <a:solidFill>
                  <a:srgbClr val="FFFF00"/>
                </a:solidFill>
                <a:latin typeface="Century Gothic" panose="020B0502020202020204" pitchFamily="34" charset="0"/>
                <a:ea typeface="+mn-ea"/>
                <a:cs typeface="+mn-cs"/>
              </a:rPr>
              <a:t>5. Eat less salt</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b="1" kern="1200" dirty="0">
                <a:solidFill>
                  <a:srgbClr val="FFFF00"/>
                </a:solidFill>
                <a:latin typeface="Century Gothic" panose="020B0502020202020204" pitchFamily="34" charset="0"/>
                <a:ea typeface="+mn-ea"/>
                <a:cs typeface="+mn-cs"/>
              </a:rPr>
              <a:t>Did you know?</a:t>
            </a: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Adults should eat no more than 6g of salt each day, children under 11 years should eat less.</a:t>
            </a:r>
          </a:p>
          <a:p>
            <a:pPr eaLnBrk="1" hangingPunct="1">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You can use food labels to help you cut down. </a:t>
            </a:r>
          </a:p>
          <a:p>
            <a:pPr eaLnBrk="1" hangingPunct="1">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More than 1.5g of salt per 100g means the food is high in salt.</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Salt is also called sodium chloride. Sometimes, food labels only give the figure for sodium. To work out how much salt you are eating from the sodium figure:</a:t>
            </a:r>
          </a:p>
          <a:p>
            <a:pPr algn="ctr">
              <a:spcBef>
                <a:spcPct val="0"/>
              </a:spcBef>
              <a:buFont typeface="Arial" panose="020B0604020202020204" pitchFamily="34" charset="0"/>
              <a:buNone/>
            </a:pPr>
            <a:r>
              <a:rPr lang="en-GB" altLang="x-none" b="1" kern="1200" dirty="0">
                <a:latin typeface="Century Gothic" panose="020B0502020202020204" pitchFamily="34" charset="0"/>
                <a:ea typeface="+mn-ea"/>
                <a:cs typeface="+mn-cs"/>
              </a:rPr>
              <a:t>Salt = sodium x 2.5</a:t>
            </a: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p:txBody>
      </p:sp>
      <p:pic>
        <p:nvPicPr>
          <p:cNvPr id="19459" name="Picture 1"/>
          <p:cNvPicPr>
            <a:picLocks noChangeAspect="1"/>
          </p:cNvPicPr>
          <p:nvPr/>
        </p:nvPicPr>
        <p:blipFill>
          <a:blip r:embed="rId2"/>
          <a:stretch>
            <a:fillRect/>
          </a:stretch>
        </p:blipFill>
        <p:spPr>
          <a:xfrm>
            <a:off x="5326063" y="1619250"/>
            <a:ext cx="2814637" cy="2097088"/>
          </a:xfrm>
          <a:prstGeom prst="rect">
            <a:avLst/>
          </a:prstGeom>
          <a:noFill/>
          <a:ln w="9525">
            <a:noFill/>
          </a:ln>
        </p:spPr>
      </p:pic>
      <p:pic>
        <p:nvPicPr>
          <p:cNvPr id="19460" name="Picture 4"/>
          <p:cNvPicPr>
            <a:picLocks noChangeAspect="1"/>
          </p:cNvPicPr>
          <p:nvPr/>
        </p:nvPicPr>
        <p:blipFill>
          <a:blip r:embed="rId3"/>
          <a:stretch>
            <a:fillRect/>
          </a:stretch>
        </p:blipFill>
        <p:spPr>
          <a:xfrm>
            <a:off x="5326063" y="3429000"/>
            <a:ext cx="4108450" cy="3240088"/>
          </a:xfrm>
          <a:prstGeom prst="rect">
            <a:avLst/>
          </a:prstGeom>
          <a:noFill/>
          <a:ln w="9525">
            <a:noFill/>
          </a:ln>
        </p:spPr>
      </p:pic>
    </p:spTree>
    <p:extLst>
      <p:ext uri="{BB962C8B-B14F-4D97-AF65-F5344CB8AC3E}">
        <p14:creationId xmlns:p14="http://schemas.microsoft.com/office/powerpoint/2010/main" val="29401674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Placeholder 1"/>
          <p:cNvSpPr>
            <a:spLocks noGrp="1"/>
          </p:cNvSpPr>
          <p:nvPr>
            <p:ph type="body" sz="quarter" idx="13"/>
          </p:nvPr>
        </p:nvSpPr>
        <p:spPr>
          <a:xfrm>
            <a:off x="500063" y="712788"/>
            <a:ext cx="4864100" cy="5595937"/>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normAutofit lnSpcReduction="10000"/>
          </a:bodyPr>
          <a:lstStyle/>
          <a:p>
            <a:pPr eaLnBrk="1" hangingPunct="1">
              <a:spcBef>
                <a:spcPct val="0"/>
              </a:spcBef>
              <a:buFont typeface="Arial" panose="020B0604020202020204" pitchFamily="34" charset="0"/>
              <a:buNone/>
            </a:pPr>
            <a:r>
              <a:rPr sz="3200" b="1" kern="1200" dirty="0">
                <a:solidFill>
                  <a:srgbClr val="FFFF00"/>
                </a:solidFill>
                <a:latin typeface="Century Gothic" panose="020B0502020202020204" pitchFamily="34" charset="0"/>
                <a:ea typeface="+mn-ea"/>
                <a:cs typeface="+mn-cs"/>
              </a:rPr>
              <a:t>7. Don’t get thirsty</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Around two-thirds of the body are made up of water. We lose water throughout the day when we breathe, sweat and use the toilet.</a:t>
            </a:r>
          </a:p>
          <a:p>
            <a:pPr eaLnBrk="1" hangingPunct="1">
              <a:spcBef>
                <a:spcPct val="0"/>
              </a:spcBef>
              <a:buFont typeface="Arial" panose="020B0604020202020204" pitchFamily="34" charset="0"/>
              <a:buNone/>
            </a:pPr>
            <a:endParaRPr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kern="1200" dirty="0">
                <a:solidFill>
                  <a:srgbClr val="FFFF00"/>
                </a:solidFill>
                <a:latin typeface="Century Gothic" panose="020B0502020202020204" pitchFamily="34" charset="0"/>
                <a:ea typeface="+mn-ea"/>
                <a:cs typeface="+mn-cs"/>
              </a:rPr>
              <a:t>When our bodies do not have enough water, we are said to be dehydrated. W</a:t>
            </a:r>
            <a:r>
              <a:rPr lang="en-GB" altLang="x-none" kern="1200" dirty="0">
                <a:solidFill>
                  <a:srgbClr val="FFFF00"/>
                </a:solidFill>
                <a:latin typeface="Century Gothic" panose="020B0502020202020204" pitchFamily="34" charset="0"/>
                <a:ea typeface="+mn-ea"/>
                <a:cs typeface="+mn-cs"/>
              </a:rPr>
              <a:t>e need to drink around 6-8 glasses of fluid every day to stop us getting dehydrated. More when the weather is hot or when we are active.</a:t>
            </a:r>
          </a:p>
          <a:p>
            <a:pPr eaLnBrk="1" hangingPunct="1">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kern="1200" dirty="0">
                <a:solidFill>
                  <a:srgbClr val="FFFF00"/>
                </a:solidFill>
                <a:latin typeface="Century Gothic" panose="020B0502020202020204" pitchFamily="34" charset="0"/>
                <a:ea typeface="+mn-ea"/>
                <a:cs typeface="+mn-cs"/>
              </a:rPr>
              <a:t>Apart from water, most drinks count – but not alcohol. Good choices are fruit juice, milk, tea, coffee and low-calorie soft drinks.</a:t>
            </a:r>
          </a:p>
          <a:p>
            <a:pPr eaLnBrk="1" hangingPunct="1">
              <a:spcBef>
                <a:spcPct val="0"/>
              </a:spcBef>
              <a:buFont typeface="Arial" panose="020B0604020202020204" pitchFamily="34" charset="0"/>
              <a:buNone/>
            </a:pPr>
            <a:endParaRPr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kern="1200" dirty="0">
              <a:latin typeface="Century Gothic" panose="020B0502020202020204" pitchFamily="34" charset="0"/>
              <a:ea typeface="+mn-ea"/>
              <a:cs typeface="+mn-cs"/>
            </a:endParaRPr>
          </a:p>
        </p:txBody>
      </p:sp>
      <p:pic>
        <p:nvPicPr>
          <p:cNvPr id="23555" name="Picture 1"/>
          <p:cNvPicPr>
            <a:picLocks noChangeAspect="1"/>
          </p:cNvPicPr>
          <p:nvPr/>
        </p:nvPicPr>
        <p:blipFill>
          <a:blip r:embed="rId2"/>
          <a:stretch>
            <a:fillRect/>
          </a:stretch>
        </p:blipFill>
        <p:spPr>
          <a:xfrm>
            <a:off x="5470525" y="2420938"/>
            <a:ext cx="3673475" cy="3816350"/>
          </a:xfrm>
          <a:prstGeom prst="rect">
            <a:avLst/>
          </a:prstGeom>
          <a:noFill/>
          <a:ln w="9525">
            <a:noFill/>
          </a:ln>
        </p:spPr>
      </p:pic>
    </p:spTree>
    <p:extLst>
      <p:ext uri="{BB962C8B-B14F-4D97-AF65-F5344CB8AC3E}">
        <p14:creationId xmlns:p14="http://schemas.microsoft.com/office/powerpoint/2010/main" val="36679985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Placeholder 1"/>
          <p:cNvSpPr>
            <a:spLocks noGrp="1"/>
          </p:cNvSpPr>
          <p:nvPr>
            <p:ph type="body" sz="quarter" idx="13"/>
          </p:nvPr>
        </p:nvSpPr>
        <p:spPr>
          <a:xfrm>
            <a:off x="500063" y="712788"/>
            <a:ext cx="4143375" cy="5019675"/>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lstStyle/>
          <a:p>
            <a:pPr eaLnBrk="1" hangingPunct="1">
              <a:spcBef>
                <a:spcPct val="0"/>
              </a:spcBef>
              <a:buFont typeface="Arial" panose="020B0604020202020204" pitchFamily="34" charset="0"/>
              <a:buNone/>
            </a:pPr>
            <a:r>
              <a:rPr lang="en-GB" altLang="x-none" sz="3200" b="1" kern="1200" dirty="0">
                <a:solidFill>
                  <a:srgbClr val="FFFF00"/>
                </a:solidFill>
                <a:latin typeface="Century Gothic" panose="020B0502020202020204" pitchFamily="34" charset="0"/>
                <a:ea typeface="+mn-ea"/>
                <a:cs typeface="+mn-cs"/>
              </a:rPr>
              <a:t>7. Don’t get thirsty</a:t>
            </a:r>
          </a:p>
          <a:p>
            <a:pPr eaLnBrk="1" hangingPunct="1">
              <a:spcBef>
                <a:spcPct val="0"/>
              </a:spcBef>
              <a:buFont typeface="Arial" panose="020B0604020202020204" pitchFamily="34" charset="0"/>
              <a:buNone/>
            </a:pPr>
            <a:endParaRPr lang="en-GB" altLang="x-none"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b="1" kern="1200" dirty="0">
                <a:solidFill>
                  <a:srgbClr val="FFFF00"/>
                </a:solidFill>
                <a:latin typeface="Century Gothic" panose="020B0502020202020204" pitchFamily="34" charset="0"/>
                <a:ea typeface="+mn-ea"/>
                <a:cs typeface="+mn-cs"/>
              </a:rPr>
              <a:t>Did you know?</a:t>
            </a:r>
          </a:p>
          <a:p>
            <a:pPr eaLnBrk="1" hangingPunct="1">
              <a:spcBef>
                <a:spcPct val="0"/>
              </a:spcBef>
              <a:buFont typeface="Arial" panose="020B0604020202020204" pitchFamily="34" charset="0"/>
              <a:buNone/>
            </a:pPr>
            <a:endParaRPr lang="en-GB" altLang="x-none" b="1" kern="1200" dirty="0">
              <a:solidFill>
                <a:srgbClr val="FFFF00"/>
              </a:solidFill>
              <a:latin typeface="Century Gothic" panose="020B0502020202020204" pitchFamily="34" charset="0"/>
              <a:ea typeface="+mn-ea"/>
              <a:cs typeface="+mn-cs"/>
            </a:endParaRPr>
          </a:p>
          <a:p>
            <a:pPr>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Common signs of dehydration are:</a:t>
            </a:r>
          </a:p>
          <a:p>
            <a:pPr>
              <a:spcBef>
                <a:spcPct val="0"/>
              </a:spcBef>
              <a:buFont typeface="Arial" panose="020B0604020202020204" pitchFamily="34" charset="0"/>
            </a:pPr>
            <a:r>
              <a:rPr lang="en-GB" altLang="x-none" kern="1200" dirty="0">
                <a:solidFill>
                  <a:srgbClr val="FFFF00"/>
                </a:solidFill>
                <a:latin typeface="Century Gothic" panose="020B0502020202020204" pitchFamily="34" charset="0"/>
                <a:ea typeface="+mn-ea"/>
                <a:cs typeface="+mn-cs"/>
              </a:rPr>
              <a:t> thirst;</a:t>
            </a:r>
          </a:p>
          <a:p>
            <a:pPr>
              <a:spcBef>
                <a:spcPct val="0"/>
              </a:spcBef>
              <a:buFont typeface="Arial" panose="020B0604020202020204" pitchFamily="34" charset="0"/>
            </a:pPr>
            <a:r>
              <a:rPr lang="en-GB" altLang="x-none" kern="1200" dirty="0">
                <a:solidFill>
                  <a:srgbClr val="FFFF00"/>
                </a:solidFill>
                <a:latin typeface="Century Gothic" panose="020B0502020202020204" pitchFamily="34" charset="0"/>
                <a:ea typeface="+mn-ea"/>
                <a:cs typeface="+mn-cs"/>
              </a:rPr>
              <a:t> dark-coloured urine;</a:t>
            </a:r>
          </a:p>
          <a:p>
            <a:pPr>
              <a:spcBef>
                <a:spcPct val="0"/>
              </a:spcBef>
              <a:buFont typeface="Arial" panose="020B0604020202020204" pitchFamily="34" charset="0"/>
            </a:pPr>
            <a:r>
              <a:rPr lang="en-GB" altLang="x-none" kern="1200" dirty="0">
                <a:solidFill>
                  <a:srgbClr val="FFFF00"/>
                </a:solidFill>
                <a:latin typeface="Century Gothic" panose="020B0502020202020204" pitchFamily="34" charset="0"/>
                <a:ea typeface="+mn-ea"/>
                <a:cs typeface="+mn-cs"/>
              </a:rPr>
              <a:t> not passing much urine when you go to the toilet;</a:t>
            </a:r>
          </a:p>
          <a:p>
            <a:pPr>
              <a:spcBef>
                <a:spcPct val="0"/>
              </a:spcBef>
              <a:buFont typeface="Arial" panose="020B0604020202020204" pitchFamily="34" charset="0"/>
            </a:pPr>
            <a:r>
              <a:rPr lang="en-GB" altLang="x-none" kern="1200" dirty="0">
                <a:solidFill>
                  <a:srgbClr val="FFFF00"/>
                </a:solidFill>
                <a:latin typeface="Century Gothic" panose="020B0502020202020204" pitchFamily="34" charset="0"/>
                <a:ea typeface="+mn-ea"/>
                <a:cs typeface="+mn-cs"/>
              </a:rPr>
              <a:t> headaches;</a:t>
            </a:r>
          </a:p>
          <a:p>
            <a:pPr>
              <a:spcBef>
                <a:spcPct val="0"/>
              </a:spcBef>
              <a:buFont typeface="Arial" panose="020B0604020202020204" pitchFamily="34" charset="0"/>
            </a:pPr>
            <a:r>
              <a:rPr lang="en-GB" altLang="x-none" kern="1200" dirty="0">
                <a:solidFill>
                  <a:srgbClr val="FFFF00"/>
                </a:solidFill>
                <a:latin typeface="Century Gothic" panose="020B0502020202020204" pitchFamily="34" charset="0"/>
                <a:ea typeface="+mn-ea"/>
                <a:cs typeface="+mn-cs"/>
              </a:rPr>
              <a:t> lack of energy; </a:t>
            </a:r>
          </a:p>
          <a:p>
            <a:pPr>
              <a:spcBef>
                <a:spcPct val="0"/>
              </a:spcBef>
              <a:buFont typeface="Arial" panose="020B0604020202020204" pitchFamily="34" charset="0"/>
            </a:pPr>
            <a:r>
              <a:rPr lang="en-GB" altLang="x-none" kern="1200" dirty="0">
                <a:solidFill>
                  <a:srgbClr val="FFFF00"/>
                </a:solidFill>
                <a:latin typeface="Century Gothic" panose="020B0502020202020204" pitchFamily="34" charset="0"/>
                <a:ea typeface="+mn-ea"/>
                <a:cs typeface="+mn-cs"/>
              </a:rPr>
              <a:t> feeling lightheaded. </a:t>
            </a:r>
          </a:p>
          <a:p>
            <a:pPr eaLnBrk="1" hangingPunct="1">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b="1" kern="1200" dirty="0">
                <a:latin typeface="Century Gothic" panose="020B0502020202020204" pitchFamily="34" charset="0"/>
                <a:ea typeface="+mn-ea"/>
                <a:cs typeface="+mn-cs"/>
              </a:rPr>
              <a:t> </a:t>
            </a: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p:txBody>
      </p:sp>
      <p:pic>
        <p:nvPicPr>
          <p:cNvPr id="24579" name="Picture 1"/>
          <p:cNvPicPr>
            <a:picLocks noChangeAspect="1"/>
          </p:cNvPicPr>
          <p:nvPr/>
        </p:nvPicPr>
        <p:blipFill>
          <a:blip r:embed="rId2"/>
          <a:stretch>
            <a:fillRect/>
          </a:stretch>
        </p:blipFill>
        <p:spPr>
          <a:xfrm>
            <a:off x="5219700" y="1700213"/>
            <a:ext cx="3381375" cy="2520950"/>
          </a:xfrm>
          <a:prstGeom prst="rect">
            <a:avLst/>
          </a:prstGeom>
          <a:noFill/>
          <a:ln w="9525">
            <a:noFill/>
          </a:ln>
        </p:spPr>
      </p:pic>
      <p:pic>
        <p:nvPicPr>
          <p:cNvPr id="24580" name="Picture 4"/>
          <p:cNvPicPr>
            <a:picLocks noChangeAspect="1"/>
          </p:cNvPicPr>
          <p:nvPr/>
        </p:nvPicPr>
        <p:blipFill>
          <a:blip r:embed="rId3"/>
          <a:stretch>
            <a:fillRect/>
          </a:stretch>
        </p:blipFill>
        <p:spPr>
          <a:xfrm>
            <a:off x="5195888" y="3860800"/>
            <a:ext cx="4016375" cy="3168650"/>
          </a:xfrm>
          <a:prstGeom prst="rect">
            <a:avLst/>
          </a:prstGeom>
          <a:noFill/>
          <a:ln w="9525">
            <a:noFill/>
          </a:ln>
        </p:spPr>
      </p:pic>
    </p:spTree>
    <p:extLst>
      <p:ext uri="{BB962C8B-B14F-4D97-AF65-F5344CB8AC3E}">
        <p14:creationId xmlns:p14="http://schemas.microsoft.com/office/powerpoint/2010/main" val="416684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0">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0">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70">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0">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3840" t="11173" r="22808" b="18115"/>
          <a:stretch/>
        </p:blipFill>
        <p:spPr bwMode="auto">
          <a:xfrm>
            <a:off x="0" y="0"/>
            <a:ext cx="920337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2597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Placeholder 1"/>
          <p:cNvSpPr>
            <a:spLocks noGrp="1"/>
          </p:cNvSpPr>
          <p:nvPr>
            <p:ph type="body" sz="quarter" idx="13"/>
          </p:nvPr>
        </p:nvSpPr>
        <p:spPr>
          <a:xfrm>
            <a:off x="500063" y="712788"/>
            <a:ext cx="4143375" cy="5399087"/>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normAutofit lnSpcReduction="10000"/>
          </a:bodyPr>
          <a:lstStyle/>
          <a:p>
            <a:pPr eaLnBrk="1" hangingPunct="1">
              <a:spcBef>
                <a:spcPct val="0"/>
              </a:spcBef>
              <a:buFont typeface="Arial" panose="020B0604020202020204" pitchFamily="34" charset="0"/>
              <a:buNone/>
            </a:pPr>
            <a:r>
              <a:rPr sz="2400" b="1" kern="1200" dirty="0">
                <a:solidFill>
                  <a:srgbClr val="FFFF00"/>
                </a:solidFill>
                <a:latin typeface="Century Gothic" panose="020B0502020202020204" pitchFamily="34" charset="0"/>
                <a:ea typeface="+mn-ea"/>
                <a:cs typeface="+mn-cs"/>
              </a:rPr>
              <a:t>8. Don’t skip breakfast</a:t>
            </a:r>
          </a:p>
          <a:p>
            <a:pPr eaLnBrk="1" hangingPunct="1">
              <a:spcBef>
                <a:spcPct val="0"/>
              </a:spcBef>
              <a:buFont typeface="Arial" panose="020B0604020202020204" pitchFamily="34" charset="0"/>
              <a:buNone/>
            </a:pPr>
            <a:endParaRPr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Eating breakfast provides us with energy as well as some important nutrients that we need for good health.</a:t>
            </a:r>
          </a:p>
          <a:p>
            <a:pPr eaLnBrk="1" hangingPunct="1">
              <a:spcBef>
                <a:spcPct val="0"/>
              </a:spcBef>
              <a:buFont typeface="Arial" panose="020B0604020202020204" pitchFamily="34" charset="0"/>
              <a:buNone/>
            </a:pPr>
            <a:endParaRPr lang="en-GB" altLang="x-none"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kern="1200" dirty="0">
                <a:solidFill>
                  <a:srgbClr val="FFFF00"/>
                </a:solidFill>
                <a:latin typeface="Century Gothic" panose="020B0502020202020204" pitchFamily="34" charset="0"/>
                <a:ea typeface="+mn-ea"/>
                <a:cs typeface="+mn-cs"/>
              </a:rPr>
              <a:t>Breakfast can help to increase concentration and alertness during the morning.</a:t>
            </a:r>
          </a:p>
          <a:p>
            <a:pPr eaLnBrk="1" hangingPunct="1">
              <a:spcBef>
                <a:spcPct val="0"/>
              </a:spcBef>
              <a:buFont typeface="Arial" panose="020B0604020202020204" pitchFamily="34" charset="0"/>
              <a:buNone/>
            </a:pPr>
            <a:endParaRPr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solidFill>
                  <a:srgbClr val="FFFF00"/>
                </a:solidFill>
                <a:latin typeface="Century Gothic" panose="020B0502020202020204" pitchFamily="34" charset="0"/>
                <a:ea typeface="+mn-ea"/>
                <a:cs typeface="+mn-cs"/>
              </a:rPr>
              <a:t>For example, a healthy breakfast of wholegrain breakfast cereal or a slice of toast with low fat spread and a glass of fruit juice, will give our bodies the energy and nutrients we need to start the day.</a:t>
            </a:r>
          </a:p>
          <a:p>
            <a:pPr eaLnBrk="1" hangingPunct="1">
              <a:spcBef>
                <a:spcPct val="0"/>
              </a:spcBef>
              <a:buFont typeface="Arial" panose="020B0604020202020204" pitchFamily="34" charset="0"/>
              <a:buNone/>
            </a:pPr>
            <a:endParaRPr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kern="1200" dirty="0">
              <a:latin typeface="Century Gothic" panose="020B0502020202020204" pitchFamily="34" charset="0"/>
              <a:ea typeface="+mn-ea"/>
              <a:cs typeface="+mn-cs"/>
            </a:endParaRPr>
          </a:p>
        </p:txBody>
      </p:sp>
      <p:pic>
        <p:nvPicPr>
          <p:cNvPr id="25603" name="Picture 1"/>
          <p:cNvPicPr>
            <a:picLocks noChangeAspect="1"/>
          </p:cNvPicPr>
          <p:nvPr/>
        </p:nvPicPr>
        <p:blipFill>
          <a:blip r:embed="rId2"/>
          <a:stretch>
            <a:fillRect/>
          </a:stretch>
        </p:blipFill>
        <p:spPr>
          <a:xfrm>
            <a:off x="5003800" y="2060575"/>
            <a:ext cx="4021138" cy="4176713"/>
          </a:xfrm>
          <a:prstGeom prst="rect">
            <a:avLst/>
          </a:prstGeom>
          <a:noFill/>
          <a:ln w="9525">
            <a:noFill/>
          </a:ln>
        </p:spPr>
      </p:pic>
    </p:spTree>
    <p:extLst>
      <p:ext uri="{BB962C8B-B14F-4D97-AF65-F5344CB8AC3E}">
        <p14:creationId xmlns:p14="http://schemas.microsoft.com/office/powerpoint/2010/main" val="8398229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p:cNvPicPr>
          <p:nvPr/>
        </p:nvPicPr>
        <p:blipFill>
          <a:blip r:embed="rId2"/>
          <a:stretch>
            <a:fillRect/>
          </a:stretch>
        </p:blipFill>
        <p:spPr>
          <a:xfrm>
            <a:off x="4859338" y="1557338"/>
            <a:ext cx="3751262" cy="2816225"/>
          </a:xfrm>
          <a:prstGeom prst="rect">
            <a:avLst/>
          </a:prstGeom>
          <a:noFill/>
          <a:ln w="9525">
            <a:noFill/>
          </a:ln>
        </p:spPr>
      </p:pic>
      <p:sp>
        <p:nvSpPr>
          <p:cNvPr id="7170" name="Text Placeholder 1"/>
          <p:cNvSpPr>
            <a:spLocks noGrp="1"/>
          </p:cNvSpPr>
          <p:nvPr>
            <p:ph type="body" sz="quarter" idx="13"/>
          </p:nvPr>
        </p:nvSpPr>
        <p:spPr>
          <a:xfrm>
            <a:off x="500063" y="712788"/>
            <a:ext cx="4143375" cy="5019675"/>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normAutofit fontScale="85000" lnSpcReduction="20000"/>
          </a:bodyPr>
          <a:lstStyle/>
          <a:p>
            <a:pPr eaLnBrk="1" hangingPunct="1">
              <a:spcBef>
                <a:spcPct val="0"/>
              </a:spcBef>
              <a:buFont typeface="Arial" panose="020B0604020202020204" pitchFamily="34" charset="0"/>
              <a:buNone/>
            </a:pPr>
            <a:r>
              <a:rPr lang="en-GB" altLang="x-none" sz="3500" b="1" kern="1200" dirty="0">
                <a:solidFill>
                  <a:srgbClr val="FFFF00"/>
                </a:solidFill>
                <a:latin typeface="Century Gothic" panose="020B0502020202020204" pitchFamily="34" charset="0"/>
                <a:ea typeface="+mn-ea"/>
                <a:cs typeface="+mn-cs"/>
              </a:rPr>
              <a:t>8. Don’t skip breakfast</a:t>
            </a:r>
          </a:p>
          <a:p>
            <a:pPr eaLnBrk="1" hangingPunct="1">
              <a:spcBef>
                <a:spcPct val="0"/>
              </a:spcBef>
              <a:buFont typeface="Arial" panose="020B0604020202020204" pitchFamily="34" charset="0"/>
              <a:buNone/>
            </a:pPr>
            <a:endParaRPr lang="en-GB" altLang="x-none" sz="1900"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sz="1900" b="1" kern="1200" dirty="0">
                <a:solidFill>
                  <a:srgbClr val="FFFF00"/>
                </a:solidFill>
                <a:latin typeface="Century Gothic" panose="020B0502020202020204" pitchFamily="34" charset="0"/>
                <a:ea typeface="+mn-ea"/>
                <a:cs typeface="+mn-cs"/>
              </a:rPr>
              <a:t>Did you know?</a:t>
            </a:r>
          </a:p>
          <a:p>
            <a:pPr eaLnBrk="1" hangingPunct="1">
              <a:spcBef>
                <a:spcPct val="0"/>
              </a:spcBef>
              <a:buFont typeface="Arial" panose="020B0604020202020204" pitchFamily="34" charset="0"/>
              <a:buNone/>
            </a:pPr>
            <a:endParaRPr lang="en-GB" altLang="x-none" sz="1900" b="1"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sz="1900" kern="1200" dirty="0">
                <a:solidFill>
                  <a:srgbClr val="FFFF00"/>
                </a:solidFill>
                <a:latin typeface="Century Gothic" panose="020B0502020202020204" pitchFamily="34" charset="0"/>
                <a:ea typeface="+mn-ea"/>
                <a:cs typeface="+mn-cs"/>
              </a:rPr>
              <a:t>Some people skip breakfast because they think it will help them lose weight.</a:t>
            </a:r>
          </a:p>
          <a:p>
            <a:pPr eaLnBrk="1" hangingPunct="1">
              <a:spcBef>
                <a:spcPct val="0"/>
              </a:spcBef>
              <a:buFont typeface="Arial" panose="020B0604020202020204" pitchFamily="34" charset="0"/>
              <a:buNone/>
            </a:pPr>
            <a:endParaRPr lang="en-GB" altLang="x-none" sz="1900"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sz="1900" kern="1200" dirty="0">
                <a:solidFill>
                  <a:srgbClr val="FFFF00"/>
                </a:solidFill>
                <a:latin typeface="Century Gothic" panose="020B0502020202020204" pitchFamily="34" charset="0"/>
                <a:ea typeface="+mn-ea"/>
                <a:cs typeface="+mn-cs"/>
              </a:rPr>
              <a:t>Skipping breakfast means we are more likely to fill up on snacks that are high in fat and/or sugar before lunch.</a:t>
            </a:r>
          </a:p>
          <a:p>
            <a:pPr eaLnBrk="1" hangingPunct="1">
              <a:spcBef>
                <a:spcPct val="0"/>
              </a:spcBef>
              <a:buFont typeface="Arial" panose="020B0604020202020204" pitchFamily="34" charset="0"/>
              <a:buNone/>
            </a:pPr>
            <a:endParaRPr lang="en-GB" altLang="x-none" sz="1900" kern="1200" dirty="0">
              <a:solidFill>
                <a:srgbClr val="FFFF00"/>
              </a:solidFill>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sz="1900" kern="1200" dirty="0">
                <a:solidFill>
                  <a:srgbClr val="FFFF00"/>
                </a:solidFill>
                <a:latin typeface="Century Gothic" panose="020B0502020202020204" pitchFamily="34" charset="0"/>
                <a:ea typeface="+mn-ea"/>
                <a:cs typeface="+mn-cs"/>
              </a:rPr>
              <a:t>Research shows that eating breakfast can help people control their weight.</a:t>
            </a:r>
          </a:p>
          <a:p>
            <a:pPr eaLnBrk="1" hangingPunct="1">
              <a:spcBef>
                <a:spcPct val="0"/>
              </a:spcBef>
              <a:buFont typeface="Arial" panose="020B0604020202020204" pitchFamily="34" charset="0"/>
              <a:buNone/>
            </a:pPr>
            <a:r>
              <a:rPr lang="en-GB" altLang="x-none" sz="1900" kern="1200" dirty="0">
                <a:latin typeface="Century Gothic" panose="020B0502020202020204" pitchFamily="34" charset="0"/>
                <a:ea typeface="+mn-ea"/>
                <a:cs typeface="+mn-cs"/>
              </a:rPr>
              <a:t> </a:t>
            </a:r>
          </a:p>
          <a:p>
            <a:pPr eaLnBrk="1" hangingPunct="1">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b="1" kern="1200" dirty="0">
                <a:latin typeface="Century Gothic" panose="020B0502020202020204" pitchFamily="34" charset="0"/>
                <a:ea typeface="+mn-ea"/>
                <a:cs typeface="+mn-cs"/>
              </a:rPr>
              <a:t> </a:t>
            </a: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p:txBody>
      </p:sp>
      <p:pic>
        <p:nvPicPr>
          <p:cNvPr id="26628" name="Picture 1"/>
          <p:cNvPicPr>
            <a:picLocks noChangeAspect="1"/>
          </p:cNvPicPr>
          <p:nvPr/>
        </p:nvPicPr>
        <p:blipFill>
          <a:blip r:embed="rId3"/>
          <a:stretch>
            <a:fillRect/>
          </a:stretch>
        </p:blipFill>
        <p:spPr>
          <a:xfrm>
            <a:off x="4716463" y="3114675"/>
            <a:ext cx="4670425" cy="3684588"/>
          </a:xfrm>
          <a:prstGeom prst="rect">
            <a:avLst/>
          </a:prstGeom>
          <a:noFill/>
          <a:ln w="9525">
            <a:noFill/>
          </a:ln>
        </p:spPr>
      </p:pic>
    </p:spTree>
    <p:extLst>
      <p:ext uri="{BB962C8B-B14F-4D97-AF65-F5344CB8AC3E}">
        <p14:creationId xmlns:p14="http://schemas.microsoft.com/office/powerpoint/2010/main" val="153564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170">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0">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35169"/>
          <p:cNvSpPr>
            <a:spLocks noGrp="1"/>
          </p:cNvSpPr>
          <p:nvPr>
            <p:ph type="title"/>
          </p:nvPr>
        </p:nvSpPr>
        <p:spPr/>
        <p:txBody>
          <a:bodyPr anchor="ctr"/>
          <a:lstStyle/>
          <a:p>
            <a:r>
              <a:rPr>
                <a:effectLst>
                  <a:outerShdw blurRad="38100" dist="38100" dir="2700000">
                    <a:srgbClr val="FFFFFF"/>
                  </a:outerShdw>
                </a:effectLst>
                <a:latin typeface="Tahoma" panose="020B0604030504040204" charset="0"/>
              </a:rPr>
              <a:t>Healthy Eating Myths </a:t>
            </a:r>
          </a:p>
        </p:txBody>
      </p:sp>
      <p:sp>
        <p:nvSpPr>
          <p:cNvPr id="135173" name="Text Box 135172"/>
          <p:cNvSpPr txBox="1"/>
          <p:nvPr/>
        </p:nvSpPr>
        <p:spPr>
          <a:xfrm>
            <a:off x="228600" y="1219200"/>
            <a:ext cx="6553200" cy="336550"/>
          </a:xfrm>
          <a:prstGeom prst="rect">
            <a:avLst/>
          </a:prstGeom>
          <a:noFill/>
          <a:ln w="9525">
            <a:noFill/>
          </a:ln>
        </p:spPr>
        <p:txBody>
          <a:bodyPr>
            <a:spAutoFit/>
          </a:bodyPr>
          <a:lstStyle/>
          <a:p>
            <a:pPr lvl="0" algn="ctr">
              <a:spcBef>
                <a:spcPct val="50000"/>
              </a:spcBef>
            </a:pPr>
            <a:endParaRPr lang="en-GB" altLang="x-none" sz="1600">
              <a:latin typeface="Arial" panose="020B0604020202020204" pitchFamily="34" charset="0"/>
              <a:ea typeface="Arial" panose="020B0604020202020204" pitchFamily="34" charset="0"/>
            </a:endParaRPr>
          </a:p>
        </p:txBody>
      </p:sp>
      <p:pic>
        <p:nvPicPr>
          <p:cNvPr id="135175" name="Picture 135174" descr="standing"/>
          <p:cNvPicPr>
            <a:picLocks noChangeAspect="1"/>
          </p:cNvPicPr>
          <p:nvPr/>
        </p:nvPicPr>
        <p:blipFill>
          <a:blip r:embed="rId2" cstate="print"/>
          <a:stretch>
            <a:fillRect/>
          </a:stretch>
        </p:blipFill>
        <p:spPr>
          <a:xfrm>
            <a:off x="5257800" y="2514600"/>
            <a:ext cx="3257550" cy="3886200"/>
          </a:xfrm>
          <a:prstGeom prst="rect">
            <a:avLst/>
          </a:prstGeom>
          <a:noFill/>
          <a:ln w="9525">
            <a:noFill/>
          </a:ln>
        </p:spPr>
      </p:pic>
      <p:sp>
        <p:nvSpPr>
          <p:cNvPr id="135176" name="Oval Callout 135175"/>
          <p:cNvSpPr/>
          <p:nvPr/>
        </p:nvSpPr>
        <p:spPr>
          <a:xfrm>
            <a:off x="609600" y="1295400"/>
            <a:ext cx="5410200" cy="2743200"/>
          </a:xfrm>
          <a:prstGeom prst="wedgeEllipseCallout">
            <a:avLst>
              <a:gd name="adj1" fmla="val 52903"/>
              <a:gd name="adj2" fmla="val 41264"/>
            </a:avLst>
          </a:prstGeom>
          <a:solidFill>
            <a:schemeClr val="accent1"/>
          </a:solidFill>
          <a:ln w="9525" cap="flat" cmpd="sng">
            <a:solidFill>
              <a:schemeClr val="tx1"/>
            </a:solidFill>
            <a:prstDash val="solid"/>
            <a:miter/>
            <a:headEnd type="none" w="med" len="med"/>
            <a:tailEnd type="none" w="med" len="med"/>
          </a:ln>
        </p:spPr>
        <p:txBody>
          <a:bodyPr/>
          <a:lstStyle/>
          <a:p>
            <a:pPr lvl="0" algn="ctr">
              <a:spcBef>
                <a:spcPct val="50000"/>
              </a:spcBef>
            </a:pPr>
            <a:r>
              <a:rPr lang="en-GB" altLang="x-none" sz="3200">
                <a:latin typeface="Sassoon Primary" pitchFamily="2" charset="0"/>
                <a:ea typeface="Arial" panose="020B0604020202020204" pitchFamily="34" charset="0"/>
              </a:rPr>
              <a:t>It doesn’t matter what I eat as long as I do lots of exercise.</a:t>
            </a:r>
          </a:p>
          <a:p>
            <a:pPr lvl="0" algn="ctr"/>
            <a:endParaRPr lang="en-GB" altLang="x-none" sz="2800">
              <a:latin typeface="Sassoon Primary" pitchFamily="2" charset="0"/>
              <a:ea typeface="Arial" panose="020B0604020202020204" pitchFamily="34" charset="0"/>
            </a:endParaRPr>
          </a:p>
        </p:txBody>
      </p:sp>
      <p:sp>
        <p:nvSpPr>
          <p:cNvPr id="135179" name="Text Box 135178"/>
          <p:cNvSpPr txBox="1"/>
          <p:nvPr/>
        </p:nvSpPr>
        <p:spPr>
          <a:xfrm>
            <a:off x="381000" y="6172200"/>
            <a:ext cx="4724400" cy="366713"/>
          </a:xfrm>
          <a:prstGeom prst="rect">
            <a:avLst/>
          </a:prstGeom>
          <a:noFill/>
          <a:ln w="9525">
            <a:noFill/>
          </a:ln>
        </p:spPr>
        <p:txBody>
          <a:bodyPr>
            <a:spAutoFit/>
          </a:bodyPr>
          <a:lstStyle/>
          <a:p>
            <a:pPr lvl="0" algn="l">
              <a:spcBef>
                <a:spcPct val="50000"/>
              </a:spcBef>
            </a:pPr>
            <a:r>
              <a:rPr lang="en-GB" altLang="x-none" sz="1800">
                <a:latin typeface="Arial" panose="020B0604020202020204" pitchFamily="34" charset="0"/>
                <a:ea typeface="Arial" panose="020B0604020202020204" pitchFamily="34" charset="0"/>
                <a:hlinkClick r:id="rId3" action="ppaction://hlinksldjump"/>
              </a:rPr>
              <a:t>Back to Introduction</a:t>
            </a:r>
            <a:endParaRPr lang="en-GB" altLang="x-none" sz="1800">
              <a:latin typeface="Arial" panose="020B0604020202020204" pitchFamily="34" charset="0"/>
              <a:ea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39265"/>
          <p:cNvSpPr>
            <a:spLocks noGrp="1"/>
          </p:cNvSpPr>
          <p:nvPr>
            <p:ph type="title"/>
          </p:nvPr>
        </p:nvSpPr>
        <p:spPr/>
        <p:txBody>
          <a:bodyPr anchor="ctr"/>
          <a:lstStyle/>
          <a:p>
            <a:r>
              <a:rPr>
                <a:effectLst>
                  <a:outerShdw blurRad="38100" dist="38100" dir="2700000">
                    <a:srgbClr val="FFFFFF"/>
                  </a:outerShdw>
                </a:effectLst>
                <a:latin typeface="Tahoma" panose="020B0604030504040204" charset="0"/>
              </a:rPr>
              <a:t>Healthy Eating Myths </a:t>
            </a:r>
          </a:p>
        </p:txBody>
      </p:sp>
      <p:sp>
        <p:nvSpPr>
          <p:cNvPr id="139267" name="Text Box 139266"/>
          <p:cNvSpPr txBox="1"/>
          <p:nvPr/>
        </p:nvSpPr>
        <p:spPr>
          <a:xfrm>
            <a:off x="228600" y="1219200"/>
            <a:ext cx="6553200" cy="336550"/>
          </a:xfrm>
          <a:prstGeom prst="rect">
            <a:avLst/>
          </a:prstGeom>
          <a:noFill/>
          <a:ln w="9525">
            <a:noFill/>
          </a:ln>
        </p:spPr>
        <p:txBody>
          <a:bodyPr>
            <a:spAutoFit/>
          </a:bodyPr>
          <a:lstStyle/>
          <a:p>
            <a:pPr lvl="0" algn="ctr">
              <a:spcBef>
                <a:spcPct val="50000"/>
              </a:spcBef>
            </a:pPr>
            <a:endParaRPr lang="en-GB" altLang="x-none" sz="1600">
              <a:latin typeface="Arial" panose="020B0604020202020204" pitchFamily="34" charset="0"/>
              <a:ea typeface="Arial" panose="020B0604020202020204" pitchFamily="34" charset="0"/>
            </a:endParaRPr>
          </a:p>
        </p:txBody>
      </p:sp>
      <p:pic>
        <p:nvPicPr>
          <p:cNvPr id="139268" name="Picture 139267" descr="standing"/>
          <p:cNvPicPr>
            <a:picLocks noChangeAspect="1"/>
          </p:cNvPicPr>
          <p:nvPr/>
        </p:nvPicPr>
        <p:blipFill>
          <a:blip r:embed="rId2" cstate="print"/>
          <a:stretch>
            <a:fillRect/>
          </a:stretch>
        </p:blipFill>
        <p:spPr>
          <a:xfrm>
            <a:off x="5257800" y="2514600"/>
            <a:ext cx="3257550" cy="3886200"/>
          </a:xfrm>
          <a:prstGeom prst="rect">
            <a:avLst/>
          </a:prstGeom>
          <a:noFill/>
          <a:ln w="9525">
            <a:noFill/>
          </a:ln>
        </p:spPr>
      </p:pic>
      <p:sp>
        <p:nvSpPr>
          <p:cNvPr id="139269" name="Oval Callout 139268"/>
          <p:cNvSpPr/>
          <p:nvPr/>
        </p:nvSpPr>
        <p:spPr>
          <a:xfrm>
            <a:off x="609600" y="1295400"/>
            <a:ext cx="5410200" cy="2743200"/>
          </a:xfrm>
          <a:prstGeom prst="wedgeEllipseCallout">
            <a:avLst>
              <a:gd name="adj1" fmla="val 52903"/>
              <a:gd name="adj2" fmla="val 41264"/>
            </a:avLst>
          </a:prstGeom>
          <a:solidFill>
            <a:schemeClr val="accent1"/>
          </a:solidFill>
          <a:ln w="9525" cap="flat" cmpd="sng">
            <a:solidFill>
              <a:schemeClr val="tx1"/>
            </a:solidFill>
            <a:prstDash val="solid"/>
            <a:miter/>
            <a:headEnd type="none" w="med" len="med"/>
            <a:tailEnd type="none" w="med" len="med"/>
          </a:ln>
        </p:spPr>
        <p:txBody>
          <a:bodyPr/>
          <a:lstStyle/>
          <a:p>
            <a:pPr lvl="0" algn="ctr">
              <a:spcBef>
                <a:spcPct val="50000"/>
              </a:spcBef>
            </a:pPr>
            <a:r>
              <a:rPr lang="en-GB" altLang="x-none" sz="3200">
                <a:latin typeface="Sassoon Primary" pitchFamily="2" charset="0"/>
                <a:ea typeface="Arial" panose="020B0604020202020204" pitchFamily="34" charset="0"/>
              </a:rPr>
              <a:t>It doesn’t matter what I eat as long as I do lots of exercise.</a:t>
            </a:r>
          </a:p>
          <a:p>
            <a:pPr lvl="0" algn="ctr"/>
            <a:endParaRPr lang="en-GB" altLang="x-none" sz="2800">
              <a:latin typeface="Sassoon Primary" pitchFamily="2" charset="0"/>
              <a:ea typeface="Arial" panose="020B0604020202020204" pitchFamily="34" charset="0"/>
            </a:endParaRPr>
          </a:p>
        </p:txBody>
      </p:sp>
      <p:sp>
        <p:nvSpPr>
          <p:cNvPr id="139270" name="Text Box 139269"/>
          <p:cNvSpPr txBox="1"/>
          <p:nvPr/>
        </p:nvSpPr>
        <p:spPr>
          <a:xfrm>
            <a:off x="868680" y="3875405"/>
            <a:ext cx="4495800" cy="2663825"/>
          </a:xfrm>
          <a:prstGeom prst="rect">
            <a:avLst/>
          </a:prstGeom>
          <a:solidFill>
            <a:schemeClr val="folHlink"/>
          </a:solidFill>
          <a:ln w="9525" cap="flat" cmpd="sng">
            <a:solidFill>
              <a:schemeClr val="tx1"/>
            </a:solidFill>
            <a:prstDash val="solid"/>
            <a:miter/>
            <a:headEnd type="none" w="med" len="med"/>
            <a:tailEnd type="none" w="med" len="med"/>
          </a:ln>
        </p:spPr>
        <p:txBody>
          <a:bodyPr>
            <a:spAutoFit/>
          </a:bodyPr>
          <a:lstStyle/>
          <a:p>
            <a:pPr lvl="0" algn="ctr">
              <a:spcBef>
                <a:spcPct val="50000"/>
              </a:spcBef>
            </a:pPr>
            <a:r>
              <a:rPr lang="en-GB" altLang="x-none" sz="2800">
                <a:solidFill>
                  <a:schemeClr val="tx1"/>
                </a:solidFill>
                <a:latin typeface="Arial" panose="020B0604020202020204" pitchFamily="34" charset="0"/>
                <a:ea typeface="Arial" panose="020B0604020202020204" pitchFamily="34" charset="0"/>
              </a:rPr>
              <a:t>Wrong!  Exercise is good for you, but it still matters what you eat.  Eating the right foods means we can learn better and exercise better too!</a:t>
            </a:r>
          </a:p>
        </p:txBody>
      </p:sp>
      <p:sp>
        <p:nvSpPr>
          <p:cNvPr id="139271" name="Text Box 139270"/>
          <p:cNvSpPr txBox="1"/>
          <p:nvPr/>
        </p:nvSpPr>
        <p:spPr>
          <a:xfrm>
            <a:off x="381000" y="6172200"/>
            <a:ext cx="4724400" cy="366713"/>
          </a:xfrm>
          <a:prstGeom prst="rect">
            <a:avLst/>
          </a:prstGeom>
          <a:noFill/>
          <a:ln w="9525">
            <a:noFill/>
          </a:ln>
        </p:spPr>
        <p:txBody>
          <a:bodyPr>
            <a:spAutoFit/>
          </a:bodyPr>
          <a:lstStyle/>
          <a:p>
            <a:pPr lvl="0" algn="l">
              <a:spcBef>
                <a:spcPct val="50000"/>
              </a:spcBef>
            </a:pPr>
            <a:r>
              <a:rPr lang="en-GB" altLang="x-none" sz="1800">
                <a:latin typeface="Arial" panose="020B0604020202020204" pitchFamily="34" charset="0"/>
                <a:ea typeface="Arial" panose="020B0604020202020204" pitchFamily="34" charset="0"/>
                <a:hlinkClick r:id="rId3" action="ppaction://hlinksldjump"/>
              </a:rPr>
              <a:t>Back to Introduction</a:t>
            </a:r>
            <a:endParaRPr lang="en-GB" altLang="x-none" sz="1800">
              <a:latin typeface="Arial" panose="020B0604020202020204" pitchFamily="34" charset="0"/>
              <a:ea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40289"/>
          <p:cNvSpPr>
            <a:spLocks noGrp="1"/>
          </p:cNvSpPr>
          <p:nvPr>
            <p:ph type="title"/>
          </p:nvPr>
        </p:nvSpPr>
        <p:spPr/>
        <p:txBody>
          <a:bodyPr anchor="ctr"/>
          <a:lstStyle/>
          <a:p>
            <a:r>
              <a:rPr>
                <a:effectLst>
                  <a:outerShdw blurRad="38100" dist="38100" dir="2700000">
                    <a:srgbClr val="FFFFFF"/>
                  </a:outerShdw>
                </a:effectLst>
                <a:latin typeface="Tahoma" panose="020B0604030504040204" charset="0"/>
              </a:rPr>
              <a:t>Healthy Eating Myths </a:t>
            </a:r>
          </a:p>
        </p:txBody>
      </p:sp>
      <p:sp>
        <p:nvSpPr>
          <p:cNvPr id="140291" name="Text Box 140290"/>
          <p:cNvSpPr txBox="1"/>
          <p:nvPr/>
        </p:nvSpPr>
        <p:spPr>
          <a:xfrm>
            <a:off x="228600" y="1219200"/>
            <a:ext cx="6553200" cy="336550"/>
          </a:xfrm>
          <a:prstGeom prst="rect">
            <a:avLst/>
          </a:prstGeom>
          <a:noFill/>
          <a:ln w="9525">
            <a:noFill/>
          </a:ln>
        </p:spPr>
        <p:txBody>
          <a:bodyPr>
            <a:spAutoFit/>
          </a:bodyPr>
          <a:lstStyle/>
          <a:p>
            <a:pPr lvl="0" algn="ctr">
              <a:spcBef>
                <a:spcPct val="50000"/>
              </a:spcBef>
            </a:pPr>
            <a:endParaRPr lang="en-GB" altLang="x-none" sz="1600">
              <a:latin typeface="Arial" panose="020B0604020202020204" pitchFamily="34" charset="0"/>
              <a:ea typeface="Arial" panose="020B0604020202020204" pitchFamily="34" charset="0"/>
            </a:endParaRPr>
          </a:p>
        </p:txBody>
      </p:sp>
      <p:pic>
        <p:nvPicPr>
          <p:cNvPr id="140292" name="Picture 140291" descr="standing"/>
          <p:cNvPicPr>
            <a:picLocks noChangeAspect="1"/>
          </p:cNvPicPr>
          <p:nvPr/>
        </p:nvPicPr>
        <p:blipFill>
          <a:blip r:embed="rId2" cstate="print"/>
          <a:stretch>
            <a:fillRect/>
          </a:stretch>
        </p:blipFill>
        <p:spPr>
          <a:xfrm>
            <a:off x="5257800" y="2514600"/>
            <a:ext cx="3257550" cy="3886200"/>
          </a:xfrm>
          <a:prstGeom prst="rect">
            <a:avLst/>
          </a:prstGeom>
          <a:noFill/>
          <a:ln w="9525">
            <a:noFill/>
          </a:ln>
        </p:spPr>
      </p:pic>
      <p:sp>
        <p:nvSpPr>
          <p:cNvPr id="140293" name="Oval Callout 140292"/>
          <p:cNvSpPr/>
          <p:nvPr/>
        </p:nvSpPr>
        <p:spPr>
          <a:xfrm>
            <a:off x="2209800" y="2057400"/>
            <a:ext cx="3810000" cy="1981200"/>
          </a:xfrm>
          <a:prstGeom prst="wedgeEllipseCallout">
            <a:avLst>
              <a:gd name="adj1" fmla="val 54125"/>
              <a:gd name="adj2" fmla="val 37903"/>
            </a:avLst>
          </a:prstGeom>
          <a:solidFill>
            <a:schemeClr val="accent1"/>
          </a:solidFill>
          <a:ln w="9525" cap="flat" cmpd="sng">
            <a:solidFill>
              <a:schemeClr val="tx1"/>
            </a:solidFill>
            <a:prstDash val="solid"/>
            <a:miter/>
            <a:headEnd type="none" w="med" len="med"/>
            <a:tailEnd type="none" w="med" len="med"/>
          </a:ln>
        </p:spPr>
        <p:txBody>
          <a:bodyPr/>
          <a:lstStyle/>
          <a:p>
            <a:pPr lvl="0" algn="ctr">
              <a:spcBef>
                <a:spcPct val="50000"/>
              </a:spcBef>
            </a:pPr>
            <a:r>
              <a:rPr lang="en-GB" altLang="x-none" sz="3200">
                <a:latin typeface="Sassoon Primary" pitchFamily="2" charset="0"/>
                <a:ea typeface="Arial" panose="020B0604020202020204" pitchFamily="34" charset="0"/>
              </a:rPr>
              <a:t>Chocolate is bad for you!</a:t>
            </a:r>
          </a:p>
          <a:p>
            <a:pPr lvl="0" algn="ctr"/>
            <a:endParaRPr lang="en-GB" altLang="x-none" sz="2800">
              <a:latin typeface="Sassoon Primary" pitchFamily="2" charset="0"/>
              <a:ea typeface="Arial" panose="020B0604020202020204" pitchFamily="34" charset="0"/>
            </a:endParaRPr>
          </a:p>
        </p:txBody>
      </p:sp>
      <p:sp>
        <p:nvSpPr>
          <p:cNvPr id="140294" name="Text Box 140293"/>
          <p:cNvSpPr txBox="1"/>
          <p:nvPr/>
        </p:nvSpPr>
        <p:spPr>
          <a:xfrm>
            <a:off x="381000" y="6172200"/>
            <a:ext cx="4724400" cy="366713"/>
          </a:xfrm>
          <a:prstGeom prst="rect">
            <a:avLst/>
          </a:prstGeom>
          <a:noFill/>
          <a:ln w="9525">
            <a:noFill/>
          </a:ln>
        </p:spPr>
        <p:txBody>
          <a:bodyPr>
            <a:spAutoFit/>
          </a:bodyPr>
          <a:lstStyle/>
          <a:p>
            <a:pPr lvl="0" algn="l">
              <a:spcBef>
                <a:spcPct val="50000"/>
              </a:spcBef>
            </a:pPr>
            <a:r>
              <a:rPr lang="en-GB" altLang="x-none" sz="1800">
                <a:latin typeface="Arial" panose="020B0604020202020204" pitchFamily="34" charset="0"/>
                <a:ea typeface="Arial" panose="020B0604020202020204" pitchFamily="34" charset="0"/>
                <a:hlinkClick r:id="rId3" action="ppaction://hlinksldjump"/>
              </a:rPr>
              <a:t>Back to Introduction</a:t>
            </a:r>
            <a:endParaRPr lang="en-GB" altLang="x-none" sz="1800">
              <a:latin typeface="Arial" panose="020B0604020202020204" pitchFamily="34" charset="0"/>
              <a:ea typeface="Arial" panose="020B0604020202020204" pitchFamily="34"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37217"/>
          <p:cNvSpPr>
            <a:spLocks noGrp="1"/>
          </p:cNvSpPr>
          <p:nvPr>
            <p:ph type="title"/>
          </p:nvPr>
        </p:nvSpPr>
        <p:spPr/>
        <p:txBody>
          <a:bodyPr anchor="ctr"/>
          <a:lstStyle/>
          <a:p>
            <a:r>
              <a:rPr>
                <a:effectLst>
                  <a:outerShdw blurRad="38100" dist="38100" dir="2700000">
                    <a:srgbClr val="FFFFFF"/>
                  </a:outerShdw>
                </a:effectLst>
                <a:latin typeface="Tahoma" panose="020B0604030504040204" charset="0"/>
              </a:rPr>
              <a:t>Healthy Eating Myths </a:t>
            </a:r>
          </a:p>
        </p:txBody>
      </p:sp>
      <p:sp>
        <p:nvSpPr>
          <p:cNvPr id="137219" name="Text Box 137218"/>
          <p:cNvSpPr txBox="1"/>
          <p:nvPr/>
        </p:nvSpPr>
        <p:spPr>
          <a:xfrm>
            <a:off x="228600" y="1219200"/>
            <a:ext cx="6553200" cy="336550"/>
          </a:xfrm>
          <a:prstGeom prst="rect">
            <a:avLst/>
          </a:prstGeom>
          <a:noFill/>
          <a:ln w="9525">
            <a:noFill/>
          </a:ln>
        </p:spPr>
        <p:txBody>
          <a:bodyPr>
            <a:spAutoFit/>
          </a:bodyPr>
          <a:lstStyle/>
          <a:p>
            <a:pPr lvl="0" algn="ctr">
              <a:spcBef>
                <a:spcPct val="50000"/>
              </a:spcBef>
            </a:pPr>
            <a:endParaRPr lang="en-GB" altLang="x-none" sz="1600">
              <a:latin typeface="Arial" panose="020B0604020202020204" pitchFamily="34" charset="0"/>
              <a:ea typeface="Arial" panose="020B0604020202020204" pitchFamily="34" charset="0"/>
            </a:endParaRPr>
          </a:p>
        </p:txBody>
      </p:sp>
      <p:pic>
        <p:nvPicPr>
          <p:cNvPr id="137220" name="Picture 137219" descr="standing"/>
          <p:cNvPicPr>
            <a:picLocks noChangeAspect="1"/>
          </p:cNvPicPr>
          <p:nvPr/>
        </p:nvPicPr>
        <p:blipFill>
          <a:blip r:embed="rId2" cstate="print"/>
          <a:stretch>
            <a:fillRect/>
          </a:stretch>
        </p:blipFill>
        <p:spPr>
          <a:xfrm>
            <a:off x="5257800" y="2514600"/>
            <a:ext cx="3257550" cy="3886200"/>
          </a:xfrm>
          <a:prstGeom prst="rect">
            <a:avLst/>
          </a:prstGeom>
          <a:noFill/>
          <a:ln w="9525">
            <a:noFill/>
          </a:ln>
        </p:spPr>
      </p:pic>
      <p:sp>
        <p:nvSpPr>
          <p:cNvPr id="137221" name="Oval Callout 137220"/>
          <p:cNvSpPr/>
          <p:nvPr/>
        </p:nvSpPr>
        <p:spPr>
          <a:xfrm>
            <a:off x="2209800" y="2057400"/>
            <a:ext cx="3810000" cy="1981200"/>
          </a:xfrm>
          <a:prstGeom prst="wedgeEllipseCallout">
            <a:avLst>
              <a:gd name="adj1" fmla="val 54125"/>
              <a:gd name="adj2" fmla="val 37903"/>
            </a:avLst>
          </a:prstGeom>
          <a:solidFill>
            <a:schemeClr val="accent1"/>
          </a:solidFill>
          <a:ln w="9525" cap="flat" cmpd="sng">
            <a:solidFill>
              <a:schemeClr val="tx1"/>
            </a:solidFill>
            <a:prstDash val="solid"/>
            <a:miter/>
            <a:headEnd type="none" w="med" len="med"/>
            <a:tailEnd type="none" w="med" len="med"/>
          </a:ln>
        </p:spPr>
        <p:txBody>
          <a:bodyPr/>
          <a:lstStyle/>
          <a:p>
            <a:pPr lvl="0" algn="ctr">
              <a:spcBef>
                <a:spcPct val="50000"/>
              </a:spcBef>
            </a:pPr>
            <a:r>
              <a:rPr lang="en-GB" altLang="x-none" sz="3200">
                <a:latin typeface="Sassoon Primary" pitchFamily="2" charset="0"/>
                <a:ea typeface="Arial" panose="020B0604020202020204" pitchFamily="34" charset="0"/>
              </a:rPr>
              <a:t>Chocolate is bad for you!</a:t>
            </a:r>
          </a:p>
          <a:p>
            <a:pPr lvl="0" algn="ctr"/>
            <a:endParaRPr lang="en-GB" altLang="x-none" sz="2800">
              <a:latin typeface="Sassoon Primary" pitchFamily="2" charset="0"/>
              <a:ea typeface="Arial" panose="020B0604020202020204" pitchFamily="34" charset="0"/>
            </a:endParaRPr>
          </a:p>
        </p:txBody>
      </p:sp>
      <p:sp>
        <p:nvSpPr>
          <p:cNvPr id="137222" name="Text Box 137221"/>
          <p:cNvSpPr txBox="1"/>
          <p:nvPr/>
        </p:nvSpPr>
        <p:spPr>
          <a:xfrm>
            <a:off x="762000" y="3581400"/>
            <a:ext cx="4495800" cy="2657475"/>
          </a:xfrm>
          <a:prstGeom prst="rect">
            <a:avLst/>
          </a:prstGeom>
          <a:solidFill>
            <a:schemeClr val="folHlink"/>
          </a:solidFill>
          <a:ln w="9525" cap="flat" cmpd="sng">
            <a:solidFill>
              <a:schemeClr val="tx1"/>
            </a:solidFill>
            <a:prstDash val="solid"/>
            <a:miter/>
            <a:headEnd type="none" w="med" len="med"/>
            <a:tailEnd type="none" w="med" len="med"/>
          </a:ln>
        </p:spPr>
        <p:txBody>
          <a:bodyPr>
            <a:spAutoFit/>
          </a:bodyPr>
          <a:lstStyle/>
          <a:p>
            <a:pPr lvl="0" algn="ctr">
              <a:spcBef>
                <a:spcPct val="50000"/>
              </a:spcBef>
            </a:pPr>
            <a:r>
              <a:rPr lang="en-GB" altLang="x-none" sz="2400">
                <a:solidFill>
                  <a:schemeClr val="tx1"/>
                </a:solidFill>
                <a:latin typeface="Arial" panose="020B0604020202020204" pitchFamily="34" charset="0"/>
                <a:ea typeface="Arial" panose="020B0604020202020204" pitchFamily="34" charset="0"/>
              </a:rPr>
              <a:t>It’s true that chocolate isn’t the healthiest snack – but it isn’t innately bad either!  So, some chocolate can be part of a </a:t>
            </a:r>
            <a:r>
              <a:rPr lang="en-GB" altLang="x-none" sz="2400" u="sng">
                <a:solidFill>
                  <a:schemeClr val="tx1"/>
                </a:solidFill>
                <a:latin typeface="Arial" panose="020B0604020202020204" pitchFamily="34" charset="0"/>
                <a:ea typeface="Arial" panose="020B0604020202020204" pitchFamily="34" charset="0"/>
              </a:rPr>
              <a:t>balanced</a:t>
            </a:r>
            <a:r>
              <a:rPr lang="en-GB" altLang="x-none" sz="2400">
                <a:solidFill>
                  <a:schemeClr val="tx1"/>
                </a:solidFill>
                <a:latin typeface="Arial" panose="020B0604020202020204" pitchFamily="34" charset="0"/>
                <a:ea typeface="Arial" panose="020B0604020202020204" pitchFamily="34" charset="0"/>
              </a:rPr>
              <a:t> diet.  Plain (dark) chocolate is better for you thank milk; it is higher in iron.</a:t>
            </a:r>
          </a:p>
        </p:txBody>
      </p:sp>
      <p:sp>
        <p:nvSpPr>
          <p:cNvPr id="137223" name="Text Box 137222"/>
          <p:cNvSpPr txBox="1"/>
          <p:nvPr/>
        </p:nvSpPr>
        <p:spPr>
          <a:xfrm>
            <a:off x="381000" y="6172200"/>
            <a:ext cx="4724400" cy="366713"/>
          </a:xfrm>
          <a:prstGeom prst="rect">
            <a:avLst/>
          </a:prstGeom>
          <a:noFill/>
          <a:ln w="9525">
            <a:noFill/>
          </a:ln>
        </p:spPr>
        <p:txBody>
          <a:bodyPr>
            <a:spAutoFit/>
          </a:bodyPr>
          <a:lstStyle/>
          <a:p>
            <a:pPr lvl="0" algn="l">
              <a:spcBef>
                <a:spcPct val="50000"/>
              </a:spcBef>
            </a:pPr>
            <a:r>
              <a:rPr lang="en-GB" altLang="x-none" sz="1800">
                <a:latin typeface="Arial" panose="020B0604020202020204" pitchFamily="34" charset="0"/>
                <a:ea typeface="Arial" panose="020B0604020202020204" pitchFamily="34" charset="0"/>
                <a:hlinkClick r:id="rId3" action="ppaction://hlinksldjump"/>
              </a:rPr>
              <a:t>Back to Introduction</a:t>
            </a:r>
            <a:endParaRPr lang="en-GB" altLang="x-none" sz="1800">
              <a:latin typeface="Arial" panose="020B0604020202020204" pitchFamily="34" charset="0"/>
              <a:ea typeface="Arial" panose="020B0604020202020204" pitchFamily="34"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27" y="-228600"/>
            <a:ext cx="8229600" cy="1143000"/>
          </a:xfrm>
        </p:spPr>
        <p:txBody>
          <a:bodyPr/>
          <a:lstStyle/>
          <a:p>
            <a:r>
              <a:rPr lang="en-US" dirty="0" smtClean="0"/>
              <a:t>TO SUMMARIZE</a:t>
            </a:r>
            <a:endParaRPr lang="en-US" dirty="0"/>
          </a:p>
        </p:txBody>
      </p:sp>
      <p:sp>
        <p:nvSpPr>
          <p:cNvPr id="2" name="Text Placeholder 1"/>
          <p:cNvSpPr>
            <a:spLocks noGrp="1"/>
          </p:cNvSpPr>
          <p:nvPr>
            <p:ph type="body" sz="quarter" idx="4294967295"/>
          </p:nvPr>
        </p:nvSpPr>
        <p:spPr>
          <a:xfrm>
            <a:off x="914400" y="838200"/>
            <a:ext cx="8229600" cy="5867400"/>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noAutofit/>
          </a:bodyPr>
          <a:lstStyle/>
          <a:p>
            <a:pPr eaLnBrk="1" hangingPunct="1">
              <a:spcBef>
                <a:spcPct val="0"/>
              </a:spcBef>
              <a:buFont typeface="Arial" panose="020B0604020202020204" pitchFamily="34" charset="0"/>
              <a:buNone/>
            </a:pPr>
            <a:r>
              <a:rPr sz="2400" kern="1200" dirty="0">
                <a:latin typeface="Century Gothic" panose="020B0502020202020204" pitchFamily="34" charset="0"/>
                <a:ea typeface="+mn-ea"/>
                <a:cs typeface="+mn-cs"/>
              </a:rPr>
              <a:t>Eight tips for healthy eating</a:t>
            </a:r>
          </a:p>
          <a:p>
            <a:pPr eaLnBrk="1" hangingPunct="1">
              <a:spcBef>
                <a:spcPct val="0"/>
              </a:spcBef>
              <a:buFont typeface="Arial" panose="020B0604020202020204" pitchFamily="34" charset="0"/>
              <a:buNone/>
            </a:pPr>
            <a:endParaRPr sz="2400"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sz="2400" kern="1200" dirty="0">
                <a:latin typeface="Century Gothic" panose="020B0502020202020204" pitchFamily="34" charset="0"/>
                <a:ea typeface="+mn-ea"/>
                <a:cs typeface="+mn-cs"/>
              </a:rPr>
              <a:t>Remember:</a:t>
            </a:r>
          </a:p>
          <a:p>
            <a:pPr eaLnBrk="1" hangingPunct="1">
              <a:spcBef>
                <a:spcPct val="0"/>
              </a:spcBef>
              <a:buFont typeface="Arial" panose="020B0604020202020204" pitchFamily="34" charset="0"/>
              <a:buNone/>
            </a:pPr>
            <a:endParaRPr sz="2400" kern="1200" dirty="0">
              <a:latin typeface="Century Gothic" panose="020B0502020202020204" pitchFamily="34" charset="0"/>
              <a:ea typeface="+mn-ea"/>
              <a:cs typeface="+mn-cs"/>
            </a:endParaRPr>
          </a:p>
          <a:p>
            <a:pPr eaLnBrk="1" hangingPunct="1">
              <a:spcBef>
                <a:spcPct val="0"/>
              </a:spcBef>
              <a:buFont typeface="Calibri" panose="020F0502020204030204" pitchFamily="34" charset="0"/>
              <a:buAutoNum type="arabicParenR"/>
            </a:pPr>
            <a:r>
              <a:rPr sz="2400" kern="1200" dirty="0">
                <a:latin typeface="Century Gothic" panose="020B0502020202020204" pitchFamily="34" charset="0"/>
                <a:ea typeface="+mn-ea"/>
                <a:cs typeface="+mn-cs"/>
              </a:rPr>
              <a:t>Base your meals on starchy foods</a:t>
            </a:r>
          </a:p>
          <a:p>
            <a:pPr eaLnBrk="1" hangingPunct="1">
              <a:spcBef>
                <a:spcPct val="0"/>
              </a:spcBef>
              <a:buFont typeface="Calibri" panose="020F0502020204030204" pitchFamily="34" charset="0"/>
              <a:buAutoNum type="arabicParenR"/>
            </a:pPr>
            <a:endParaRPr sz="1100"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AutoNum type="arabicParenR" startAt="2"/>
            </a:pPr>
            <a:r>
              <a:rPr sz="2400" kern="1200" dirty="0">
                <a:latin typeface="Century Gothic" panose="020B0502020202020204" pitchFamily="34" charset="0"/>
                <a:ea typeface="+mn-ea"/>
                <a:cs typeface="+mn-cs"/>
              </a:rPr>
              <a:t>Eat lots of fruit and veg</a:t>
            </a:r>
          </a:p>
          <a:p>
            <a:pPr eaLnBrk="1" hangingPunct="1">
              <a:spcBef>
                <a:spcPct val="0"/>
              </a:spcBef>
              <a:buFont typeface="Arial" panose="020B0604020202020204" pitchFamily="34" charset="0"/>
              <a:buAutoNum type="arabicParenR" startAt="2"/>
            </a:pPr>
            <a:endParaRPr sz="1100"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AutoNum type="arabicParenR" startAt="3"/>
            </a:pPr>
            <a:r>
              <a:rPr sz="2400" kern="1200" dirty="0">
                <a:latin typeface="Century Gothic" panose="020B0502020202020204" pitchFamily="34" charset="0"/>
                <a:ea typeface="+mn-ea"/>
                <a:cs typeface="+mn-cs"/>
              </a:rPr>
              <a:t>Eat more fish</a:t>
            </a:r>
          </a:p>
          <a:p>
            <a:pPr eaLnBrk="1" hangingPunct="1">
              <a:spcBef>
                <a:spcPct val="0"/>
              </a:spcBef>
              <a:buFont typeface="Arial" panose="020B0604020202020204" pitchFamily="34" charset="0"/>
              <a:buAutoNum type="arabicParenR" startAt="3"/>
            </a:pPr>
            <a:endParaRPr sz="1100"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AutoNum type="arabicParenR" startAt="4"/>
            </a:pPr>
            <a:r>
              <a:rPr sz="2400" kern="1200" dirty="0">
                <a:latin typeface="Century Gothic" panose="020B0502020202020204" pitchFamily="34" charset="0"/>
                <a:ea typeface="+mn-ea"/>
                <a:cs typeface="+mn-cs"/>
              </a:rPr>
              <a:t>Cut down on saturated fat and sugar</a:t>
            </a:r>
          </a:p>
          <a:p>
            <a:pPr eaLnBrk="1" hangingPunct="1">
              <a:spcBef>
                <a:spcPct val="0"/>
              </a:spcBef>
              <a:buFont typeface="Arial" panose="020B0604020202020204" pitchFamily="34" charset="0"/>
              <a:buAutoNum type="arabicParenR" startAt="4"/>
            </a:pPr>
            <a:endParaRPr sz="1100"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AutoNum type="arabicParenR" startAt="5"/>
            </a:pPr>
            <a:r>
              <a:rPr sz="2400" kern="1200" dirty="0">
                <a:latin typeface="Century Gothic" panose="020B0502020202020204" pitchFamily="34" charset="0"/>
                <a:ea typeface="+mn-ea"/>
                <a:cs typeface="+mn-cs"/>
              </a:rPr>
              <a:t>Eat less salt</a:t>
            </a:r>
          </a:p>
          <a:p>
            <a:pPr eaLnBrk="1" hangingPunct="1">
              <a:spcBef>
                <a:spcPct val="0"/>
              </a:spcBef>
              <a:buFont typeface="Arial" panose="020B0604020202020204" pitchFamily="34" charset="0"/>
              <a:buAutoNum type="arabicParenR" startAt="5"/>
            </a:pPr>
            <a:endParaRPr sz="1100"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AutoNum type="arabicParenR" startAt="6"/>
            </a:pPr>
            <a:r>
              <a:rPr sz="2400" kern="1200" dirty="0">
                <a:latin typeface="Century Gothic" panose="020B0502020202020204" pitchFamily="34" charset="0"/>
                <a:ea typeface="+mn-ea"/>
                <a:cs typeface="+mn-cs"/>
              </a:rPr>
              <a:t>Get active and be a healthy weight</a:t>
            </a:r>
          </a:p>
          <a:p>
            <a:pPr eaLnBrk="1" hangingPunct="1">
              <a:spcBef>
                <a:spcPct val="0"/>
              </a:spcBef>
              <a:buFont typeface="Arial" panose="020B0604020202020204" pitchFamily="34" charset="0"/>
              <a:buAutoNum type="arabicParenR" startAt="6"/>
            </a:pPr>
            <a:endParaRPr sz="1100"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AutoNum type="arabicParenR" startAt="7"/>
            </a:pPr>
            <a:r>
              <a:rPr sz="2400" kern="1200" dirty="0">
                <a:latin typeface="Century Gothic" panose="020B0502020202020204" pitchFamily="34" charset="0"/>
                <a:ea typeface="+mn-ea"/>
                <a:cs typeface="+mn-cs"/>
              </a:rPr>
              <a:t>Don’t get thirsty</a:t>
            </a:r>
          </a:p>
          <a:p>
            <a:pPr eaLnBrk="1" hangingPunct="1">
              <a:spcBef>
                <a:spcPct val="0"/>
              </a:spcBef>
              <a:buFont typeface="Arial" panose="020B0604020202020204" pitchFamily="34" charset="0"/>
              <a:buAutoNum type="arabicParenR" startAt="7"/>
            </a:pPr>
            <a:endParaRPr sz="1100"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sz="2400" kern="1200" dirty="0">
                <a:latin typeface="Century Gothic" panose="020B0502020202020204" pitchFamily="34" charset="0"/>
                <a:ea typeface="+mn-ea"/>
                <a:cs typeface="+mn-cs"/>
              </a:rPr>
              <a:t>8)Don’t skip breakfast</a:t>
            </a:r>
            <a:endParaRPr lang="en-GB" altLang="x-none" sz="2400" kern="1200" dirty="0">
              <a:latin typeface="Century Gothic" panose="020B0502020202020204" pitchFamily="34" charset="0"/>
              <a:ea typeface="+mn-ea"/>
              <a:cs typeface="+mn-cs"/>
            </a:endParaRPr>
          </a:p>
        </p:txBody>
      </p:sp>
      <p:sp>
        <p:nvSpPr>
          <p:cNvPr id="27651" name="Text Box 4"/>
          <p:cNvSpPr txBox="1"/>
          <p:nvPr/>
        </p:nvSpPr>
        <p:spPr>
          <a:xfrm>
            <a:off x="3779838" y="5445125"/>
            <a:ext cx="2089150" cy="246063"/>
          </a:xfrm>
          <a:prstGeom prst="rect">
            <a:avLst/>
          </a:prstGeom>
          <a:noFill/>
          <a:ln w="9525">
            <a:noFill/>
          </a:ln>
        </p:spPr>
        <p:txBody>
          <a:bodyPr>
            <a:spAutoFit/>
          </a:bodyPr>
          <a:lstStyle/>
          <a:p>
            <a:pPr lvl="0" algn="r" eaLnBrk="1" hangingPunct="1">
              <a:spcBef>
                <a:spcPct val="50000"/>
              </a:spcBef>
            </a:pPr>
            <a:r>
              <a:rPr lang="en-GB" altLang="x-none" sz="1000" dirty="0">
                <a:solidFill>
                  <a:schemeClr val="bg1"/>
                </a:solidFill>
                <a:latin typeface="Century Gothic" panose="020B0502020202020204" pitchFamily="34" charset="0"/>
                <a:ea typeface="Arial" panose="020B0604020202020204" pitchFamily="34" charset="0"/>
              </a:rPr>
              <a:t>Source: NHS Choices 2012</a:t>
            </a:r>
          </a:p>
        </p:txBody>
      </p:sp>
    </p:spTree>
    <p:extLst>
      <p:ext uri="{BB962C8B-B14F-4D97-AF65-F5344CB8AC3E}">
        <p14:creationId xmlns:p14="http://schemas.microsoft.com/office/powerpoint/2010/main" val="45176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fade">
                                      <p:cBhvr>
                                        <p:cTn id="12" dur="500"/>
                                        <p:tgtEl>
                                          <p:spTgt spid="2">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Effect transition="in" filter="fade">
                                      <p:cBhvr>
                                        <p:cTn id="17" dur="500"/>
                                        <p:tgtEl>
                                          <p:spTgt spid="2">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10" end="10"/>
                                            </p:txEl>
                                          </p:spTgt>
                                        </p:tgtEl>
                                        <p:attrNameLst>
                                          <p:attrName>style.visibility</p:attrName>
                                        </p:attrNameLst>
                                      </p:cBhvr>
                                      <p:to>
                                        <p:strVal val="visible"/>
                                      </p:to>
                                    </p:set>
                                    <p:animEffect transition="in" filter="fade">
                                      <p:cBhvr>
                                        <p:cTn id="22" dur="500"/>
                                        <p:tgtEl>
                                          <p:spTgt spid="2">
                                            <p:txEl>
                                              <p:pRg st="10" end="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animEffect transition="in" filter="fade">
                                      <p:cBhvr>
                                        <p:cTn id="27" dur="500"/>
                                        <p:tgtEl>
                                          <p:spTgt spid="2">
                                            <p:txEl>
                                              <p:pRg st="12" end="1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14" end="14"/>
                                            </p:txEl>
                                          </p:spTgt>
                                        </p:tgtEl>
                                        <p:attrNameLst>
                                          <p:attrName>style.visibility</p:attrName>
                                        </p:attrNameLst>
                                      </p:cBhvr>
                                      <p:to>
                                        <p:strVal val="visible"/>
                                      </p:to>
                                    </p:set>
                                    <p:animEffect transition="in" filter="fade">
                                      <p:cBhvr>
                                        <p:cTn id="32" dur="500"/>
                                        <p:tgtEl>
                                          <p:spTgt spid="2">
                                            <p:txEl>
                                              <p:pRg st="14" end="1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16" end="16"/>
                                            </p:txEl>
                                          </p:spTgt>
                                        </p:tgtEl>
                                        <p:attrNameLst>
                                          <p:attrName>style.visibility</p:attrName>
                                        </p:attrNameLst>
                                      </p:cBhvr>
                                      <p:to>
                                        <p:strVal val="visible"/>
                                      </p:to>
                                    </p:set>
                                    <p:animEffect transition="in" filter="fade">
                                      <p:cBhvr>
                                        <p:cTn id="37" dur="500"/>
                                        <p:tgtEl>
                                          <p:spTgt spid="2">
                                            <p:txEl>
                                              <p:pRg st="16" end="1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18" end="18"/>
                                            </p:txEl>
                                          </p:spTgt>
                                        </p:tgtEl>
                                        <p:attrNameLst>
                                          <p:attrName>style.visibility</p:attrName>
                                        </p:attrNameLst>
                                      </p:cBhvr>
                                      <p:to>
                                        <p:strVal val="visible"/>
                                      </p:to>
                                    </p:set>
                                    <p:animEffect transition="in" filter="fade">
                                      <p:cBhvr>
                                        <p:cTn id="42" dur="500"/>
                                        <p:tgtEl>
                                          <p:spTgt spid="2">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000" b="0" dirty="0" smtClean="0"/>
              <a:t>DAILY EXERCISE</a:t>
            </a:r>
            <a:endParaRPr lang="en-US" sz="8000" b="0" dirty="0"/>
          </a:p>
        </p:txBody>
      </p:sp>
      <p:sp>
        <p:nvSpPr>
          <p:cNvPr id="3" name="Text Placeholder 2"/>
          <p:cNvSpPr>
            <a:spLocks noGrp="1"/>
          </p:cNvSpPr>
          <p:nvPr>
            <p:ph type="body" idx="1"/>
          </p:nvPr>
        </p:nvSpPr>
        <p:spPr/>
        <p:txBody>
          <a:bodyPr/>
          <a:lstStyle/>
          <a:p>
            <a:endParaRPr lang="en-US" dirty="0"/>
          </a:p>
        </p:txBody>
      </p:sp>
      <p:pic>
        <p:nvPicPr>
          <p:cNvPr id="4" name="Picture 3" descr="Picture of a woman on an exercise mat with an exercise ball."/>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81000" y="228600"/>
            <a:ext cx="6469063" cy="4308475"/>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REGULAR EXERCISE</a:t>
            </a:r>
            <a:endParaRPr lang="en-US" b="1" dirty="0"/>
          </a:p>
        </p:txBody>
      </p:sp>
      <p:sp>
        <p:nvSpPr>
          <p:cNvPr id="3" name="Content Placeholder 2"/>
          <p:cNvSpPr>
            <a:spLocks noGrp="1"/>
          </p:cNvSpPr>
          <p:nvPr>
            <p:ph idx="1"/>
          </p:nvPr>
        </p:nvSpPr>
        <p:spPr/>
        <p:txBody>
          <a:bodyPr>
            <a:normAutofit lnSpcReduction="10000"/>
          </a:bodyPr>
          <a:lstStyle/>
          <a:p>
            <a:pPr marL="0" indent="0">
              <a:buNone/>
            </a:pPr>
            <a:r>
              <a:rPr lang="en-IN" dirty="0">
                <a:latin typeface="Times New Roman" panose="02020603050405020304"/>
              </a:rPr>
              <a:t>It also improves your respiratory system which  in turn improves your whole body working. </a:t>
            </a:r>
            <a:r>
              <a:rPr lang="en-IN" dirty="0" smtClean="0">
                <a:latin typeface="Times New Roman" panose="02020603050405020304"/>
              </a:rPr>
              <a:t>There </a:t>
            </a:r>
            <a:r>
              <a:rPr lang="en-IN" dirty="0">
                <a:latin typeface="Times New Roman" panose="02020603050405020304"/>
              </a:rPr>
              <a:t>are lots of benefit of regular </a:t>
            </a:r>
            <a:r>
              <a:rPr lang="en-IN" dirty="0" smtClean="0">
                <a:latin typeface="Times New Roman" panose="02020603050405020304"/>
              </a:rPr>
              <a:t>exercise. </a:t>
            </a:r>
            <a:r>
              <a:rPr lang="en-IN" dirty="0">
                <a:latin typeface="Times New Roman" panose="02020603050405020304"/>
              </a:rPr>
              <a:t>It Refresh not only your body but also your mind.</a:t>
            </a:r>
          </a:p>
          <a:p>
            <a:pPr marL="0" indent="0">
              <a:buNone/>
            </a:pPr>
            <a:r>
              <a:rPr lang="en-IN" dirty="0" smtClean="0">
                <a:latin typeface="Times New Roman" panose="02020603050405020304"/>
              </a:rPr>
              <a:t> </a:t>
            </a:r>
            <a:r>
              <a:rPr lang="en-US" dirty="0" smtClean="0"/>
              <a:t>You </a:t>
            </a:r>
            <a:r>
              <a:rPr lang="en-US" dirty="0"/>
              <a:t>need to do two types of physical activity each week to improve your health–aerobic and muscle-strengthening</a:t>
            </a:r>
            <a:r>
              <a:rPr lang="en-US" dirty="0" smtClean="0"/>
              <a:t>. For </a:t>
            </a:r>
            <a:r>
              <a:rPr lang="en-US" dirty="0"/>
              <a:t>Important Health </a:t>
            </a:r>
            <a:r>
              <a:rPr lang="en-US" dirty="0" err="1" smtClean="0"/>
              <a:t>BenefitsAdults</a:t>
            </a:r>
            <a:r>
              <a:rPr lang="en-US" dirty="0" smtClean="0"/>
              <a:t> need at least:</a:t>
            </a:r>
            <a:r>
              <a:rPr lang="en-US" dirty="0"/>
              <a:t/>
            </a:r>
            <a:br>
              <a:rPr lang="en-US" dirty="0"/>
            </a:b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WHAT TO DO?????</a:t>
            </a:r>
            <a:endParaRPr lang="en-US" dirty="0"/>
          </a:p>
        </p:txBody>
      </p:sp>
      <p:sp>
        <p:nvSpPr>
          <p:cNvPr id="3" name="Content Placeholder 2"/>
          <p:cNvSpPr>
            <a:spLocks noGrp="1"/>
          </p:cNvSpPr>
          <p:nvPr>
            <p:ph idx="1"/>
          </p:nvPr>
        </p:nvSpPr>
        <p:spPr>
          <a:xfrm>
            <a:off x="457200" y="1371600"/>
            <a:ext cx="8229600" cy="5257800"/>
          </a:xfrm>
        </p:spPr>
        <p:txBody>
          <a:bodyPr>
            <a:noAutofit/>
          </a:bodyPr>
          <a:lstStyle/>
          <a:p>
            <a:r>
              <a:rPr lang="en-US" sz="3000" dirty="0" smtClean="0"/>
              <a:t>150 minutes of brisk walking every week and muscle-strengthening activities on 2 or more days a week that work all major muscle groups (legs, hips, back, abdomen, chest,  shoulders, and arms).</a:t>
            </a:r>
          </a:p>
          <a:p>
            <a:r>
              <a:rPr lang="en-US" sz="3000" dirty="0" smtClean="0"/>
              <a:t> 75 minutes of vigorous-intensity aerobic activity like jogging or running  every week and muscle-strengthening activities on 2 or more days a week that work all major muscle groups  like legs, hips, back, stomach.</a:t>
            </a:r>
            <a:br>
              <a:rPr lang="en-US" sz="3000" dirty="0" smtClean="0"/>
            </a:br>
            <a:endParaRPr lang="en-US" sz="3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HEALTH MEAN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1489769"/>
            <a:ext cx="5791200" cy="5368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3528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Try </a:t>
            </a:r>
            <a:r>
              <a:rPr lang="en-US" dirty="0"/>
              <a:t>going for a 10-minute brisk walk, 3 times a day, 5 days a week. This will give you a total of 150 minutes of moderate-intensity activity.</a:t>
            </a:r>
            <a:r>
              <a:rPr lang="en-US" dirty="0">
                <a:solidFill>
                  <a:srgbClr val="525252"/>
                </a:solidFill>
              </a:rPr>
              <a:t/>
            </a:r>
            <a:br>
              <a:rPr lang="en-US" dirty="0">
                <a:solidFill>
                  <a:srgbClr val="525252"/>
                </a:solidFill>
              </a:rPr>
            </a:br>
            <a:endParaRPr lang="en-US" dirty="0"/>
          </a:p>
        </p:txBody>
      </p:sp>
      <p:pic>
        <p:nvPicPr>
          <p:cNvPr id="4" name="Picture 3" descr="C:\Users\Bilal\Desktop\download (6).jpg"/>
          <p:cNvPicPr>
            <a:picLocks noGrp="1" noChangeAspect="1" noChangeArrowheads="1"/>
          </p:cNvPicPr>
          <p:nvPr/>
        </p:nvPicPr>
        <p:blipFill>
          <a:blip r:embed="rId2"/>
          <a:srcRect/>
          <a:stretch>
            <a:fillRect/>
          </a:stretch>
        </p:blipFill>
        <p:spPr bwMode="auto">
          <a:xfrm>
            <a:off x="735184" y="3276600"/>
            <a:ext cx="4065416" cy="33528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Content Placeholder 3" descr="Screenshot_2016-11-21-18-09-11"/>
          <p:cNvPicPr>
            <a:picLocks noGrp="1" noChangeAspect="1"/>
          </p:cNvPicPr>
          <p:nvPr>
            <p:ph idx="1"/>
          </p:nvPr>
        </p:nvPicPr>
        <p:blipFill>
          <a:blip r:embed="rId2"/>
          <a:stretch>
            <a:fillRect/>
          </a:stretch>
        </p:blipFill>
        <p:spPr>
          <a:xfrm>
            <a:off x="102870" y="125095"/>
            <a:ext cx="8950325" cy="659892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Placeholder 1"/>
          <p:cNvSpPr>
            <a:spLocks noGrp="1"/>
          </p:cNvSpPr>
          <p:nvPr>
            <p:ph type="body" sz="quarter" idx="13"/>
          </p:nvPr>
        </p:nvSpPr>
        <p:spPr>
          <a:xfrm>
            <a:off x="500063" y="712788"/>
            <a:ext cx="4792662" cy="5668962"/>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lstStyle/>
          <a:p>
            <a:pPr eaLnBrk="1" hangingPunct="1">
              <a:spcBef>
                <a:spcPct val="0"/>
              </a:spcBef>
              <a:buFont typeface="Arial" panose="020B0604020202020204" pitchFamily="34" charset="0"/>
              <a:buNone/>
            </a:pPr>
            <a:r>
              <a:rPr b="1" kern="1200" dirty="0">
                <a:latin typeface="Century Gothic" panose="020B0502020202020204" pitchFamily="34" charset="0"/>
                <a:ea typeface="+mn-ea"/>
                <a:cs typeface="+mn-cs"/>
              </a:rPr>
              <a:t>6. Get active and be a healthy weight</a:t>
            </a: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latin typeface="Century Gothic" panose="020B0502020202020204" pitchFamily="34" charset="0"/>
                <a:ea typeface="+mn-ea"/>
                <a:cs typeface="+mn-cs"/>
              </a:rPr>
              <a:t>To achieve a healthy weight, we need to balance the energy from food and drinks with the energy we use up through activity.</a:t>
            </a: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lnSpc>
                <a:spcPct val="90000"/>
              </a:lnSpc>
              <a:spcBef>
                <a:spcPct val="0"/>
              </a:spcBef>
              <a:buFont typeface="Arial" panose="020B0604020202020204" pitchFamily="34" charset="0"/>
              <a:buNone/>
            </a:pPr>
            <a:r>
              <a:rPr lang="en-GB" altLang="x-none" kern="1200" dirty="0">
                <a:latin typeface="Century Gothic" panose="020B0502020202020204" pitchFamily="34" charset="0"/>
                <a:ea typeface="+mn-ea"/>
                <a:cs typeface="+mn-cs"/>
              </a:rPr>
              <a:t>Being active can help maintain a healthy weight by using more energy.</a:t>
            </a:r>
            <a:endParaRPr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latin typeface="Century Gothic" panose="020B0502020202020204" pitchFamily="34" charset="0"/>
                <a:ea typeface="+mn-ea"/>
                <a:cs typeface="+mn-cs"/>
              </a:rPr>
              <a:t>Being overweight or obese can lead to health conditions such as type 2 diabetes, some cancers, heart disease and stroke. </a:t>
            </a:r>
          </a:p>
          <a:p>
            <a:pPr eaLnBrk="1" hangingPunct="1">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latin typeface="Century Gothic" panose="020B0502020202020204" pitchFamily="34" charset="0"/>
                <a:ea typeface="+mn-ea"/>
                <a:cs typeface="+mn-cs"/>
              </a:rPr>
              <a:t>Being underweight could also affect our health.</a:t>
            </a: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endParaRPr kern="1200" dirty="0">
              <a:latin typeface="Century Gothic" panose="020B0502020202020204" pitchFamily="34" charset="0"/>
              <a:ea typeface="+mn-ea"/>
              <a:cs typeface="+mn-cs"/>
            </a:endParaRPr>
          </a:p>
        </p:txBody>
      </p:sp>
      <p:pic>
        <p:nvPicPr>
          <p:cNvPr id="20483" name="Picture 1"/>
          <p:cNvPicPr>
            <a:picLocks noChangeAspect="1"/>
          </p:cNvPicPr>
          <p:nvPr/>
        </p:nvPicPr>
        <p:blipFill>
          <a:blip r:embed="rId2"/>
          <a:stretch>
            <a:fillRect/>
          </a:stretch>
        </p:blipFill>
        <p:spPr>
          <a:xfrm>
            <a:off x="5219700" y="2205038"/>
            <a:ext cx="3924300" cy="3975100"/>
          </a:xfrm>
          <a:prstGeom prst="rect">
            <a:avLst/>
          </a:prstGeom>
          <a:noFill/>
          <a:ln w="9525">
            <a:noFill/>
          </a:ln>
        </p:spPr>
      </p:pic>
    </p:spTree>
    <p:extLst>
      <p:ext uri="{BB962C8B-B14F-4D97-AF65-F5344CB8AC3E}">
        <p14:creationId xmlns:p14="http://schemas.microsoft.com/office/powerpoint/2010/main" val="28734335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Placeholder 1"/>
          <p:cNvSpPr>
            <a:spLocks noGrp="1"/>
          </p:cNvSpPr>
          <p:nvPr>
            <p:ph type="body" sz="quarter" idx="13"/>
          </p:nvPr>
        </p:nvSpPr>
        <p:spPr>
          <a:xfrm>
            <a:off x="500063" y="712788"/>
            <a:ext cx="4143375" cy="5164137"/>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normAutofit lnSpcReduction="10000"/>
          </a:bodyPr>
          <a:lstStyle/>
          <a:p>
            <a:pPr eaLnBrk="1" hangingPunct="1">
              <a:spcBef>
                <a:spcPct val="0"/>
              </a:spcBef>
              <a:buFont typeface="Arial" panose="020B0604020202020204" pitchFamily="34" charset="0"/>
              <a:buNone/>
            </a:pPr>
            <a:r>
              <a:rPr b="1" kern="1200" dirty="0">
                <a:latin typeface="Century Gothic" panose="020B0502020202020204" pitchFamily="34" charset="0"/>
                <a:ea typeface="+mn-ea"/>
                <a:cs typeface="+mn-cs"/>
              </a:rPr>
              <a:t>6. Get active and be a healthy weight</a:t>
            </a: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b="1" kern="1200" dirty="0">
                <a:latin typeface="Century Gothic" panose="020B0502020202020204" pitchFamily="34" charset="0"/>
                <a:ea typeface="+mn-ea"/>
                <a:cs typeface="+mn-cs"/>
              </a:rPr>
              <a:t>Did you know?</a:t>
            </a: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latin typeface="Century Gothic" panose="020B0502020202020204" pitchFamily="34" charset="0"/>
                <a:ea typeface="+mn-ea"/>
                <a:cs typeface="+mn-cs"/>
              </a:rPr>
              <a:t>Young people should do at least 60 minutes of physical activity of moderate to vigorous intensity every day.</a:t>
            </a:r>
          </a:p>
          <a:p>
            <a:pPr eaLnBrk="1" hangingPunct="1">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kern="1200" dirty="0">
                <a:latin typeface="Century Gothic" panose="020B0502020202020204" pitchFamily="34" charset="0"/>
                <a:ea typeface="+mn-ea"/>
                <a:cs typeface="+mn-cs"/>
              </a:rPr>
              <a:t>Adults should aim to be active daily and achieve at least 150 minutes of physical activity of moderate intensity over a week.</a:t>
            </a:r>
          </a:p>
          <a:p>
            <a:pPr eaLnBrk="1" hangingPunct="1">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lang="en-GB" altLang="x-none" b="1" kern="1200" dirty="0">
                <a:latin typeface="Century Gothic" panose="020B0502020202020204" pitchFamily="34" charset="0"/>
                <a:ea typeface="+mn-ea"/>
                <a:cs typeface="+mn-cs"/>
              </a:rPr>
              <a:t>What does being active mean?</a:t>
            </a:r>
          </a:p>
          <a:p>
            <a:pPr eaLnBrk="1" hangingPunct="1">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eaLnBrk="1" hangingPunct="1">
              <a:spcBef>
                <a:spcPct val="0"/>
              </a:spcBef>
              <a:buFont typeface="Arial" panose="020B0604020202020204" pitchFamily="34" charset="0"/>
              <a:buNone/>
            </a:pPr>
            <a:r>
              <a:rPr b="1" kern="1200" dirty="0">
                <a:latin typeface="Century Gothic" panose="020B0502020202020204" pitchFamily="34" charset="0"/>
                <a:ea typeface="+mn-ea"/>
                <a:cs typeface="+mn-cs"/>
              </a:rPr>
              <a:t> </a:t>
            </a:r>
          </a:p>
          <a:p>
            <a:pPr eaLnBrk="1" hangingPunct="1">
              <a:spcBef>
                <a:spcPct val="0"/>
              </a:spcBef>
              <a:buFont typeface="Arial" panose="020B0604020202020204" pitchFamily="34" charset="0"/>
              <a:buNone/>
            </a:pPr>
            <a:endParaRPr b="1" kern="1200" dirty="0">
              <a:latin typeface="Century Gothic" panose="020B0502020202020204" pitchFamily="34" charset="0"/>
              <a:ea typeface="+mn-ea"/>
              <a:cs typeface="+mn-cs"/>
            </a:endParaRPr>
          </a:p>
        </p:txBody>
      </p:sp>
      <p:pic>
        <p:nvPicPr>
          <p:cNvPr id="21507" name="Picture 1"/>
          <p:cNvPicPr>
            <a:picLocks noChangeAspect="1"/>
          </p:cNvPicPr>
          <p:nvPr/>
        </p:nvPicPr>
        <p:blipFill>
          <a:blip r:embed="rId2"/>
          <a:stretch>
            <a:fillRect/>
          </a:stretch>
        </p:blipFill>
        <p:spPr>
          <a:xfrm>
            <a:off x="4859338" y="1412875"/>
            <a:ext cx="3997325" cy="2978150"/>
          </a:xfrm>
          <a:prstGeom prst="rect">
            <a:avLst/>
          </a:prstGeom>
          <a:noFill/>
          <a:ln w="9525">
            <a:noFill/>
          </a:ln>
        </p:spPr>
      </p:pic>
      <p:pic>
        <p:nvPicPr>
          <p:cNvPr id="21508" name="Picture 4"/>
          <p:cNvPicPr>
            <a:picLocks noChangeAspect="1"/>
          </p:cNvPicPr>
          <p:nvPr/>
        </p:nvPicPr>
        <p:blipFill>
          <a:blip r:embed="rId3"/>
          <a:stretch>
            <a:fillRect/>
          </a:stretch>
        </p:blipFill>
        <p:spPr>
          <a:xfrm>
            <a:off x="5364163" y="3448050"/>
            <a:ext cx="4321175" cy="3408363"/>
          </a:xfrm>
          <a:prstGeom prst="rect">
            <a:avLst/>
          </a:prstGeom>
          <a:noFill/>
          <a:ln w="9525">
            <a:noFill/>
          </a:ln>
        </p:spPr>
      </p:pic>
    </p:spTree>
    <p:extLst>
      <p:ext uri="{BB962C8B-B14F-4D97-AF65-F5344CB8AC3E}">
        <p14:creationId xmlns:p14="http://schemas.microsoft.com/office/powerpoint/2010/main" val="87359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Placeholder 1"/>
          <p:cNvSpPr>
            <a:spLocks noGrp="1"/>
          </p:cNvSpPr>
          <p:nvPr>
            <p:ph type="body" sz="quarter" idx="13"/>
          </p:nvPr>
        </p:nvSpPr>
        <p:spPr>
          <a:xfrm>
            <a:off x="323850" y="712788"/>
            <a:ext cx="6480175" cy="5359400"/>
          </a:xfrm>
          <a:gradFill rotWithShape="0">
            <a:gsLst>
              <a:gs pos="0">
                <a:schemeClr val="accent1">
                  <a:alpha val="89998"/>
                </a:schemeClr>
              </a:gs>
              <a:gs pos="100000">
                <a:schemeClr val="accent1">
                  <a:alpha val="79999"/>
                </a:schemeClr>
              </a:gs>
            </a:gsLst>
            <a:lin ang="5400000"/>
            <a:tileRect/>
          </a:gradFill>
          <a:ln>
            <a:miter/>
          </a:ln>
        </p:spPr>
        <p:txBody>
          <a:bodyPr lIns="180000" tIns="90000" rIns="180000" bIns="90000"/>
          <a:lstStyle/>
          <a:p>
            <a:pPr>
              <a:spcBef>
                <a:spcPct val="0"/>
              </a:spcBef>
              <a:buFont typeface="Arial" panose="020B0604020202020204" pitchFamily="34" charset="0"/>
              <a:buNone/>
            </a:pPr>
            <a:r>
              <a:rPr b="1" kern="1200" dirty="0">
                <a:latin typeface="Century Gothic" panose="020B0502020202020204" pitchFamily="34" charset="0"/>
                <a:ea typeface="+mn-ea"/>
                <a:cs typeface="+mn-cs"/>
              </a:rPr>
              <a:t>6. Get active and be a healthy weight</a:t>
            </a:r>
          </a:p>
          <a:p>
            <a:pPr>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a:spcBef>
                <a:spcPct val="0"/>
              </a:spcBef>
              <a:buFont typeface="Arial" panose="020B0604020202020204" pitchFamily="34" charset="0"/>
              <a:buNone/>
            </a:pPr>
            <a:r>
              <a:rPr lang="en-GB" altLang="x-none" kern="1200" dirty="0">
                <a:latin typeface="Century Gothic" panose="020B0502020202020204" pitchFamily="34" charset="0"/>
                <a:ea typeface="+mn-ea"/>
                <a:cs typeface="+mn-cs"/>
              </a:rPr>
              <a:t>Being active means …</a:t>
            </a:r>
          </a:p>
          <a:p>
            <a:pPr>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a:p>
            <a:pPr>
              <a:spcBef>
                <a:spcPct val="0"/>
              </a:spcBef>
              <a:buFont typeface="Arial" panose="020B0604020202020204" pitchFamily="34" charset="0"/>
              <a:buNone/>
            </a:pPr>
            <a:endParaRPr lang="en-GB" altLang="x-none" kern="1200" dirty="0">
              <a:latin typeface="Century Gothic" panose="020B0502020202020204" pitchFamily="34" charset="0"/>
              <a:ea typeface="+mn-ea"/>
              <a:cs typeface="+mn-cs"/>
            </a:endParaRPr>
          </a:p>
        </p:txBody>
      </p:sp>
      <p:sp>
        <p:nvSpPr>
          <p:cNvPr id="6" name="Text Box 9"/>
          <p:cNvSpPr txBox="1"/>
          <p:nvPr/>
        </p:nvSpPr>
        <p:spPr>
          <a:xfrm>
            <a:off x="4787900" y="4437063"/>
            <a:ext cx="2414588" cy="1200150"/>
          </a:xfrm>
          <a:prstGeom prst="rect">
            <a:avLst/>
          </a:prstGeom>
          <a:noFill/>
          <a:ln w="9525">
            <a:noFill/>
          </a:ln>
        </p:spPr>
        <p:txBody>
          <a:bodyPr>
            <a:spAutoFit/>
          </a:bodyPr>
          <a:lstStyle/>
          <a:p>
            <a:pPr lvl="0" eaLnBrk="1" hangingPunct="1">
              <a:spcBef>
                <a:spcPct val="50000"/>
              </a:spcBef>
            </a:pPr>
            <a:r>
              <a:rPr lang="en-GB" altLang="x-none" dirty="0">
                <a:solidFill>
                  <a:schemeClr val="bg1"/>
                </a:solidFill>
                <a:latin typeface="Century Gothic" panose="020B0502020202020204" pitchFamily="34" charset="0"/>
                <a:ea typeface="Arial" panose="020B0604020202020204" pitchFamily="34" charset="0"/>
              </a:rPr>
              <a:t>Organised sport, e.g. basketball, netball, running, gymnastics.</a:t>
            </a:r>
          </a:p>
        </p:txBody>
      </p:sp>
      <p:sp>
        <p:nvSpPr>
          <p:cNvPr id="7" name="Text Box 5"/>
          <p:cNvSpPr txBox="1"/>
          <p:nvPr/>
        </p:nvSpPr>
        <p:spPr>
          <a:xfrm>
            <a:off x="396875" y="4437063"/>
            <a:ext cx="2159000" cy="1200150"/>
          </a:xfrm>
          <a:prstGeom prst="rect">
            <a:avLst/>
          </a:prstGeom>
          <a:noFill/>
          <a:ln w="9525">
            <a:noFill/>
          </a:ln>
        </p:spPr>
        <p:txBody>
          <a:bodyPr>
            <a:spAutoFit/>
          </a:bodyPr>
          <a:lstStyle/>
          <a:p>
            <a:pPr lvl="0" eaLnBrk="1" hangingPunct="1">
              <a:spcBef>
                <a:spcPct val="50000"/>
              </a:spcBef>
            </a:pPr>
            <a:r>
              <a:rPr lang="en-GB" altLang="x-none" dirty="0">
                <a:solidFill>
                  <a:schemeClr val="bg1"/>
                </a:solidFill>
                <a:latin typeface="Century Gothic" panose="020B0502020202020204" pitchFamily="34" charset="0"/>
                <a:ea typeface="Arial" panose="020B0604020202020204" pitchFamily="34" charset="0"/>
              </a:rPr>
              <a:t>Active living, e.g. brisk walking, gardening, using the stairs.</a:t>
            </a:r>
          </a:p>
        </p:txBody>
      </p:sp>
      <p:sp>
        <p:nvSpPr>
          <p:cNvPr id="8" name="Text Box 7"/>
          <p:cNvSpPr txBox="1"/>
          <p:nvPr/>
        </p:nvSpPr>
        <p:spPr>
          <a:xfrm>
            <a:off x="2555875" y="4437063"/>
            <a:ext cx="2274888" cy="1200150"/>
          </a:xfrm>
          <a:prstGeom prst="rect">
            <a:avLst/>
          </a:prstGeom>
          <a:noFill/>
          <a:ln w="9525">
            <a:noFill/>
          </a:ln>
        </p:spPr>
        <p:txBody>
          <a:bodyPr>
            <a:spAutoFit/>
          </a:bodyPr>
          <a:lstStyle/>
          <a:p>
            <a:pPr lvl="0" eaLnBrk="1" hangingPunct="1">
              <a:spcBef>
                <a:spcPct val="50000"/>
              </a:spcBef>
            </a:pPr>
            <a:r>
              <a:rPr lang="en-GB" altLang="x-none" dirty="0">
                <a:solidFill>
                  <a:schemeClr val="bg1"/>
                </a:solidFill>
                <a:latin typeface="Century Gothic" panose="020B0502020202020204" pitchFamily="34" charset="0"/>
                <a:ea typeface="Arial" panose="020B0604020202020204" pitchFamily="34" charset="0"/>
              </a:rPr>
              <a:t>Active recreation, e.g. playing, dancing, cycling, skateboarding.</a:t>
            </a:r>
          </a:p>
        </p:txBody>
      </p:sp>
      <p:pic>
        <p:nvPicPr>
          <p:cNvPr id="22534" name="Picture 1"/>
          <p:cNvPicPr>
            <a:picLocks noChangeAspect="1"/>
          </p:cNvPicPr>
          <p:nvPr/>
        </p:nvPicPr>
        <p:blipFill>
          <a:blip r:embed="rId2"/>
          <a:stretch>
            <a:fillRect/>
          </a:stretch>
        </p:blipFill>
        <p:spPr>
          <a:xfrm>
            <a:off x="574675" y="1989138"/>
            <a:ext cx="1803400" cy="2447925"/>
          </a:xfrm>
          <a:prstGeom prst="rect">
            <a:avLst/>
          </a:prstGeom>
          <a:noFill/>
          <a:ln w="9525">
            <a:noFill/>
          </a:ln>
        </p:spPr>
      </p:pic>
      <p:pic>
        <p:nvPicPr>
          <p:cNvPr id="22535" name="Picture 2"/>
          <p:cNvPicPr>
            <a:picLocks noChangeAspect="1"/>
          </p:cNvPicPr>
          <p:nvPr/>
        </p:nvPicPr>
        <p:blipFill>
          <a:blip r:embed="rId3"/>
          <a:stretch>
            <a:fillRect/>
          </a:stretch>
        </p:blipFill>
        <p:spPr>
          <a:xfrm>
            <a:off x="2773363" y="1989138"/>
            <a:ext cx="1838325" cy="2447925"/>
          </a:xfrm>
          <a:prstGeom prst="rect">
            <a:avLst/>
          </a:prstGeom>
          <a:noFill/>
          <a:ln w="9525">
            <a:noFill/>
          </a:ln>
        </p:spPr>
      </p:pic>
      <p:pic>
        <p:nvPicPr>
          <p:cNvPr id="22536" name="Picture 3"/>
          <p:cNvPicPr>
            <a:picLocks noChangeAspect="1"/>
          </p:cNvPicPr>
          <p:nvPr/>
        </p:nvPicPr>
        <p:blipFill>
          <a:blip r:embed="rId4"/>
          <a:stretch>
            <a:fillRect/>
          </a:stretch>
        </p:blipFill>
        <p:spPr>
          <a:xfrm>
            <a:off x="4852988" y="1989138"/>
            <a:ext cx="1735137" cy="2454275"/>
          </a:xfrm>
          <a:prstGeom prst="rect">
            <a:avLst/>
          </a:prstGeom>
          <a:noFill/>
          <a:ln w="9525">
            <a:noFill/>
          </a:ln>
        </p:spPr>
      </p:pic>
    </p:spTree>
    <p:extLst>
      <p:ext uri="{BB962C8B-B14F-4D97-AF65-F5344CB8AC3E}">
        <p14:creationId xmlns:p14="http://schemas.microsoft.com/office/powerpoint/2010/main" val="313039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SO..LETS LOOK AT ADVANTAGES OF SPORTS</a:t>
            </a:r>
          </a:p>
        </p:txBody>
      </p:sp>
      <p:pic>
        <p:nvPicPr>
          <p:cNvPr id="5" name="Comments(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09813" y="1600200"/>
            <a:ext cx="4525962" cy="4525963"/>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repeatCount="indefinite" fill="hold" display="0">
                  <p:stCondLst>
                    <p:cond delay="indefinite"/>
                  </p:stCondLst>
                </p:cTn>
                <p:tgtEl>
                  <p:spTgt spid="5"/>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8000"/>
              <a:t>BMI...</a:t>
            </a:r>
          </a:p>
        </p:txBody>
      </p:sp>
      <p:pic>
        <p:nvPicPr>
          <p:cNvPr id="6" name="Content Placeholder 5" descr="Screenshot_2017-01-13-13-22-31"/>
          <p:cNvPicPr>
            <a:picLocks noGrp="1" noChangeAspect="1"/>
          </p:cNvPicPr>
          <p:nvPr>
            <p:ph idx="1"/>
          </p:nvPr>
        </p:nvPicPr>
        <p:blipFill>
          <a:blip r:embed="rId2"/>
          <a:stretch>
            <a:fillRect/>
          </a:stretch>
        </p:blipFill>
        <p:spPr>
          <a:xfrm>
            <a:off x="610235" y="1600200"/>
            <a:ext cx="7922260" cy="452628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WHAT IS BMI ????</a:t>
            </a:r>
          </a:p>
        </p:txBody>
      </p:sp>
      <p:pic>
        <p:nvPicPr>
          <p:cNvPr id="5" name="Content Placeholder 4" descr="Screenshot_2017-01-13-13-22-57"/>
          <p:cNvPicPr>
            <a:picLocks noGrp="1" noChangeAspect="1"/>
          </p:cNvPicPr>
          <p:nvPr>
            <p:ph sz="half" idx="1"/>
          </p:nvPr>
        </p:nvPicPr>
        <p:blipFill>
          <a:blip r:embed="rId2" cstate="print"/>
          <a:stretch>
            <a:fillRect/>
          </a:stretch>
        </p:blipFill>
        <p:spPr>
          <a:xfrm rot="20220000">
            <a:off x="869950" y="1712595"/>
            <a:ext cx="3416935" cy="3432810"/>
          </a:xfrm>
          <a:prstGeom prst="rect">
            <a:avLst/>
          </a:prstGeom>
        </p:spPr>
      </p:pic>
      <p:pic>
        <p:nvPicPr>
          <p:cNvPr id="6" name="Content Placeholder 5" descr="Screenshot_2017-01-13-13-22-12"/>
          <p:cNvPicPr>
            <a:picLocks noGrp="1" noChangeAspect="1"/>
          </p:cNvPicPr>
          <p:nvPr>
            <p:ph sz="half" idx="2"/>
          </p:nvPr>
        </p:nvPicPr>
        <p:blipFill>
          <a:blip r:embed="rId3" cstate="print"/>
          <a:stretch>
            <a:fillRect/>
          </a:stretch>
        </p:blipFill>
        <p:spPr>
          <a:xfrm rot="840000">
            <a:off x="4218940" y="2385060"/>
            <a:ext cx="4038600" cy="4045585"/>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creenshot_2017-01-13-13-21-57"/>
          <p:cNvPicPr>
            <a:picLocks noGrp="1" noChangeAspect="1"/>
          </p:cNvPicPr>
          <p:nvPr>
            <p:ph idx="1"/>
          </p:nvPr>
        </p:nvPicPr>
        <p:blipFill>
          <a:blip r:embed="rId2"/>
          <a:stretch>
            <a:fillRect/>
          </a:stretch>
        </p:blipFill>
        <p:spPr>
          <a:xfrm>
            <a:off x="457200" y="1763395"/>
            <a:ext cx="8229600" cy="4198620"/>
          </a:xfrm>
          <a:prstGeom prst="rect">
            <a:avLst/>
          </a:prstGeom>
          <a:effectLst>
            <a:glow rad="228600">
              <a:schemeClr val="accent3">
                <a:satMod val="175000"/>
                <a:alpha val="40000"/>
              </a:schemeClr>
            </a:glow>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Content Placeholder 3" descr="Screenshot_2016-12-07-08-50-58"/>
          <p:cNvPicPr>
            <a:picLocks noGrp="1" noChangeAspect="1"/>
          </p:cNvPicPr>
          <p:nvPr>
            <p:ph idx="1"/>
          </p:nvPr>
        </p:nvPicPr>
        <p:blipFill>
          <a:blip r:embed="rId2"/>
          <a:stretch>
            <a:fillRect/>
          </a:stretch>
        </p:blipFill>
        <p:spPr>
          <a:xfrm>
            <a:off x="765810" y="802640"/>
            <a:ext cx="7798435" cy="532384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b="1" i="1" u="sng" dirty="0">
                <a:solidFill>
                  <a:srgbClr val="FF0000"/>
                </a:solidFill>
                <a:latin typeface="Times New Roman" panose="02020603050405020304"/>
              </a:rPr>
              <a:t>Ways To </a:t>
            </a:r>
            <a:r>
              <a:rPr lang="en-US" b="1" i="1" u="sng" dirty="0" err="1">
                <a:solidFill>
                  <a:srgbClr val="FF0000"/>
                </a:solidFill>
                <a:latin typeface="Times New Roman" panose="02020603050405020304"/>
              </a:rPr>
              <a:t>Acheive</a:t>
            </a:r>
            <a:r>
              <a:rPr lang="en-US" b="1" i="1" u="sng" dirty="0">
                <a:solidFill>
                  <a:srgbClr val="FF0000"/>
                </a:solidFill>
                <a:latin typeface="Times New Roman" panose="02020603050405020304"/>
              </a:rPr>
              <a:t> a Healthy Wealthy Life</a:t>
            </a:r>
            <a:br>
              <a:rPr lang="en-US" b="1" i="1" u="sng" dirty="0">
                <a:solidFill>
                  <a:srgbClr val="FF0000"/>
                </a:solidFill>
                <a:latin typeface="Times New Roman" panose="02020603050405020304"/>
              </a:rPr>
            </a:br>
            <a:endParaRPr lang="en-US" b="1" i="1" u="sng" dirty="0">
              <a:solidFill>
                <a:srgbClr val="FF0000"/>
              </a:solidFill>
            </a:endParaRPr>
          </a:p>
        </p:txBody>
      </p:sp>
      <p:sp>
        <p:nvSpPr>
          <p:cNvPr id="5" name="Rectangle 4"/>
          <p:cNvSpPr/>
          <p:nvPr/>
        </p:nvSpPr>
        <p:spPr>
          <a:xfrm>
            <a:off x="228600" y="1752600"/>
            <a:ext cx="8077200" cy="4278094"/>
          </a:xfrm>
          <a:prstGeom prst="rect">
            <a:avLst/>
          </a:prstGeom>
        </p:spPr>
        <p:txBody>
          <a:bodyPr wrap="square">
            <a:spAutoFit/>
          </a:bodyPr>
          <a:lstStyle/>
          <a:p>
            <a:pPr lvl="1">
              <a:buSzPct val="45000"/>
              <a:buFont typeface="StarSymbol"/>
              <a:buChar char=""/>
            </a:pPr>
            <a:r>
              <a:rPr lang="en-US" sz="6000" dirty="0" smtClean="0">
                <a:solidFill>
                  <a:srgbClr val="FFC000"/>
                </a:solidFill>
                <a:latin typeface="Times New Roman" panose="02020603050405020304"/>
              </a:rPr>
              <a:t>Regular Exercise</a:t>
            </a:r>
          </a:p>
          <a:p>
            <a:pPr lvl="1">
              <a:buSzPct val="45000"/>
              <a:buFont typeface="StarSymbol"/>
              <a:buChar char=""/>
            </a:pPr>
            <a:r>
              <a:rPr lang="en-US" sz="6000" dirty="0" smtClean="0">
                <a:solidFill>
                  <a:srgbClr val="FFC000"/>
                </a:solidFill>
                <a:latin typeface="Times New Roman" panose="02020603050405020304"/>
              </a:rPr>
              <a:t>Healthy Food</a:t>
            </a:r>
          </a:p>
          <a:p>
            <a:pPr lvl="1">
              <a:buSzPct val="45000"/>
              <a:buFont typeface="StarSymbol"/>
              <a:buChar char=""/>
            </a:pPr>
            <a:r>
              <a:rPr lang="en-US" sz="6000" dirty="0" smtClean="0">
                <a:solidFill>
                  <a:srgbClr val="FFC000"/>
                </a:solidFill>
                <a:latin typeface="Times New Roman" panose="02020603050405020304"/>
              </a:rPr>
              <a:t>Good Thoughts</a:t>
            </a:r>
          </a:p>
          <a:p>
            <a:pPr lvl="1">
              <a:buSzPct val="45000"/>
              <a:buFont typeface="StarSymbol"/>
              <a:buChar char=""/>
            </a:pPr>
            <a:r>
              <a:rPr lang="en-US" sz="6000" dirty="0" smtClean="0">
                <a:solidFill>
                  <a:srgbClr val="FFC000"/>
                </a:solidFill>
                <a:latin typeface="Times New Roman" panose="02020603050405020304"/>
              </a:rPr>
              <a:t>Sleep Management</a:t>
            </a:r>
          </a:p>
          <a:p>
            <a:pPr>
              <a:buSzPct val="45000"/>
              <a:buFont typeface="StarSymbol"/>
              <a:buChar char=""/>
            </a:pPr>
            <a:endParaRPr lang="en-US" sz="3200" dirty="0">
              <a:solidFill>
                <a:srgbClr val="FFC0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GOOD THOUGHTS</a:t>
            </a:r>
          </a:p>
        </p:txBody>
      </p:sp>
      <p:sp>
        <p:nvSpPr>
          <p:cNvPr id="3" name="Content Placeholder 2"/>
          <p:cNvSpPr>
            <a:spLocks noGrp="1"/>
          </p:cNvSpPr>
          <p:nvPr>
            <p:ph idx="1"/>
          </p:nvPr>
        </p:nvSpPr>
        <p:spPr/>
        <p:txBody>
          <a:bodyPr>
            <a:normAutofit/>
          </a:bodyPr>
          <a:lstStyle/>
          <a:p>
            <a:endParaRPr lang="en-US" sz="2800" dirty="0"/>
          </a:p>
        </p:txBody>
      </p:sp>
      <p:sp>
        <p:nvSpPr>
          <p:cNvPr id="4" name="Text Box 3"/>
          <p:cNvSpPr txBox="1"/>
          <p:nvPr/>
        </p:nvSpPr>
        <p:spPr>
          <a:xfrm>
            <a:off x="324485" y="2148840"/>
            <a:ext cx="8268335" cy="3416320"/>
          </a:xfrm>
          <a:prstGeom prst="rect">
            <a:avLst/>
          </a:prstGeom>
          <a:noFill/>
        </p:spPr>
        <p:txBody>
          <a:bodyPr wrap="square" rtlCol="0" anchor="t">
            <a:spAutoFit/>
          </a:bodyPr>
          <a:lstStyle/>
          <a:p>
            <a:pPr>
              <a:buSzPct val="45000"/>
              <a:buFont typeface="StarSymbol"/>
              <a:buChar char=""/>
            </a:pPr>
            <a:r>
              <a:rPr lang="en-IN" sz="3600" dirty="0">
                <a:latin typeface="Times New Roman" panose="02020603050405020304"/>
                <a:sym typeface="+mn-ea"/>
              </a:rPr>
              <a:t>One</a:t>
            </a:r>
            <a:r>
              <a:rPr lang="en-US" altLang="en-IN" sz="3600" dirty="0">
                <a:latin typeface="Times New Roman" panose="02020603050405020304"/>
                <a:sym typeface="+mn-ea"/>
              </a:rPr>
              <a:t>'s </a:t>
            </a:r>
            <a:r>
              <a:rPr lang="en-IN" sz="3600" dirty="0">
                <a:latin typeface="Times New Roman" panose="02020603050405020304"/>
                <a:sym typeface="+mn-ea"/>
              </a:rPr>
              <a:t> thoughts plays the most powerful we</a:t>
            </a:r>
            <a:r>
              <a:rPr lang="en-US" altLang="en-IN" sz="3600" dirty="0">
                <a:latin typeface="Times New Roman" panose="02020603050405020304"/>
                <a:sym typeface="+mn-ea"/>
              </a:rPr>
              <a:t>a</a:t>
            </a:r>
            <a:r>
              <a:rPr lang="en-IN" sz="3600" dirty="0">
                <a:latin typeface="Times New Roman" panose="02020603050405020304"/>
                <a:sym typeface="+mn-ea"/>
              </a:rPr>
              <a:t>p</a:t>
            </a:r>
            <a:r>
              <a:rPr lang="en-US" altLang="en-IN" sz="3600" dirty="0">
                <a:latin typeface="Times New Roman" panose="02020603050405020304"/>
                <a:sym typeface="+mn-ea"/>
              </a:rPr>
              <a:t>o</a:t>
            </a:r>
            <a:r>
              <a:rPr lang="en-IN" sz="3600" dirty="0">
                <a:latin typeface="Times New Roman" panose="02020603050405020304"/>
                <a:sym typeface="+mn-ea"/>
              </a:rPr>
              <a:t>n to rule over your own body. So, keep your thoughts positive and body healthy.</a:t>
            </a:r>
          </a:p>
          <a:p>
            <a:pPr>
              <a:buSzPct val="45000"/>
              <a:buFont typeface="StarSymbol"/>
              <a:buChar char=""/>
            </a:pPr>
            <a:r>
              <a:rPr lang="en-IN" sz="3200" dirty="0">
                <a:latin typeface="Times New Roman" panose="02020603050405020304"/>
                <a:sym typeface="+mn-ea"/>
              </a:rPr>
              <a:t>Healthy mind can be achieved only through our efforts and proper health care.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p:cNvSpPr>
          <p:nvPr>
            <p:ph type="title"/>
          </p:nvPr>
        </p:nvSpPr>
        <p:spPr>
          <a:xfrm>
            <a:off x="0" y="533400"/>
            <a:ext cx="9144000" cy="762000"/>
          </a:xfrm>
          <a:ln/>
        </p:spPr>
        <p:txBody>
          <a:bodyPr vert="horz" wrap="square" lIns="91440" tIns="45720" rIns="91440" bIns="45720" anchor="ctr"/>
          <a:lstStyle/>
          <a:p>
            <a:pPr eaLnBrk="1" hangingPunct="1"/>
            <a:r>
              <a:rPr b="1"/>
              <a:t>Becoming A Positive Thinker</a:t>
            </a:r>
          </a:p>
        </p:txBody>
      </p:sp>
      <p:sp>
        <p:nvSpPr>
          <p:cNvPr id="5123" name="Rectangle 3"/>
          <p:cNvSpPr>
            <a:spLocks noGrp="1"/>
          </p:cNvSpPr>
          <p:nvPr>
            <p:ph idx="1"/>
          </p:nvPr>
        </p:nvSpPr>
        <p:spPr>
          <a:xfrm>
            <a:off x="609600" y="1447800"/>
            <a:ext cx="8305800" cy="4724400"/>
          </a:xfrm>
          <a:ln/>
        </p:spPr>
        <p:txBody>
          <a:bodyPr vert="horz" wrap="square" lIns="91440" tIns="45720" rIns="91440" bIns="45720" anchor="t"/>
          <a:lstStyle/>
          <a:p>
            <a:pPr eaLnBrk="1" hangingPunct="1"/>
            <a:r>
              <a:rPr sz="2400" dirty="0"/>
              <a:t>Positive Thinking  </a:t>
            </a:r>
            <a:r>
              <a:rPr sz="2400" b="0" dirty="0"/>
              <a:t>Focusing on what is good about yourself, other people, and the world around you.</a:t>
            </a:r>
          </a:p>
          <a:p>
            <a:pPr eaLnBrk="1" hangingPunct="1"/>
            <a:endParaRPr sz="1000" b="0" dirty="0"/>
          </a:p>
          <a:p>
            <a:pPr eaLnBrk="1" hangingPunct="1"/>
            <a:r>
              <a:rPr sz="2400" dirty="0"/>
              <a:t>Optimism</a:t>
            </a:r>
            <a:r>
              <a:rPr sz="2400" b="0" dirty="0"/>
              <a:t>  The tendency to expect the best possible outcome.</a:t>
            </a:r>
          </a:p>
          <a:p>
            <a:pPr eaLnBrk="1" hangingPunct="1"/>
            <a:endParaRPr sz="1000" b="0" dirty="0"/>
          </a:p>
          <a:p>
            <a:pPr eaLnBrk="1" hangingPunct="1"/>
            <a:r>
              <a:rPr sz="2400" dirty="0"/>
              <a:t>Attitude</a:t>
            </a:r>
            <a:r>
              <a:rPr sz="2400" b="0" dirty="0"/>
              <a:t>  A belief or opinion that predisposes you to act in a certain way</a:t>
            </a:r>
            <a:r>
              <a:rPr b="0" dirty="0"/>
              <a:t>.</a:t>
            </a:r>
          </a:p>
          <a:p>
            <a:pPr eaLnBrk="1" hangingPunct="1"/>
            <a:endParaRPr sz="1000" b="0" dirty="0"/>
          </a:p>
          <a:p>
            <a:pPr eaLnBrk="1" hangingPunct="1">
              <a:buNone/>
            </a:pPr>
            <a:r>
              <a:rPr sz="2800" dirty="0">
                <a:solidFill>
                  <a:srgbClr val="FFC000"/>
                </a:solidFill>
              </a:rPr>
              <a:t>Success </a:t>
            </a:r>
            <a:r>
              <a:rPr sz="2800" i="1" dirty="0">
                <a:solidFill>
                  <a:srgbClr val="FFC000"/>
                </a:solidFill>
              </a:rPr>
              <a:t>Secret</a:t>
            </a:r>
          </a:p>
          <a:p>
            <a:pPr eaLnBrk="1" hangingPunct="1"/>
            <a:r>
              <a:rPr sz="2400" b="0" i="1" dirty="0"/>
              <a:t>Positive thoughts lead to positive feelings and actions.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p:cNvSpPr>
          <p:nvPr>
            <p:ph idx="1"/>
          </p:nvPr>
        </p:nvSpPr>
        <p:spPr>
          <a:xfrm>
            <a:off x="685800" y="533400"/>
            <a:ext cx="8305800" cy="5867400"/>
          </a:xfrm>
          <a:ln/>
        </p:spPr>
        <p:txBody>
          <a:bodyPr vert="horz" wrap="square" lIns="91440" tIns="45720" rIns="91440" bIns="45720" anchor="t"/>
          <a:lstStyle/>
          <a:p>
            <a:pPr eaLnBrk="1" hangingPunct="1">
              <a:buNone/>
            </a:pPr>
            <a:r>
              <a:rPr b="0"/>
              <a:t>The Power of Positive Thoughts</a:t>
            </a:r>
          </a:p>
        </p:txBody>
      </p:sp>
      <p:pic>
        <p:nvPicPr>
          <p:cNvPr id="6148" name="Picture 6147" descr="Fig 5-1"/>
          <p:cNvPicPr>
            <a:picLocks noChangeAspect="1"/>
          </p:cNvPicPr>
          <p:nvPr/>
        </p:nvPicPr>
        <p:blipFill>
          <a:blip r:embed="rId2"/>
          <a:stretch>
            <a:fillRect/>
          </a:stretch>
        </p:blipFill>
        <p:spPr>
          <a:xfrm>
            <a:off x="1524000" y="1354138"/>
            <a:ext cx="5410200" cy="4894262"/>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p:cNvSpPr>
          <p:nvPr>
            <p:ph type="title"/>
          </p:nvPr>
        </p:nvSpPr>
        <p:spPr>
          <a:xfrm>
            <a:off x="0" y="228600"/>
            <a:ext cx="9144000" cy="762000"/>
          </a:xfrm>
          <a:ln/>
        </p:spPr>
        <p:txBody>
          <a:bodyPr vert="horz" wrap="square" lIns="91440" tIns="45720" rIns="91440" bIns="45720" anchor="ctr"/>
          <a:lstStyle/>
          <a:p>
            <a:pPr eaLnBrk="1" hangingPunct="1"/>
            <a:r>
              <a:rPr sz="3600" b="1"/>
              <a:t>Negative Thinking And Pessimism</a:t>
            </a:r>
          </a:p>
        </p:txBody>
      </p:sp>
      <p:sp>
        <p:nvSpPr>
          <p:cNvPr id="7171" name="Rectangle 3"/>
          <p:cNvSpPr>
            <a:spLocks noGrp="1"/>
          </p:cNvSpPr>
          <p:nvPr>
            <p:ph idx="1"/>
          </p:nvPr>
        </p:nvSpPr>
        <p:spPr>
          <a:xfrm>
            <a:off x="838200" y="1143000"/>
            <a:ext cx="8153400" cy="4419600"/>
          </a:xfrm>
          <a:ln/>
        </p:spPr>
        <p:txBody>
          <a:bodyPr vert="horz" wrap="square" lIns="91440" tIns="45720" rIns="91440" bIns="45720" anchor="t"/>
          <a:lstStyle/>
          <a:p>
            <a:pPr eaLnBrk="1" hangingPunct="1"/>
            <a:r>
              <a:rPr sz="2400" dirty="0"/>
              <a:t>Negative Thinking  </a:t>
            </a:r>
            <a:r>
              <a:rPr sz="2400" b="0" dirty="0"/>
              <a:t>Focusing on the flaws and problems in yourself, other people, and the world around you.</a:t>
            </a:r>
          </a:p>
          <a:p>
            <a:pPr eaLnBrk="1" hangingPunct="1"/>
            <a:endParaRPr sz="1000" b="0" dirty="0"/>
          </a:p>
          <a:p>
            <a:pPr eaLnBrk="1" hangingPunct="1"/>
            <a:r>
              <a:rPr sz="2400" dirty="0"/>
              <a:t>Pessimism  </a:t>
            </a:r>
            <a:r>
              <a:rPr sz="2400" b="0" dirty="0"/>
              <a:t>The tendency to expect the worst possible outcome.</a:t>
            </a:r>
          </a:p>
          <a:p>
            <a:pPr eaLnBrk="1" hangingPunct="1"/>
            <a:endParaRPr sz="1000" b="0" dirty="0"/>
          </a:p>
          <a:p>
            <a:pPr eaLnBrk="1" hangingPunct="1">
              <a:buNone/>
            </a:pPr>
            <a:r>
              <a:rPr sz="2800" dirty="0">
                <a:solidFill>
                  <a:srgbClr val="FFC000"/>
                </a:solidFill>
              </a:rPr>
              <a:t>Success </a:t>
            </a:r>
            <a:r>
              <a:rPr sz="2800" i="1" dirty="0">
                <a:solidFill>
                  <a:srgbClr val="FFC000"/>
                </a:solidFill>
              </a:rPr>
              <a:t>Secret</a:t>
            </a:r>
          </a:p>
          <a:p>
            <a:pPr eaLnBrk="1" hangingPunct="1"/>
            <a:r>
              <a:rPr sz="2400" b="0" i="1" dirty="0"/>
              <a:t>Negative thinking blocks you from taking risks, making changes and expressing your real self.</a:t>
            </a:r>
          </a:p>
          <a:p>
            <a:pPr eaLnBrk="1" hangingPunct="1"/>
            <a:endParaRPr sz="800" b="0" i="1" dirty="0"/>
          </a:p>
          <a:p>
            <a:pPr eaLnBrk="1" hangingPunct="1">
              <a:buNone/>
            </a:pPr>
            <a:r>
              <a:rPr sz="2400" b="0" dirty="0"/>
              <a:t>	Activity 24: Are You A Positive Thinker</a:t>
            </a:r>
            <a:r>
              <a:rPr sz="2800" b="0" dirty="0"/>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p:cNvSpPr>
          <p:nvPr>
            <p:ph type="title"/>
          </p:nvPr>
        </p:nvSpPr>
        <p:spPr>
          <a:xfrm>
            <a:off x="0" y="228600"/>
            <a:ext cx="9144000" cy="762000"/>
          </a:xfrm>
          <a:ln/>
        </p:spPr>
        <p:txBody>
          <a:bodyPr vert="horz" wrap="square" lIns="91440" tIns="45720" rIns="91440" bIns="45720" anchor="ctr"/>
          <a:lstStyle/>
          <a:p>
            <a:pPr eaLnBrk="1" hangingPunct="1"/>
            <a:r>
              <a:rPr b="1"/>
              <a:t>Adopting Positive Habits</a:t>
            </a:r>
          </a:p>
        </p:txBody>
      </p:sp>
      <p:sp>
        <p:nvSpPr>
          <p:cNvPr id="8195" name="Rectangle 3"/>
          <p:cNvSpPr>
            <a:spLocks noGrp="1"/>
          </p:cNvSpPr>
          <p:nvPr>
            <p:ph idx="1"/>
          </p:nvPr>
        </p:nvSpPr>
        <p:spPr>
          <a:xfrm>
            <a:off x="685800" y="1295400"/>
            <a:ext cx="8153400" cy="4876800"/>
          </a:xfrm>
          <a:ln/>
        </p:spPr>
        <p:txBody>
          <a:bodyPr vert="horz" wrap="square" lIns="91440" tIns="45720" rIns="91440" bIns="45720" anchor="t">
            <a:normAutofit lnSpcReduction="10000"/>
          </a:bodyPr>
          <a:lstStyle/>
          <a:p>
            <a:pPr eaLnBrk="1" hangingPunct="1">
              <a:lnSpc>
                <a:spcPct val="90000"/>
              </a:lnSpc>
            </a:pPr>
            <a:r>
              <a:rPr sz="2800" dirty="0">
                <a:solidFill>
                  <a:srgbClr val="FFC000"/>
                </a:solidFill>
              </a:rPr>
              <a:t>Look For The </a:t>
            </a:r>
            <a:r>
              <a:rPr sz="2800" dirty="0" smtClean="0">
                <a:solidFill>
                  <a:srgbClr val="FFC000"/>
                </a:solidFill>
              </a:rPr>
              <a:t>Good</a:t>
            </a:r>
            <a:endParaRPr lang="en-US" sz="2800" dirty="0" smtClean="0">
              <a:solidFill>
                <a:srgbClr val="FFC000"/>
              </a:solidFill>
            </a:endParaRPr>
          </a:p>
          <a:p>
            <a:pPr marL="0" indent="0" eaLnBrk="1" hangingPunct="1">
              <a:lnSpc>
                <a:spcPct val="90000"/>
              </a:lnSpc>
              <a:buNone/>
            </a:pPr>
            <a:r>
              <a:rPr lang="en-US" sz="2800" dirty="0" smtClean="0"/>
              <a:t>     </a:t>
            </a:r>
            <a:r>
              <a:rPr sz="2400" b="0" dirty="0" smtClean="0"/>
              <a:t>Focusing </a:t>
            </a:r>
            <a:r>
              <a:rPr sz="2400" b="0" dirty="0"/>
              <a:t>on the Good.</a:t>
            </a:r>
          </a:p>
          <a:p>
            <a:pPr eaLnBrk="1" hangingPunct="1">
              <a:lnSpc>
                <a:spcPct val="90000"/>
              </a:lnSpc>
              <a:buNone/>
            </a:pPr>
            <a:endParaRPr sz="800" b="0" dirty="0"/>
          </a:p>
          <a:p>
            <a:pPr eaLnBrk="1" hangingPunct="1">
              <a:lnSpc>
                <a:spcPct val="90000"/>
              </a:lnSpc>
            </a:pPr>
            <a:r>
              <a:rPr sz="2800" dirty="0">
                <a:solidFill>
                  <a:srgbClr val="FFC000"/>
                </a:solidFill>
              </a:rPr>
              <a:t>Choose Your Words</a:t>
            </a:r>
          </a:p>
          <a:p>
            <a:pPr eaLnBrk="1" hangingPunct="1">
              <a:lnSpc>
                <a:spcPct val="90000"/>
              </a:lnSpc>
              <a:buNone/>
            </a:pPr>
            <a:r>
              <a:rPr sz="2400" dirty="0"/>
              <a:t>	</a:t>
            </a:r>
            <a:r>
              <a:rPr sz="2400" b="0" dirty="0"/>
              <a:t>Make a habit of speaking positively to people</a:t>
            </a:r>
            <a:r>
              <a:rPr sz="2400" dirty="0"/>
              <a:t>.</a:t>
            </a:r>
          </a:p>
          <a:p>
            <a:pPr eaLnBrk="1" hangingPunct="1">
              <a:lnSpc>
                <a:spcPct val="90000"/>
              </a:lnSpc>
              <a:buNone/>
            </a:pPr>
            <a:endParaRPr sz="800" dirty="0"/>
          </a:p>
          <a:p>
            <a:pPr eaLnBrk="1" hangingPunct="1">
              <a:lnSpc>
                <a:spcPct val="90000"/>
              </a:lnSpc>
            </a:pPr>
            <a:r>
              <a:rPr sz="2800" dirty="0">
                <a:solidFill>
                  <a:srgbClr val="FFC000"/>
                </a:solidFill>
              </a:rPr>
              <a:t>Surround Yourself With Positive People</a:t>
            </a:r>
          </a:p>
          <a:p>
            <a:pPr eaLnBrk="1" hangingPunct="1">
              <a:lnSpc>
                <a:spcPct val="90000"/>
              </a:lnSpc>
              <a:buNone/>
            </a:pPr>
            <a:r>
              <a:rPr sz="2400" b="0" dirty="0"/>
              <a:t>	Seek the company of positive people who share ideas.</a:t>
            </a:r>
          </a:p>
          <a:p>
            <a:pPr eaLnBrk="1" hangingPunct="1">
              <a:lnSpc>
                <a:spcPct val="90000"/>
              </a:lnSpc>
              <a:buNone/>
            </a:pPr>
            <a:endParaRPr sz="800" b="0" dirty="0"/>
          </a:p>
          <a:p>
            <a:pPr eaLnBrk="1" hangingPunct="1">
              <a:lnSpc>
                <a:spcPct val="90000"/>
              </a:lnSpc>
            </a:pPr>
            <a:r>
              <a:rPr sz="2800" dirty="0">
                <a:solidFill>
                  <a:srgbClr val="FFC000"/>
                </a:solidFill>
              </a:rPr>
              <a:t>Accept, Don’t Judge</a:t>
            </a:r>
          </a:p>
          <a:p>
            <a:pPr eaLnBrk="1" hangingPunct="1">
              <a:lnSpc>
                <a:spcPct val="90000"/>
              </a:lnSpc>
              <a:buNone/>
            </a:pPr>
            <a:r>
              <a:rPr sz="2400" b="0" dirty="0"/>
              <a:t>	Strive to accept people as they are.</a:t>
            </a:r>
          </a:p>
          <a:p>
            <a:pPr eaLnBrk="1" hangingPunct="1">
              <a:lnSpc>
                <a:spcPct val="90000"/>
              </a:lnSpc>
              <a:buNone/>
            </a:pPr>
            <a:endParaRPr sz="800" b="0" dirty="0"/>
          </a:p>
          <a:p>
            <a:pPr eaLnBrk="1" hangingPunct="1">
              <a:lnSpc>
                <a:spcPct val="90000"/>
              </a:lnSpc>
            </a:pPr>
            <a:r>
              <a:rPr sz="2800" dirty="0">
                <a:solidFill>
                  <a:srgbClr val="FFC000"/>
                </a:solidFill>
              </a:rPr>
              <a:t>Limit Complaints  </a:t>
            </a:r>
            <a:r>
              <a:rPr sz="2800" dirty="0"/>
              <a:t>                            </a:t>
            </a:r>
            <a:r>
              <a:rPr sz="2800" dirty="0" smtClean="0"/>
              <a:t>         </a:t>
            </a:r>
            <a:endParaRPr lang="en-US" sz="2800" dirty="0" smtClean="0"/>
          </a:p>
          <a:p>
            <a:pPr marL="0" indent="0" eaLnBrk="1" hangingPunct="1">
              <a:lnSpc>
                <a:spcPct val="90000"/>
              </a:lnSpc>
              <a:buNone/>
            </a:pPr>
            <a:r>
              <a:rPr lang="en-US" sz="2800" b="0" dirty="0"/>
              <a:t> </a:t>
            </a:r>
            <a:r>
              <a:rPr lang="en-US" sz="2800" b="0" dirty="0" smtClean="0"/>
              <a:t>    </a:t>
            </a:r>
            <a:r>
              <a:rPr sz="2400" b="0" dirty="0" smtClean="0"/>
              <a:t>Instead </a:t>
            </a:r>
            <a:r>
              <a:rPr sz="2400" b="0" dirty="0"/>
              <a:t>of complaining, take constructive action. </a:t>
            </a:r>
            <a:endParaRPr sz="900" dirty="0"/>
          </a:p>
          <a:p>
            <a:pPr eaLnBrk="1" hangingPunct="1">
              <a:lnSpc>
                <a:spcPct val="90000"/>
              </a:lnSpc>
            </a:pPr>
            <a:endParaRPr sz="8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xfrm>
            <a:off x="0" y="609600"/>
            <a:ext cx="9144000" cy="609600"/>
          </a:xfrm>
          <a:ln/>
        </p:spPr>
        <p:txBody>
          <a:bodyPr vert="horz" wrap="square" lIns="91440" tIns="45720" rIns="91440" bIns="45720" anchor="ctr"/>
          <a:lstStyle/>
          <a:p>
            <a:pPr eaLnBrk="1" hangingPunct="1"/>
            <a:r>
              <a:rPr sz="3200" b="1" dirty="0">
                <a:solidFill>
                  <a:srgbClr val="FFC000"/>
                </a:solidFill>
              </a:rPr>
              <a:t>When Faced With Worry, Strategize…</a:t>
            </a:r>
          </a:p>
        </p:txBody>
      </p:sp>
      <p:sp>
        <p:nvSpPr>
          <p:cNvPr id="10243" name="Rectangle 3"/>
          <p:cNvSpPr>
            <a:spLocks noGrp="1"/>
          </p:cNvSpPr>
          <p:nvPr>
            <p:ph idx="1"/>
          </p:nvPr>
        </p:nvSpPr>
        <p:spPr>
          <a:xfrm>
            <a:off x="533400" y="1524000"/>
            <a:ext cx="8305800" cy="4038600"/>
          </a:xfrm>
          <a:ln/>
        </p:spPr>
        <p:txBody>
          <a:bodyPr vert="horz" wrap="square" lIns="91440" tIns="45720" rIns="91440" bIns="45720" anchor="t">
            <a:normAutofit lnSpcReduction="10000"/>
          </a:bodyPr>
          <a:lstStyle/>
          <a:p>
            <a:pPr eaLnBrk="1" hangingPunct="1">
              <a:lnSpc>
                <a:spcPct val="90000"/>
              </a:lnSpc>
            </a:pPr>
            <a:r>
              <a:rPr sz="2400" b="0"/>
              <a:t>Focus on solutions, not worst-case scenarios.</a:t>
            </a:r>
          </a:p>
          <a:p>
            <a:pPr eaLnBrk="1" hangingPunct="1">
              <a:lnSpc>
                <a:spcPct val="90000"/>
              </a:lnSpc>
            </a:pPr>
            <a:endParaRPr sz="800" b="0"/>
          </a:p>
          <a:p>
            <a:pPr eaLnBrk="1" hangingPunct="1">
              <a:lnSpc>
                <a:spcPct val="90000"/>
              </a:lnSpc>
            </a:pPr>
            <a:r>
              <a:rPr sz="2400" b="0"/>
              <a:t>Cope, don’t avoid. Take action! </a:t>
            </a:r>
          </a:p>
          <a:p>
            <a:pPr eaLnBrk="1" hangingPunct="1">
              <a:lnSpc>
                <a:spcPct val="90000"/>
              </a:lnSpc>
            </a:pPr>
            <a:endParaRPr sz="800" b="0"/>
          </a:p>
          <a:p>
            <a:pPr eaLnBrk="1" hangingPunct="1">
              <a:lnSpc>
                <a:spcPct val="90000"/>
              </a:lnSpc>
            </a:pPr>
            <a:r>
              <a:rPr sz="2400" b="0"/>
              <a:t>Share your worries. Talk with a friend.</a:t>
            </a:r>
          </a:p>
          <a:p>
            <a:pPr eaLnBrk="1" hangingPunct="1">
              <a:lnSpc>
                <a:spcPct val="90000"/>
              </a:lnSpc>
            </a:pPr>
            <a:endParaRPr sz="800" b="0"/>
          </a:p>
          <a:p>
            <a:pPr eaLnBrk="1" hangingPunct="1">
              <a:lnSpc>
                <a:spcPct val="90000"/>
              </a:lnSpc>
            </a:pPr>
            <a:r>
              <a:rPr sz="2400" b="0"/>
              <a:t>If you really can’t do anything about the situation, try to let the worry go. </a:t>
            </a:r>
          </a:p>
          <a:p>
            <a:pPr eaLnBrk="1" hangingPunct="1">
              <a:lnSpc>
                <a:spcPct val="90000"/>
              </a:lnSpc>
            </a:pPr>
            <a:endParaRPr sz="800" b="0"/>
          </a:p>
          <a:p>
            <a:pPr eaLnBrk="1" hangingPunct="1">
              <a:lnSpc>
                <a:spcPct val="90000"/>
              </a:lnSpc>
            </a:pPr>
            <a:r>
              <a:rPr sz="2400" b="0"/>
              <a:t>Drown out the worry with positive affirmations.</a:t>
            </a:r>
          </a:p>
          <a:p>
            <a:pPr eaLnBrk="1" hangingPunct="1">
              <a:lnSpc>
                <a:spcPct val="90000"/>
              </a:lnSpc>
            </a:pPr>
            <a:endParaRPr sz="800" b="0"/>
          </a:p>
          <a:p>
            <a:pPr eaLnBrk="1" hangingPunct="1">
              <a:lnSpc>
                <a:spcPct val="90000"/>
              </a:lnSpc>
            </a:pPr>
            <a:r>
              <a:rPr sz="2400" b="0"/>
              <a:t>Channel your nervous energy into physical activity</a:t>
            </a:r>
            <a:r>
              <a:rPr sz="2400"/>
              <a:t>.</a:t>
            </a:r>
          </a:p>
          <a:p>
            <a:pPr eaLnBrk="1" hangingPunct="1">
              <a:lnSpc>
                <a:spcPct val="90000"/>
              </a:lnSpc>
            </a:pPr>
            <a:endParaRPr sz="1000"/>
          </a:p>
          <a:p>
            <a:pPr eaLnBrk="1" hangingPunct="1">
              <a:lnSpc>
                <a:spcPct val="90000"/>
              </a:lnSpc>
            </a:pPr>
            <a:endParaRPr sz="1000" b="0"/>
          </a:p>
          <a:p>
            <a:pPr eaLnBrk="1" hangingPunct="1">
              <a:lnSpc>
                <a:spcPct val="90000"/>
              </a:lnSpc>
              <a:buNone/>
            </a:pPr>
            <a:r>
              <a:rPr sz="2400" b="0"/>
              <a:t>	Activity 25: Banishing Worry</a:t>
            </a:r>
            <a:endParaRPr sz="2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xfrm>
            <a:off x="0" y="457200"/>
            <a:ext cx="9144000" cy="762000"/>
          </a:xfrm>
          <a:ln/>
        </p:spPr>
        <p:txBody>
          <a:bodyPr vert="horz" wrap="square" lIns="91440" tIns="45720" rIns="91440" bIns="45720" anchor="ctr"/>
          <a:lstStyle/>
          <a:p>
            <a:pPr eaLnBrk="1" hangingPunct="1"/>
            <a:r>
              <a:rPr sz="3600" b="1"/>
              <a:t>Your Thinking Style And Your Health</a:t>
            </a:r>
          </a:p>
        </p:txBody>
      </p:sp>
      <p:sp>
        <p:nvSpPr>
          <p:cNvPr id="11267" name="Rectangle 3"/>
          <p:cNvSpPr>
            <a:spLocks noGrp="1"/>
          </p:cNvSpPr>
          <p:nvPr>
            <p:ph idx="1"/>
          </p:nvPr>
        </p:nvSpPr>
        <p:spPr>
          <a:xfrm>
            <a:off x="685800" y="1371600"/>
            <a:ext cx="8305800" cy="5105400"/>
          </a:xfrm>
          <a:ln/>
        </p:spPr>
        <p:txBody>
          <a:bodyPr vert="horz" wrap="square" lIns="91440" tIns="45720" rIns="91440" bIns="45720" anchor="t"/>
          <a:lstStyle/>
          <a:p>
            <a:pPr eaLnBrk="1" hangingPunct="1"/>
            <a:r>
              <a:rPr sz="2400" dirty="0"/>
              <a:t>Positive Thinking</a:t>
            </a:r>
            <a:r>
              <a:rPr sz="2400" b="0" dirty="0"/>
              <a:t> can make us mentally and physically healthy.</a:t>
            </a:r>
          </a:p>
          <a:p>
            <a:pPr eaLnBrk="1" hangingPunct="1"/>
            <a:endParaRPr sz="1000" b="0" dirty="0"/>
          </a:p>
          <a:p>
            <a:pPr eaLnBrk="1" hangingPunct="1"/>
            <a:r>
              <a:rPr sz="2400" dirty="0"/>
              <a:t>Negative Thinking</a:t>
            </a:r>
            <a:r>
              <a:rPr sz="2400" b="0" dirty="0"/>
              <a:t> can delay healing and cause us to neglect our health.</a:t>
            </a:r>
          </a:p>
          <a:p>
            <a:pPr eaLnBrk="1" hangingPunct="1"/>
            <a:endParaRPr sz="1000" b="0" dirty="0"/>
          </a:p>
          <a:p>
            <a:pPr eaLnBrk="1" hangingPunct="1"/>
            <a:r>
              <a:rPr sz="2400" dirty="0"/>
              <a:t>Depression</a:t>
            </a:r>
            <a:r>
              <a:rPr sz="2400" b="0" dirty="0"/>
              <a:t>  An illness characterized by profound feelings of sadness, hopelessness, and helplessness</a:t>
            </a:r>
            <a:r>
              <a:rPr b="0" dirty="0"/>
              <a:t>.</a:t>
            </a:r>
          </a:p>
          <a:p>
            <a:pPr eaLnBrk="1" hangingPunct="1">
              <a:buNone/>
            </a:pPr>
            <a:endParaRPr sz="1000" dirty="0">
              <a:solidFill>
                <a:srgbClr val="00CC00"/>
              </a:solidFill>
            </a:endParaRPr>
          </a:p>
          <a:p>
            <a:pPr eaLnBrk="1" hangingPunct="1">
              <a:buNone/>
            </a:pPr>
            <a:r>
              <a:rPr sz="2800" dirty="0">
                <a:solidFill>
                  <a:srgbClr val="FFC000"/>
                </a:solidFill>
              </a:rPr>
              <a:t>Success </a:t>
            </a:r>
            <a:r>
              <a:rPr sz="2800" i="1" dirty="0">
                <a:solidFill>
                  <a:srgbClr val="FFC000"/>
                </a:solidFill>
              </a:rPr>
              <a:t>Secret</a:t>
            </a:r>
          </a:p>
          <a:p>
            <a:pPr eaLnBrk="1" hangingPunct="1"/>
            <a:r>
              <a:rPr sz="2400" b="0" i="1" dirty="0"/>
              <a:t>Thinking well can make you well.</a:t>
            </a:r>
            <a:endParaRPr sz="2400" b="0" dirty="0"/>
          </a:p>
          <a:p>
            <a:pPr eaLnBrk="1" hangingPunct="1">
              <a:buNone/>
            </a:pPr>
            <a:r>
              <a:rPr b="0" dirty="0"/>
              <a:t>	</a:t>
            </a:r>
            <a:endParaRPr sz="2400" b="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0" y="228600"/>
            <a:ext cx="9144000" cy="762000"/>
          </a:xfrm>
          <a:ln/>
        </p:spPr>
        <p:txBody>
          <a:bodyPr vert="horz" wrap="square" lIns="91440" tIns="45720" rIns="91440" bIns="45720" anchor="ctr"/>
          <a:lstStyle/>
          <a:p>
            <a:pPr eaLnBrk="1" hangingPunct="1"/>
            <a:r>
              <a:rPr b="1"/>
              <a:t>Conquering Negative Thoughts</a:t>
            </a:r>
          </a:p>
        </p:txBody>
      </p:sp>
      <p:sp>
        <p:nvSpPr>
          <p:cNvPr id="13315" name="Rectangle 3"/>
          <p:cNvSpPr>
            <a:spLocks noGrp="1"/>
          </p:cNvSpPr>
          <p:nvPr>
            <p:ph idx="1"/>
          </p:nvPr>
        </p:nvSpPr>
        <p:spPr>
          <a:xfrm>
            <a:off x="685800" y="914400"/>
            <a:ext cx="8305800" cy="4343400"/>
          </a:xfrm>
          <a:ln/>
        </p:spPr>
        <p:txBody>
          <a:bodyPr vert="horz" wrap="square" lIns="91440" tIns="45720" rIns="91440" bIns="45720" anchor="t"/>
          <a:lstStyle/>
          <a:p>
            <a:pPr eaLnBrk="1" hangingPunct="1">
              <a:buNone/>
            </a:pPr>
            <a:r>
              <a:rPr sz="2400" b="0"/>
              <a:t>Self-Defeating Attitudes: A Vicious Cycle</a:t>
            </a:r>
          </a:p>
          <a:p>
            <a:pPr eaLnBrk="1" hangingPunct="1">
              <a:buNone/>
            </a:pPr>
            <a:endParaRPr sz="2400" b="0"/>
          </a:p>
          <a:p>
            <a:pPr eaLnBrk="1" hangingPunct="1">
              <a:buNone/>
            </a:pPr>
            <a:endParaRPr sz="2400" b="0"/>
          </a:p>
          <a:p>
            <a:pPr eaLnBrk="1" hangingPunct="1">
              <a:buNone/>
            </a:pPr>
            <a:r>
              <a:rPr sz="3600" b="0"/>
              <a:t>	</a:t>
            </a:r>
            <a:endParaRPr b="0"/>
          </a:p>
        </p:txBody>
      </p:sp>
      <p:sp>
        <p:nvSpPr>
          <p:cNvPr id="13316" name="Text Box 4"/>
          <p:cNvSpPr txBox="1"/>
          <p:nvPr/>
        </p:nvSpPr>
        <p:spPr>
          <a:xfrm>
            <a:off x="685800" y="6019800"/>
            <a:ext cx="8229600" cy="457200"/>
          </a:xfrm>
          <a:prstGeom prst="rect">
            <a:avLst/>
          </a:prstGeom>
          <a:noFill/>
          <a:ln w="9525">
            <a:noFill/>
          </a:ln>
        </p:spPr>
        <p:txBody>
          <a:bodyPr>
            <a:spAutoFit/>
          </a:bodyPr>
          <a:lstStyle/>
          <a:p>
            <a:pPr lvl="1" eaLnBrk="1" hangingPunct="1">
              <a:spcBef>
                <a:spcPct val="20000"/>
              </a:spcBef>
            </a:pPr>
            <a:r>
              <a:rPr sz="2400" dirty="0" smtClean="0">
                <a:latin typeface="Arial" panose="020B0604020202020204" pitchFamily="34" charset="0"/>
                <a:ea typeface="Arial" panose="020B0604020202020204" pitchFamily="34" charset="0"/>
              </a:rPr>
              <a:t>Challenging </a:t>
            </a:r>
            <a:r>
              <a:rPr sz="2400" dirty="0">
                <a:latin typeface="Arial" panose="020B0604020202020204" pitchFamily="34" charset="0"/>
                <a:ea typeface="Arial" panose="020B0604020202020204" pitchFamily="34" charset="0"/>
              </a:rPr>
              <a:t>Self-Defeating Attitudes</a:t>
            </a:r>
          </a:p>
        </p:txBody>
      </p:sp>
      <p:pic>
        <p:nvPicPr>
          <p:cNvPr id="13318" name="Picture 13317" descr="Fig 5-2"/>
          <p:cNvPicPr>
            <a:picLocks noChangeAspect="1"/>
          </p:cNvPicPr>
          <p:nvPr/>
        </p:nvPicPr>
        <p:blipFill>
          <a:blip r:embed="rId2"/>
          <a:stretch>
            <a:fillRect/>
          </a:stretch>
        </p:blipFill>
        <p:spPr>
          <a:xfrm>
            <a:off x="1676400" y="1447800"/>
            <a:ext cx="5638800" cy="4564063"/>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955"/>
            <a:ext cx="8229600" cy="823595"/>
          </a:xfrm>
        </p:spPr>
        <p:txBody>
          <a:bodyPr>
            <a:normAutofit/>
          </a:bodyPr>
          <a:lstStyle/>
          <a:p>
            <a:r>
              <a:rPr lang="en-US"/>
              <a:t>SLEEP MANAGEMENT</a:t>
            </a:r>
          </a:p>
        </p:txBody>
      </p:sp>
      <p:sp>
        <p:nvSpPr>
          <p:cNvPr id="3" name="Content Placeholder 2"/>
          <p:cNvSpPr>
            <a:spLocks noGrp="1"/>
          </p:cNvSpPr>
          <p:nvPr>
            <p:ph sz="half" idx="1"/>
          </p:nvPr>
        </p:nvSpPr>
        <p:spPr>
          <a:xfrm>
            <a:off x="457200" y="1214120"/>
            <a:ext cx="4038600" cy="4912360"/>
          </a:xfrm>
        </p:spPr>
        <p:txBody>
          <a:bodyPr>
            <a:normAutofit fontScale="92500" lnSpcReduction="10000"/>
          </a:bodyPr>
          <a:lstStyle/>
          <a:p>
            <a:pPr>
              <a:buSzPct val="45000"/>
              <a:buFont typeface="StarSymbol"/>
              <a:buChar char=""/>
            </a:pPr>
            <a:r>
              <a:rPr lang="en-IN">
                <a:latin typeface="Times New Roman" panose="02020603050405020304"/>
                <a:sym typeface="+mn-ea"/>
              </a:rPr>
              <a:t>We should get up early in the morning, go out for a walk, breathe in fresh air in order to keep our lungs clean, and take brisk walk, move arms while walking. </a:t>
            </a:r>
            <a:endParaRPr lang="en-IN">
              <a:latin typeface="Times New Roman" panose="02020603050405020304"/>
            </a:endParaRPr>
          </a:p>
          <a:p>
            <a:pPr>
              <a:buSzPct val="45000"/>
              <a:buFont typeface="StarSymbol"/>
              <a:buChar char=""/>
            </a:pPr>
            <a:r>
              <a:rPr lang="en-IN">
                <a:latin typeface="Times New Roman" panose="02020603050405020304"/>
                <a:sym typeface="+mn-ea"/>
              </a:rPr>
              <a:t>We should take proper 8 to 9 hours of sleep during a day. Balance sleep and rest are also useful in keeping your body healthy.</a:t>
            </a:r>
            <a:endParaRPr lang="en-IN">
              <a:latin typeface="Times New Roman" panose="02020603050405020304"/>
            </a:endParaRPr>
          </a:p>
          <a:p>
            <a:pPr marL="0" indent="0">
              <a:buNone/>
            </a:pPr>
            <a:endParaRPr lang="en-US"/>
          </a:p>
        </p:txBody>
      </p:sp>
      <p:pic>
        <p:nvPicPr>
          <p:cNvPr id="4" name="Content Placeholder 3" descr="Screenshot_2016-11-11-21-51-46"/>
          <p:cNvPicPr>
            <a:picLocks noGrp="1" noChangeAspect="1"/>
          </p:cNvPicPr>
          <p:nvPr>
            <p:ph sz="half" idx="2"/>
          </p:nvPr>
        </p:nvPicPr>
        <p:blipFill>
          <a:blip r:embed="rId2" cstate="print"/>
          <a:stretch>
            <a:fillRect/>
          </a:stretch>
        </p:blipFill>
        <p:spPr>
          <a:xfrm>
            <a:off x="4648200" y="1951355"/>
            <a:ext cx="4038600" cy="3823335"/>
          </a:xfrm>
          <a:prstGeom prst="rect">
            <a:avLst/>
          </a:prstGeom>
        </p:spPr>
      </p:pic>
    </p:spTree>
    <p:extLst>
      <p:ext uri="{BB962C8B-B14F-4D97-AF65-F5344CB8AC3E}">
        <p14:creationId xmlns:p14="http://schemas.microsoft.com/office/powerpoint/2010/main" val="1222032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ln/>
        </p:spPr>
        <p:txBody>
          <a:bodyPr vert="horz" wrap="square" lIns="91440" tIns="45720" rIns="91440" bIns="45720" anchor="ctr">
            <a:normAutofit fontScale="90000"/>
          </a:bodyPr>
          <a:lstStyle/>
          <a:p>
            <a:pPr eaLnBrk="1" hangingPunct="1"/>
            <a:r>
              <a:rPr dirty="0"/>
              <a:t>To Get a Good Night’s Sleep – Practice Good Sleep Hygiene!</a:t>
            </a:r>
          </a:p>
        </p:txBody>
      </p:sp>
      <p:sp>
        <p:nvSpPr>
          <p:cNvPr id="47107" name="Content Placeholder 2"/>
          <p:cNvSpPr>
            <a:spLocks noGrp="1"/>
          </p:cNvSpPr>
          <p:nvPr>
            <p:ph idx="1"/>
          </p:nvPr>
        </p:nvSpPr>
        <p:spPr>
          <a:ln/>
        </p:spPr>
        <p:txBody>
          <a:bodyPr vert="horz" wrap="square" lIns="91440" tIns="45720" rIns="91440" bIns="45720" anchor="t"/>
          <a:lstStyle/>
          <a:p>
            <a:pPr eaLnBrk="1" hangingPunct="1"/>
            <a:r>
              <a:rPr dirty="0"/>
              <a:t>Maintain a regular sleep / wake schedule whenever possible … even on weekends and vacations</a:t>
            </a:r>
          </a:p>
          <a:p>
            <a:pPr eaLnBrk="1" hangingPunct="1"/>
            <a:r>
              <a:rPr dirty="0"/>
              <a:t>Avoid napping during the day, especially after 3pm.  Limit naps to &lt; 1 hour.</a:t>
            </a:r>
          </a:p>
          <a:p>
            <a:pPr eaLnBrk="1" hangingPunct="1"/>
            <a:r>
              <a:rPr dirty="0"/>
              <a:t>Establish a regular, relaxing bed time routine</a:t>
            </a:r>
          </a:p>
          <a:p>
            <a:pPr eaLnBrk="1" hangingPunct="1"/>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5" y="4406900"/>
            <a:ext cx="8480858" cy="1362075"/>
          </a:xfrm>
        </p:spPr>
        <p:txBody>
          <a:bodyPr/>
          <a:lstStyle/>
          <a:p>
            <a:r>
              <a:rPr lang="en-US" b="0" dirty="0" smtClean="0"/>
              <a:t>WHAT TO EAT????</a:t>
            </a:r>
            <a:endParaRPr lang="en-US" b="0" dirty="0"/>
          </a:p>
        </p:txBody>
      </p:sp>
      <p:sp>
        <p:nvSpPr>
          <p:cNvPr id="3" name="Text Placeholder 2"/>
          <p:cNvSpPr>
            <a:spLocks noGrp="1"/>
          </p:cNvSpPr>
          <p:nvPr>
            <p:ph type="body" idx="1"/>
          </p:nvPr>
        </p:nvSpPr>
        <p:spPr>
          <a:xfrm>
            <a:off x="0" y="2906713"/>
            <a:ext cx="8494713" cy="1500187"/>
          </a:xfrm>
        </p:spPr>
        <p:txBody>
          <a:bodyPr>
            <a:normAutofit/>
          </a:bodyPr>
          <a:lstStyle/>
          <a:p>
            <a:r>
              <a:rPr lang="en-US" sz="8000" dirty="0" smtClean="0"/>
              <a:t>HEALTHY FOOD</a:t>
            </a:r>
            <a:endParaRPr lang="en-US" sz="8000" dirty="0"/>
          </a:p>
        </p:txBody>
      </p:sp>
      <p:pic>
        <p:nvPicPr>
          <p:cNvPr id="4" name="Picture 3" descr="Choose My Plate dot gov. Drawing of a place setting showing the correct serving sizes for fruits, grains, vegetables, protein, and dairy."/>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855" y="0"/>
            <a:ext cx="3762586" cy="31241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Text Placeholder 36867"/>
          <p:cNvPicPr>
            <a:picLocks noGrp="1" noChangeAspect="1"/>
          </p:cNvPicPr>
          <p:nvPr/>
        </p:nvPicPr>
        <p:blipFill>
          <a:blip r:embed="rId3"/>
          <a:stretch>
            <a:fillRect/>
          </a:stretch>
        </p:blipFill>
        <p:spPr>
          <a:xfrm>
            <a:off x="5105399" y="4254914"/>
            <a:ext cx="3401291" cy="237448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ln/>
        </p:spPr>
        <p:txBody>
          <a:bodyPr vert="horz" wrap="square" lIns="91440" tIns="45720" rIns="91440" bIns="45720" anchor="ctr"/>
          <a:lstStyle/>
          <a:p>
            <a:pPr eaLnBrk="1" hangingPunct="1"/>
            <a:r>
              <a:rPr dirty="0"/>
              <a:t>Guidelines For Better Sleep</a:t>
            </a:r>
          </a:p>
        </p:txBody>
      </p:sp>
      <p:sp>
        <p:nvSpPr>
          <p:cNvPr id="48131" name="Content Placeholder 2"/>
          <p:cNvSpPr>
            <a:spLocks noGrp="1"/>
          </p:cNvSpPr>
          <p:nvPr>
            <p:ph idx="1"/>
          </p:nvPr>
        </p:nvSpPr>
        <p:spPr>
          <a:xfrm>
            <a:off x="952500" y="1357313"/>
            <a:ext cx="7239000" cy="5440362"/>
          </a:xfrm>
          <a:ln/>
        </p:spPr>
        <p:txBody>
          <a:bodyPr vert="horz" wrap="square" lIns="91440" tIns="45720" rIns="91440" bIns="45720" anchor="t"/>
          <a:lstStyle/>
          <a:p>
            <a:pPr eaLnBrk="1" hangingPunct="1">
              <a:lnSpc>
                <a:spcPts val="3765"/>
              </a:lnSpc>
              <a:spcBef>
                <a:spcPct val="0"/>
              </a:spcBef>
              <a:spcAft>
                <a:spcPts val="1800"/>
              </a:spcAft>
            </a:pPr>
            <a:r>
              <a:rPr dirty="0"/>
              <a:t>Exercise regularly – but not within 2 hours of sleep</a:t>
            </a:r>
          </a:p>
          <a:p>
            <a:pPr eaLnBrk="1" hangingPunct="1">
              <a:lnSpc>
                <a:spcPts val="3765"/>
              </a:lnSpc>
              <a:spcBef>
                <a:spcPct val="0"/>
              </a:spcBef>
              <a:spcAft>
                <a:spcPts val="1800"/>
              </a:spcAft>
            </a:pPr>
            <a:r>
              <a:rPr dirty="0"/>
              <a:t>Avoid eating large meals just before going to sleep</a:t>
            </a:r>
          </a:p>
          <a:p>
            <a:pPr eaLnBrk="1" hangingPunct="1">
              <a:lnSpc>
                <a:spcPts val="3765"/>
              </a:lnSpc>
              <a:spcBef>
                <a:spcPct val="0"/>
              </a:spcBef>
              <a:spcAft>
                <a:spcPts val="1800"/>
              </a:spcAft>
            </a:pPr>
            <a:r>
              <a:rPr dirty="0"/>
              <a:t>Avoid caffeinated beverages, particularly after lunch</a:t>
            </a:r>
          </a:p>
          <a:p>
            <a:pPr eaLnBrk="1" hangingPunct="1">
              <a:lnSpc>
                <a:spcPts val="3765"/>
              </a:lnSpc>
              <a:spcBef>
                <a:spcPct val="0"/>
              </a:spcBef>
              <a:spcAft>
                <a:spcPts val="1800"/>
              </a:spcAft>
            </a:pPr>
            <a:r>
              <a:rPr dirty="0"/>
              <a:t>Avoid the use of alcohol and nicotine as these substances can disrupt sleep</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3"/>
          <p:cNvSpPr>
            <a:spLocks noGrp="1"/>
          </p:cNvSpPr>
          <p:nvPr>
            <p:ph type="title"/>
          </p:nvPr>
        </p:nvSpPr>
        <p:spPr>
          <a:ln/>
        </p:spPr>
        <p:txBody>
          <a:bodyPr vert="horz" wrap="square" lIns="91440" tIns="45720" rIns="91440" bIns="45720" anchor="ctr">
            <a:normAutofit fontScale="90000"/>
          </a:bodyPr>
          <a:lstStyle/>
          <a:p>
            <a:pPr eaLnBrk="1" hangingPunct="1"/>
            <a:r>
              <a:rPr dirty="0"/>
              <a:t>Environmental Factors Impacting Sleep</a:t>
            </a:r>
          </a:p>
        </p:txBody>
      </p:sp>
      <p:sp>
        <p:nvSpPr>
          <p:cNvPr id="49155" name="Content Placeholder 4"/>
          <p:cNvSpPr>
            <a:spLocks noGrp="1"/>
          </p:cNvSpPr>
          <p:nvPr>
            <p:ph idx="1"/>
          </p:nvPr>
        </p:nvSpPr>
        <p:spPr>
          <a:xfrm>
            <a:off x="457200" y="1600200"/>
            <a:ext cx="8229600" cy="4895850"/>
          </a:xfrm>
          <a:ln/>
        </p:spPr>
        <p:txBody>
          <a:bodyPr vert="horz" wrap="square" lIns="91440" tIns="45720" rIns="91440" bIns="45720" anchor="t"/>
          <a:lstStyle/>
          <a:p>
            <a:pPr eaLnBrk="1" hangingPunct="1">
              <a:lnSpc>
                <a:spcPts val="3865"/>
              </a:lnSpc>
              <a:spcBef>
                <a:spcPct val="0"/>
              </a:spcBef>
              <a:spcAft>
                <a:spcPts val="1800"/>
              </a:spcAft>
            </a:pPr>
            <a:r>
              <a:rPr dirty="0"/>
              <a:t>Light – exposure to light inhibits ability to fall asleep and bright light in the morning can shorten sleep </a:t>
            </a:r>
          </a:p>
          <a:p>
            <a:pPr eaLnBrk="1" hangingPunct="1">
              <a:lnSpc>
                <a:spcPts val="3865"/>
              </a:lnSpc>
              <a:spcBef>
                <a:spcPct val="0"/>
              </a:spcBef>
              <a:spcAft>
                <a:spcPts val="1800"/>
              </a:spcAft>
            </a:pPr>
            <a:r>
              <a:rPr dirty="0"/>
              <a:t>Noise – traffic, TV, music, phones, and computers can disturb sleep</a:t>
            </a:r>
          </a:p>
          <a:p>
            <a:pPr eaLnBrk="1" hangingPunct="1">
              <a:lnSpc>
                <a:spcPts val="3865"/>
              </a:lnSpc>
              <a:spcBef>
                <a:spcPct val="0"/>
              </a:spcBef>
              <a:spcAft>
                <a:spcPts val="1800"/>
              </a:spcAft>
            </a:pPr>
            <a:r>
              <a:rPr dirty="0"/>
              <a:t>Bed sharing </a:t>
            </a:r>
          </a:p>
          <a:p>
            <a:pPr eaLnBrk="1" hangingPunct="1">
              <a:lnSpc>
                <a:spcPts val="3865"/>
              </a:lnSpc>
              <a:spcBef>
                <a:spcPct val="0"/>
              </a:spcBef>
              <a:spcAft>
                <a:spcPts val="1800"/>
              </a:spcAft>
            </a:pPr>
            <a:r>
              <a:rPr dirty="0"/>
              <a:t>Room temperature (too hot or too cold can inhibit sleep)</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Content Placeholder 106"/>
          <p:cNvPicPr>
            <a:picLocks noGrp="1" noChangeAspect="1"/>
          </p:cNvPicPr>
          <p:nvPr>
            <p:ph idx="1"/>
          </p:nvPr>
        </p:nvPicPr>
        <p:blipFill>
          <a:blip r:embed="rId2"/>
          <a:stretch>
            <a:fillRect/>
          </a:stretch>
        </p:blipFill>
        <p:spPr>
          <a:xfrm>
            <a:off x="1597025" y="1600200"/>
            <a:ext cx="5949315" cy="4526280"/>
          </a:xfrm>
          <a:prstGeom prst="rect">
            <a:avLst/>
          </a:prstGeom>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6145"/>
          <p:cNvSpPr txBox="1"/>
          <p:nvPr/>
        </p:nvSpPr>
        <p:spPr>
          <a:xfrm>
            <a:off x="3651250" y="4699000"/>
            <a:ext cx="1920875" cy="822325"/>
          </a:xfrm>
          <a:prstGeom prst="rect">
            <a:avLst/>
          </a:prstGeom>
          <a:noFill/>
          <a:ln w="9525">
            <a:noFill/>
          </a:ln>
        </p:spPr>
        <p:txBody>
          <a:bodyPr>
            <a:spAutoFit/>
          </a:bodyPr>
          <a:lstStyle/>
          <a:p>
            <a:pPr lvl="0" algn="ctr" eaLnBrk="1" hangingPunct="1">
              <a:spcBef>
                <a:spcPct val="50000"/>
              </a:spcBef>
              <a:buClr>
                <a:srgbClr val="000000"/>
              </a:buClr>
            </a:pPr>
            <a:r>
              <a:rPr lang="en-GB" altLang="x-none" sz="2400">
                <a:latin typeface="Arial" panose="020B0604020202020204" pitchFamily="34" charset="0"/>
                <a:ea typeface="Arial" panose="020B0604020202020204" pitchFamily="34" charset="0"/>
              </a:rPr>
              <a:t>For</a:t>
            </a:r>
            <a:br>
              <a:rPr lang="en-GB" altLang="x-none" sz="2400">
                <a:latin typeface="Arial" panose="020B0604020202020204" pitchFamily="34" charset="0"/>
                <a:ea typeface="Arial" panose="020B0604020202020204" pitchFamily="34" charset="0"/>
              </a:rPr>
            </a:br>
            <a:r>
              <a:rPr lang="en-GB" altLang="x-none" sz="2400">
                <a:latin typeface="Arial" panose="020B0604020202020204" pitchFamily="34" charset="0"/>
                <a:ea typeface="Arial" panose="020B0604020202020204" pitchFamily="34" charset="0"/>
              </a:rPr>
              <a:t>energy</a:t>
            </a:r>
          </a:p>
        </p:txBody>
      </p:sp>
      <p:sp>
        <p:nvSpPr>
          <p:cNvPr id="6147" name="Text Box 6146"/>
          <p:cNvSpPr txBox="1"/>
          <p:nvPr/>
        </p:nvSpPr>
        <p:spPr>
          <a:xfrm>
            <a:off x="936625" y="4699000"/>
            <a:ext cx="1920875" cy="822325"/>
          </a:xfrm>
          <a:prstGeom prst="rect">
            <a:avLst/>
          </a:prstGeom>
          <a:noFill/>
          <a:ln w="9525">
            <a:noFill/>
          </a:ln>
        </p:spPr>
        <p:txBody>
          <a:bodyPr>
            <a:spAutoFit/>
          </a:bodyPr>
          <a:lstStyle/>
          <a:p>
            <a:pPr lvl="0" algn="ctr" eaLnBrk="1" hangingPunct="1">
              <a:spcBef>
                <a:spcPct val="50000"/>
              </a:spcBef>
              <a:buClr>
                <a:srgbClr val="000000"/>
              </a:buClr>
            </a:pPr>
            <a:r>
              <a:rPr lang="en-GB" altLang="x-none" sz="2400">
                <a:latin typeface="Arial" panose="020B0604020202020204" pitchFamily="34" charset="0"/>
                <a:ea typeface="Arial" panose="020B0604020202020204" pitchFamily="34" charset="0"/>
              </a:rPr>
              <a:t>For</a:t>
            </a:r>
            <a:br>
              <a:rPr lang="en-GB" altLang="x-none" sz="2400">
                <a:latin typeface="Arial" panose="020B0604020202020204" pitchFamily="34" charset="0"/>
                <a:ea typeface="Arial" panose="020B0604020202020204" pitchFamily="34" charset="0"/>
              </a:rPr>
            </a:br>
            <a:r>
              <a:rPr lang="en-GB" altLang="x-none" sz="2400">
                <a:latin typeface="Arial" panose="020B0604020202020204" pitchFamily="34" charset="0"/>
                <a:ea typeface="Arial" panose="020B0604020202020204" pitchFamily="34" charset="0"/>
              </a:rPr>
              <a:t>energy</a:t>
            </a:r>
          </a:p>
        </p:txBody>
      </p:sp>
      <p:sp>
        <p:nvSpPr>
          <p:cNvPr id="6148" name="Text Box 6147"/>
          <p:cNvSpPr txBox="1"/>
          <p:nvPr/>
        </p:nvSpPr>
        <p:spPr>
          <a:xfrm>
            <a:off x="6286500" y="4699000"/>
            <a:ext cx="1920875" cy="822325"/>
          </a:xfrm>
          <a:prstGeom prst="rect">
            <a:avLst/>
          </a:prstGeom>
          <a:noFill/>
          <a:ln w="9525">
            <a:noFill/>
          </a:ln>
        </p:spPr>
        <p:txBody>
          <a:bodyPr>
            <a:spAutoFit/>
          </a:bodyPr>
          <a:lstStyle/>
          <a:p>
            <a:pPr lvl="0" algn="ctr" eaLnBrk="1" hangingPunct="1">
              <a:spcBef>
                <a:spcPct val="50000"/>
              </a:spcBef>
              <a:buClr>
                <a:srgbClr val="000000"/>
              </a:buClr>
            </a:pPr>
            <a:r>
              <a:rPr lang="en-GB" altLang="x-none" sz="2400">
                <a:latin typeface="Arial" panose="020B0604020202020204" pitchFamily="34" charset="0"/>
                <a:ea typeface="Arial" panose="020B0604020202020204" pitchFamily="34" charset="0"/>
              </a:rPr>
              <a:t>Prevents</a:t>
            </a:r>
            <a:br>
              <a:rPr lang="en-GB" altLang="x-none" sz="2400">
                <a:latin typeface="Arial" panose="020B0604020202020204" pitchFamily="34" charset="0"/>
                <a:ea typeface="Arial" panose="020B0604020202020204" pitchFamily="34" charset="0"/>
              </a:rPr>
            </a:br>
            <a:r>
              <a:rPr lang="en-GB" altLang="x-none" sz="2400">
                <a:latin typeface="Arial" panose="020B0604020202020204" pitchFamily="34" charset="0"/>
                <a:ea typeface="Arial" panose="020B0604020202020204" pitchFamily="34" charset="0"/>
              </a:rPr>
              <a:t>constipation</a:t>
            </a:r>
          </a:p>
        </p:txBody>
      </p:sp>
      <p:sp>
        <p:nvSpPr>
          <p:cNvPr id="6149" name="Text Box 6148"/>
          <p:cNvSpPr txBox="1"/>
          <p:nvPr/>
        </p:nvSpPr>
        <p:spPr>
          <a:xfrm>
            <a:off x="3219450" y="2800350"/>
            <a:ext cx="2719388" cy="603250"/>
          </a:xfrm>
          <a:prstGeom prst="rect">
            <a:avLst/>
          </a:prstGeom>
          <a:noFill/>
          <a:ln w="38100" cap="flat" cmpd="sng">
            <a:solidFill>
              <a:schemeClr val="accent2"/>
            </a:solidFill>
            <a:prstDash val="solid"/>
            <a:miter/>
            <a:headEnd type="none" w="med" len="med"/>
            <a:tailEnd type="none" w="med" len="med"/>
          </a:ln>
        </p:spPr>
        <p:txBody>
          <a:bodyPr wrap="none" anchor="t">
            <a:spAutoFit/>
          </a:bodyPr>
          <a:lstStyle/>
          <a:p>
            <a:pPr lvl="0" algn="ctr" eaLnBrk="1" hangingPunct="1"/>
            <a:r>
              <a:rPr lang="en-GB" altLang="x-none" sz="3100">
                <a:latin typeface="Arial" panose="020B0604020202020204" pitchFamily="34" charset="0"/>
                <a:ea typeface="Arial" panose="020B0604020202020204" pitchFamily="34" charset="0"/>
              </a:rPr>
              <a:t>carbohydrates</a:t>
            </a:r>
            <a:endParaRPr sz="3100">
              <a:latin typeface="Arial" panose="020B0604020202020204" pitchFamily="34" charset="0"/>
              <a:ea typeface="Arial" panose="020B0604020202020204" pitchFamily="34" charset="0"/>
            </a:endParaRPr>
          </a:p>
        </p:txBody>
      </p:sp>
      <p:sp>
        <p:nvSpPr>
          <p:cNvPr id="6150" name="Text Box 6149"/>
          <p:cNvSpPr txBox="1"/>
          <p:nvPr/>
        </p:nvSpPr>
        <p:spPr>
          <a:xfrm>
            <a:off x="954088" y="6224588"/>
            <a:ext cx="1920875" cy="519112"/>
          </a:xfrm>
          <a:prstGeom prst="rect">
            <a:avLst/>
          </a:prstGeom>
          <a:noFill/>
          <a:ln w="9525">
            <a:noFill/>
          </a:ln>
        </p:spPr>
        <p:txBody>
          <a:bodyPr>
            <a:spAutoFit/>
          </a:bodyPr>
          <a:lstStyle/>
          <a:p>
            <a:pPr lvl="0" algn="ctr" eaLnBrk="1" hangingPunct="1">
              <a:spcBef>
                <a:spcPct val="50000"/>
              </a:spcBef>
              <a:buClr>
                <a:srgbClr val="000000"/>
              </a:buClr>
            </a:pPr>
            <a:r>
              <a:rPr lang="en-GB" altLang="x-none" sz="2800">
                <a:latin typeface="Arial" panose="020B0604020202020204" pitchFamily="34" charset="0"/>
                <a:ea typeface="Arial" panose="020B0604020202020204" pitchFamily="34" charset="0"/>
              </a:rPr>
              <a:t>sugar</a:t>
            </a:r>
          </a:p>
        </p:txBody>
      </p:sp>
      <p:sp>
        <p:nvSpPr>
          <p:cNvPr id="6151" name="Text Box 6150"/>
          <p:cNvSpPr txBox="1"/>
          <p:nvPr/>
        </p:nvSpPr>
        <p:spPr>
          <a:xfrm>
            <a:off x="3636963" y="6224588"/>
            <a:ext cx="1920875" cy="519112"/>
          </a:xfrm>
          <a:prstGeom prst="rect">
            <a:avLst/>
          </a:prstGeom>
          <a:noFill/>
          <a:ln w="9525">
            <a:noFill/>
          </a:ln>
        </p:spPr>
        <p:txBody>
          <a:bodyPr>
            <a:spAutoFit/>
          </a:bodyPr>
          <a:lstStyle/>
          <a:p>
            <a:pPr lvl="0" algn="ctr" eaLnBrk="1" hangingPunct="1">
              <a:spcBef>
                <a:spcPct val="50000"/>
              </a:spcBef>
              <a:buClr>
                <a:srgbClr val="000000"/>
              </a:buClr>
            </a:pPr>
            <a:r>
              <a:rPr lang="en-GB" altLang="x-none" sz="2800">
                <a:latin typeface="Arial" panose="020B0604020202020204" pitchFamily="34" charset="0"/>
                <a:ea typeface="Arial" panose="020B0604020202020204" pitchFamily="34" charset="0"/>
              </a:rPr>
              <a:t>starch</a:t>
            </a:r>
          </a:p>
        </p:txBody>
      </p:sp>
      <p:sp>
        <p:nvSpPr>
          <p:cNvPr id="6152" name="Text Box 6151"/>
          <p:cNvSpPr txBox="1"/>
          <p:nvPr/>
        </p:nvSpPr>
        <p:spPr>
          <a:xfrm>
            <a:off x="6303963" y="6224588"/>
            <a:ext cx="1920875" cy="519112"/>
          </a:xfrm>
          <a:prstGeom prst="rect">
            <a:avLst/>
          </a:prstGeom>
          <a:noFill/>
          <a:ln w="9525">
            <a:noFill/>
          </a:ln>
        </p:spPr>
        <p:txBody>
          <a:bodyPr>
            <a:spAutoFit/>
          </a:bodyPr>
          <a:lstStyle/>
          <a:p>
            <a:pPr lvl="0" algn="ctr" eaLnBrk="1" hangingPunct="1">
              <a:spcBef>
                <a:spcPct val="50000"/>
              </a:spcBef>
              <a:buClr>
                <a:srgbClr val="000000"/>
              </a:buClr>
            </a:pPr>
            <a:r>
              <a:rPr lang="en-GB" altLang="x-none" sz="2800">
                <a:latin typeface="Arial" panose="020B0604020202020204" pitchFamily="34" charset="0"/>
                <a:ea typeface="Arial" panose="020B0604020202020204" pitchFamily="34" charset="0"/>
              </a:rPr>
              <a:t>fibre</a:t>
            </a:r>
          </a:p>
        </p:txBody>
      </p:sp>
      <p:sp>
        <p:nvSpPr>
          <p:cNvPr id="6153" name="Text Box 6152"/>
          <p:cNvSpPr txBox="1"/>
          <p:nvPr/>
        </p:nvSpPr>
        <p:spPr>
          <a:xfrm>
            <a:off x="539750" y="1731963"/>
            <a:ext cx="7689850" cy="946150"/>
          </a:xfrm>
          <a:prstGeom prst="rect">
            <a:avLst/>
          </a:prstGeom>
          <a:noFill/>
          <a:ln w="9525">
            <a:noFill/>
          </a:ln>
        </p:spPr>
        <p:txBody>
          <a:bodyPr>
            <a:spAutoFit/>
          </a:bodyPr>
          <a:lstStyle/>
          <a:p>
            <a:pPr lvl="0" eaLnBrk="1" hangingPunct="1"/>
            <a:r>
              <a:rPr lang="en-IE" altLang="x-none" sz="2800">
                <a:latin typeface="Arial" panose="020B0604020202020204" pitchFamily="34" charset="0"/>
                <a:ea typeface="Arial" panose="020B0604020202020204" pitchFamily="34" charset="0"/>
              </a:rPr>
              <a:t>A balanced diet contains all the food types in the right amounts to stay healthy. </a:t>
            </a:r>
          </a:p>
        </p:txBody>
      </p:sp>
      <p:pic>
        <p:nvPicPr>
          <p:cNvPr id="6154" name="Picture 6153" descr="dreamstime_2990793"/>
          <p:cNvPicPr>
            <a:picLocks noChangeAspect="1"/>
          </p:cNvPicPr>
          <p:nvPr/>
        </p:nvPicPr>
        <p:blipFill>
          <a:blip r:embed="rId2"/>
          <a:stretch>
            <a:fillRect/>
          </a:stretch>
        </p:blipFill>
        <p:spPr>
          <a:xfrm>
            <a:off x="914400" y="3751263"/>
            <a:ext cx="1957388" cy="2395537"/>
          </a:xfrm>
          <a:prstGeom prst="rect">
            <a:avLst/>
          </a:prstGeom>
          <a:noFill/>
          <a:ln w="9525">
            <a:noFill/>
          </a:ln>
        </p:spPr>
      </p:pic>
      <p:pic>
        <p:nvPicPr>
          <p:cNvPr id="6155" name="Picture 6154" descr="iStock_000002791697Medium"/>
          <p:cNvPicPr>
            <a:picLocks noChangeAspect="1"/>
          </p:cNvPicPr>
          <p:nvPr/>
        </p:nvPicPr>
        <p:blipFill>
          <a:blip r:embed="rId3"/>
          <a:stretch>
            <a:fillRect/>
          </a:stretch>
        </p:blipFill>
        <p:spPr>
          <a:xfrm>
            <a:off x="3621088" y="3751263"/>
            <a:ext cx="2024062" cy="2408237"/>
          </a:xfrm>
          <a:prstGeom prst="rect">
            <a:avLst/>
          </a:prstGeom>
          <a:noFill/>
          <a:ln w="9525">
            <a:noFill/>
          </a:ln>
        </p:spPr>
      </p:pic>
      <p:pic>
        <p:nvPicPr>
          <p:cNvPr id="6156" name="Picture 6155" descr="dreamstime_4406221"/>
          <p:cNvPicPr>
            <a:picLocks noChangeAspect="1"/>
          </p:cNvPicPr>
          <p:nvPr/>
        </p:nvPicPr>
        <p:blipFill>
          <a:blip r:embed="rId4"/>
          <a:stretch>
            <a:fillRect/>
          </a:stretch>
        </p:blipFill>
        <p:spPr>
          <a:xfrm>
            <a:off x="6327775" y="3751263"/>
            <a:ext cx="1895475" cy="2395537"/>
          </a:xfrm>
          <a:prstGeom prst="rect">
            <a:avLst/>
          </a:prstGeom>
          <a:noFill/>
          <a:ln w="9525">
            <a:noFill/>
          </a:ln>
        </p:spPr>
      </p:pic>
      <p:sp>
        <p:nvSpPr>
          <p:cNvPr id="6161" name="Straight Connector 6160"/>
          <p:cNvSpPr/>
          <p:nvPr/>
        </p:nvSpPr>
        <p:spPr>
          <a:xfrm flipH="1">
            <a:off x="1981200" y="3048000"/>
            <a:ext cx="1219200" cy="609600"/>
          </a:xfrm>
          <a:prstGeom prst="line">
            <a:avLst/>
          </a:prstGeom>
          <a:ln w="38100" cap="flat" cmpd="sng">
            <a:solidFill>
              <a:schemeClr val="accent2"/>
            </a:solidFill>
            <a:prstDash val="solid"/>
            <a:headEnd type="none" w="med" len="med"/>
            <a:tailEnd type="triangle" w="med" len="med"/>
          </a:ln>
        </p:spPr>
      </p:sp>
      <p:sp>
        <p:nvSpPr>
          <p:cNvPr id="6162" name="Straight Connector 6161"/>
          <p:cNvSpPr/>
          <p:nvPr/>
        </p:nvSpPr>
        <p:spPr>
          <a:xfrm>
            <a:off x="5943600" y="3048000"/>
            <a:ext cx="1371600" cy="609600"/>
          </a:xfrm>
          <a:prstGeom prst="line">
            <a:avLst/>
          </a:prstGeom>
          <a:ln w="38100" cap="flat" cmpd="sng">
            <a:solidFill>
              <a:schemeClr val="accent2"/>
            </a:solidFill>
            <a:prstDash val="solid"/>
            <a:headEnd type="none" w="med" len="med"/>
            <a:tailEnd type="triangle" w="med" len="med"/>
          </a:ln>
        </p:spPr>
      </p:sp>
      <p:sp>
        <p:nvSpPr>
          <p:cNvPr id="6163" name="Straight Connector 6162"/>
          <p:cNvSpPr/>
          <p:nvPr/>
        </p:nvSpPr>
        <p:spPr>
          <a:xfrm flipH="1">
            <a:off x="4572000" y="3429000"/>
            <a:ext cx="0" cy="381000"/>
          </a:xfrm>
          <a:prstGeom prst="line">
            <a:avLst/>
          </a:prstGeom>
          <a:ln w="38100" cap="flat" cmpd="sng">
            <a:solidFill>
              <a:schemeClr val="accent2"/>
            </a:solidFill>
            <a:prstDash val="solid"/>
            <a:headEnd type="none" w="med" len="med"/>
            <a:tailEnd type="triangle" w="med" len="med"/>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615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1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155"/>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15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7" grpId="0"/>
      <p:bldP spid="61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8193"/>
          <p:cNvSpPr txBox="1"/>
          <p:nvPr/>
        </p:nvSpPr>
        <p:spPr>
          <a:xfrm>
            <a:off x="3622675" y="4013200"/>
            <a:ext cx="2168525" cy="1373188"/>
          </a:xfrm>
          <a:prstGeom prst="rect">
            <a:avLst/>
          </a:prstGeom>
          <a:noFill/>
          <a:ln w="9525">
            <a:noFill/>
          </a:ln>
        </p:spPr>
        <p:txBody>
          <a:bodyPr>
            <a:spAutoFit/>
          </a:bodyPr>
          <a:lstStyle/>
          <a:p>
            <a:pPr lvl="0" algn="ctr" eaLnBrk="1" hangingPunct="1">
              <a:spcBef>
                <a:spcPct val="50000"/>
              </a:spcBef>
              <a:buClr>
                <a:srgbClr val="000000"/>
              </a:buClr>
            </a:pPr>
            <a:r>
              <a:rPr lang="en-GB" altLang="x-none" sz="2800">
                <a:latin typeface="Arial" panose="020B0604020202020204" pitchFamily="34" charset="0"/>
                <a:ea typeface="Arial" panose="020B0604020202020204" pitchFamily="34" charset="0"/>
              </a:rPr>
              <a:t>For</a:t>
            </a:r>
            <a:br>
              <a:rPr lang="en-GB" altLang="x-none" sz="2800">
                <a:latin typeface="Arial" panose="020B0604020202020204" pitchFamily="34" charset="0"/>
                <a:ea typeface="Arial" panose="020B0604020202020204" pitchFamily="34" charset="0"/>
              </a:rPr>
            </a:br>
            <a:r>
              <a:rPr lang="en-GB" altLang="x-none" sz="2800">
                <a:latin typeface="Arial" panose="020B0604020202020204" pitchFamily="34" charset="0"/>
                <a:ea typeface="Arial" panose="020B0604020202020204" pitchFamily="34" charset="0"/>
              </a:rPr>
              <a:t>energy and insulation</a:t>
            </a:r>
          </a:p>
        </p:txBody>
      </p:sp>
      <p:sp>
        <p:nvSpPr>
          <p:cNvPr id="8195" name="Text Box 8194"/>
          <p:cNvSpPr txBox="1"/>
          <p:nvPr/>
        </p:nvSpPr>
        <p:spPr>
          <a:xfrm>
            <a:off x="4181475" y="2836863"/>
            <a:ext cx="795338" cy="557212"/>
          </a:xfrm>
          <a:prstGeom prst="rect">
            <a:avLst/>
          </a:prstGeom>
          <a:noFill/>
          <a:ln w="38100" cap="flat" cmpd="sng">
            <a:solidFill>
              <a:schemeClr val="folHlink"/>
            </a:solidFill>
            <a:prstDash val="solid"/>
            <a:miter/>
            <a:headEnd type="none" w="med" len="med"/>
            <a:tailEnd type="none" w="med" len="med"/>
          </a:ln>
        </p:spPr>
        <p:txBody>
          <a:bodyPr wrap="none" anchor="t">
            <a:spAutoFit/>
          </a:bodyPr>
          <a:lstStyle/>
          <a:p>
            <a:pPr lvl="0" algn="ctr" eaLnBrk="1" hangingPunct="1"/>
            <a:r>
              <a:rPr lang="en-GB" altLang="x-none" sz="2800">
                <a:latin typeface="Arial" panose="020B0604020202020204" pitchFamily="34" charset="0"/>
                <a:ea typeface="Arial" panose="020B0604020202020204" pitchFamily="34" charset="0"/>
              </a:rPr>
              <a:t>fats</a:t>
            </a:r>
            <a:endParaRPr sz="2800">
              <a:latin typeface="Arial" panose="020B0604020202020204" pitchFamily="34" charset="0"/>
              <a:ea typeface="Arial" panose="020B0604020202020204" pitchFamily="34" charset="0"/>
            </a:endParaRPr>
          </a:p>
        </p:txBody>
      </p:sp>
      <p:sp>
        <p:nvSpPr>
          <p:cNvPr id="8196" name="Text Box 8195"/>
          <p:cNvSpPr txBox="1"/>
          <p:nvPr/>
        </p:nvSpPr>
        <p:spPr>
          <a:xfrm>
            <a:off x="539750" y="1731963"/>
            <a:ext cx="7689850" cy="946150"/>
          </a:xfrm>
          <a:prstGeom prst="rect">
            <a:avLst/>
          </a:prstGeom>
          <a:noFill/>
          <a:ln w="9525">
            <a:noFill/>
          </a:ln>
        </p:spPr>
        <p:txBody>
          <a:bodyPr>
            <a:spAutoFit/>
          </a:bodyPr>
          <a:lstStyle/>
          <a:p>
            <a:pPr lvl="0" eaLnBrk="1" hangingPunct="1"/>
            <a:r>
              <a:rPr lang="en-IE" altLang="x-none" sz="2800">
                <a:latin typeface="Arial" panose="020B0604020202020204" pitchFamily="34" charset="0"/>
                <a:ea typeface="Arial" panose="020B0604020202020204" pitchFamily="34" charset="0"/>
              </a:rPr>
              <a:t>A balanced diet contains all the food types in the right amounts to stay healthy. </a:t>
            </a:r>
          </a:p>
        </p:txBody>
      </p:sp>
      <p:pic>
        <p:nvPicPr>
          <p:cNvPr id="8197" name="Picture 8196" descr="iStock_000004061264Medium"/>
          <p:cNvPicPr>
            <a:picLocks noChangeAspect="1"/>
          </p:cNvPicPr>
          <p:nvPr/>
        </p:nvPicPr>
        <p:blipFill>
          <a:blip r:embed="rId2"/>
          <a:stretch>
            <a:fillRect/>
          </a:stretch>
        </p:blipFill>
        <p:spPr>
          <a:xfrm>
            <a:off x="1360488" y="3756025"/>
            <a:ext cx="3402012" cy="2554288"/>
          </a:xfrm>
          <a:prstGeom prst="rect">
            <a:avLst/>
          </a:prstGeom>
          <a:noFill/>
          <a:ln w="9525">
            <a:noFill/>
          </a:ln>
        </p:spPr>
      </p:pic>
      <p:pic>
        <p:nvPicPr>
          <p:cNvPr id="8198" name="Picture 8197" descr="dreamstime_3457237"/>
          <p:cNvPicPr>
            <a:picLocks noChangeAspect="1"/>
          </p:cNvPicPr>
          <p:nvPr/>
        </p:nvPicPr>
        <p:blipFill>
          <a:blip r:embed="rId3"/>
          <a:stretch>
            <a:fillRect/>
          </a:stretch>
        </p:blipFill>
        <p:spPr>
          <a:xfrm>
            <a:off x="4697413" y="3756025"/>
            <a:ext cx="3614737" cy="2408238"/>
          </a:xfrm>
          <a:prstGeom prst="rect">
            <a:avLst/>
          </a:prstGeom>
          <a:noFill/>
          <a:ln w="9525">
            <a:noFill/>
          </a:ln>
        </p:spPr>
      </p:pic>
      <p:sp>
        <p:nvSpPr>
          <p:cNvPr id="8199" name="Straight Connector 8198"/>
          <p:cNvSpPr/>
          <p:nvPr/>
        </p:nvSpPr>
        <p:spPr>
          <a:xfrm>
            <a:off x="4572000" y="3429000"/>
            <a:ext cx="0" cy="304800"/>
          </a:xfrm>
          <a:prstGeom prst="line">
            <a:avLst/>
          </a:prstGeom>
          <a:ln w="57150" cap="flat" cmpd="sng">
            <a:solidFill>
              <a:schemeClr val="folHlink"/>
            </a:solidFill>
            <a:prstDash val="solid"/>
            <a:headEnd type="none" w="med" len="med"/>
            <a:tailEnd type="triangle" w="med" len="med"/>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819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198"/>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CARBOHYDRATES</a:t>
            </a:r>
            <a:endParaRPr lang="en-US" dirty="0"/>
          </a:p>
        </p:txBody>
      </p:sp>
      <p:sp>
        <p:nvSpPr>
          <p:cNvPr id="3" name="Content Placeholder 2"/>
          <p:cNvSpPr>
            <a:spLocks noGrp="1"/>
          </p:cNvSpPr>
          <p:nvPr>
            <p:ph idx="1"/>
          </p:nvPr>
        </p:nvSpPr>
        <p:spPr/>
        <p:txBody>
          <a:bodyPr>
            <a:normAutofit/>
          </a:bodyPr>
          <a:lstStyle/>
          <a:p>
            <a:pPr marL="0" indent="0">
              <a:buNone/>
            </a:pPr>
            <a:r>
              <a:rPr lang="en-US" sz="3600" dirty="0" smtClean="0"/>
              <a:t>*** What </a:t>
            </a:r>
            <a:r>
              <a:rPr lang="en-US" sz="3600" dirty="0"/>
              <a:t>are the types of </a:t>
            </a:r>
            <a:r>
              <a:rPr lang="en-US" sz="3600" dirty="0" smtClean="0"/>
              <a:t>carbohydrates ? There </a:t>
            </a:r>
            <a:r>
              <a:rPr lang="en-US" sz="3600" dirty="0"/>
              <a:t>are two main types of </a:t>
            </a:r>
            <a:r>
              <a:rPr lang="en-US" sz="3600" dirty="0" smtClean="0"/>
              <a:t>carbohydrates:</a:t>
            </a:r>
          </a:p>
          <a:p>
            <a:r>
              <a:rPr lang="en-US" sz="3600" dirty="0" smtClean="0"/>
              <a:t>Complex </a:t>
            </a:r>
            <a:r>
              <a:rPr lang="en-US" sz="3600" dirty="0"/>
              <a:t>carbohydrates</a:t>
            </a:r>
            <a:br>
              <a:rPr lang="en-US" sz="3600" dirty="0"/>
            </a:br>
            <a:endParaRPr lang="en-US" sz="3600" dirty="0" smtClean="0"/>
          </a:p>
          <a:p>
            <a:r>
              <a:rPr lang="en-US" sz="3600" dirty="0" smtClean="0"/>
              <a:t>Simple </a:t>
            </a:r>
            <a:r>
              <a:rPr lang="en-US" sz="3600" dirty="0"/>
              <a:t>carbohydrates</a:t>
            </a:r>
            <a:br>
              <a:rPr lang="en-US" sz="3600" dirty="0"/>
            </a:br>
            <a:endParaRPr lang="en-US" sz="36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TotalTime>
  <Words>2513</Words>
  <Application>Microsoft Office PowerPoint</Application>
  <PresentationFormat>On-screen Show (4:3)</PresentationFormat>
  <Paragraphs>398</Paragraphs>
  <Slides>62</Slides>
  <Notes>0</Notes>
  <HiddenSlides>0</HiddenSlides>
  <MMClips>1</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 Balanced diet for better HEALTH  </vt:lpstr>
      <vt:lpstr>PowerPoint Presentation</vt:lpstr>
      <vt:lpstr>PowerPoint Presentation</vt:lpstr>
      <vt:lpstr>PowerPoint Presentation</vt:lpstr>
      <vt:lpstr>Ways To Acheive a Healthy Wealthy Life </vt:lpstr>
      <vt:lpstr>WHAT TO EAT????</vt:lpstr>
      <vt:lpstr>PowerPoint Presentation</vt:lpstr>
      <vt:lpstr>PowerPoint Presentation</vt:lpstr>
      <vt:lpstr>CARBOHYDRATES</vt:lpstr>
      <vt:lpstr>FATS</vt:lpstr>
      <vt:lpstr>PROTEINS</vt:lpstr>
      <vt:lpstr>Vitamins and Minerals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Healthy Eating Myths </vt:lpstr>
      <vt:lpstr>Healthy Eating Myths </vt:lpstr>
      <vt:lpstr>Healthy Eating Myths </vt:lpstr>
      <vt:lpstr>Healthy Eating Myths </vt:lpstr>
      <vt:lpstr>TO SUMMARIZE</vt:lpstr>
      <vt:lpstr>DAILY EXERCISE</vt:lpstr>
      <vt:lpstr>REGULAR EXERCISE</vt:lpstr>
      <vt:lpstr>WHAT TO DO?????</vt:lpstr>
      <vt:lpstr>PowerPoint Presentation</vt:lpstr>
      <vt:lpstr>PowerPoint Presentation</vt:lpstr>
      <vt:lpstr>PowerPoint Presentation</vt:lpstr>
      <vt:lpstr>PowerPoint Presentation</vt:lpstr>
      <vt:lpstr>PowerPoint Presentation</vt:lpstr>
      <vt:lpstr>SO..LETS LOOK AT ADVANTAGES OF SPORTS</vt:lpstr>
      <vt:lpstr>BMI...</vt:lpstr>
      <vt:lpstr>WHAT IS BMI ????</vt:lpstr>
      <vt:lpstr>PowerPoint Presentation</vt:lpstr>
      <vt:lpstr>PowerPoint Presentation</vt:lpstr>
      <vt:lpstr>GOOD THOUGHTS</vt:lpstr>
      <vt:lpstr>Becoming A Positive Thinker</vt:lpstr>
      <vt:lpstr>PowerPoint Presentation</vt:lpstr>
      <vt:lpstr>Negative Thinking And Pessimism</vt:lpstr>
      <vt:lpstr>Adopting Positive Habits</vt:lpstr>
      <vt:lpstr>When Faced With Worry, Strategize…</vt:lpstr>
      <vt:lpstr>Your Thinking Style And Your Health</vt:lpstr>
      <vt:lpstr>Conquering Negative Thoughts</vt:lpstr>
      <vt:lpstr>SLEEP MANAGEMENT</vt:lpstr>
      <vt:lpstr>To Get a Good Night’s Sleep – Practice Good Sleep Hygiene!</vt:lpstr>
      <vt:lpstr>Guidelines For Better Sleep</vt:lpstr>
      <vt:lpstr>Environmental Factors Impacting Sleep</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dell</dc:creator>
  <cp:lastModifiedBy>Admin</cp:lastModifiedBy>
  <cp:revision>6</cp:revision>
  <cp:lastPrinted>2021-08-14T05:31:28Z</cp:lastPrinted>
  <dcterms:created xsi:type="dcterms:W3CDTF">2017-12-21T04:12:51Z</dcterms:created>
  <dcterms:modified xsi:type="dcterms:W3CDTF">2021-08-14T05:31:48Z</dcterms:modified>
</cp:coreProperties>
</file>