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2" r:id="rId2"/>
    <p:sldId id="263" r:id="rId3"/>
    <p:sldId id="264" r:id="rId4"/>
    <p:sldId id="265" r:id="rId5"/>
    <p:sldId id="266" r:id="rId6"/>
    <p:sldId id="256" r:id="rId7"/>
    <p:sldId id="267" r:id="rId8"/>
    <p:sldId id="268" r:id="rId9"/>
    <p:sldId id="269" r:id="rId10"/>
    <p:sldId id="270" r:id="rId11"/>
    <p:sldId id="271" r:id="rId12"/>
    <p:sldId id="272" r:id="rId13"/>
    <p:sldId id="257" r:id="rId14"/>
    <p:sldId id="273" r:id="rId15"/>
    <p:sldId id="274" r:id="rId16"/>
    <p:sldId id="258" r:id="rId17"/>
    <p:sldId id="259" r:id="rId18"/>
    <p:sldId id="260" r:id="rId19"/>
    <p:sldId id="26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8313B-2806-4438-9AF6-88FAF2101914}" type="datetimeFigureOut">
              <a:rPr lang="en-US" smtClean="0"/>
              <a:pPr/>
              <a:t>5/24/2018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2ED47D-F8F2-426B-B838-07505A206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2ED47D-F8F2-426B-B838-07505A206B8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5/24/2018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5/24/2018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5/24/2018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92562"/>
          </a:xfrm>
        </p:spPr>
        <p:txBody>
          <a:bodyPr>
            <a:normAutofit/>
          </a:bodyPr>
          <a:lstStyle/>
          <a:p>
            <a:r>
              <a:rPr lang="mr-IN" sz="7200" dirty="0" smtClean="0"/>
              <a:t>विपणनाची मुलतत्वे</a:t>
            </a:r>
            <a:endParaRPr lang="en-US"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lstStyle/>
          <a:p>
            <a:pPr algn="l"/>
            <a:r>
              <a:rPr lang="mr-IN" dirty="0" smtClean="0"/>
              <a:t>ड. अर्थव्यवस्थेच्या दृष्टीने महत्त्व:-</a:t>
            </a:r>
            <a:br>
              <a:rPr lang="mr-IN" dirty="0" smtClean="0"/>
            </a:br>
            <a:r>
              <a:rPr lang="mr-IN" dirty="0" smtClean="0"/>
              <a:t>१. विकासाला गती</a:t>
            </a:r>
            <a:br>
              <a:rPr lang="mr-IN" dirty="0" smtClean="0"/>
            </a:br>
            <a:r>
              <a:rPr lang="mr-IN" dirty="0" smtClean="0"/>
              <a:t>२. औद्योगिकीकरणाची गती वाढते</a:t>
            </a:r>
            <a:br>
              <a:rPr lang="mr-IN" dirty="0" smtClean="0"/>
            </a:br>
            <a:r>
              <a:rPr lang="mr-IN" dirty="0" smtClean="0"/>
              <a:t>३. उद्योजकता वाढ</a:t>
            </a:r>
            <a:br>
              <a:rPr lang="mr-IN" dirty="0" smtClean="0"/>
            </a:br>
            <a:r>
              <a:rPr lang="mr-IN" dirty="0" smtClean="0"/>
              <a:t>४. निर्यातवृद्धीस चालना</a:t>
            </a:r>
            <a:br>
              <a:rPr lang="mr-IN" dirty="0" smtClean="0"/>
            </a:br>
            <a:r>
              <a:rPr lang="mr-IN" dirty="0" smtClean="0"/>
              <a:t>५. सेवा क्षेत्रांचा विकास</a:t>
            </a:r>
            <a:br>
              <a:rPr lang="mr-IN" dirty="0" smtClean="0"/>
            </a:br>
            <a:r>
              <a:rPr lang="mr-IN" dirty="0" smtClean="0"/>
              <a:t>६. मागणी व पुरवठ्यात संतुलन</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mr-IN" dirty="0" smtClean="0"/>
              <a:t>कंपनीची विपणन अभिमुखता:-</a:t>
            </a:r>
            <a:br>
              <a:rPr lang="mr-IN" dirty="0" smtClean="0"/>
            </a:br>
            <a:r>
              <a:rPr lang="mr-IN" dirty="0" smtClean="0"/>
              <a:t>१. उत्पादन संकल्पना</a:t>
            </a:r>
            <a:br>
              <a:rPr lang="mr-IN" dirty="0" smtClean="0"/>
            </a:br>
            <a:r>
              <a:rPr lang="mr-IN" dirty="0" smtClean="0"/>
              <a:t>२. वस्तू संकल्पना</a:t>
            </a:r>
            <a:br>
              <a:rPr lang="mr-IN" dirty="0" smtClean="0"/>
            </a:br>
            <a:r>
              <a:rPr lang="mr-IN" dirty="0" smtClean="0"/>
              <a:t>३. विक्री संकल्पना </a:t>
            </a:r>
            <a:br>
              <a:rPr lang="mr-IN" dirty="0" smtClean="0"/>
            </a:br>
            <a:r>
              <a:rPr lang="mr-IN" dirty="0" smtClean="0"/>
              <a:t>४. विपणन संकल्पना</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mr-IN" dirty="0" smtClean="0"/>
              <a:t>सर्वव्यापी विपणन संकल्पनेची व्याख्या:-</a:t>
            </a:r>
            <a:br>
              <a:rPr lang="mr-IN" dirty="0" smtClean="0"/>
            </a:br>
            <a:r>
              <a:rPr lang="mr-IN" dirty="0" smtClean="0"/>
              <a:t>“विपणन कार्यक्रम, प्रक्रिया व व्यवहार यांची व्यापकता व परस्परवलंबित्व विचारात घेऊन त्याचा विकास व अंमलबजावणी करणे म्हणजे सर्वव्यापी विपणन संकल्पना होय.”</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a:bodyPr>
          <a:lstStyle/>
          <a:p>
            <a:pPr algn="l"/>
            <a:r>
              <a:rPr lang="mr-IN" sz="3200" dirty="0" smtClean="0"/>
              <a:t>सर्वव्यापी विपणक संकल्पनेचे घटक</a:t>
            </a:r>
            <a:br>
              <a:rPr lang="mr-IN" sz="3200" dirty="0" smtClean="0"/>
            </a:br>
            <a:r>
              <a:rPr lang="mr-IN" sz="3200" dirty="0" smtClean="0"/>
              <a:t>१. अंतर्गत विपणन</a:t>
            </a:r>
            <a:br>
              <a:rPr lang="mr-IN" sz="3200" dirty="0" smtClean="0"/>
            </a:br>
            <a:r>
              <a:rPr lang="mr-IN" sz="3200" dirty="0" smtClean="0"/>
              <a:t>२. एकात्मीकृत विपणन</a:t>
            </a:r>
            <a:br>
              <a:rPr lang="mr-IN" sz="3200" dirty="0" smtClean="0"/>
            </a:br>
            <a:r>
              <a:rPr lang="mr-IN" sz="3200" dirty="0" smtClean="0"/>
              <a:t>३. संबंध विपणन </a:t>
            </a:r>
            <a:br>
              <a:rPr lang="mr-IN" sz="3200" dirty="0" smtClean="0"/>
            </a:br>
            <a:r>
              <a:rPr lang="mr-IN" sz="3200" dirty="0" smtClean="0"/>
              <a:t>४. समाजिक विपणन</a:t>
            </a:r>
            <a:br>
              <a:rPr lang="mr-IN" sz="3200" dirty="0" smtClean="0"/>
            </a:br>
            <a:r>
              <a:rPr lang="mr-IN" sz="3200" dirty="0" smtClean="0"/>
              <a:t/>
            </a:r>
            <a:br>
              <a:rPr lang="mr-IN" sz="3200" dirty="0" smtClean="0"/>
            </a:br>
            <a:r>
              <a:rPr lang="mr-IN" sz="3200" dirty="0" smtClean="0"/>
              <a:t/>
            </a:r>
            <a:br>
              <a:rPr lang="mr-IN" sz="3200" dirty="0" smtClean="0"/>
            </a:br>
            <a:r>
              <a:rPr lang="mr-IN" sz="3200" dirty="0" smtClean="0"/>
              <a:t/>
            </a:r>
            <a:br>
              <a:rPr lang="mr-IN" sz="3200" dirty="0" smtClean="0"/>
            </a:b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r>
              <a:rPr lang="mr-IN" dirty="0" smtClean="0"/>
              <a:t>प्रकरण २. </a:t>
            </a:r>
            <a:br>
              <a:rPr lang="mr-IN" dirty="0" smtClean="0"/>
            </a:br>
            <a:r>
              <a:rPr lang="mr-IN" dirty="0" smtClean="0"/>
              <a:t>उपभोक्त्यांची वर्तनपद्धती</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pPr algn="l">
              <a:buFont typeface="Wingdings" pitchFamily="2" charset="2"/>
              <a:buChar char="q"/>
            </a:pPr>
            <a:r>
              <a:rPr lang="mr-IN" u="sng" dirty="0" smtClean="0"/>
              <a:t>व्याख्या:- </a:t>
            </a:r>
            <a:r>
              <a:rPr lang="mr-IN" dirty="0" smtClean="0"/>
              <a:t/>
            </a:r>
            <a:br>
              <a:rPr lang="mr-IN" dirty="0" smtClean="0"/>
            </a:br>
            <a:r>
              <a:rPr lang="mr-IN" dirty="0" smtClean="0"/>
              <a:t>“उपभोक्त्यांची वर्तनपद्धती ही मानसशास्त्रीय, सामाजिक आणि शारीरिक अशी प्रक्रिया असून त्यात संभाव्य उपभोक्त्यांना वस्तू व सेवांबाबत जाणीव झाल्यानंतर त्यांच्याकडून करण्यात येणाऱ्या सर्व व्यवहारांचा समावेश होतो.”</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4724400"/>
          </a:xfrm>
        </p:spPr>
        <p:txBody>
          <a:bodyPr>
            <a:normAutofit fontScale="90000"/>
          </a:bodyPr>
          <a:lstStyle/>
          <a:p>
            <a:pPr algn="l"/>
            <a:r>
              <a:rPr lang="mr-IN" sz="3200" u="sng" dirty="0" smtClean="0"/>
              <a:t>उपभोक्त्यांच्या वर्तनपद्धतीवर परिणाम करणारे घटक:-</a:t>
            </a:r>
            <a:br>
              <a:rPr lang="mr-IN" sz="3200" u="sng" dirty="0" smtClean="0"/>
            </a:br>
            <a:r>
              <a:rPr lang="mr-IN" sz="3200" u="sng" dirty="0" smtClean="0"/>
              <a:t>अ. आर्थिक घटक</a:t>
            </a:r>
            <a:r>
              <a:rPr lang="mr-IN" sz="3200" dirty="0" smtClean="0"/>
              <a:t/>
            </a:r>
            <a:br>
              <a:rPr lang="mr-IN" sz="3200" dirty="0" smtClean="0"/>
            </a:br>
            <a:r>
              <a:rPr lang="mr-IN" sz="3200" dirty="0" smtClean="0"/>
              <a:t>१. कुटुंबाचे उत्पन्न </a:t>
            </a:r>
            <a:br>
              <a:rPr lang="mr-IN" sz="3200" dirty="0" smtClean="0"/>
            </a:br>
            <a:r>
              <a:rPr lang="mr-IN" sz="3200" dirty="0" smtClean="0"/>
              <a:t>२. अतिरिक्त उत्पन्नाची आशा</a:t>
            </a:r>
            <a:br>
              <a:rPr lang="mr-IN" sz="3200" dirty="0" smtClean="0"/>
            </a:br>
            <a:r>
              <a:rPr lang="mr-IN" sz="3200" dirty="0" smtClean="0"/>
              <a:t>३. उधारीची सवलत</a:t>
            </a:r>
            <a:br>
              <a:rPr lang="mr-IN" sz="3200" dirty="0" smtClean="0"/>
            </a:br>
            <a:r>
              <a:rPr lang="mr-IN" sz="3200" dirty="0" smtClean="0"/>
              <a:t>४. बचत प्रवृत्ती</a:t>
            </a:r>
            <a:br>
              <a:rPr lang="mr-IN" sz="3200" dirty="0" smtClean="0"/>
            </a:br>
            <a:r>
              <a:rPr lang="mr-IN" sz="3200" u="sng" dirty="0" smtClean="0"/>
              <a:t>ब. आर्थिकेतर घटक</a:t>
            </a:r>
            <a:r>
              <a:rPr lang="mr-IN" sz="3200" dirty="0" smtClean="0"/>
              <a:t/>
            </a:r>
            <a:br>
              <a:rPr lang="mr-IN" sz="3200" dirty="0" smtClean="0"/>
            </a:br>
            <a:r>
              <a:rPr lang="mr-IN" sz="3200" dirty="0" smtClean="0"/>
              <a:t>१. समाजरचना</a:t>
            </a:r>
            <a:br>
              <a:rPr lang="mr-IN" sz="3200" dirty="0" smtClean="0"/>
            </a:br>
            <a:r>
              <a:rPr lang="mr-IN" sz="3200" dirty="0" smtClean="0"/>
              <a:t>२. उपभोक्ता संस्कृती</a:t>
            </a:r>
            <a:br>
              <a:rPr lang="mr-IN" sz="3200" dirty="0" smtClean="0"/>
            </a:br>
            <a:r>
              <a:rPr lang="mr-IN" sz="3200" dirty="0" smtClean="0"/>
              <a:t>३. कौटुंबिक संस्कार</a:t>
            </a:r>
            <a:br>
              <a:rPr lang="mr-IN" sz="3200" dirty="0" smtClean="0"/>
            </a:br>
            <a:r>
              <a:rPr lang="mr-IN" sz="3200" dirty="0" smtClean="0"/>
              <a:t>४. पेशा</a:t>
            </a:r>
            <a:br>
              <a:rPr lang="mr-IN" sz="3200" dirty="0" smtClean="0"/>
            </a:br>
            <a:r>
              <a:rPr lang="mr-IN" sz="3200" dirty="0" smtClean="0"/>
              <a:t>५. परिसर</a:t>
            </a:r>
            <a:br>
              <a:rPr lang="mr-IN" sz="3200" dirty="0" smtClean="0"/>
            </a:br>
            <a:r>
              <a:rPr lang="mr-IN" sz="3200" dirty="0" smtClean="0"/>
              <a:t>६. शरीररचना</a:t>
            </a:r>
            <a:br>
              <a:rPr lang="mr-IN" sz="3200" dirty="0" smtClean="0"/>
            </a:br>
            <a:r>
              <a:rPr lang="mr-IN" sz="3200" dirty="0" smtClean="0"/>
              <a:t>७. वैज्ञानीक प्रगती व बदल</a:t>
            </a:r>
            <a:br>
              <a:rPr lang="mr-IN" sz="3200" dirty="0" smtClean="0"/>
            </a:br>
            <a:r>
              <a:rPr lang="mr-IN" sz="3200" dirty="0" smtClean="0"/>
              <a:t>८. जाहिरात</a:t>
            </a:r>
            <a:br>
              <a:rPr lang="mr-IN" sz="3200" dirty="0" smtClean="0"/>
            </a:br>
            <a:r>
              <a:rPr lang="mr-IN" sz="3200" dirty="0" smtClean="0"/>
              <a:t/>
            </a:r>
            <a:br>
              <a:rPr lang="mr-IN" sz="3200" dirty="0" smtClean="0"/>
            </a:b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pPr algn="l"/>
            <a:r>
              <a:rPr lang="mr-IN" dirty="0" smtClean="0"/>
              <a:t>क. मानसशास्त्रिय घटक:-</a:t>
            </a:r>
            <a:br>
              <a:rPr lang="mr-IN" dirty="0" smtClean="0"/>
            </a:br>
            <a:r>
              <a:rPr lang="mr-IN" dirty="0" smtClean="0"/>
              <a:t>१. अभिप्रेरणा </a:t>
            </a:r>
            <a:br>
              <a:rPr lang="mr-IN" dirty="0" smtClean="0"/>
            </a:br>
            <a:r>
              <a:rPr lang="mr-IN" dirty="0" smtClean="0"/>
              <a:t>२. खरेदी प्रेरणा</a:t>
            </a:r>
            <a:br>
              <a:rPr lang="mr-IN" dirty="0" smtClean="0"/>
            </a:br>
            <a:r>
              <a:rPr lang="mr-IN" dirty="0" smtClean="0"/>
              <a:t>३. धारणा आणि दृष्टीकोन</a:t>
            </a:r>
            <a:br>
              <a:rPr lang="mr-IN" dirty="0" smtClean="0"/>
            </a:br>
            <a:r>
              <a:rPr lang="mr-IN" dirty="0" smtClean="0"/>
              <a:t>ड. सांस्कृतिक घटक</a:t>
            </a:r>
            <a:br>
              <a:rPr lang="mr-IN" dirty="0" smtClean="0"/>
            </a:br>
            <a:r>
              <a:rPr lang="mr-IN" dirty="0" smtClean="0"/>
              <a:t>१. संस्कृती</a:t>
            </a:r>
            <a:br>
              <a:rPr lang="mr-IN" dirty="0" smtClean="0"/>
            </a:br>
            <a:r>
              <a:rPr lang="mr-IN" dirty="0" smtClean="0"/>
              <a:t>२. समाजव्यवस्था</a:t>
            </a:r>
            <a:br>
              <a:rPr lang="mr-IN" dirty="0" smtClean="0"/>
            </a:br>
            <a:r>
              <a:rPr lang="mr-IN" dirty="0" smtClean="0"/>
              <a:t>३. सामाजिक वर्ग</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mr-IN" dirty="0" smtClean="0"/>
              <a:t>इ. अन्य घटक</a:t>
            </a:r>
            <a:br>
              <a:rPr lang="mr-IN" dirty="0" smtClean="0"/>
            </a:br>
            <a:r>
              <a:rPr lang="mr-IN" dirty="0" smtClean="0"/>
              <a:t>१. आर्थिक विकास</a:t>
            </a:r>
            <a:br>
              <a:rPr lang="mr-IN" dirty="0" smtClean="0"/>
            </a:br>
            <a:r>
              <a:rPr lang="mr-IN" dirty="0" smtClean="0"/>
              <a:t>२. दळणवळणाची साधने</a:t>
            </a:r>
            <a:br>
              <a:rPr lang="mr-IN" dirty="0" smtClean="0"/>
            </a:br>
            <a:r>
              <a:rPr lang="mr-IN" dirty="0" smtClean="0"/>
              <a:t>३. जाहिरात माध्यमांचा विकास</a:t>
            </a:r>
            <a:br>
              <a:rPr lang="mr-IN" dirty="0" smtClean="0"/>
            </a:br>
            <a:r>
              <a:rPr lang="mr-IN" dirty="0" smtClean="0"/>
              <a:t>४. आयात धोरण</a:t>
            </a:r>
            <a:br>
              <a:rPr lang="mr-IN" dirty="0" smtClean="0"/>
            </a:br>
            <a:r>
              <a:rPr lang="mr-IN" dirty="0" smtClean="0"/>
              <a:t>५. ग्राहक चळवळ</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pPr algn="l"/>
            <a:r>
              <a:rPr lang="mr-IN" dirty="0" smtClean="0"/>
              <a:t>खरेदी निर्णय प्रक्रिया:-</a:t>
            </a:r>
            <a:br>
              <a:rPr lang="mr-IN" dirty="0" smtClean="0"/>
            </a:br>
            <a:r>
              <a:rPr lang="mr-IN" dirty="0" smtClean="0"/>
              <a:t>१. गरजेची जाणीव निर्माण होणे</a:t>
            </a:r>
            <a:br>
              <a:rPr lang="mr-IN" dirty="0" smtClean="0"/>
            </a:br>
            <a:r>
              <a:rPr lang="mr-IN" dirty="0" smtClean="0"/>
              <a:t>२. माहितीचा शोध घेणे</a:t>
            </a:r>
            <a:br>
              <a:rPr lang="mr-IN" dirty="0" smtClean="0"/>
            </a:br>
            <a:r>
              <a:rPr lang="mr-IN" dirty="0" smtClean="0"/>
              <a:t>३. माहितीचे मुल्यांकन करणे</a:t>
            </a:r>
            <a:br>
              <a:rPr lang="mr-IN" dirty="0" smtClean="0"/>
            </a:br>
            <a:r>
              <a:rPr lang="mr-IN" dirty="0" smtClean="0"/>
              <a:t>४. प्रत्यक्ष खरेदी</a:t>
            </a:r>
            <a:br>
              <a:rPr lang="mr-IN" dirty="0" smtClean="0"/>
            </a:br>
            <a:r>
              <a:rPr lang="mr-IN" dirty="0" smtClean="0"/>
              <a:t>५. खरेदीनंतरची भावना</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3581400"/>
          </a:xfrm>
        </p:spPr>
        <p:txBody>
          <a:bodyPr>
            <a:normAutofit/>
          </a:bodyPr>
          <a:lstStyle/>
          <a:p>
            <a:r>
              <a:rPr lang="mr-IN" sz="5400" b="0" dirty="0" smtClean="0"/>
              <a:t>प्रकरण १.</a:t>
            </a:r>
            <a:r>
              <a:rPr lang="en-US" sz="5400" b="0" dirty="0" smtClean="0"/>
              <a:t/>
            </a:r>
            <a:br>
              <a:rPr lang="en-US" sz="5400" b="0" dirty="0" smtClean="0"/>
            </a:br>
            <a:r>
              <a:rPr lang="mr-IN" sz="5400" b="0" dirty="0" smtClean="0"/>
              <a:t> विपणन अर्थ व महत्त्व</a:t>
            </a:r>
            <a:endParaRPr lang="en-US" sz="54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30762"/>
          </a:xfrm>
        </p:spPr>
        <p:txBody>
          <a:bodyPr/>
          <a:lstStyle/>
          <a:p>
            <a:pPr algn="l">
              <a:buFont typeface="Wingdings" pitchFamily="2" charset="2"/>
              <a:buChar char="q"/>
            </a:pPr>
            <a:r>
              <a:rPr lang="mr-IN" u="sng" dirty="0" smtClean="0"/>
              <a:t>विपणनाची व्याख्या:- </a:t>
            </a:r>
            <a:r>
              <a:rPr lang="mr-IN" dirty="0" smtClean="0"/>
              <a:t/>
            </a:r>
            <a:br>
              <a:rPr lang="mr-IN" dirty="0" smtClean="0"/>
            </a:br>
            <a:r>
              <a:rPr lang="mr-IN" dirty="0" smtClean="0"/>
              <a:t>१. “वस्तू व सेवा यांच्या मालकीचे हस्तांतरण घडवून आणणाऱ्या व प्रत्यक्ष वाटपाची व्यवस्था उपलब्ध करून देणाऱ्या अशा सर्व प्रयत्नांचा समावेश विपणनामध्ये होतो.”</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78362"/>
          </a:xfrm>
        </p:spPr>
        <p:txBody>
          <a:bodyPr/>
          <a:lstStyle/>
          <a:p>
            <a:pPr algn="l"/>
            <a:r>
              <a:rPr lang="mr-IN" dirty="0" smtClean="0"/>
              <a:t>२. “उत्पादनापासून उपभोगापर्यंत वस्तू व सेवा पोहोचविण्याच्या क्रियांचा विपणनात समावेश होतो. स्थान, समय व मालकी उपयोगीतांची निर्मिती करण्याचे कार्य करणारे अर्थशास्त्राचे ते अंग होय.”</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lstStyle/>
          <a:p>
            <a:pPr algn="l"/>
            <a:r>
              <a:rPr lang="mr-IN" dirty="0" smtClean="0"/>
              <a:t>३. “समाजासाठी राहणीमानाची निर्मिती करणे व त्याचे प्रदान करणे म्हणजे विपणन होय.”</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791200"/>
          </a:xfrm>
        </p:spPr>
        <p:txBody>
          <a:bodyPr>
            <a:normAutofit/>
          </a:bodyPr>
          <a:lstStyle/>
          <a:p>
            <a:pPr algn="l">
              <a:buFont typeface="Wingdings" pitchFamily="2" charset="2"/>
              <a:buChar char="q"/>
            </a:pPr>
            <a:r>
              <a:rPr lang="mr-IN" sz="4000" u="sng" dirty="0" smtClean="0"/>
              <a:t>विपणनाच्या गाभाभूत संकल्पना</a:t>
            </a:r>
            <a:br>
              <a:rPr lang="mr-IN" sz="4000" u="sng" dirty="0" smtClean="0"/>
            </a:br>
            <a:r>
              <a:rPr lang="mr-IN" sz="4000" dirty="0" smtClean="0"/>
              <a:t>१. गरजा,इच्छा व मागणी</a:t>
            </a:r>
            <a:br>
              <a:rPr lang="mr-IN" sz="4000" dirty="0" smtClean="0"/>
            </a:br>
            <a:r>
              <a:rPr lang="mr-IN" sz="4000" dirty="0" smtClean="0"/>
              <a:t>२. वस्तू</a:t>
            </a:r>
            <a:br>
              <a:rPr lang="mr-IN" sz="4000" dirty="0" smtClean="0"/>
            </a:br>
            <a:r>
              <a:rPr lang="mr-IN" sz="4000" dirty="0" smtClean="0"/>
              <a:t>३. मूल्य,खर्च व समाधान</a:t>
            </a:r>
            <a:br>
              <a:rPr lang="mr-IN" sz="4000" dirty="0" smtClean="0"/>
            </a:br>
            <a:r>
              <a:rPr lang="mr-IN" sz="4000" dirty="0" smtClean="0"/>
              <a:t>४. विनिमय व्यवहार व संबंध</a:t>
            </a:r>
            <a:br>
              <a:rPr lang="mr-IN" sz="4000" dirty="0" smtClean="0"/>
            </a:br>
            <a:r>
              <a:rPr lang="mr-IN" sz="4000" dirty="0" smtClean="0"/>
              <a:t>५. बाजारपेठ</a:t>
            </a:r>
            <a:br>
              <a:rPr lang="mr-IN" sz="4000" dirty="0" smtClean="0"/>
            </a:br>
            <a:r>
              <a:rPr lang="mr-IN" sz="4000" dirty="0" smtClean="0"/>
              <a:t>६. विपणन व विपणक</a:t>
            </a: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buFont typeface="Wingdings" pitchFamily="2" charset="2"/>
              <a:buChar char="q"/>
            </a:pPr>
            <a:r>
              <a:rPr lang="mr-IN" u="sng" dirty="0" smtClean="0"/>
              <a:t>विपणनाचे महत्त्व:-</a:t>
            </a:r>
            <a:br>
              <a:rPr lang="mr-IN" u="sng" dirty="0" smtClean="0"/>
            </a:br>
            <a:r>
              <a:rPr lang="mr-IN" dirty="0" smtClean="0"/>
              <a:t>अ. उपभोक्ता व ग्राहकाच्या दृष्टीने महत्त्व:- </a:t>
            </a:r>
            <a:br>
              <a:rPr lang="mr-IN" dirty="0" smtClean="0"/>
            </a:br>
            <a:r>
              <a:rPr lang="mr-IN" dirty="0" smtClean="0"/>
              <a:t>१. आर्थिक गरज व इच्छा पूर्ती</a:t>
            </a:r>
            <a:br>
              <a:rPr lang="mr-IN" dirty="0" smtClean="0"/>
            </a:br>
            <a:r>
              <a:rPr lang="mr-IN" dirty="0" smtClean="0"/>
              <a:t>२. विभिन्न वस्तू</a:t>
            </a:r>
            <a:br>
              <a:rPr lang="mr-IN" dirty="0" smtClean="0"/>
            </a:br>
            <a:r>
              <a:rPr lang="mr-IN" dirty="0" smtClean="0"/>
              <a:t>३. नियमित पुरवठा</a:t>
            </a:r>
            <a:br>
              <a:rPr lang="mr-IN" dirty="0" smtClean="0"/>
            </a:br>
            <a:r>
              <a:rPr lang="mr-IN" dirty="0" smtClean="0"/>
              <a:t>४. खर्चात बचत</a:t>
            </a:r>
            <a:br>
              <a:rPr lang="mr-IN" dirty="0" smtClean="0"/>
            </a:br>
            <a:r>
              <a:rPr lang="mr-IN" dirty="0" smtClean="0"/>
              <a:t>५. उपभोगाचे समाधान</a:t>
            </a:r>
            <a:br>
              <a:rPr lang="mr-IN" dirty="0" smtClean="0"/>
            </a:br>
            <a:r>
              <a:rPr lang="mr-IN" dirty="0" smtClean="0"/>
              <a:t>६. तंत्रज्ञानाच्या वस्तू</a:t>
            </a:r>
            <a:br>
              <a:rPr lang="mr-IN" dirty="0" smtClean="0"/>
            </a:br>
            <a:r>
              <a:rPr lang="mr-IN" dirty="0" smtClean="0"/>
              <a:t>७. राहणीमान उंचावते</a:t>
            </a:r>
            <a:br>
              <a:rPr lang="mr-IN" dirty="0" smtClean="0"/>
            </a:br>
            <a:r>
              <a:rPr lang="mr-IN" dirty="0" smtClean="0"/>
              <a:t>८. दर्जेदार वस्तू</a:t>
            </a:r>
            <a:br>
              <a:rPr lang="mr-IN"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buFont typeface="Wingdings" pitchFamily="2" charset="2"/>
              <a:buChar char="q"/>
            </a:pPr>
            <a:r>
              <a:rPr lang="mr-IN" dirty="0" smtClean="0"/>
              <a:t>ब</a:t>
            </a:r>
            <a:r>
              <a:rPr lang="mr-IN" u="sng" dirty="0" smtClean="0"/>
              <a:t>. समाजाच्या दृष्टीने महत्त्व:-</a:t>
            </a:r>
            <a:br>
              <a:rPr lang="mr-IN" u="sng" dirty="0" smtClean="0"/>
            </a:br>
            <a:r>
              <a:rPr lang="mr-IN" dirty="0" smtClean="0"/>
              <a:t>१. रोजगार निर्मिती</a:t>
            </a:r>
            <a:br>
              <a:rPr lang="mr-IN" dirty="0" smtClean="0"/>
            </a:br>
            <a:r>
              <a:rPr lang="mr-IN" dirty="0" smtClean="0"/>
              <a:t>२. आर्थिक विकास</a:t>
            </a:r>
            <a:br>
              <a:rPr lang="mr-IN" dirty="0" smtClean="0"/>
            </a:br>
            <a:r>
              <a:rPr lang="mr-IN" dirty="0" smtClean="0"/>
              <a:t>३. सामाजिक विकासाला हातभार</a:t>
            </a:r>
            <a:br>
              <a:rPr lang="mr-IN" dirty="0" smtClean="0"/>
            </a:br>
            <a:r>
              <a:rPr lang="mr-IN" dirty="0" smtClean="0"/>
              <a:t>४. सास्कृतिक विकास</a:t>
            </a:r>
            <a:br>
              <a:rPr lang="mr-IN" dirty="0" smtClean="0"/>
            </a:br>
            <a:r>
              <a:rPr lang="mr-IN" dirty="0" smtClean="0"/>
              <a:t>५. राहणीमान उंचावते</a:t>
            </a:r>
            <a:br>
              <a:rPr lang="mr-IN" dirty="0" smtClean="0"/>
            </a:br>
            <a:r>
              <a:rPr lang="mr-IN" dirty="0" smtClean="0"/>
              <a:t>६. प्रशिक्षण होते</a:t>
            </a:r>
            <a:br>
              <a:rPr lang="mr-IN" dirty="0" smtClean="0"/>
            </a:br>
            <a:r>
              <a:rPr lang="mr-IN" dirty="0" smtClean="0"/>
              <a:t>७. गतिशीलता वाढ</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algn="l">
              <a:buFont typeface="Wingdings" pitchFamily="2" charset="2"/>
              <a:buChar char="q"/>
            </a:pPr>
            <a:r>
              <a:rPr lang="mr-IN" dirty="0" smtClean="0"/>
              <a:t>क. </a:t>
            </a:r>
            <a:r>
              <a:rPr lang="mr-IN" u="sng" dirty="0" smtClean="0"/>
              <a:t>उत्पादकांच्या / कंपनीच्या दृष्टीने महत्त्व:- </a:t>
            </a:r>
            <a:r>
              <a:rPr lang="mr-IN" dirty="0" smtClean="0"/>
              <a:t/>
            </a:r>
            <a:br>
              <a:rPr lang="mr-IN" dirty="0" smtClean="0"/>
            </a:br>
            <a:r>
              <a:rPr lang="mr-IN" dirty="0" smtClean="0"/>
              <a:t>१. दिशादर्शन होते</a:t>
            </a:r>
            <a:br>
              <a:rPr lang="mr-IN" dirty="0" smtClean="0"/>
            </a:br>
            <a:r>
              <a:rPr lang="mr-IN" dirty="0" smtClean="0"/>
              <a:t>२. ग्राहक निर्मिती</a:t>
            </a:r>
            <a:br>
              <a:rPr lang="mr-IN" dirty="0" smtClean="0"/>
            </a:br>
            <a:r>
              <a:rPr lang="mr-IN" dirty="0" smtClean="0"/>
              <a:t>३. बाजारपेठ काबीज करणे</a:t>
            </a:r>
            <a:br>
              <a:rPr lang="mr-IN" dirty="0" smtClean="0"/>
            </a:br>
            <a:r>
              <a:rPr lang="mr-IN" dirty="0" smtClean="0"/>
              <a:t>४. सुसंवाद निर्मिती</a:t>
            </a:r>
            <a:br>
              <a:rPr lang="mr-IN" dirty="0" smtClean="0"/>
            </a:br>
            <a:r>
              <a:rPr lang="mr-IN" dirty="0" smtClean="0"/>
              <a:t>५. साधनसामग्रीचा उपयोग</a:t>
            </a:r>
            <a:br>
              <a:rPr lang="mr-IN" dirty="0" smtClean="0"/>
            </a:br>
            <a:r>
              <a:rPr lang="mr-IN" dirty="0" smtClean="0"/>
              <a:t>६. ग्राहक पाया मजबूत</a:t>
            </a:r>
            <a:br>
              <a:rPr lang="mr-IN" dirty="0" smtClean="0"/>
            </a:br>
            <a:r>
              <a:rPr lang="mr-IN" dirty="0" smtClean="0"/>
              <a:t>७. स्पर्धेवर मात</a:t>
            </a:r>
            <a:br>
              <a:rPr lang="mr-IN" dirty="0" smtClean="0"/>
            </a:br>
            <a:r>
              <a:rPr lang="mr-IN" dirty="0" smtClean="0"/>
              <a:t>८. खर्चात बचत</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235</TotalTime>
  <Words>116</Words>
  <Application>Microsoft Office PowerPoint</Application>
  <PresentationFormat>On-screen Show (4:3)</PresentationFormat>
  <Paragraphs>20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विपणनाची मुलतत्वे</vt:lpstr>
      <vt:lpstr>प्रकरण १.  विपणन अर्थ व महत्त्व</vt:lpstr>
      <vt:lpstr>विपणनाची व्याख्या:-  १. “वस्तू व सेवा यांच्या मालकीचे हस्तांतरण घडवून आणणाऱ्या व प्रत्यक्ष वाटपाची व्यवस्था उपलब्ध करून देणाऱ्या अशा सर्व प्रयत्नांचा समावेश विपणनामध्ये होतो.”</vt:lpstr>
      <vt:lpstr>२. “उत्पादनापासून उपभोगापर्यंत वस्तू व सेवा पोहोचविण्याच्या क्रियांचा विपणनात समावेश होतो. स्थान, समय व मालकी उपयोगीतांची निर्मिती करण्याचे कार्य करणारे अर्थशास्त्राचे ते अंग होय.”</vt:lpstr>
      <vt:lpstr>३. “समाजासाठी राहणीमानाची निर्मिती करणे व त्याचे प्रदान करणे म्हणजे विपणन होय.”</vt:lpstr>
      <vt:lpstr>विपणनाच्या गाभाभूत संकल्पना १. गरजा,इच्छा व मागणी २. वस्तू ३. मूल्य,खर्च व समाधान ४. विनिमय व्यवहार व संबंध ५. बाजारपेठ ६. विपणन व विपणक</vt:lpstr>
      <vt:lpstr>विपणनाचे महत्त्व:- अ. उपभोक्ता व ग्राहकाच्या दृष्टीने महत्त्व:-  १. आर्थिक गरज व इच्छा पूर्ती २. विभिन्न वस्तू ३. नियमित पुरवठा ४. खर्चात बचत ५. उपभोगाचे समाधान ६. तंत्रज्ञानाच्या वस्तू ७. राहणीमान उंचावते ८. दर्जेदार वस्तू </vt:lpstr>
      <vt:lpstr>ब. समाजाच्या दृष्टीने महत्त्व:- १. रोजगार निर्मिती २. आर्थिक विकास ३. सामाजिक विकासाला हातभार ४. सास्कृतिक विकास ५. राहणीमान उंचावते ६. प्रशिक्षण होते ७. गतिशीलता वाढ</vt:lpstr>
      <vt:lpstr>क. उत्पादकांच्या / कंपनीच्या दृष्टीने महत्त्व:-  १. दिशादर्शन होते २. ग्राहक निर्मिती ३. बाजारपेठ काबीज करणे ४. सुसंवाद निर्मिती ५. साधनसामग्रीचा उपयोग ६. ग्राहक पाया मजबूत ७. स्पर्धेवर मात ८. खर्चात बचत</vt:lpstr>
      <vt:lpstr>ड. अर्थव्यवस्थेच्या दृष्टीने महत्त्व:- १. विकासाला गती २. औद्योगिकीकरणाची गती वाढते ३. उद्योजकता वाढ ४. निर्यातवृद्धीस चालना ५. सेवा क्षेत्रांचा विकास ६. मागणी व पुरवठ्यात संतुलन</vt:lpstr>
      <vt:lpstr>कंपनीची विपणन अभिमुखता:- १. उत्पादन संकल्पना २. वस्तू संकल्पना ३. विक्री संकल्पना  ४. विपणन संकल्पना</vt:lpstr>
      <vt:lpstr>सर्वव्यापी विपणन संकल्पनेची व्याख्या:- “विपणन कार्यक्रम, प्रक्रिया व व्यवहार यांची व्यापकता व परस्परवलंबित्व विचारात घेऊन त्याचा विकास व अंमलबजावणी करणे म्हणजे सर्वव्यापी विपणन संकल्पना होय.”</vt:lpstr>
      <vt:lpstr>सर्वव्यापी विपणक संकल्पनेचे घटक १. अंतर्गत विपणन २. एकात्मीकृत विपणन ३. संबंध विपणन  ४. समाजिक विपणन    </vt:lpstr>
      <vt:lpstr>प्रकरण २.  उपभोक्त्यांची वर्तनपद्धती</vt:lpstr>
      <vt:lpstr>व्याख्या:-  “उपभोक्त्यांची वर्तनपद्धती ही मानसशास्त्रीय, सामाजिक आणि शारीरिक अशी प्रक्रिया असून त्यात संभाव्य उपभोक्त्यांना वस्तू व सेवांबाबत जाणीव झाल्यानंतर त्यांच्याकडून करण्यात येणाऱ्या सर्व व्यवहारांचा समावेश होतो.”</vt:lpstr>
      <vt:lpstr>उपभोक्त्यांच्या वर्तनपद्धतीवर परिणाम करणारे घटक:- अ. आर्थिक घटक १. कुटुंबाचे उत्पन्न  २. अतिरिक्त उत्पन्नाची आशा ३. उधारीची सवलत ४. बचत प्रवृत्ती ब. आर्थिकेतर घटक १. समाजरचना २. उपभोक्ता संस्कृती ३. कौटुंबिक संस्कार ४. पेशा ५. परिसर ६. शरीररचना ७. वैज्ञानीक प्रगती व बदल ८. जाहिरात  </vt:lpstr>
      <vt:lpstr>क. मानसशास्त्रिय घटक:- १. अभिप्रेरणा  २. खरेदी प्रेरणा ३. धारणा आणि दृष्टीकोन ड. सांस्कृतिक घटक १. संस्कृती २. समाजव्यवस्था ३. सामाजिक वर्ग</vt:lpstr>
      <vt:lpstr>इ. अन्य घटक १. आर्थिक विकास २. दळणवळणाची साधने ३. जाहिरात माध्यमांचा विकास ४. आयात धोरण ५. ग्राहक चळवळ</vt:lpstr>
      <vt:lpstr>खरेदी निर्णय प्रक्रिया:- १. गरजेची जाणीव निर्माण होणे २. माहितीचा शोध घेणे ३. माहितीचे मुल्यांकन करणे ४. प्रत्यक्ष खरेदी ५. खरेदीनंतरची भावना</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विपणनाच्या गाभाभूत संकल्पना १. गरजा,इ</dc:title>
  <dc:creator>chinmay</dc:creator>
  <cp:lastModifiedBy>Admin</cp:lastModifiedBy>
  <cp:revision>27</cp:revision>
  <dcterms:created xsi:type="dcterms:W3CDTF">2006-08-16T00:00:00Z</dcterms:created>
  <dcterms:modified xsi:type="dcterms:W3CDTF">2018-05-24T11:25:58Z</dcterms:modified>
</cp:coreProperties>
</file>