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63" r:id="rId54"/>
    <p:sldId id="316" r:id="rId55"/>
    <p:sldId id="317" r:id="rId56"/>
    <p:sldId id="318" r:id="rId57"/>
    <p:sldId id="319" r:id="rId58"/>
    <p:sldId id="320" r:id="rId59"/>
    <p:sldId id="32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293CF-1D99-482D-B6A8-29BCE0F466C8}" type="datetimeFigureOut">
              <a:rPr lang="en-US" smtClean="0"/>
              <a:pPr/>
              <a:t>5/25/2018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84376-80C2-4B7D-9682-1C297C4339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2E0BA-152C-474A-90ED-7D3F1B6CC398}" type="slidenum">
              <a:rPr lang="en-US"/>
              <a:pPr/>
              <a:t>23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BCD8E-E740-4F7F-90B7-55222686782E}" type="slidenum">
              <a:rPr lang="en-US"/>
              <a:pPr/>
              <a:t>32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602B4-0A18-432C-9D79-8D322CD7C139}" type="slidenum">
              <a:rPr lang="en-US"/>
              <a:pPr/>
              <a:t>33</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228D2-FDE8-4387-A870-119D90FFC8DC}" type="slidenum">
              <a:rPr lang="en-US"/>
              <a:pPr/>
              <a:t>34</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54989-7656-49D0-93E3-5B96356FE77B}" type="slidenum">
              <a:rPr lang="en-US"/>
              <a:pPr/>
              <a:t>35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CB956-883A-40FC-9919-573A1EF588F3}" type="slidenum">
              <a:rPr lang="en-US"/>
              <a:pPr/>
              <a:t>36</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7A49A-89CD-4AAF-8EF0-8DE8B54466B5}" type="slidenum">
              <a:rPr lang="en-US"/>
              <a:pPr/>
              <a:t>37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18138-9C65-4927-8BAC-83988C70D58F}" type="slidenum">
              <a:rPr lang="en-US"/>
              <a:pPr/>
              <a:t>38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A3353-DAB2-4426-84F5-D1A2C60C350D}" type="slidenum">
              <a:rPr lang="en-US"/>
              <a:pPr/>
              <a:t>39</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B742C-E10D-4BD2-A898-0A4D62BA4526}" type="slidenum">
              <a:rPr lang="en-US"/>
              <a:pPr/>
              <a:t>40</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2D242-8073-44F5-BFFC-1D733BB1EAAB}" type="slidenum">
              <a:rPr lang="en-US"/>
              <a:pPr/>
              <a:t>41</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456D9-AEED-46D4-BD8D-7E90A1C22078}" type="slidenum">
              <a:rPr lang="en-US"/>
              <a:pPr/>
              <a:t>24</a:t>
            </a:fld>
            <a:endParaRPr lang="en-US"/>
          </a:p>
        </p:txBody>
      </p:sp>
      <p:sp>
        <p:nvSpPr>
          <p:cNvPr id="6146" name="Rectangle 2"/>
          <p:cNvSpPr>
            <a:spLocks noGrp="1" noRot="1" noChangeAspect="1" noChangeArrowheads="1" noTextEdit="1"/>
          </p:cNvSpPr>
          <p:nvPr>
            <p:ph type="sldImg"/>
          </p:nvPr>
        </p:nvSpPr>
        <p:spPr>
          <a:xfrm>
            <a:off x="1144588" y="685800"/>
            <a:ext cx="4572000" cy="3429000"/>
          </a:xfrm>
          <a:ln/>
        </p:spPr>
      </p:sp>
      <p:sp>
        <p:nvSpPr>
          <p:cNvPr id="6147" name="Rectangle 3"/>
          <p:cNvSpPr>
            <a:spLocks noGrp="1" noChangeArrowheads="1"/>
          </p:cNvSpPr>
          <p:nvPr>
            <p:ph type="body" idx="1"/>
          </p:nvPr>
        </p:nvSpPr>
        <p:spPr>
          <a:xfrm>
            <a:off x="914400" y="4343400"/>
            <a:ext cx="5029200" cy="344488"/>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C9002-8E56-4409-88E7-F0E8F9A43303}" type="slidenum">
              <a:rPr lang="en-US"/>
              <a:pPr/>
              <a:t>42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1F7E7-19A9-4A3E-978A-B0C8936A86CF}" type="slidenum">
              <a:rPr lang="en-US"/>
              <a:pPr/>
              <a:t>43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D3EBD-EEBD-4AC1-8F94-356E70415741}" type="slidenum">
              <a:rPr lang="en-US"/>
              <a:pPr/>
              <a:t>44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FCBF5-6A73-4BCA-A29D-AFE446798288}" type="slidenum">
              <a:rPr lang="en-US"/>
              <a:pPr/>
              <a:t>45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722EA-348A-42F7-B634-2498075AF672}" type="slidenum">
              <a:rPr lang="en-US"/>
              <a:pPr/>
              <a:t>46</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F01D1-DD95-4E87-9EB0-4FEF4A437A54}" type="slidenum">
              <a:rPr lang="en-US"/>
              <a:pPr/>
              <a:t>47</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7E50B-D25B-4318-B407-44D4E96997AC}" type="slidenum">
              <a:rPr lang="en-US"/>
              <a:pPr/>
              <a:t>48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BEC8A-44A5-4332-8D24-9CBD9CB9C56C}" type="slidenum">
              <a:rPr lang="en-US"/>
              <a:pPr/>
              <a:t>49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B9A95-7558-4B37-A201-BF0EBE3E0FAF}" type="slidenum">
              <a:rPr lang="en-US"/>
              <a:pPr/>
              <a:t>50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1EC0B-0E5C-4CE7-9664-6950BC2FAD44}" type="slidenum">
              <a:rPr lang="en-US"/>
              <a:pPr/>
              <a:t>51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47356-A345-45BE-ADBB-30C23498E3B6}" type="slidenum">
              <a:rPr lang="en-US"/>
              <a:pPr/>
              <a:t>25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B77E6-AC2F-474C-8DC6-20D4FB3A7BDE}" type="slidenum">
              <a:rPr lang="en-US"/>
              <a:pPr/>
              <a:t>52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C4A66-3E9C-4C20-BDC7-860340FF9F24}" type="slidenum">
              <a:rPr lang="en-US"/>
              <a:pPr/>
              <a:t>26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E705A-D751-4DB8-938A-507DA3D12456}" type="slidenum">
              <a:rPr lang="en-US"/>
              <a:pPr/>
              <a:t>27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C77F8-F461-49D4-BF81-C0D5E14EF2B8}" type="slidenum">
              <a:rPr lang="en-US"/>
              <a:pPr/>
              <a:t>28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90FB9-F22A-4A92-A334-CA0E19B9E79D}"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A614-7F2A-4991-8999-036A658ADE74}" type="slidenum">
              <a:rPr lang="en-US"/>
              <a:pPr/>
              <a:t>30</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40ABF-7FC9-4916-8902-3DBF263D00BA}" type="slidenum">
              <a:rPr lang="en-US"/>
              <a:pPr/>
              <a:t>31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5100">
                <a:solidFill>
                  <a:srgbClr val="CC0000"/>
                </a:solidFill>
              </a:rPr>
              <a:t>Disaster Management in India</a:t>
            </a:r>
            <a:br>
              <a:rPr lang="en-US" sz="5100">
                <a:solidFill>
                  <a:srgbClr val="CC0000"/>
                </a:solidFill>
              </a:rPr>
            </a:br>
            <a:r>
              <a:rPr lang="en-US" sz="5100">
                <a:solidFill>
                  <a:srgbClr val="CC0000"/>
                </a:solidFill>
              </a:rPr>
              <a:t>Past, Present and Future</a:t>
            </a:r>
          </a:p>
        </p:txBody>
      </p:sp>
      <p:sp>
        <p:nvSpPr>
          <p:cNvPr id="2051" name="Rectangle 3"/>
          <p:cNvSpPr>
            <a:spLocks noGrp="1" noChangeArrowheads="1"/>
          </p:cNvSpPr>
          <p:nvPr>
            <p:ph type="subTitle" idx="1"/>
          </p:nvPr>
        </p:nvSpPr>
        <p:spPr/>
        <p:txBody>
          <a:bodyPr>
            <a:normAutofit/>
          </a:bodyPr>
          <a:lstStyle/>
          <a:p>
            <a:pPr>
              <a:lnSpc>
                <a:spcPct val="80000"/>
              </a:lnSpc>
            </a:pPr>
            <a:r>
              <a:rPr lang="en-US" sz="2400" b="1" dirty="0" smtClean="0">
                <a:solidFill>
                  <a:srgbClr val="0033CC"/>
                </a:solidFill>
                <a:latin typeface="Times New Roman" pitchFamily="18" charset="0"/>
                <a:cs typeface="Times New Roman" pitchFamily="18" charset="0"/>
              </a:rPr>
              <a:t>Dr </a:t>
            </a:r>
            <a:r>
              <a:rPr lang="en-US" sz="2400" b="1" dirty="0" err="1" smtClean="0">
                <a:solidFill>
                  <a:srgbClr val="0033CC"/>
                </a:solidFill>
                <a:latin typeface="Times New Roman" pitchFamily="18" charset="0"/>
                <a:cs typeface="Times New Roman" pitchFamily="18" charset="0"/>
              </a:rPr>
              <a:t>H.H.Karande</a:t>
            </a:r>
            <a:endParaRPr lang="en-US" sz="2400" dirty="0">
              <a:solidFill>
                <a:srgbClr val="0033CC"/>
              </a:solidFill>
              <a:latin typeface="Times New Roman" pitchFamily="18" charset="0"/>
              <a:cs typeface="Times New Roman" pitchFamily="18" charset="0"/>
            </a:endParaRPr>
          </a:p>
          <a:p>
            <a:pPr>
              <a:lnSpc>
                <a:spcPct val="80000"/>
              </a:lnSpc>
            </a:pPr>
            <a:r>
              <a:rPr lang="en-US" sz="2400" dirty="0" smtClean="0">
                <a:solidFill>
                  <a:srgbClr val="0033CC"/>
                </a:solidFill>
                <a:latin typeface="Times New Roman" pitchFamily="18" charset="0"/>
                <a:cs typeface="Times New Roman" pitchFamily="18" charset="0"/>
              </a:rPr>
              <a:t>Head , </a:t>
            </a:r>
          </a:p>
          <a:p>
            <a:pPr>
              <a:lnSpc>
                <a:spcPct val="80000"/>
              </a:lnSpc>
            </a:pPr>
            <a:r>
              <a:rPr lang="en-US" sz="2400" dirty="0" smtClean="0">
                <a:solidFill>
                  <a:srgbClr val="0033CC"/>
                </a:solidFill>
                <a:latin typeface="Times New Roman" pitchFamily="18" charset="0"/>
                <a:cs typeface="Times New Roman" pitchFamily="18" charset="0"/>
              </a:rPr>
              <a:t>Department of Geography,(P.G. &amp; U.G.)</a:t>
            </a:r>
          </a:p>
          <a:p>
            <a:pPr>
              <a:lnSpc>
                <a:spcPct val="80000"/>
              </a:lnSpc>
            </a:pPr>
            <a:r>
              <a:rPr lang="en-US" sz="2400" dirty="0" err="1" smtClean="0">
                <a:solidFill>
                  <a:srgbClr val="0033CC"/>
                </a:solidFill>
                <a:latin typeface="Times New Roman" pitchFamily="18" charset="0"/>
                <a:cs typeface="Times New Roman" pitchFamily="18" charset="0"/>
              </a:rPr>
              <a:t>Mahila</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Mahavidyalaya</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Karad</a:t>
            </a:r>
            <a:endParaRPr lang="en-US" sz="240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39825"/>
          </a:xfrm>
        </p:spPr>
        <p:txBody>
          <a:bodyPr/>
          <a:lstStyle/>
          <a:p>
            <a:r>
              <a:rPr lang="en-US">
                <a:solidFill>
                  <a:srgbClr val="333300"/>
                </a:solidFill>
              </a:rPr>
              <a:t>Areas of Concern</a:t>
            </a:r>
          </a:p>
        </p:txBody>
      </p:sp>
      <p:sp>
        <p:nvSpPr>
          <p:cNvPr id="18435" name="Rectangle 3"/>
          <p:cNvSpPr>
            <a:spLocks noGrp="1" noChangeArrowheads="1"/>
          </p:cNvSpPr>
          <p:nvPr>
            <p:ph type="body" idx="1"/>
          </p:nvPr>
        </p:nvSpPr>
        <p:spPr>
          <a:xfrm>
            <a:off x="0" y="914400"/>
            <a:ext cx="9144000" cy="5943600"/>
          </a:xfrm>
        </p:spPr>
        <p:txBody>
          <a:bodyPr/>
          <a:lstStyle/>
          <a:p>
            <a:pPr>
              <a:lnSpc>
                <a:spcPct val="90000"/>
              </a:lnSpc>
            </a:pPr>
            <a:r>
              <a:rPr lang="en-US" sz="2800">
                <a:solidFill>
                  <a:srgbClr val="003300"/>
                </a:solidFill>
              </a:rPr>
              <a:t>Funding : Primacy of relief as disaster response.</a:t>
            </a:r>
          </a:p>
          <a:p>
            <a:pPr>
              <a:lnSpc>
                <a:spcPct val="90000"/>
              </a:lnSpc>
            </a:pPr>
            <a:r>
              <a:rPr lang="en-US" sz="2800">
                <a:solidFill>
                  <a:srgbClr val="003300"/>
                </a:solidFill>
              </a:rPr>
              <a:t>Preparedness and Mitigation very often ignored.</a:t>
            </a:r>
          </a:p>
          <a:p>
            <a:pPr>
              <a:lnSpc>
                <a:spcPct val="90000"/>
              </a:lnSpc>
            </a:pPr>
            <a:r>
              <a:rPr lang="en-US" sz="2800">
                <a:solidFill>
                  <a:srgbClr val="003300"/>
                </a:solidFill>
              </a:rPr>
              <a:t>Lack of integrated efforts to collect and compile data, information and local knowledge on disaster history and traditional response patterns.</a:t>
            </a:r>
          </a:p>
          <a:p>
            <a:pPr>
              <a:lnSpc>
                <a:spcPct val="90000"/>
              </a:lnSpc>
            </a:pPr>
            <a:r>
              <a:rPr lang="en-US" sz="2800">
                <a:solidFill>
                  <a:srgbClr val="003300"/>
                </a:solidFill>
              </a:rPr>
              <a:t>Need for standardised efforts in compiling and interpreting geo-spatial data, satellite imagery and early warning signals.</a:t>
            </a:r>
          </a:p>
          <a:p>
            <a:pPr>
              <a:lnSpc>
                <a:spcPct val="90000"/>
              </a:lnSpc>
            </a:pPr>
            <a:r>
              <a:rPr lang="en-US" sz="2800">
                <a:solidFill>
                  <a:srgbClr val="003300"/>
                </a:solidFill>
              </a:rPr>
              <a:t>Weak areas continue to be forecasting, modelling, risk prediction, simulation and scenario analysis, etc.</a:t>
            </a:r>
          </a:p>
          <a:p>
            <a:pPr>
              <a:lnSpc>
                <a:spcPct val="90000"/>
              </a:lnSpc>
            </a:pPr>
            <a:endParaRPr lang="en-US" sz="2800">
              <a:solidFill>
                <a:srgbClr val="00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solidFill>
                  <a:srgbClr val="333300"/>
                </a:solidFill>
              </a:rPr>
              <a:t>Areas of Concern</a:t>
            </a:r>
          </a:p>
        </p:txBody>
      </p:sp>
      <p:sp>
        <p:nvSpPr>
          <p:cNvPr id="19459" name="Rectangle 3"/>
          <p:cNvSpPr>
            <a:spLocks noGrp="1" noChangeArrowheads="1"/>
          </p:cNvSpPr>
          <p:nvPr>
            <p:ph type="body" idx="1"/>
          </p:nvPr>
        </p:nvSpPr>
        <p:spPr>
          <a:xfrm>
            <a:off x="152400" y="1143000"/>
            <a:ext cx="8839200" cy="5562600"/>
          </a:xfrm>
        </p:spPr>
        <p:txBody>
          <a:bodyPr/>
          <a:lstStyle/>
          <a:p>
            <a:pPr>
              <a:lnSpc>
                <a:spcPct val="90000"/>
              </a:lnSpc>
            </a:pPr>
            <a:r>
              <a:rPr lang="en-US" sz="2800">
                <a:solidFill>
                  <a:srgbClr val="003300"/>
                </a:solidFill>
              </a:rPr>
              <a:t>Absence of a national level, state level, and district level directory of experts and inventory of resources.</a:t>
            </a:r>
          </a:p>
          <a:p>
            <a:pPr>
              <a:lnSpc>
                <a:spcPct val="90000"/>
              </a:lnSpc>
            </a:pPr>
            <a:r>
              <a:rPr lang="en-US" sz="2800">
                <a:solidFill>
                  <a:srgbClr val="003300"/>
                </a:solidFill>
              </a:rPr>
              <a:t>Absence of a National Disaster Management Plan, and State level and district level disaster management plans.</a:t>
            </a:r>
          </a:p>
          <a:p>
            <a:pPr>
              <a:lnSpc>
                <a:spcPct val="90000"/>
              </a:lnSpc>
            </a:pPr>
            <a:r>
              <a:rPr lang="en-US" sz="2800">
                <a:solidFill>
                  <a:srgbClr val="003300"/>
                </a:solidFill>
              </a:rPr>
              <a:t>Sustainability of efforts</a:t>
            </a:r>
          </a:p>
          <a:p>
            <a:pPr>
              <a:lnSpc>
                <a:spcPct val="90000"/>
              </a:lnSpc>
            </a:pPr>
            <a:r>
              <a:rPr lang="en-US" sz="2800">
                <a:solidFill>
                  <a:srgbClr val="003300"/>
                </a:solidFill>
              </a:rPr>
              <a:t>Effective Inter Agency Co-ordination and Standard Operating Procedures for stakeholder groups, especially critical first responder agencies.</a:t>
            </a:r>
          </a:p>
          <a:p>
            <a:pPr>
              <a:lnSpc>
                <a:spcPct val="90000"/>
              </a:lnSpc>
            </a:pPr>
            <a:r>
              <a:rPr lang="en-US" sz="2800">
                <a:solidFill>
                  <a:srgbClr val="003300"/>
                </a:solidFill>
              </a:rPr>
              <a:t>Emergency medicine, critical care medicine, triage, first aid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0"/>
            <a:ext cx="8686800" cy="914400"/>
          </a:xfrm>
        </p:spPr>
        <p:txBody>
          <a:bodyPr/>
          <a:lstStyle/>
          <a:p>
            <a:r>
              <a:rPr lang="en-US" sz="3200">
                <a:solidFill>
                  <a:srgbClr val="CC0000"/>
                </a:solidFill>
              </a:rPr>
              <a:t>Nodal Agencies for Disaster Management</a:t>
            </a:r>
          </a:p>
        </p:txBody>
      </p:sp>
      <p:sp>
        <p:nvSpPr>
          <p:cNvPr id="11267" name="Rectangle 3"/>
          <p:cNvSpPr>
            <a:spLocks noGrp="1" noChangeArrowheads="1"/>
          </p:cNvSpPr>
          <p:nvPr>
            <p:ph type="body" idx="1"/>
          </p:nvPr>
        </p:nvSpPr>
        <p:spPr>
          <a:xfrm>
            <a:off x="152400" y="990600"/>
            <a:ext cx="8839200" cy="5867400"/>
          </a:xfrm>
        </p:spPr>
        <p:txBody>
          <a:bodyPr/>
          <a:lstStyle/>
          <a:p>
            <a:pPr marL="609600" indent="-609600">
              <a:lnSpc>
                <a:spcPct val="90000"/>
              </a:lnSpc>
            </a:pPr>
            <a:r>
              <a:rPr lang="en-US" sz="2400">
                <a:solidFill>
                  <a:srgbClr val="003300"/>
                </a:solidFill>
              </a:rPr>
              <a:t>Floods : Ministry of Water Resources, CWC</a:t>
            </a:r>
          </a:p>
          <a:p>
            <a:pPr marL="609600" indent="-609600">
              <a:lnSpc>
                <a:spcPct val="90000"/>
              </a:lnSpc>
            </a:pPr>
            <a:r>
              <a:rPr lang="en-US" sz="2400">
                <a:solidFill>
                  <a:srgbClr val="003300"/>
                </a:solidFill>
              </a:rPr>
              <a:t>Cyclones : Indian Meteorological Department</a:t>
            </a:r>
          </a:p>
          <a:p>
            <a:pPr marL="609600" indent="-609600">
              <a:lnSpc>
                <a:spcPct val="90000"/>
              </a:lnSpc>
              <a:buFont typeface="Wingdings" pitchFamily="2" charset="2"/>
              <a:buAutoNum type="arabicPeriod"/>
            </a:pPr>
            <a:r>
              <a:rPr lang="en-US" sz="2400">
                <a:solidFill>
                  <a:srgbClr val="003300"/>
                </a:solidFill>
              </a:rPr>
              <a:t>Earthquakes : Indian Meteorological Department</a:t>
            </a:r>
          </a:p>
          <a:p>
            <a:pPr marL="609600" indent="-609600">
              <a:lnSpc>
                <a:spcPct val="90000"/>
              </a:lnSpc>
            </a:pPr>
            <a:r>
              <a:rPr lang="en-US" sz="2400">
                <a:solidFill>
                  <a:srgbClr val="003300"/>
                </a:solidFill>
              </a:rPr>
              <a:t>Epidemics : Ministry of Health and Family Welfare</a:t>
            </a:r>
          </a:p>
          <a:p>
            <a:pPr marL="609600" indent="-609600">
              <a:lnSpc>
                <a:spcPct val="90000"/>
              </a:lnSpc>
            </a:pPr>
            <a:r>
              <a:rPr lang="en-US" sz="2400">
                <a:solidFill>
                  <a:srgbClr val="003300"/>
                </a:solidFill>
              </a:rPr>
              <a:t>Avian Flu: Ministry of Health, Ministry of Environment, Ministry of Agriculture and Animal Husbandry</a:t>
            </a:r>
          </a:p>
          <a:p>
            <a:pPr marL="609600" indent="-609600">
              <a:lnSpc>
                <a:spcPct val="90000"/>
              </a:lnSpc>
            </a:pPr>
            <a:r>
              <a:rPr lang="en-US" sz="2400">
                <a:solidFill>
                  <a:srgbClr val="003300"/>
                </a:solidFill>
              </a:rPr>
              <a:t>Chemical Disasters : Ministry of Environment and Forests</a:t>
            </a:r>
          </a:p>
          <a:p>
            <a:pPr marL="609600" indent="-609600">
              <a:lnSpc>
                <a:spcPct val="90000"/>
              </a:lnSpc>
            </a:pPr>
            <a:r>
              <a:rPr lang="en-US" sz="2400">
                <a:solidFill>
                  <a:srgbClr val="003300"/>
                </a:solidFill>
              </a:rPr>
              <a:t>Industrial Disasters : Ministry of Labour</a:t>
            </a:r>
          </a:p>
          <a:p>
            <a:pPr marL="609600" indent="-609600">
              <a:lnSpc>
                <a:spcPct val="90000"/>
              </a:lnSpc>
            </a:pPr>
            <a:r>
              <a:rPr lang="en-US" sz="2400">
                <a:solidFill>
                  <a:srgbClr val="003300"/>
                </a:solidFill>
              </a:rPr>
              <a:t>Rail Accidents : Ministry of Railways</a:t>
            </a:r>
          </a:p>
          <a:p>
            <a:pPr marL="609600" indent="-609600">
              <a:lnSpc>
                <a:spcPct val="90000"/>
              </a:lnSpc>
            </a:pPr>
            <a:r>
              <a:rPr lang="en-US" sz="2400">
                <a:solidFill>
                  <a:srgbClr val="003300"/>
                </a:solidFill>
              </a:rPr>
              <a:t>Air Accidents : Ministry of Civil Aviation</a:t>
            </a:r>
          </a:p>
          <a:p>
            <a:pPr marL="609600" indent="-609600">
              <a:lnSpc>
                <a:spcPct val="90000"/>
              </a:lnSpc>
            </a:pPr>
            <a:r>
              <a:rPr lang="en-US" sz="2400">
                <a:solidFill>
                  <a:srgbClr val="003300"/>
                </a:solidFill>
              </a:rPr>
              <a:t>Fire : Ministry of Home Affairs</a:t>
            </a:r>
          </a:p>
          <a:p>
            <a:pPr marL="609600" indent="-609600">
              <a:lnSpc>
                <a:spcPct val="90000"/>
              </a:lnSpc>
            </a:pPr>
            <a:r>
              <a:rPr lang="en-US" sz="2400">
                <a:solidFill>
                  <a:srgbClr val="003300"/>
                </a:solidFill>
              </a:rPr>
              <a:t>Nuclear Incidents : Department of Atomic Energy</a:t>
            </a:r>
          </a:p>
          <a:p>
            <a:pPr marL="609600" indent="-609600">
              <a:lnSpc>
                <a:spcPct val="90000"/>
              </a:lnSpc>
            </a:pPr>
            <a:r>
              <a:rPr lang="en-US" sz="2400">
                <a:solidFill>
                  <a:srgbClr val="003300"/>
                </a:solidFill>
              </a:rPr>
              <a:t>Mine Disasters : Department of Mines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solidFill>
                  <a:srgbClr val="003300"/>
                </a:solidFill>
              </a:rPr>
              <a:t>Dynamics of Disasters</a:t>
            </a:r>
          </a:p>
        </p:txBody>
      </p:sp>
      <p:sp>
        <p:nvSpPr>
          <p:cNvPr id="37891" name="Rectangle 3"/>
          <p:cNvSpPr>
            <a:spLocks noGrp="1" noChangeArrowheads="1"/>
          </p:cNvSpPr>
          <p:nvPr>
            <p:ph type="body" idx="1"/>
          </p:nvPr>
        </p:nvSpPr>
        <p:spPr/>
        <p:txBody>
          <a:bodyPr/>
          <a:lstStyle/>
          <a:p>
            <a:pPr>
              <a:lnSpc>
                <a:spcPct val="90000"/>
              </a:lnSpc>
            </a:pPr>
            <a:r>
              <a:rPr lang="en-US" sz="2800">
                <a:solidFill>
                  <a:srgbClr val="003300"/>
                </a:solidFill>
              </a:rPr>
              <a:t>There is a high probability of a low probability event happening somewhere sometime soon…</a:t>
            </a:r>
          </a:p>
          <a:p>
            <a:pPr>
              <a:lnSpc>
                <a:spcPct val="90000"/>
              </a:lnSpc>
            </a:pPr>
            <a:r>
              <a:rPr lang="en-US" sz="2800">
                <a:solidFill>
                  <a:srgbClr val="003300"/>
                </a:solidFill>
              </a:rPr>
              <a:t>The unpredictability of disaster events and the high risk and vulnerability profiles make it imperative to strengthen disaster preparedness, mitigation and enforcement of guidelines, building codes and restrictions on construction of buildings in flood-prone areas and storm surge prone coastal areas.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solidFill>
                  <a:srgbClr val="003300"/>
                </a:solidFill>
              </a:rPr>
              <a:t>New Directions for Disaster Management in India</a:t>
            </a:r>
          </a:p>
        </p:txBody>
      </p:sp>
      <p:sp>
        <p:nvSpPr>
          <p:cNvPr id="12291" name="Rectangle 3"/>
          <p:cNvSpPr>
            <a:spLocks noGrp="1" noChangeArrowheads="1"/>
          </p:cNvSpPr>
          <p:nvPr>
            <p:ph type="body" idx="1"/>
          </p:nvPr>
        </p:nvSpPr>
        <p:spPr/>
        <p:txBody>
          <a:bodyPr/>
          <a:lstStyle/>
          <a:p>
            <a:r>
              <a:rPr lang="en-US" sz="2800">
                <a:solidFill>
                  <a:srgbClr val="003300"/>
                </a:solidFill>
              </a:rPr>
              <a:t>The National Disaster Management Authority (NDMA) has been set up as the apex body for Disaster Management in India, with the Prime Minister as its Chairman.</a:t>
            </a:r>
          </a:p>
          <a:p>
            <a:r>
              <a:rPr lang="en-US" sz="2800">
                <a:solidFill>
                  <a:srgbClr val="003300"/>
                </a:solidFill>
              </a:rPr>
              <a:t>Disaster Management Authorities will be set up at the State and District Levels to be headed by the Chief Ministers and Collectors/Zilla Parishad Chairmen respectively.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a:solidFill>
                  <a:srgbClr val="003300"/>
                </a:solidFill>
              </a:rPr>
              <a:t>New Directions for Disaster Management in India</a:t>
            </a:r>
          </a:p>
        </p:txBody>
      </p:sp>
      <p:sp>
        <p:nvSpPr>
          <p:cNvPr id="39939" name="Rectangle 3"/>
          <p:cNvSpPr>
            <a:spLocks noGrp="1" noChangeArrowheads="1"/>
          </p:cNvSpPr>
          <p:nvPr>
            <p:ph type="body" idx="1"/>
          </p:nvPr>
        </p:nvSpPr>
        <p:spPr/>
        <p:txBody>
          <a:bodyPr/>
          <a:lstStyle/>
          <a:p>
            <a:pPr>
              <a:lnSpc>
                <a:spcPct val="80000"/>
              </a:lnSpc>
            </a:pPr>
            <a:r>
              <a:rPr lang="en-US" sz="2400">
                <a:solidFill>
                  <a:srgbClr val="003300"/>
                </a:solidFill>
              </a:rPr>
              <a:t>A </a:t>
            </a:r>
            <a:r>
              <a:rPr lang="en-US" sz="2400">
                <a:solidFill>
                  <a:srgbClr val="CC0000"/>
                </a:solidFill>
              </a:rPr>
              <a:t>National Disaster Mitigation Fund</a:t>
            </a:r>
            <a:r>
              <a:rPr lang="en-US" sz="2400">
                <a:solidFill>
                  <a:srgbClr val="003300"/>
                </a:solidFill>
              </a:rPr>
              <a:t> will be administerd by NDMA. States and districts will administer mitigation funds.</a:t>
            </a:r>
          </a:p>
          <a:p>
            <a:pPr>
              <a:lnSpc>
                <a:spcPct val="80000"/>
              </a:lnSpc>
            </a:pPr>
            <a:r>
              <a:rPr lang="en-US" sz="2400">
                <a:solidFill>
                  <a:srgbClr val="003300"/>
                </a:solidFill>
              </a:rPr>
              <a:t>A </a:t>
            </a:r>
            <a:r>
              <a:rPr lang="en-US" sz="2400">
                <a:solidFill>
                  <a:srgbClr val="CC0000"/>
                </a:solidFill>
              </a:rPr>
              <a:t>National Disaster Response Fund</a:t>
            </a:r>
            <a:r>
              <a:rPr lang="en-US" sz="2400">
                <a:solidFill>
                  <a:srgbClr val="003300"/>
                </a:solidFill>
              </a:rPr>
              <a:t> will be administerd by NDMA through the National Executive Committee. States and Districts will administer state Disaster Response Fund and Disaster Response Fund respectively.</a:t>
            </a:r>
          </a:p>
          <a:p>
            <a:pPr>
              <a:lnSpc>
                <a:spcPct val="80000"/>
              </a:lnSpc>
            </a:pPr>
            <a:r>
              <a:rPr lang="en-US" sz="2400">
                <a:solidFill>
                  <a:srgbClr val="003300"/>
                </a:solidFill>
              </a:rPr>
              <a:t>8 Battalions of </a:t>
            </a:r>
            <a:r>
              <a:rPr lang="en-US" sz="2400">
                <a:solidFill>
                  <a:srgbClr val="CC0000"/>
                </a:solidFill>
              </a:rPr>
              <a:t>National Disaster Response Force</a:t>
            </a:r>
            <a:r>
              <a:rPr lang="en-US" sz="2400">
                <a:solidFill>
                  <a:srgbClr val="003300"/>
                </a:solidFill>
              </a:rPr>
              <a:t> (NDRF) are being trained and deployed with CSSR and MFR equipments and tools in eight strategic locations.</a:t>
            </a:r>
          </a:p>
          <a:p>
            <a:pPr>
              <a:lnSpc>
                <a:spcPct val="80000"/>
              </a:lnSpc>
            </a:pPr>
            <a:r>
              <a:rPr lang="en-US" sz="2400">
                <a:solidFill>
                  <a:srgbClr val="003300"/>
                </a:solidFill>
              </a:rPr>
              <a:t>A </a:t>
            </a:r>
            <a:r>
              <a:rPr lang="en-US" sz="2400">
                <a:solidFill>
                  <a:srgbClr val="CC0000"/>
                </a:solidFill>
              </a:rPr>
              <a:t>National Disaster Management Policy</a:t>
            </a:r>
            <a:r>
              <a:rPr lang="en-US" sz="2400">
                <a:solidFill>
                  <a:srgbClr val="003300"/>
                </a:solidFill>
              </a:rPr>
              <a:t> and </a:t>
            </a:r>
            <a:r>
              <a:rPr lang="en-US" sz="2400">
                <a:solidFill>
                  <a:srgbClr val="CC0000"/>
                </a:solidFill>
              </a:rPr>
              <a:t>National Disaster Response Plan</a:t>
            </a:r>
            <a:r>
              <a:rPr lang="en-US" sz="2400">
                <a:solidFill>
                  <a:srgbClr val="003300"/>
                </a:solidFill>
              </a:rPr>
              <a:t> will also be drawn up.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solidFill>
                  <a:srgbClr val="333300"/>
                </a:solidFill>
              </a:rPr>
              <a:t>Lessons Learnt</a:t>
            </a:r>
            <a:r>
              <a:rPr lang="en-US"/>
              <a:t> </a:t>
            </a:r>
          </a:p>
        </p:txBody>
      </p:sp>
      <p:sp>
        <p:nvSpPr>
          <p:cNvPr id="20483" name="Rectangle 3"/>
          <p:cNvSpPr>
            <a:spLocks noGrp="1" noChangeArrowheads="1"/>
          </p:cNvSpPr>
          <p:nvPr>
            <p:ph type="body" idx="1"/>
          </p:nvPr>
        </p:nvSpPr>
        <p:spPr>
          <a:xfrm>
            <a:off x="152400" y="1295400"/>
            <a:ext cx="8534400" cy="4835525"/>
          </a:xfrm>
        </p:spPr>
        <p:txBody>
          <a:bodyPr/>
          <a:lstStyle/>
          <a:p>
            <a:r>
              <a:rPr lang="en-US">
                <a:solidFill>
                  <a:srgbClr val="003300"/>
                </a:solidFill>
              </a:rPr>
              <a:t>Be Prepared : Preparedness and Mitigation is bound to yield more effective returns than distributing relief after a disaster.</a:t>
            </a:r>
          </a:p>
          <a:p>
            <a:r>
              <a:rPr lang="en-US">
                <a:solidFill>
                  <a:srgbClr val="003300"/>
                </a:solidFill>
              </a:rPr>
              <a:t>Create a Culture of Preparedness and Prevention.</a:t>
            </a:r>
          </a:p>
          <a:p>
            <a:r>
              <a:rPr lang="en-US">
                <a:solidFill>
                  <a:srgbClr val="003300"/>
                </a:solidFill>
              </a:rPr>
              <a:t>Evolve a code of conduct for all stake-holders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solidFill>
                  <a:srgbClr val="333300"/>
                </a:solidFill>
              </a:rPr>
              <a:t>Future Directions</a:t>
            </a:r>
          </a:p>
        </p:txBody>
      </p:sp>
      <p:sp>
        <p:nvSpPr>
          <p:cNvPr id="21507" name="Rectangle 3"/>
          <p:cNvSpPr>
            <a:spLocks noGrp="1" noChangeArrowheads="1"/>
          </p:cNvSpPr>
          <p:nvPr>
            <p:ph type="body" idx="1"/>
          </p:nvPr>
        </p:nvSpPr>
        <p:spPr>
          <a:xfrm>
            <a:off x="0" y="1295400"/>
            <a:ext cx="8610600" cy="5334000"/>
          </a:xfrm>
        </p:spPr>
        <p:txBody>
          <a:bodyPr/>
          <a:lstStyle/>
          <a:p>
            <a:r>
              <a:rPr lang="en-US" sz="2800">
                <a:solidFill>
                  <a:srgbClr val="003300"/>
                </a:solidFill>
              </a:rPr>
              <a:t>Encourage and consolidate knowledge networks</a:t>
            </a:r>
          </a:p>
          <a:p>
            <a:r>
              <a:rPr lang="en-US" sz="2800">
                <a:solidFill>
                  <a:srgbClr val="003300"/>
                </a:solidFill>
              </a:rPr>
              <a:t>Mobilise and train disaster volunteers for more effective preparedness, mitigation and response (NSS, NCC, Scouts and Guides, NYK, Civil Defence, Homeguards)</a:t>
            </a:r>
          </a:p>
          <a:p>
            <a:r>
              <a:rPr lang="en-US" sz="2800">
                <a:solidFill>
                  <a:srgbClr val="003300"/>
                </a:solidFill>
              </a:rPr>
              <a:t>Increased capacity building leads to faster vulnerability reduction.</a:t>
            </a:r>
          </a:p>
          <a:p>
            <a:r>
              <a:rPr lang="en-US" sz="2800">
                <a:solidFill>
                  <a:srgbClr val="003300"/>
                </a:solidFill>
              </a:rPr>
              <a:t>Learn from best practices in disaster preparedness, mitigation and disaster response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solidFill>
                  <a:srgbClr val="003300"/>
                </a:solidFill>
              </a:rPr>
              <a:t>Future Directions</a:t>
            </a:r>
          </a:p>
        </p:txBody>
      </p:sp>
      <p:sp>
        <p:nvSpPr>
          <p:cNvPr id="38915" name="Rectangle 3"/>
          <p:cNvSpPr>
            <a:spLocks noGrp="1" noChangeArrowheads="1"/>
          </p:cNvSpPr>
          <p:nvPr>
            <p:ph type="body" idx="1"/>
          </p:nvPr>
        </p:nvSpPr>
        <p:spPr>
          <a:xfrm>
            <a:off x="228600" y="1219200"/>
            <a:ext cx="8458200" cy="4911725"/>
          </a:xfrm>
        </p:spPr>
        <p:txBody>
          <a:bodyPr/>
          <a:lstStyle/>
          <a:p>
            <a:pPr>
              <a:lnSpc>
                <a:spcPct val="80000"/>
              </a:lnSpc>
            </a:pPr>
            <a:r>
              <a:rPr lang="en-US" sz="2400">
                <a:solidFill>
                  <a:srgbClr val="003300"/>
                </a:solidFill>
              </a:rPr>
              <a:t>Mobilising stakeholder participation of Self Help Groups, Women’s Groups, Youth Groups, Panchayati Raj Institutions</a:t>
            </a:r>
          </a:p>
          <a:p>
            <a:pPr>
              <a:lnSpc>
                <a:spcPct val="80000"/>
              </a:lnSpc>
            </a:pPr>
            <a:r>
              <a:rPr lang="en-US" sz="2400">
                <a:solidFill>
                  <a:srgbClr val="003300"/>
                </a:solidFill>
              </a:rPr>
              <a:t>Anticipatory Governance: Simulation exercises, Mock drills and Scenario Analysis</a:t>
            </a:r>
          </a:p>
          <a:p>
            <a:pPr>
              <a:lnSpc>
                <a:spcPct val="80000"/>
              </a:lnSpc>
            </a:pPr>
            <a:r>
              <a:rPr lang="en-US" sz="2400">
                <a:solidFill>
                  <a:srgbClr val="003300"/>
                </a:solidFill>
              </a:rPr>
              <a:t>Indigenous knowledge systems and coping practices</a:t>
            </a:r>
          </a:p>
          <a:p>
            <a:pPr>
              <a:lnSpc>
                <a:spcPct val="80000"/>
              </a:lnSpc>
            </a:pPr>
            <a:r>
              <a:rPr lang="en-US" sz="2400">
                <a:solidFill>
                  <a:srgbClr val="003300"/>
                </a:solidFill>
              </a:rPr>
              <a:t>Living with Risk: Community Based Disaster Risk Management</a:t>
            </a:r>
          </a:p>
          <a:p>
            <a:pPr>
              <a:lnSpc>
                <a:spcPct val="80000"/>
              </a:lnSpc>
            </a:pPr>
            <a:r>
              <a:rPr lang="en-US" sz="2400">
                <a:solidFill>
                  <a:srgbClr val="003300"/>
                </a:solidFill>
              </a:rPr>
              <a:t>Inclusive, participatory, gender sensitive, child friendly, eco-friendly and disabled friendly disaster management</a:t>
            </a:r>
          </a:p>
          <a:p>
            <a:pPr>
              <a:lnSpc>
                <a:spcPct val="80000"/>
              </a:lnSpc>
            </a:pPr>
            <a:r>
              <a:rPr lang="en-US" sz="2400">
                <a:solidFill>
                  <a:srgbClr val="003300"/>
                </a:solidFill>
              </a:rPr>
              <a:t>Technology driven but people owned</a:t>
            </a:r>
          </a:p>
          <a:p>
            <a:pPr>
              <a:lnSpc>
                <a:spcPct val="80000"/>
              </a:lnSpc>
            </a:pPr>
            <a:r>
              <a:rPr lang="en-US" sz="2400">
                <a:solidFill>
                  <a:srgbClr val="003300"/>
                </a:solidFill>
              </a:rPr>
              <a:t>Knowledge Management: Documentation and dissemination of good practices</a:t>
            </a:r>
          </a:p>
          <a:p>
            <a:pPr>
              <a:lnSpc>
                <a:spcPct val="80000"/>
              </a:lnSpc>
            </a:pPr>
            <a:r>
              <a:rPr lang="en-US" sz="2400">
                <a:solidFill>
                  <a:srgbClr val="003300"/>
                </a:solidFill>
              </a:rPr>
              <a:t>Public Private Partnership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solidFill>
                  <a:srgbClr val="333300"/>
                </a:solidFill>
              </a:rPr>
              <a:t>Invest in Preparedness</a:t>
            </a:r>
          </a:p>
        </p:txBody>
      </p:sp>
      <p:sp>
        <p:nvSpPr>
          <p:cNvPr id="31747" name="Rectangle 3"/>
          <p:cNvSpPr>
            <a:spLocks noGrp="1" noChangeArrowheads="1"/>
          </p:cNvSpPr>
          <p:nvPr>
            <p:ph type="body" idx="1"/>
          </p:nvPr>
        </p:nvSpPr>
        <p:spPr>
          <a:xfrm>
            <a:off x="152400" y="1600200"/>
            <a:ext cx="8991600" cy="4530725"/>
          </a:xfrm>
        </p:spPr>
        <p:txBody>
          <a:bodyPr/>
          <a:lstStyle/>
          <a:p>
            <a:r>
              <a:rPr lang="en-US">
                <a:solidFill>
                  <a:srgbClr val="003300"/>
                </a:solidFill>
              </a:rPr>
              <a:t>Investments in Preparedness and Prevention (Mitigation) will yield sustainable results, rather than spending money on relief after a disaster.</a:t>
            </a:r>
          </a:p>
          <a:p>
            <a:r>
              <a:rPr lang="en-US">
                <a:solidFill>
                  <a:srgbClr val="003300"/>
                </a:solidFill>
              </a:rPr>
              <a:t>Most disasters are predictable, especially in their seasonality and the disaster-prone areas which are vulnerable.</a:t>
            </a:r>
          </a:p>
          <a:p>
            <a:r>
              <a:rPr lang="en-US">
                <a:solidFill>
                  <a:srgbClr val="003300"/>
                </a:solidFill>
              </a:rPr>
              <a:t>Communities must be involved in disaster preparedness.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solidFill>
                  <a:srgbClr val="333300"/>
                </a:solidFill>
              </a:rPr>
              <a:t>Disasters in India</a:t>
            </a:r>
          </a:p>
        </p:txBody>
      </p:sp>
      <p:sp>
        <p:nvSpPr>
          <p:cNvPr id="10243" name="Rectangle 3"/>
          <p:cNvSpPr>
            <a:spLocks noGrp="1" noChangeArrowheads="1"/>
          </p:cNvSpPr>
          <p:nvPr>
            <p:ph type="body" idx="1"/>
          </p:nvPr>
        </p:nvSpPr>
        <p:spPr>
          <a:xfrm>
            <a:off x="533400" y="1371600"/>
            <a:ext cx="8610600" cy="5105400"/>
          </a:xfrm>
        </p:spPr>
        <p:txBody>
          <a:bodyPr/>
          <a:lstStyle/>
          <a:p>
            <a:pPr>
              <a:lnSpc>
                <a:spcPct val="90000"/>
              </a:lnSpc>
            </a:pPr>
            <a:r>
              <a:rPr lang="en-US" sz="2800">
                <a:solidFill>
                  <a:srgbClr val="003300"/>
                </a:solidFill>
              </a:rPr>
              <a:t>Moving away from the Great Bengal famine of 1769-1770 in which a third of the population perished.</a:t>
            </a:r>
          </a:p>
          <a:p>
            <a:pPr>
              <a:lnSpc>
                <a:spcPct val="90000"/>
              </a:lnSpc>
            </a:pPr>
            <a:r>
              <a:rPr lang="en-US" sz="2800">
                <a:solidFill>
                  <a:srgbClr val="003300"/>
                </a:solidFill>
              </a:rPr>
              <a:t>The Chalisa famine of 1783, the Doji Bara or Skull famine of 1790 to 1792, the North West Provinces famine of 1838, the North West India Famine of 1861, the Bengal and Orissa famine of 1866, the Rajputana famine of 1869, the famine of 1899 to 1901, the Bengal famine of 1943…</a:t>
            </a:r>
          </a:p>
          <a:p>
            <a:pPr>
              <a:lnSpc>
                <a:spcPct val="90000"/>
              </a:lnSpc>
            </a:pPr>
            <a:r>
              <a:rPr lang="en-US" sz="2800">
                <a:solidFill>
                  <a:srgbClr val="003300"/>
                </a:solidFill>
              </a:rPr>
              <a:t>The drought years of 1965, 1972, 1979, 1987, 2002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solidFill>
                  <a:srgbClr val="333300"/>
                </a:solidFill>
              </a:rPr>
              <a:t>Best Practices</a:t>
            </a:r>
            <a:br>
              <a:rPr lang="en-US">
                <a:solidFill>
                  <a:srgbClr val="333300"/>
                </a:solidFill>
              </a:rPr>
            </a:br>
            <a:endParaRPr lang="en-US">
              <a:solidFill>
                <a:srgbClr val="333300"/>
              </a:solidFill>
            </a:endParaRPr>
          </a:p>
        </p:txBody>
      </p:sp>
      <p:sp>
        <p:nvSpPr>
          <p:cNvPr id="32771" name="Rectangle 3"/>
          <p:cNvSpPr>
            <a:spLocks noGrp="1" noChangeArrowheads="1"/>
          </p:cNvSpPr>
          <p:nvPr>
            <p:ph type="body" idx="1"/>
          </p:nvPr>
        </p:nvSpPr>
        <p:spPr>
          <a:xfrm>
            <a:off x="304800" y="990600"/>
            <a:ext cx="8839200" cy="5562600"/>
          </a:xfrm>
        </p:spPr>
        <p:txBody>
          <a:bodyPr/>
          <a:lstStyle/>
          <a:p>
            <a:pPr>
              <a:lnSpc>
                <a:spcPct val="80000"/>
              </a:lnSpc>
            </a:pPr>
            <a:r>
              <a:rPr lang="en-US" sz="2800">
                <a:solidFill>
                  <a:srgbClr val="003300"/>
                </a:solidFill>
              </a:rPr>
              <a:t>On 12 November, 1970 a major cyclone hit the coastal belt of Bangladesh at 223 km/hr. with a storm surge of six to nine meters height, killing an estimated </a:t>
            </a:r>
            <a:r>
              <a:rPr lang="en-US" sz="2800">
                <a:solidFill>
                  <a:srgbClr val="CC0000"/>
                </a:solidFill>
              </a:rPr>
              <a:t>500,000</a:t>
            </a:r>
            <a:r>
              <a:rPr lang="en-US" sz="2800">
                <a:solidFill>
                  <a:srgbClr val="003300"/>
                </a:solidFill>
              </a:rPr>
              <a:t> people.</a:t>
            </a:r>
          </a:p>
          <a:p>
            <a:pPr>
              <a:lnSpc>
                <a:spcPct val="80000"/>
              </a:lnSpc>
            </a:pPr>
            <a:r>
              <a:rPr lang="en-US" sz="2800">
                <a:solidFill>
                  <a:srgbClr val="003300"/>
                </a:solidFill>
              </a:rPr>
              <a:t>Due to the Cyclone Preparedness Program, the April 1991 cyclone with wind speed of 225 km/hr. killed only </a:t>
            </a:r>
            <a:r>
              <a:rPr lang="en-US" sz="2800">
                <a:solidFill>
                  <a:srgbClr val="CC0000"/>
                </a:solidFill>
              </a:rPr>
              <a:t>138,000</a:t>
            </a:r>
            <a:r>
              <a:rPr lang="en-US" sz="2800">
                <a:solidFill>
                  <a:srgbClr val="003300"/>
                </a:solidFill>
              </a:rPr>
              <a:t> people even though the coastal population had doubled by that time.</a:t>
            </a:r>
          </a:p>
          <a:p>
            <a:pPr>
              <a:lnSpc>
                <a:spcPct val="80000"/>
              </a:lnSpc>
            </a:pPr>
            <a:r>
              <a:rPr lang="en-US" sz="2800">
                <a:solidFill>
                  <a:srgbClr val="003300"/>
                </a:solidFill>
              </a:rPr>
              <a:t>In May 1994, in a similar cyclone with a wind speed of 250 km/hr. only </a:t>
            </a:r>
            <a:r>
              <a:rPr lang="en-US" sz="2800">
                <a:solidFill>
                  <a:srgbClr val="CC0000"/>
                </a:solidFill>
              </a:rPr>
              <a:t>127</a:t>
            </a:r>
            <a:r>
              <a:rPr lang="en-US" sz="2800">
                <a:solidFill>
                  <a:srgbClr val="003300"/>
                </a:solidFill>
              </a:rPr>
              <a:t> people lost their lives.</a:t>
            </a:r>
          </a:p>
          <a:p>
            <a:pPr>
              <a:lnSpc>
                <a:spcPct val="80000"/>
              </a:lnSpc>
            </a:pPr>
            <a:r>
              <a:rPr lang="en-US" sz="2800">
                <a:solidFill>
                  <a:srgbClr val="003300"/>
                </a:solidFill>
              </a:rPr>
              <a:t>In May 1997, in a  cyclone with wind speed of 200 km/hr. only </a:t>
            </a:r>
            <a:r>
              <a:rPr lang="en-US" sz="2800">
                <a:solidFill>
                  <a:srgbClr val="CC0000"/>
                </a:solidFill>
              </a:rPr>
              <a:t>111 </a:t>
            </a:r>
            <a:r>
              <a:rPr lang="en-US" sz="2800">
                <a:solidFill>
                  <a:srgbClr val="003300"/>
                </a:solidFill>
              </a:rPr>
              <a:t>people lost their lives.</a:t>
            </a:r>
          </a:p>
          <a:p>
            <a:pPr>
              <a:lnSpc>
                <a:spcPct val="80000"/>
              </a:lnSpc>
            </a:pPr>
            <a:endParaRPr lang="en-US" sz="2800">
              <a:solidFill>
                <a:srgbClr val="003300"/>
              </a:solidFill>
            </a:endParaRPr>
          </a:p>
          <a:p>
            <a:pPr>
              <a:lnSpc>
                <a:spcPct val="80000"/>
              </a:lnSpc>
            </a:pPr>
            <a:endParaRPr lang="en-US" sz="2800">
              <a:solidFill>
                <a:srgbClr val="0033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solidFill>
                  <a:srgbClr val="003300"/>
                </a:solidFill>
              </a:rPr>
              <a:t>New possibilities</a:t>
            </a:r>
          </a:p>
        </p:txBody>
      </p:sp>
      <p:sp>
        <p:nvSpPr>
          <p:cNvPr id="36867" name="Rectangle 3"/>
          <p:cNvSpPr>
            <a:spLocks noGrp="1" noChangeArrowheads="1"/>
          </p:cNvSpPr>
          <p:nvPr>
            <p:ph type="body" idx="1"/>
          </p:nvPr>
        </p:nvSpPr>
        <p:spPr/>
        <p:txBody>
          <a:bodyPr/>
          <a:lstStyle/>
          <a:p>
            <a:pPr>
              <a:lnSpc>
                <a:spcPct val="90000"/>
              </a:lnSpc>
            </a:pPr>
            <a:r>
              <a:rPr lang="en-US" sz="2800">
                <a:solidFill>
                  <a:srgbClr val="CC0000"/>
                </a:solidFill>
              </a:rPr>
              <a:t>National Urban Renewal Mission</a:t>
            </a:r>
            <a:r>
              <a:rPr lang="en-US" sz="2800">
                <a:solidFill>
                  <a:srgbClr val="003300"/>
                </a:solidFill>
              </a:rPr>
              <a:t> for 70 cities: recent experience of “unprecedented” extreme weather conditions in a few major metros and megacities</a:t>
            </a:r>
          </a:p>
          <a:p>
            <a:pPr>
              <a:lnSpc>
                <a:spcPct val="90000"/>
              </a:lnSpc>
            </a:pPr>
            <a:r>
              <a:rPr lang="en-US" sz="2800">
                <a:solidFill>
                  <a:srgbClr val="003300"/>
                </a:solidFill>
              </a:rPr>
              <a:t>100,000 </a:t>
            </a:r>
            <a:r>
              <a:rPr lang="en-US" sz="2800">
                <a:solidFill>
                  <a:srgbClr val="CC0000"/>
                </a:solidFill>
              </a:rPr>
              <a:t>Rural Knowledge Centres</a:t>
            </a:r>
            <a:r>
              <a:rPr lang="en-US" sz="2800">
                <a:solidFill>
                  <a:srgbClr val="003300"/>
                </a:solidFill>
              </a:rPr>
              <a:t>            </a:t>
            </a:r>
          </a:p>
          <a:p>
            <a:pPr>
              <a:lnSpc>
                <a:spcPct val="90000"/>
              </a:lnSpc>
              <a:buFont typeface="Wingdings" pitchFamily="2" charset="2"/>
              <a:buNone/>
            </a:pPr>
            <a:r>
              <a:rPr lang="en-US" sz="2800">
                <a:solidFill>
                  <a:srgbClr val="003300"/>
                </a:solidFill>
              </a:rPr>
              <a:t>   ( IT Kiosks): Need for Spatial e-Governance for informed decision making in disaster-prone areas: before, during and after disasters</a:t>
            </a:r>
          </a:p>
          <a:p>
            <a:pPr>
              <a:lnSpc>
                <a:spcPct val="90000"/>
              </a:lnSpc>
            </a:pPr>
            <a:endParaRPr lang="en-US" sz="2800">
              <a:solidFill>
                <a:srgbClr val="003300"/>
              </a:solidFill>
            </a:endParaRPr>
          </a:p>
          <a:p>
            <a:pPr>
              <a:lnSpc>
                <a:spcPct val="90000"/>
              </a:lnSpc>
              <a:buFont typeface="Wingdings" pitchFamily="2" charset="2"/>
              <a:buNone/>
            </a:pPr>
            <a:endParaRPr lang="en-US" sz="2800">
              <a:solidFill>
                <a:srgbClr val="0033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1676400"/>
            <a:ext cx="8229600" cy="4495800"/>
          </a:xfrm>
        </p:spPr>
        <p:txBody>
          <a:bodyPr/>
          <a:lstStyle/>
          <a:p>
            <a:pPr>
              <a:buFont typeface="Wingdings" pitchFamily="2" charset="2"/>
              <a:buNone/>
            </a:pPr>
            <a:endParaRPr lang="en-US"/>
          </a:p>
        </p:txBody>
      </p:sp>
      <p:sp>
        <p:nvSpPr>
          <p:cNvPr id="40963" name="Rectangle 3"/>
          <p:cNvSpPr>
            <a:spLocks noChangeArrowheads="1"/>
          </p:cNvSpPr>
          <p:nvPr/>
        </p:nvSpPr>
        <p:spPr bwMode="auto">
          <a:xfrm>
            <a:off x="6324600" y="5181600"/>
            <a:ext cx="1981200" cy="914400"/>
          </a:xfrm>
          <a:prstGeom prst="rect">
            <a:avLst/>
          </a:prstGeom>
          <a:solidFill>
            <a:srgbClr val="FFFF66"/>
          </a:solidFill>
          <a:ln w="9525">
            <a:solidFill>
              <a:schemeClr val="tx1"/>
            </a:solidFill>
            <a:miter lim="800000"/>
            <a:headEnd/>
            <a:tailEnd/>
          </a:ln>
          <a:effectLst/>
        </p:spPr>
        <p:txBody>
          <a:bodyPr wrap="none" anchor="ctr"/>
          <a:lstStyle/>
          <a:p>
            <a:pPr algn="ctr"/>
            <a:r>
              <a:rPr lang="en-US">
                <a:solidFill>
                  <a:srgbClr val="003300"/>
                </a:solidFill>
                <a:latin typeface="Arial" charset="0"/>
              </a:rPr>
              <a:t>Academic</a:t>
            </a:r>
          </a:p>
          <a:p>
            <a:pPr algn="ctr"/>
            <a:r>
              <a:rPr lang="en-US">
                <a:solidFill>
                  <a:srgbClr val="003300"/>
                </a:solidFill>
                <a:latin typeface="Arial" charset="0"/>
              </a:rPr>
              <a:t> &amp; Research</a:t>
            </a:r>
          </a:p>
          <a:p>
            <a:pPr algn="ctr"/>
            <a:r>
              <a:rPr lang="en-US">
                <a:solidFill>
                  <a:srgbClr val="003300"/>
                </a:solidFill>
                <a:latin typeface="Arial" charset="0"/>
              </a:rPr>
              <a:t>Institutions</a:t>
            </a:r>
          </a:p>
        </p:txBody>
      </p:sp>
      <p:sp>
        <p:nvSpPr>
          <p:cNvPr id="40964" name="Text Box 4"/>
          <p:cNvSpPr txBox="1">
            <a:spLocks noChangeArrowheads="1"/>
          </p:cNvSpPr>
          <p:nvPr/>
        </p:nvSpPr>
        <p:spPr bwMode="auto">
          <a:xfrm>
            <a:off x="3352800" y="3429000"/>
            <a:ext cx="18288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40965" name="Rectangle 5"/>
          <p:cNvSpPr>
            <a:spLocks noChangeArrowheads="1"/>
          </p:cNvSpPr>
          <p:nvPr/>
        </p:nvSpPr>
        <p:spPr bwMode="auto">
          <a:xfrm>
            <a:off x="2819400" y="2514600"/>
            <a:ext cx="2895600" cy="17526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0000"/>
                </a:solidFill>
                <a:latin typeface="Arial" charset="0"/>
              </a:rPr>
              <a:t>NSDI</a:t>
            </a:r>
          </a:p>
          <a:p>
            <a:pPr algn="ctr"/>
            <a:r>
              <a:rPr lang="en-US" b="1">
                <a:solidFill>
                  <a:srgbClr val="FF0000"/>
                </a:solidFill>
                <a:latin typeface="Arial" charset="0"/>
              </a:rPr>
              <a:t>Spatial Information</a:t>
            </a:r>
          </a:p>
          <a:p>
            <a:pPr algn="ctr"/>
            <a:r>
              <a:rPr lang="en-US" b="1">
                <a:solidFill>
                  <a:srgbClr val="FF0000"/>
                </a:solidFill>
                <a:latin typeface="Arial" charset="0"/>
              </a:rPr>
              <a:t> Electronic</a:t>
            </a:r>
            <a:r>
              <a:rPr lang="en-US" b="1">
                <a:latin typeface="Arial" charset="0"/>
              </a:rPr>
              <a:t> </a:t>
            </a:r>
            <a:r>
              <a:rPr lang="en-US" b="1">
                <a:solidFill>
                  <a:srgbClr val="FF0000"/>
                </a:solidFill>
                <a:latin typeface="Arial" charset="0"/>
              </a:rPr>
              <a:t>Clearing House</a:t>
            </a:r>
          </a:p>
        </p:txBody>
      </p:sp>
      <p:sp>
        <p:nvSpPr>
          <p:cNvPr id="40966" name="Oval 6"/>
          <p:cNvSpPr>
            <a:spLocks noChangeArrowheads="1"/>
          </p:cNvSpPr>
          <p:nvPr/>
        </p:nvSpPr>
        <p:spPr bwMode="auto">
          <a:xfrm>
            <a:off x="5334000" y="17526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NATMO</a:t>
            </a:r>
          </a:p>
        </p:txBody>
      </p:sp>
      <p:sp>
        <p:nvSpPr>
          <p:cNvPr id="40967" name="Oval 7"/>
          <p:cNvSpPr>
            <a:spLocks noChangeArrowheads="1"/>
          </p:cNvSpPr>
          <p:nvPr/>
        </p:nvSpPr>
        <p:spPr bwMode="auto">
          <a:xfrm>
            <a:off x="5334000" y="685800"/>
            <a:ext cx="1600200" cy="838200"/>
          </a:xfrm>
          <a:prstGeom prst="ellipse">
            <a:avLst/>
          </a:prstGeom>
          <a:solidFill>
            <a:srgbClr val="FFFF66"/>
          </a:solidFill>
          <a:ln w="9525">
            <a:solidFill>
              <a:schemeClr val="tx1"/>
            </a:solidFill>
            <a:round/>
            <a:headEnd/>
            <a:tailEnd/>
          </a:ln>
          <a:effectLst/>
        </p:spPr>
        <p:txBody>
          <a:bodyPr wrap="none" anchor="ctr"/>
          <a:lstStyle/>
          <a:p>
            <a:pPr algn="ctr"/>
            <a:r>
              <a:rPr lang="en-US">
                <a:solidFill>
                  <a:srgbClr val="003300"/>
                </a:solidFill>
                <a:latin typeface="Arial" charset="0"/>
              </a:rPr>
              <a:t>NDMA</a:t>
            </a:r>
          </a:p>
        </p:txBody>
      </p:sp>
      <p:sp>
        <p:nvSpPr>
          <p:cNvPr id="40968" name="Oval 8"/>
          <p:cNvSpPr>
            <a:spLocks noChangeArrowheads="1"/>
          </p:cNvSpPr>
          <p:nvPr/>
        </p:nvSpPr>
        <p:spPr bwMode="auto">
          <a:xfrm>
            <a:off x="533400" y="32766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FSI</a:t>
            </a:r>
          </a:p>
        </p:txBody>
      </p:sp>
      <p:sp>
        <p:nvSpPr>
          <p:cNvPr id="40969" name="Oval 9"/>
          <p:cNvSpPr>
            <a:spLocks noChangeArrowheads="1"/>
          </p:cNvSpPr>
          <p:nvPr/>
        </p:nvSpPr>
        <p:spPr bwMode="auto">
          <a:xfrm>
            <a:off x="1828800" y="6858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NRSA</a:t>
            </a:r>
          </a:p>
        </p:txBody>
      </p:sp>
      <p:sp>
        <p:nvSpPr>
          <p:cNvPr id="40970" name="Oval 10"/>
          <p:cNvSpPr>
            <a:spLocks noChangeArrowheads="1"/>
          </p:cNvSpPr>
          <p:nvPr/>
        </p:nvSpPr>
        <p:spPr bwMode="auto">
          <a:xfrm>
            <a:off x="228600" y="12954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NIC</a:t>
            </a:r>
          </a:p>
        </p:txBody>
      </p:sp>
      <p:sp>
        <p:nvSpPr>
          <p:cNvPr id="40971" name="Oval 11"/>
          <p:cNvSpPr>
            <a:spLocks noChangeArrowheads="1"/>
          </p:cNvSpPr>
          <p:nvPr/>
        </p:nvSpPr>
        <p:spPr bwMode="auto">
          <a:xfrm>
            <a:off x="5943600" y="41910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URBAN</a:t>
            </a:r>
          </a:p>
          <a:p>
            <a:pPr algn="ctr"/>
            <a:r>
              <a:rPr lang="en-US">
                <a:solidFill>
                  <a:srgbClr val="003300"/>
                </a:solidFill>
                <a:latin typeface="Arial" charset="0"/>
              </a:rPr>
              <a:t>BODIES</a:t>
            </a:r>
          </a:p>
        </p:txBody>
      </p:sp>
      <p:sp>
        <p:nvSpPr>
          <p:cNvPr id="40972" name="Oval 12"/>
          <p:cNvSpPr>
            <a:spLocks noChangeArrowheads="1"/>
          </p:cNvSpPr>
          <p:nvPr/>
        </p:nvSpPr>
        <p:spPr bwMode="auto">
          <a:xfrm>
            <a:off x="990600" y="43434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BSI</a:t>
            </a:r>
          </a:p>
        </p:txBody>
      </p:sp>
      <p:sp>
        <p:nvSpPr>
          <p:cNvPr id="40973" name="Oval 13"/>
          <p:cNvSpPr>
            <a:spLocks noChangeArrowheads="1"/>
          </p:cNvSpPr>
          <p:nvPr/>
        </p:nvSpPr>
        <p:spPr bwMode="auto">
          <a:xfrm>
            <a:off x="3352800" y="51054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NRDMS</a:t>
            </a:r>
          </a:p>
        </p:txBody>
      </p:sp>
      <p:sp>
        <p:nvSpPr>
          <p:cNvPr id="40974" name="Oval 14"/>
          <p:cNvSpPr>
            <a:spLocks noChangeArrowheads="1"/>
          </p:cNvSpPr>
          <p:nvPr/>
        </p:nvSpPr>
        <p:spPr bwMode="auto">
          <a:xfrm>
            <a:off x="1600200" y="52578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NNRMS</a:t>
            </a:r>
          </a:p>
        </p:txBody>
      </p:sp>
      <p:sp>
        <p:nvSpPr>
          <p:cNvPr id="40975" name="Oval 15"/>
          <p:cNvSpPr>
            <a:spLocks noChangeArrowheads="1"/>
          </p:cNvSpPr>
          <p:nvPr/>
        </p:nvSpPr>
        <p:spPr bwMode="auto">
          <a:xfrm>
            <a:off x="5791200" y="27432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GSI</a:t>
            </a:r>
          </a:p>
        </p:txBody>
      </p:sp>
      <p:sp>
        <p:nvSpPr>
          <p:cNvPr id="40976" name="Oval 16"/>
          <p:cNvSpPr>
            <a:spLocks noChangeArrowheads="1"/>
          </p:cNvSpPr>
          <p:nvPr/>
        </p:nvSpPr>
        <p:spPr bwMode="auto">
          <a:xfrm>
            <a:off x="3429000" y="15240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PSUs</a:t>
            </a:r>
          </a:p>
        </p:txBody>
      </p:sp>
      <p:sp>
        <p:nvSpPr>
          <p:cNvPr id="40977" name="Oval 17"/>
          <p:cNvSpPr>
            <a:spLocks noChangeArrowheads="1"/>
          </p:cNvSpPr>
          <p:nvPr/>
        </p:nvSpPr>
        <p:spPr bwMode="auto">
          <a:xfrm>
            <a:off x="3657600" y="609600"/>
            <a:ext cx="1600200" cy="838200"/>
          </a:xfrm>
          <a:prstGeom prst="ellipse">
            <a:avLst/>
          </a:prstGeom>
          <a:solidFill>
            <a:srgbClr val="FFFF66"/>
          </a:solidFill>
          <a:ln w="9525">
            <a:solidFill>
              <a:schemeClr val="tx1"/>
            </a:solidFill>
            <a:round/>
            <a:headEnd/>
            <a:tailEnd/>
          </a:ln>
          <a:effectLst/>
        </p:spPr>
        <p:txBody>
          <a:bodyPr wrap="none" anchor="ctr"/>
          <a:lstStyle/>
          <a:p>
            <a:pPr algn="ctr"/>
            <a:r>
              <a:rPr lang="en-US">
                <a:solidFill>
                  <a:srgbClr val="003300"/>
                </a:solidFill>
                <a:latin typeface="Arial" charset="0"/>
              </a:rPr>
              <a:t>GoI</a:t>
            </a:r>
          </a:p>
          <a:p>
            <a:pPr algn="ctr"/>
            <a:r>
              <a:rPr lang="en-US">
                <a:solidFill>
                  <a:srgbClr val="003300"/>
                </a:solidFill>
                <a:latin typeface="Arial" charset="0"/>
              </a:rPr>
              <a:t>Ministries</a:t>
            </a:r>
          </a:p>
        </p:txBody>
      </p:sp>
      <p:sp>
        <p:nvSpPr>
          <p:cNvPr id="40978" name="Oval 18"/>
          <p:cNvSpPr>
            <a:spLocks noChangeArrowheads="1"/>
          </p:cNvSpPr>
          <p:nvPr/>
        </p:nvSpPr>
        <p:spPr bwMode="auto">
          <a:xfrm>
            <a:off x="7239000" y="17526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CGWB</a:t>
            </a:r>
          </a:p>
        </p:txBody>
      </p:sp>
      <p:sp>
        <p:nvSpPr>
          <p:cNvPr id="40979" name="Oval 19"/>
          <p:cNvSpPr>
            <a:spLocks noChangeArrowheads="1"/>
          </p:cNvSpPr>
          <p:nvPr/>
        </p:nvSpPr>
        <p:spPr bwMode="auto">
          <a:xfrm>
            <a:off x="152400" y="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NBSSLUP</a:t>
            </a:r>
          </a:p>
        </p:txBody>
      </p:sp>
      <p:sp>
        <p:nvSpPr>
          <p:cNvPr id="40980" name="Oval 20"/>
          <p:cNvSpPr>
            <a:spLocks noChangeArrowheads="1"/>
          </p:cNvSpPr>
          <p:nvPr/>
        </p:nvSpPr>
        <p:spPr bwMode="auto">
          <a:xfrm>
            <a:off x="7010400" y="9144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Census </a:t>
            </a:r>
          </a:p>
          <a:p>
            <a:pPr algn="ctr"/>
            <a:r>
              <a:rPr lang="en-US">
                <a:solidFill>
                  <a:srgbClr val="003300"/>
                </a:solidFill>
                <a:latin typeface="Arial" charset="0"/>
              </a:rPr>
              <a:t>of India</a:t>
            </a:r>
          </a:p>
        </p:txBody>
      </p:sp>
      <p:sp>
        <p:nvSpPr>
          <p:cNvPr id="40981" name="Oval 21"/>
          <p:cNvSpPr>
            <a:spLocks noChangeArrowheads="1"/>
          </p:cNvSpPr>
          <p:nvPr/>
        </p:nvSpPr>
        <p:spPr bwMode="auto">
          <a:xfrm>
            <a:off x="7543800" y="38100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CPCB</a:t>
            </a:r>
          </a:p>
        </p:txBody>
      </p:sp>
      <p:sp>
        <p:nvSpPr>
          <p:cNvPr id="40982" name="Rectangle 22"/>
          <p:cNvSpPr>
            <a:spLocks noChangeArrowheads="1"/>
          </p:cNvSpPr>
          <p:nvPr/>
        </p:nvSpPr>
        <p:spPr bwMode="auto">
          <a:xfrm>
            <a:off x="2819400" y="4572000"/>
            <a:ext cx="2971800" cy="381000"/>
          </a:xfrm>
          <a:prstGeom prst="rect">
            <a:avLst/>
          </a:prstGeom>
          <a:solidFill>
            <a:srgbClr val="FFFF66"/>
          </a:solidFill>
          <a:ln w="9525">
            <a:solidFill>
              <a:schemeClr val="tx1"/>
            </a:solidFill>
            <a:miter lim="800000"/>
            <a:headEnd/>
            <a:tailEnd/>
          </a:ln>
          <a:effectLst/>
        </p:spPr>
        <p:txBody>
          <a:bodyPr wrap="none" anchor="ctr"/>
          <a:lstStyle/>
          <a:p>
            <a:pPr algn="ctr"/>
            <a:r>
              <a:rPr lang="en-US" b="1">
                <a:solidFill>
                  <a:srgbClr val="008000"/>
                </a:solidFill>
                <a:latin typeface="Arial" charset="0"/>
              </a:rPr>
              <a:t>Private Sector</a:t>
            </a:r>
          </a:p>
        </p:txBody>
      </p:sp>
      <p:sp>
        <p:nvSpPr>
          <p:cNvPr id="40983" name="Oval 23"/>
          <p:cNvSpPr>
            <a:spLocks noChangeArrowheads="1"/>
          </p:cNvSpPr>
          <p:nvPr/>
        </p:nvSpPr>
        <p:spPr bwMode="auto">
          <a:xfrm>
            <a:off x="1752600" y="18288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IMD</a:t>
            </a:r>
          </a:p>
        </p:txBody>
      </p:sp>
      <p:sp>
        <p:nvSpPr>
          <p:cNvPr id="40984" name="Oval 24"/>
          <p:cNvSpPr>
            <a:spLocks noChangeArrowheads="1"/>
          </p:cNvSpPr>
          <p:nvPr/>
        </p:nvSpPr>
        <p:spPr bwMode="auto">
          <a:xfrm>
            <a:off x="0" y="22860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CWC</a:t>
            </a:r>
          </a:p>
        </p:txBody>
      </p:sp>
      <p:sp>
        <p:nvSpPr>
          <p:cNvPr id="40985" name="Oval 25"/>
          <p:cNvSpPr>
            <a:spLocks noChangeArrowheads="1"/>
          </p:cNvSpPr>
          <p:nvPr/>
        </p:nvSpPr>
        <p:spPr bwMode="auto">
          <a:xfrm>
            <a:off x="7543800" y="27432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ISRO</a:t>
            </a:r>
          </a:p>
        </p:txBody>
      </p:sp>
      <p:sp>
        <p:nvSpPr>
          <p:cNvPr id="40986" name="Oval 26"/>
          <p:cNvSpPr>
            <a:spLocks noChangeArrowheads="1"/>
          </p:cNvSpPr>
          <p:nvPr/>
        </p:nvSpPr>
        <p:spPr bwMode="auto">
          <a:xfrm>
            <a:off x="7086600" y="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Dept. of Space</a:t>
            </a:r>
          </a:p>
        </p:txBody>
      </p:sp>
      <p:sp>
        <p:nvSpPr>
          <p:cNvPr id="40987" name="Oval 27"/>
          <p:cNvSpPr>
            <a:spLocks noChangeArrowheads="1"/>
          </p:cNvSpPr>
          <p:nvPr/>
        </p:nvSpPr>
        <p:spPr bwMode="auto">
          <a:xfrm>
            <a:off x="2590800" y="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SOI</a:t>
            </a:r>
          </a:p>
        </p:txBody>
      </p:sp>
      <p:sp>
        <p:nvSpPr>
          <p:cNvPr id="40988" name="Rectangle 28"/>
          <p:cNvSpPr>
            <a:spLocks noChangeArrowheads="1"/>
          </p:cNvSpPr>
          <p:nvPr/>
        </p:nvSpPr>
        <p:spPr bwMode="auto">
          <a:xfrm>
            <a:off x="1752600" y="6400800"/>
            <a:ext cx="51816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0000"/>
                </a:solidFill>
                <a:latin typeface="Arial" charset="0"/>
              </a:rPr>
              <a:t>Knowledge Networking</a:t>
            </a:r>
          </a:p>
        </p:txBody>
      </p:sp>
      <p:sp>
        <p:nvSpPr>
          <p:cNvPr id="40989" name="Oval 29"/>
          <p:cNvSpPr>
            <a:spLocks noChangeArrowheads="1"/>
          </p:cNvSpPr>
          <p:nvPr/>
        </p:nvSpPr>
        <p:spPr bwMode="auto">
          <a:xfrm>
            <a:off x="4800600" y="-152400"/>
            <a:ext cx="1600200" cy="838200"/>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003300"/>
                </a:solidFill>
                <a:latin typeface="Arial" charset="0"/>
              </a:rPr>
              <a:t>BMTPC</a:t>
            </a:r>
          </a:p>
        </p:txBody>
      </p:sp>
      <p:sp>
        <p:nvSpPr>
          <p:cNvPr id="40990" name="Rectangle 30"/>
          <p:cNvSpPr>
            <a:spLocks noChangeArrowheads="1"/>
          </p:cNvSpPr>
          <p:nvPr/>
        </p:nvSpPr>
        <p:spPr bwMode="auto">
          <a:xfrm>
            <a:off x="5029200" y="5410200"/>
            <a:ext cx="1066800" cy="762000"/>
          </a:xfrm>
          <a:prstGeom prst="rect">
            <a:avLst/>
          </a:prstGeom>
          <a:solidFill>
            <a:schemeClr val="accent1"/>
          </a:solidFill>
          <a:ln w="9525">
            <a:solidFill>
              <a:schemeClr val="tx2"/>
            </a:solidFill>
            <a:miter lim="800000"/>
            <a:headEnd/>
            <a:tailEnd/>
          </a:ln>
          <a:effectLst/>
        </p:spPr>
        <p:txBody>
          <a:bodyPr wrap="none" anchor="ctr"/>
          <a:lstStyle/>
          <a:p>
            <a:pPr algn="ctr"/>
            <a:r>
              <a:rPr lang="en-US">
                <a:solidFill>
                  <a:srgbClr val="003300"/>
                </a:solidFill>
              </a:rPr>
              <a:t>NGOs</a:t>
            </a:r>
          </a:p>
        </p:txBody>
      </p:sp>
      <p:sp>
        <p:nvSpPr>
          <p:cNvPr id="40991" name="Rectangle 31"/>
          <p:cNvSpPr>
            <a:spLocks noChangeArrowheads="1"/>
          </p:cNvSpPr>
          <p:nvPr/>
        </p:nvSpPr>
        <p:spPr bwMode="auto">
          <a:xfrm>
            <a:off x="609600" y="5562600"/>
            <a:ext cx="7620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3300"/>
                </a:solidFill>
              </a:rPr>
              <a:t>PRIs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457200"/>
            <a:ext cx="8458200" cy="6019800"/>
          </a:xfrm>
          <a:noFill/>
          <a:ln/>
          <a:effectLst>
            <a:outerShdw dist="107763" dir="2700000" algn="ctr" rotWithShape="0">
              <a:schemeClr val="bg2"/>
            </a:outerShdw>
          </a:effectLst>
        </p:spPr>
        <p:txBody>
          <a:bodyPr/>
          <a:lstStyle/>
          <a:p>
            <a:r>
              <a:rPr lang="en-US" sz="8000" b="1" i="1">
                <a:solidFill>
                  <a:srgbClr val="FF0000"/>
                </a:solidFill>
              </a:rPr>
              <a:t> </a:t>
            </a:r>
            <a:r>
              <a:rPr lang="en-US" sz="6000" b="1" i="1" u="sng">
                <a:solidFill>
                  <a:srgbClr val="FF0000"/>
                </a:solidFill>
              </a:rPr>
              <a:t>DISASTERS IN INDIA</a:t>
            </a:r>
            <a:br>
              <a:rPr lang="en-US" sz="6000" b="1" i="1" u="sng">
                <a:solidFill>
                  <a:srgbClr val="FF0000"/>
                </a:solidFill>
              </a:rPr>
            </a:br>
            <a:r>
              <a:rPr lang="en-US" sz="6000" b="1" i="1">
                <a:solidFill>
                  <a:srgbClr val="FF0000"/>
                </a:solidFill>
              </a:rPr>
              <a:t>Scope of Hazards and Disaster</a:t>
            </a:r>
            <a:r>
              <a:rPr lang="en-US" sz="8000" b="1" i="1">
                <a:solidFill>
                  <a:srgbClr val="FF0000"/>
                </a:solidFill>
              </a:rPr>
              <a:t> </a:t>
            </a:r>
            <a:r>
              <a:rPr lang="en-US" sz="6000" b="1" i="1">
                <a:solidFill>
                  <a:srgbClr val="FF0000"/>
                </a:solidFill>
              </a:rPr>
              <a:t>Management</a:t>
            </a:r>
            <a:endParaRPr lang="en-US" sz="2800" b="1"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69963" y="304800"/>
            <a:ext cx="5638800" cy="488950"/>
          </a:xfrm>
          <a:prstGeom prst="rect">
            <a:avLst/>
          </a:prstGeom>
          <a:noFill/>
          <a:ln w="9525">
            <a:noFill/>
            <a:miter lim="800000"/>
            <a:headEnd/>
            <a:tailEnd/>
          </a:ln>
          <a:effectLst/>
        </p:spPr>
        <p:txBody>
          <a:bodyPr lIns="91424" tIns="45713" rIns="91424" bIns="45713">
            <a:spAutoFit/>
          </a:bodyPr>
          <a:lstStyle/>
          <a:p>
            <a:pPr defTabSz="912813">
              <a:spcBef>
                <a:spcPct val="50000"/>
              </a:spcBef>
            </a:pPr>
            <a:r>
              <a:rPr lang="en-US" sz="2600" b="1">
                <a:solidFill>
                  <a:srgbClr val="FF0000"/>
                </a:solidFill>
                <a:effectLst>
                  <a:outerShdw blurRad="38100" dist="38100" dir="2700000" algn="tl">
                    <a:srgbClr val="000000"/>
                  </a:outerShdw>
                </a:effectLst>
                <a:latin typeface="Trebuchet MS" pitchFamily="34" charset="0"/>
              </a:rPr>
              <a:t>India and Natural Disasters</a:t>
            </a:r>
            <a:endParaRPr lang="en-US" sz="2400">
              <a:solidFill>
                <a:srgbClr val="FF0000"/>
              </a:solidFill>
              <a:latin typeface="Trebuchet MS" pitchFamily="34" charset="0"/>
            </a:endParaRPr>
          </a:p>
        </p:txBody>
      </p:sp>
      <p:sp>
        <p:nvSpPr>
          <p:cNvPr id="4099" name="Text Box 3"/>
          <p:cNvSpPr txBox="1">
            <a:spLocks noChangeArrowheads="1"/>
          </p:cNvSpPr>
          <p:nvPr/>
        </p:nvSpPr>
        <p:spPr bwMode="auto">
          <a:xfrm>
            <a:off x="1016000" y="860425"/>
            <a:ext cx="7869238" cy="457200"/>
          </a:xfrm>
          <a:prstGeom prst="rect">
            <a:avLst/>
          </a:prstGeom>
          <a:noFill/>
          <a:ln w="9525">
            <a:noFill/>
            <a:miter lim="800000"/>
            <a:headEnd/>
            <a:tailEnd/>
          </a:ln>
          <a:effectLst/>
        </p:spPr>
        <p:txBody>
          <a:bodyPr lIns="91424" tIns="45713" rIns="91424" bIns="45713">
            <a:spAutoFit/>
          </a:bodyPr>
          <a:lstStyle/>
          <a:p>
            <a:pPr defTabSz="912813">
              <a:spcBef>
                <a:spcPct val="50000"/>
              </a:spcBef>
            </a:pPr>
            <a:r>
              <a:rPr lang="en-US" sz="2000" b="1">
                <a:solidFill>
                  <a:srgbClr val="FF0000"/>
                </a:solidFill>
                <a:effectLst>
                  <a:outerShdw blurRad="38100" dist="38100" dir="2700000" algn="tl">
                    <a:srgbClr val="000000"/>
                  </a:outerShdw>
                </a:effectLst>
                <a:latin typeface="Trebuchet MS" pitchFamily="34" charset="0"/>
              </a:rPr>
              <a:t>India is one of the most disaster prone countries in the world</a:t>
            </a:r>
            <a:r>
              <a:rPr lang="en-US" sz="240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Trebuchet MS" pitchFamily="34" charset="0"/>
              </a:rPr>
              <a:t>.</a:t>
            </a:r>
          </a:p>
        </p:txBody>
      </p:sp>
      <p:sp>
        <p:nvSpPr>
          <p:cNvPr id="4100" name="Text Box 4"/>
          <p:cNvSpPr txBox="1">
            <a:spLocks noChangeArrowheads="1"/>
          </p:cNvSpPr>
          <p:nvPr/>
        </p:nvSpPr>
        <p:spPr bwMode="auto">
          <a:xfrm>
            <a:off x="814388" y="1770063"/>
            <a:ext cx="8110537" cy="4664075"/>
          </a:xfrm>
          <a:prstGeom prst="rect">
            <a:avLst/>
          </a:prstGeom>
          <a:noFill/>
          <a:ln w="9525">
            <a:noFill/>
            <a:miter lim="800000"/>
            <a:headEnd/>
            <a:tailEnd/>
          </a:ln>
          <a:effectLst/>
        </p:spPr>
        <p:txBody>
          <a:bodyPr lIns="91424" tIns="45713" rIns="91424" bIns="45713">
            <a:spAutoFit/>
          </a:bodyPr>
          <a:lstStyle/>
          <a:p>
            <a:pPr defTabSz="912813">
              <a:spcBef>
                <a:spcPct val="50000"/>
              </a:spcBef>
              <a:buClr>
                <a:schemeClr val="accent1"/>
              </a:buClr>
              <a:buSzPct val="85000"/>
              <a:buFontTx/>
              <a:buBlip>
                <a:blip r:embed="rId3"/>
              </a:buBlip>
            </a:pPr>
            <a:r>
              <a:rPr lang="en-US" sz="1900" dirty="0">
                <a:solidFill>
                  <a:srgbClr val="000099"/>
                </a:solidFill>
                <a:latin typeface="Trebuchet MS" pitchFamily="34" charset="0"/>
              </a:rPr>
              <a:t> </a:t>
            </a:r>
            <a:r>
              <a:rPr lang="en-US" sz="2000" dirty="0">
                <a:solidFill>
                  <a:srgbClr val="0070C0"/>
                </a:solidFill>
                <a:latin typeface="Trebuchet MS" pitchFamily="34" charset="0"/>
              </a:rPr>
              <a:t>Over 65% land area vulnerable to earthquakes;</a:t>
            </a:r>
          </a:p>
          <a:p>
            <a:pPr defTabSz="912813">
              <a:spcBef>
                <a:spcPct val="50000"/>
              </a:spcBef>
              <a:buClr>
                <a:schemeClr val="accent1"/>
              </a:buClr>
              <a:buSzPct val="85000"/>
              <a:buFontTx/>
              <a:buBlip>
                <a:blip r:embed="rId3"/>
              </a:buBlip>
            </a:pPr>
            <a:r>
              <a:rPr lang="en-US" sz="2000" dirty="0">
                <a:solidFill>
                  <a:srgbClr val="0070C0"/>
                </a:solidFill>
                <a:latin typeface="Trebuchet MS" pitchFamily="34" charset="0"/>
              </a:rPr>
              <a:t> 70% of land under cultivation prone to drought;</a:t>
            </a:r>
          </a:p>
          <a:p>
            <a:pPr defTabSz="912813">
              <a:spcBef>
                <a:spcPct val="50000"/>
              </a:spcBef>
              <a:buClr>
                <a:schemeClr val="accent1"/>
              </a:buClr>
              <a:buSzPct val="85000"/>
              <a:buFontTx/>
              <a:buBlip>
                <a:blip r:embed="rId3"/>
              </a:buBlip>
            </a:pPr>
            <a:r>
              <a:rPr lang="en-US" sz="2000" dirty="0">
                <a:solidFill>
                  <a:srgbClr val="0070C0"/>
                </a:solidFill>
                <a:latin typeface="Trebuchet MS" pitchFamily="34" charset="0"/>
              </a:rPr>
              <a:t> 5% of land (40 million hectares) to floods;</a:t>
            </a:r>
          </a:p>
          <a:p>
            <a:pPr defTabSz="912813">
              <a:spcBef>
                <a:spcPct val="50000"/>
              </a:spcBef>
              <a:buClr>
                <a:schemeClr val="accent1"/>
              </a:buClr>
              <a:buSzPct val="85000"/>
              <a:buFontTx/>
              <a:buBlip>
                <a:blip r:embed="rId3"/>
              </a:buBlip>
            </a:pPr>
            <a:r>
              <a:rPr lang="en-US" sz="2000" dirty="0">
                <a:solidFill>
                  <a:srgbClr val="0070C0"/>
                </a:solidFill>
                <a:latin typeface="Trebuchet MS" pitchFamily="34" charset="0"/>
              </a:rPr>
              <a:t> 8% of land (8,000 km coastline) to cyclones.</a:t>
            </a:r>
          </a:p>
          <a:p>
            <a:pPr defTabSz="912813">
              <a:spcBef>
                <a:spcPct val="50000"/>
              </a:spcBef>
              <a:buClr>
                <a:schemeClr val="accent1"/>
              </a:buClr>
              <a:buSzPct val="85000"/>
              <a:buFontTx/>
              <a:buBlip>
                <a:blip r:embed="rId3"/>
              </a:buBlip>
            </a:pPr>
            <a:r>
              <a:rPr lang="en-US" sz="2000" dirty="0">
                <a:solidFill>
                  <a:srgbClr val="0070C0"/>
                </a:solidFill>
                <a:latin typeface="Trebuchet MS" pitchFamily="34" charset="0"/>
              </a:rPr>
              <a:t> A Major Disaster occurs every 2-3 years;</a:t>
            </a:r>
          </a:p>
          <a:p>
            <a:pPr defTabSz="912813">
              <a:spcBef>
                <a:spcPct val="50000"/>
              </a:spcBef>
              <a:buClr>
                <a:schemeClr val="accent1"/>
              </a:buClr>
              <a:buSzPct val="85000"/>
              <a:buFontTx/>
              <a:buBlip>
                <a:blip r:embed="rId3"/>
              </a:buBlip>
            </a:pPr>
            <a:r>
              <a:rPr lang="en-US" sz="2000" dirty="0">
                <a:solidFill>
                  <a:srgbClr val="0070C0"/>
                </a:solidFill>
                <a:latin typeface="Trebuchet MS" pitchFamily="34" charset="0"/>
              </a:rPr>
              <a:t> 50 million people affected annually</a:t>
            </a:r>
          </a:p>
          <a:p>
            <a:pPr defTabSz="912813">
              <a:spcBef>
                <a:spcPct val="50000"/>
              </a:spcBef>
              <a:buClr>
                <a:schemeClr val="accent1"/>
              </a:buClr>
              <a:buSzPct val="85000"/>
              <a:buFontTx/>
              <a:buBlip>
                <a:blip r:embed="rId3"/>
              </a:buBlip>
            </a:pPr>
            <a:r>
              <a:rPr lang="en-CA" sz="2000" dirty="0">
                <a:solidFill>
                  <a:srgbClr val="0070C0"/>
                </a:solidFill>
                <a:latin typeface="Trebuchet MS" pitchFamily="34" charset="0"/>
              </a:rPr>
              <a:t> 1 million houses damaged annually along with </a:t>
            </a:r>
            <a:r>
              <a:rPr lang="en-CA" sz="2000" dirty="0" err="1">
                <a:solidFill>
                  <a:srgbClr val="0070C0"/>
                </a:solidFill>
                <a:latin typeface="Trebuchet MS" pitchFamily="34" charset="0"/>
              </a:rPr>
              <a:t>human,social</a:t>
            </a:r>
            <a:r>
              <a:rPr lang="en-CA" sz="2000" dirty="0">
                <a:solidFill>
                  <a:srgbClr val="0070C0"/>
                </a:solidFill>
                <a:latin typeface="Trebuchet MS" pitchFamily="34" charset="0"/>
              </a:rPr>
              <a:t> and other losses</a:t>
            </a:r>
          </a:p>
          <a:p>
            <a:pPr defTabSz="912813">
              <a:spcBef>
                <a:spcPct val="50000"/>
              </a:spcBef>
              <a:buClr>
                <a:schemeClr val="accent1"/>
              </a:buClr>
              <a:buSzPct val="85000"/>
              <a:buFontTx/>
              <a:buBlip>
                <a:blip r:embed="rId3"/>
              </a:buBlip>
            </a:pPr>
            <a:r>
              <a:rPr lang="en-US" sz="2000" dirty="0">
                <a:solidFill>
                  <a:srgbClr val="0070C0"/>
                </a:solidFill>
                <a:latin typeface="Trebuchet MS" pitchFamily="34" charset="0"/>
              </a:rPr>
              <a:t> During 1985-2003, the annual average damage due to natural                            disasters has been estimated at 70 million USD</a:t>
            </a:r>
          </a:p>
          <a:p>
            <a:pPr defTabSz="912813">
              <a:spcBef>
                <a:spcPct val="50000"/>
              </a:spcBef>
              <a:buClr>
                <a:schemeClr val="accent1"/>
              </a:buClr>
              <a:buSzPct val="85000"/>
              <a:buFontTx/>
              <a:buChar char="•"/>
            </a:pPr>
            <a:endParaRPr lang="en-US" sz="2000" dirty="0">
              <a:solidFill>
                <a:srgbClr val="0070C0"/>
              </a:solidFill>
              <a:latin typeface="Trebuchet MS" pitchFamily="34" charset="0"/>
            </a:endParaRPr>
          </a:p>
        </p:txBody>
      </p:sp>
      <p:grpSp>
        <p:nvGrpSpPr>
          <p:cNvPr id="2" name="Group 5"/>
          <p:cNvGrpSpPr>
            <a:grpSpLocks/>
          </p:cNvGrpSpPr>
          <p:nvPr/>
        </p:nvGrpSpPr>
        <p:grpSpPr bwMode="auto">
          <a:xfrm>
            <a:off x="868363" y="6113463"/>
            <a:ext cx="6450012" cy="750887"/>
            <a:chOff x="768" y="3324"/>
            <a:chExt cx="4198" cy="674"/>
          </a:xfrm>
        </p:grpSpPr>
        <p:sp>
          <p:nvSpPr>
            <p:cNvPr id="4102" name="Rectangle 6"/>
            <p:cNvSpPr>
              <a:spLocks noChangeArrowheads="1"/>
            </p:cNvSpPr>
            <p:nvPr/>
          </p:nvSpPr>
          <p:spPr bwMode="auto">
            <a:xfrm>
              <a:off x="768" y="3755"/>
              <a:ext cx="3672" cy="243"/>
            </a:xfrm>
            <a:prstGeom prst="rect">
              <a:avLst/>
            </a:prstGeom>
            <a:noFill/>
            <a:ln w="9525">
              <a:noFill/>
              <a:miter lim="800000"/>
              <a:headEnd/>
              <a:tailEnd/>
            </a:ln>
            <a:effectLst>
              <a:outerShdw dist="17961" dir="2700000" algn="ctr" rotWithShape="0">
                <a:schemeClr val="bg2"/>
              </a:outerShdw>
            </a:effectLst>
          </p:spPr>
          <p:txBody>
            <a:bodyPr wrap="none" lIns="91424" tIns="45713" rIns="91424" bIns="45713">
              <a:spAutoFit/>
            </a:bodyPr>
            <a:lstStyle/>
            <a:p>
              <a:pPr defTabSz="912813"/>
              <a:r>
                <a:rPr lang="en-US" sz="1200">
                  <a:solidFill>
                    <a:srgbClr val="FFFF66"/>
                  </a:solidFill>
                  <a:latin typeface="Trebuchet MS" pitchFamily="34" charset="0"/>
                </a:rPr>
                <a:t>Source: Ministry of Agriculture, GOI:  BMTPC, Ministry of Urban Development, GOI</a:t>
              </a:r>
              <a:endParaRPr lang="en-US" sz="1200" b="1">
                <a:solidFill>
                  <a:srgbClr val="FFFF66"/>
                </a:solidFill>
                <a:latin typeface="Trebuchet MS" pitchFamily="34" charset="0"/>
              </a:endParaRPr>
            </a:p>
          </p:txBody>
        </p:sp>
        <p:sp>
          <p:nvSpPr>
            <p:cNvPr id="4103" name="Rectangle 7"/>
            <p:cNvSpPr>
              <a:spLocks noChangeArrowheads="1"/>
            </p:cNvSpPr>
            <p:nvPr/>
          </p:nvSpPr>
          <p:spPr bwMode="auto">
            <a:xfrm>
              <a:off x="4847" y="3324"/>
              <a:ext cx="119" cy="431"/>
            </a:xfrm>
            <a:prstGeom prst="rect">
              <a:avLst/>
            </a:prstGeom>
            <a:noFill/>
            <a:ln w="9525">
              <a:noFill/>
              <a:miter lim="800000"/>
              <a:headEnd/>
              <a:tailEnd/>
            </a:ln>
            <a:effectLst/>
          </p:spPr>
          <p:txBody>
            <a:bodyPr wrap="none" lIns="91424" tIns="45713" rIns="91424" bIns="45713">
              <a:spAutoFit/>
            </a:bodyPr>
            <a:lstStyle/>
            <a:p>
              <a:pPr defTabSz="912813"/>
              <a:endParaRPr lang="en-US" sz="2600" b="1">
                <a:solidFill>
                  <a:srgbClr val="000099"/>
                </a:solidFill>
                <a:effectLst>
                  <a:outerShdw blurRad="38100" dist="38100" dir="2700000" algn="tl">
                    <a:srgbClr val="000000"/>
                  </a:outerShdw>
                </a:effectLst>
                <a:latin typeface="Trebuchet MS" pitchFamily="34" charset="0"/>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animEffect transition="in" filter="barn(inHorizontal)">
                                      <p:cBhvr>
                                        <p:cTn id="11" dur="500"/>
                                        <p:tgtEl>
                                          <p:spTgt spid="4100">
                                            <p:txEl>
                                              <p:pRg st="0" end="0"/>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4100">
                                            <p:txEl>
                                              <p:pRg st="1" end="1"/>
                                            </p:txEl>
                                          </p:spTgt>
                                        </p:tgtEl>
                                        <p:attrNameLst>
                                          <p:attrName>style.visibility</p:attrName>
                                        </p:attrNameLst>
                                      </p:cBhvr>
                                      <p:to>
                                        <p:strVal val="visible"/>
                                      </p:to>
                                    </p:set>
                                    <p:animEffect transition="in" filter="barn(inHorizontal)">
                                      <p:cBhvr>
                                        <p:cTn id="15" dur="500"/>
                                        <p:tgtEl>
                                          <p:spTgt spid="4100">
                                            <p:txEl>
                                              <p:pRg st="1" end="1"/>
                                            </p:txEl>
                                          </p:spTgt>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barn(inHorizontal)">
                                      <p:cBhvr>
                                        <p:cTn id="19" dur="500"/>
                                        <p:tgtEl>
                                          <p:spTgt spid="4100">
                                            <p:txEl>
                                              <p:pRg st="2" end="2"/>
                                            </p:txEl>
                                          </p:spTgt>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4100">
                                            <p:txEl>
                                              <p:pRg st="3" end="3"/>
                                            </p:txEl>
                                          </p:spTgt>
                                        </p:tgtEl>
                                        <p:attrNameLst>
                                          <p:attrName>style.visibility</p:attrName>
                                        </p:attrNameLst>
                                      </p:cBhvr>
                                      <p:to>
                                        <p:strVal val="visible"/>
                                      </p:to>
                                    </p:set>
                                    <p:animEffect transition="in" filter="barn(inHorizontal)">
                                      <p:cBhvr>
                                        <p:cTn id="23" dur="500"/>
                                        <p:tgtEl>
                                          <p:spTgt spid="4100">
                                            <p:txEl>
                                              <p:pRg st="3" end="3"/>
                                            </p:txEl>
                                          </p:spTgt>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barn(inHorizontal)">
                                      <p:cBhvr>
                                        <p:cTn id="27" dur="500"/>
                                        <p:tgtEl>
                                          <p:spTgt spid="4100">
                                            <p:txEl>
                                              <p:pRg st="4" end="4"/>
                                            </p:txEl>
                                          </p:spTgt>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4100">
                                            <p:txEl>
                                              <p:pRg st="5" end="5"/>
                                            </p:txEl>
                                          </p:spTgt>
                                        </p:tgtEl>
                                        <p:attrNameLst>
                                          <p:attrName>style.visibility</p:attrName>
                                        </p:attrNameLst>
                                      </p:cBhvr>
                                      <p:to>
                                        <p:strVal val="visible"/>
                                      </p:to>
                                    </p:set>
                                    <p:animEffect transition="in" filter="barn(inHorizontal)">
                                      <p:cBhvr>
                                        <p:cTn id="31" dur="500"/>
                                        <p:tgtEl>
                                          <p:spTgt spid="4100">
                                            <p:txEl>
                                              <p:pRg st="5" end="5"/>
                                            </p:txEl>
                                          </p:spTgt>
                                        </p:tgtEl>
                                      </p:cBhvr>
                                    </p:animEffect>
                                  </p:childTnLst>
                                </p:cTn>
                              </p:par>
                            </p:childTnLst>
                          </p:cTn>
                        </p:par>
                        <p:par>
                          <p:cTn id="32" fill="hold">
                            <p:stCondLst>
                              <p:cond delay="3500"/>
                            </p:stCondLst>
                            <p:childTnLst>
                              <p:par>
                                <p:cTn id="33" presetID="16" presetClass="entr" presetSubtype="26" fill="hold" grpId="0" nodeType="afterEffect">
                                  <p:stCondLst>
                                    <p:cond delay="0"/>
                                  </p:stCondLst>
                                  <p:childTnLst>
                                    <p:set>
                                      <p:cBhvr>
                                        <p:cTn id="34" dur="1" fill="hold">
                                          <p:stCondLst>
                                            <p:cond delay="0"/>
                                          </p:stCondLst>
                                        </p:cTn>
                                        <p:tgtEl>
                                          <p:spTgt spid="4100">
                                            <p:txEl>
                                              <p:pRg st="6" end="6"/>
                                            </p:txEl>
                                          </p:spTgt>
                                        </p:tgtEl>
                                        <p:attrNameLst>
                                          <p:attrName>style.visibility</p:attrName>
                                        </p:attrNameLst>
                                      </p:cBhvr>
                                      <p:to>
                                        <p:strVal val="visible"/>
                                      </p:to>
                                    </p:set>
                                    <p:animEffect transition="in" filter="barn(inHorizontal)">
                                      <p:cBhvr>
                                        <p:cTn id="35" dur="500"/>
                                        <p:tgtEl>
                                          <p:spTgt spid="4100">
                                            <p:txEl>
                                              <p:pRg st="6" end="6"/>
                                            </p:txEl>
                                          </p:spTgt>
                                        </p:tgtEl>
                                      </p:cBhvr>
                                    </p:animEffect>
                                  </p:childTnLst>
                                </p:cTn>
                              </p:par>
                            </p:childTnLst>
                          </p:cTn>
                        </p:par>
                        <p:par>
                          <p:cTn id="36" fill="hold">
                            <p:stCondLst>
                              <p:cond delay="4000"/>
                            </p:stCondLst>
                            <p:childTnLst>
                              <p:par>
                                <p:cTn id="37" presetID="16" presetClass="entr" presetSubtype="26" fill="hold" grpId="0" nodeType="afterEffect">
                                  <p:stCondLst>
                                    <p:cond delay="0"/>
                                  </p:stCondLst>
                                  <p:childTnLst>
                                    <p:set>
                                      <p:cBhvr>
                                        <p:cTn id="38" dur="1" fill="hold">
                                          <p:stCondLst>
                                            <p:cond delay="0"/>
                                          </p:stCondLst>
                                        </p:cTn>
                                        <p:tgtEl>
                                          <p:spTgt spid="4100">
                                            <p:txEl>
                                              <p:pRg st="7" end="7"/>
                                            </p:txEl>
                                          </p:spTgt>
                                        </p:tgtEl>
                                        <p:attrNameLst>
                                          <p:attrName>style.visibility</p:attrName>
                                        </p:attrNameLst>
                                      </p:cBhvr>
                                      <p:to>
                                        <p:strVal val="visible"/>
                                      </p:to>
                                    </p:set>
                                    <p:animEffect transition="in" filter="barn(inHorizontal)">
                                      <p:cBhvr>
                                        <p:cTn id="39" dur="500"/>
                                        <p:tgtEl>
                                          <p:spTgt spid="4100">
                                            <p:txEl>
                                              <p:pRg st="7" end="7"/>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800" b="1" i="1" u="sng"/>
              <a:t>The Myths</a:t>
            </a:r>
          </a:p>
        </p:txBody>
      </p:sp>
      <p:sp>
        <p:nvSpPr>
          <p:cNvPr id="23555" name="Rectangle 3"/>
          <p:cNvSpPr>
            <a:spLocks noGrp="1" noChangeArrowheads="1"/>
          </p:cNvSpPr>
          <p:nvPr>
            <p:ph type="body" idx="1"/>
          </p:nvPr>
        </p:nvSpPr>
        <p:spPr>
          <a:xfrm>
            <a:off x="381000" y="1905000"/>
            <a:ext cx="8610600" cy="4267200"/>
          </a:xfrm>
        </p:spPr>
        <p:txBody>
          <a:bodyPr/>
          <a:lstStyle/>
          <a:p>
            <a:r>
              <a:rPr lang="en-US" sz="4000" b="1"/>
              <a:t>It Can’t Happen to Us.</a:t>
            </a:r>
          </a:p>
          <a:p>
            <a:pPr>
              <a:buFont typeface="Wingdings" pitchFamily="2" charset="2"/>
              <a:buNone/>
            </a:pPr>
            <a:endParaRPr lang="en-US" sz="2400" b="1"/>
          </a:p>
          <a:p>
            <a:r>
              <a:rPr lang="en-US" sz="4000" b="1"/>
              <a:t>The Nature’s forces are so Deadly the Victims will Die anyway.</a:t>
            </a:r>
          </a:p>
          <a:p>
            <a:pPr>
              <a:buFont typeface="Wingdings" pitchFamily="2" charset="2"/>
              <a:buNone/>
            </a:pPr>
            <a:endParaRPr lang="en-US" sz="2000" b="1"/>
          </a:p>
          <a:p>
            <a:r>
              <a:rPr lang="en-US" sz="4000" b="1"/>
              <a:t>There is Nothing We Can Do.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65000"/>
              <a:buFont typeface="Wingdings" pitchFamily="2" charset="2"/>
              <a:buNone/>
            </a:pPr>
            <a:endParaRPr lang="en-US" sz="3600" b="1" i="1" u="sng">
              <a:solidFill>
                <a:srgbClr val="FF0000"/>
              </a:solidFill>
              <a:effectLst>
                <a:outerShdw blurRad="38100" dist="38100" dir="2700000" algn="tl">
                  <a:srgbClr val="000000"/>
                </a:outerShdw>
              </a:effectLst>
            </a:endParaRPr>
          </a:p>
          <a:p>
            <a:pPr marL="342900" indent="-342900" algn="ctr" eaLnBrk="1" hangingPunct="1">
              <a:spcBef>
                <a:spcPct val="20000"/>
              </a:spcBef>
              <a:buClr>
                <a:schemeClr val="hlink"/>
              </a:buClr>
              <a:buSzPct val="65000"/>
              <a:buFont typeface="Wingdings" pitchFamily="2" charset="2"/>
              <a:buNone/>
            </a:pPr>
            <a:r>
              <a:rPr lang="en-US" sz="5400" b="1" i="1" u="sng">
                <a:solidFill>
                  <a:srgbClr val="FF0000"/>
                </a:solidFill>
                <a:effectLst>
                  <a:outerShdw blurRad="38100" dist="38100" dir="2700000" algn="tl">
                    <a:srgbClr val="000000"/>
                  </a:outerShdw>
                </a:effectLst>
              </a:rPr>
              <a:t>Definition of  Disaster</a:t>
            </a:r>
            <a:endParaRPr lang="en-US" sz="4800" b="1" i="1" u="sng">
              <a:solidFill>
                <a:schemeClr val="folHlink"/>
              </a:solidFill>
              <a:effectLst>
                <a:outerShdw blurRad="38100" dist="38100" dir="2700000" algn="tl">
                  <a:srgbClr val="000000"/>
                </a:outerShdw>
              </a:effectLst>
            </a:endParaRPr>
          </a:p>
          <a:p>
            <a:pPr marL="342900" indent="-342900" algn="ctr" eaLnBrk="1" hangingPunct="1">
              <a:spcBef>
                <a:spcPct val="20000"/>
              </a:spcBef>
              <a:buClr>
                <a:schemeClr val="hlink"/>
              </a:buClr>
              <a:buSzPct val="65000"/>
              <a:buFont typeface="Wingdings" pitchFamily="2" charset="2"/>
              <a:buNone/>
            </a:pPr>
            <a:r>
              <a:rPr lang="en-US" sz="2800">
                <a:solidFill>
                  <a:srgbClr val="FFFF66"/>
                </a:solidFill>
                <a:effectLst>
                  <a:outerShdw blurRad="38100" dist="38100" dir="2700000" algn="tl">
                    <a:srgbClr val="000000"/>
                  </a:outerShdw>
                </a:effectLst>
              </a:rPr>
              <a:t>A Disaster is an event that occurs in most cases suddenly and unexpectedly, causing severe disturbances to people, objects and environment, resulting in loss of life ,property and health of the population. Such a situation causes disruption in normal pattern of life, generating misfortune, helplessness and suffering affecting the socio-economic structure of a region/country to such an extent that there is a need for assistance or immediate outside intervention.</a:t>
            </a:r>
            <a:endParaRPr lang="en-US" sz="28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lide(fromLeft)">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9600" y="1676400"/>
            <a:ext cx="8153400" cy="5181600"/>
          </a:xfrm>
          <a:prstGeom prst="rect">
            <a:avLst/>
          </a:prstGeom>
          <a:noFill/>
          <a:ln w="9525">
            <a:noFill/>
            <a:miter lim="800000"/>
            <a:headEnd/>
            <a:tailEnd/>
          </a:ln>
          <a:effectLst/>
        </p:spPr>
        <p:txBody>
          <a:bodyPr lIns="92075" tIns="46038" rIns="92075" bIns="46038" anchor="ctr"/>
          <a:lstStyle/>
          <a:p>
            <a:pPr marL="342900" indent="-342900" eaLnBrk="1" hangingPunct="1">
              <a:spcBef>
                <a:spcPct val="20000"/>
              </a:spcBef>
              <a:buClr>
                <a:schemeClr val="hlink"/>
              </a:buClr>
              <a:buSzPct val="65000"/>
              <a:buFont typeface="Wingdings" pitchFamily="2" charset="2"/>
              <a:buChar char="n"/>
            </a:pPr>
            <a:r>
              <a:rPr lang="en-US" sz="2800" b="1">
                <a:solidFill>
                  <a:srgbClr val="FFFF66"/>
                </a:solidFill>
                <a:effectLst>
                  <a:outerShdw blurRad="38100" dist="38100" dir="2700000" algn="tl">
                    <a:srgbClr val="000000"/>
                  </a:outerShdw>
                </a:effectLst>
              </a:rPr>
              <a:t>A </a:t>
            </a:r>
            <a:r>
              <a:rPr lang="en-US" sz="2800" b="1" u="sng">
                <a:solidFill>
                  <a:srgbClr val="FFFF66"/>
                </a:solidFill>
                <a:effectLst>
                  <a:outerShdw blurRad="38100" dist="38100" dir="2700000" algn="tl">
                    <a:srgbClr val="000000"/>
                  </a:outerShdw>
                </a:effectLst>
              </a:rPr>
              <a:t>phenomenon or event</a:t>
            </a:r>
            <a:r>
              <a:rPr lang="en-US" sz="2800" b="1">
                <a:solidFill>
                  <a:srgbClr val="FFFF66"/>
                </a:solidFill>
                <a:effectLst>
                  <a:outerShdw blurRad="38100" dist="38100" dir="2700000" algn="tl">
                    <a:srgbClr val="000000"/>
                  </a:outerShdw>
                </a:effectLst>
              </a:rPr>
              <a:t> which constitutes a trauma for a population/environment.</a:t>
            </a:r>
          </a:p>
          <a:p>
            <a:pPr marL="342900" indent="-342900" eaLnBrk="1" hangingPunct="1">
              <a:spcBef>
                <a:spcPct val="20000"/>
              </a:spcBef>
              <a:buClr>
                <a:schemeClr val="hlink"/>
              </a:buClr>
              <a:buSzPct val="65000"/>
              <a:buFont typeface="Wingdings" pitchFamily="2" charset="2"/>
              <a:buChar char="n"/>
            </a:pPr>
            <a:r>
              <a:rPr lang="en-US" sz="2800" b="1">
                <a:solidFill>
                  <a:srgbClr val="FFFF66"/>
                </a:solidFill>
                <a:effectLst>
                  <a:outerShdw blurRad="38100" dist="38100" dir="2700000" algn="tl">
                    <a:srgbClr val="000000"/>
                  </a:outerShdw>
                </a:effectLst>
              </a:rPr>
              <a:t>A </a:t>
            </a:r>
            <a:r>
              <a:rPr lang="en-US" sz="2800" b="1" u="sng">
                <a:solidFill>
                  <a:srgbClr val="FFFF66"/>
                </a:solidFill>
                <a:effectLst>
                  <a:outerShdw blurRad="38100" dist="38100" dir="2700000" algn="tl">
                    <a:srgbClr val="000000"/>
                  </a:outerShdw>
                </a:effectLst>
              </a:rPr>
              <a:t>vulnerable point/area</a:t>
            </a:r>
            <a:r>
              <a:rPr lang="en-US" sz="2800" b="1">
                <a:solidFill>
                  <a:srgbClr val="FFFF66"/>
                </a:solidFill>
                <a:effectLst>
                  <a:outerShdw blurRad="38100" dist="38100" dir="2700000" algn="tl">
                    <a:srgbClr val="000000"/>
                  </a:outerShdw>
                </a:effectLst>
              </a:rPr>
              <a:t> that will bear the brunt of the traumatizing event.</a:t>
            </a:r>
          </a:p>
          <a:p>
            <a:pPr marL="342900" indent="-342900" eaLnBrk="1" hangingPunct="1">
              <a:spcBef>
                <a:spcPct val="20000"/>
              </a:spcBef>
              <a:buClr>
                <a:schemeClr val="hlink"/>
              </a:buClr>
              <a:buSzPct val="65000"/>
              <a:buFont typeface="Wingdings" pitchFamily="2" charset="2"/>
              <a:buChar char="n"/>
            </a:pPr>
            <a:r>
              <a:rPr lang="en-US" sz="2800" b="1">
                <a:solidFill>
                  <a:srgbClr val="FFFF66"/>
                </a:solidFill>
                <a:effectLst>
                  <a:outerShdw blurRad="38100" dist="38100" dir="2700000" algn="tl">
                    <a:srgbClr val="000000"/>
                  </a:outerShdw>
                </a:effectLst>
              </a:rPr>
              <a:t>The </a:t>
            </a:r>
            <a:r>
              <a:rPr lang="en-US" sz="2800" b="1" u="sng">
                <a:solidFill>
                  <a:srgbClr val="FFFF66"/>
                </a:solidFill>
                <a:effectLst>
                  <a:outerShdw blurRad="38100" dist="38100" dir="2700000" algn="tl">
                    <a:srgbClr val="000000"/>
                  </a:outerShdw>
                </a:effectLst>
              </a:rPr>
              <a:t>failure of local &amp; surrounding resources</a:t>
            </a:r>
            <a:r>
              <a:rPr lang="en-US" sz="2800" b="1">
                <a:solidFill>
                  <a:srgbClr val="FFFF66"/>
                </a:solidFill>
                <a:effectLst>
                  <a:outerShdw blurRad="38100" dist="38100" dir="2700000" algn="tl">
                    <a:srgbClr val="000000"/>
                  </a:outerShdw>
                </a:effectLst>
              </a:rPr>
              <a:t> to cope with the problems created by the phenomenon.</a:t>
            </a:r>
          </a:p>
          <a:p>
            <a:pPr marL="342900" indent="-342900" algn="ctr" eaLnBrk="1" hangingPunct="1">
              <a:spcBef>
                <a:spcPct val="20000"/>
              </a:spcBef>
              <a:buClr>
                <a:schemeClr val="hlink"/>
              </a:buClr>
              <a:buSzPct val="65000"/>
              <a:buFont typeface="Wingdings" pitchFamily="2" charset="2"/>
              <a:buNone/>
            </a:pPr>
            <a:endParaRPr lang="en-US" sz="1600" b="1" u="sng">
              <a:solidFill>
                <a:srgbClr val="FFFF66"/>
              </a:solidFill>
              <a:effectLst>
                <a:outerShdw blurRad="38100" dist="38100" dir="2700000" algn="tl">
                  <a:srgbClr val="000000"/>
                </a:outerShdw>
              </a:effectLst>
            </a:endParaRPr>
          </a:p>
          <a:p>
            <a:pPr marL="342900" indent="-342900" algn="ctr" eaLnBrk="1" hangingPunct="1">
              <a:spcBef>
                <a:spcPct val="20000"/>
              </a:spcBef>
              <a:buClr>
                <a:schemeClr val="hlink"/>
              </a:buClr>
              <a:buSzPct val="65000"/>
              <a:buFont typeface="Wingdings" pitchFamily="2" charset="2"/>
              <a:buChar char="n"/>
            </a:pPr>
            <a:r>
              <a:rPr lang="en-US" sz="3600" b="1" u="sng">
                <a:solidFill>
                  <a:srgbClr val="FFFF66"/>
                </a:solidFill>
                <a:effectLst>
                  <a:outerShdw blurRad="38100" dist="38100" dir="2700000" algn="tl">
                    <a:srgbClr val="000000"/>
                  </a:outerShdw>
                </a:effectLst>
              </a:rPr>
              <a:t>Types of Disasters</a:t>
            </a:r>
          </a:p>
          <a:p>
            <a:pPr marL="742950" lvl="1" indent="-285750" eaLnBrk="1" hangingPunct="1">
              <a:spcBef>
                <a:spcPct val="20000"/>
              </a:spcBef>
              <a:buClr>
                <a:schemeClr val="folHlink"/>
              </a:buClr>
              <a:buSzPct val="65000"/>
              <a:buFont typeface="Wingdings" pitchFamily="2" charset="2"/>
              <a:buChar char="n"/>
            </a:pPr>
            <a:r>
              <a:rPr lang="en-US" sz="2800" b="1">
                <a:solidFill>
                  <a:srgbClr val="FFFF66"/>
                </a:solidFill>
                <a:effectLst>
                  <a:outerShdw blurRad="38100" dist="38100" dir="2700000" algn="tl">
                    <a:srgbClr val="000000"/>
                  </a:outerShdw>
                </a:effectLst>
              </a:rPr>
              <a:t>Natural                            - Manmade</a:t>
            </a:r>
          </a:p>
          <a:p>
            <a:pPr marL="342900" indent="-342900" eaLnBrk="1" hangingPunct="1">
              <a:spcBef>
                <a:spcPct val="20000"/>
              </a:spcBef>
              <a:buClr>
                <a:schemeClr val="hlink"/>
              </a:buClr>
              <a:buSzPct val="65000"/>
              <a:buFont typeface="Wingdings" pitchFamily="2" charset="2"/>
              <a:buChar char="n"/>
            </a:pPr>
            <a:endParaRPr lang="en-US" sz="3200" b="1">
              <a:solidFill>
                <a:srgbClr val="FFFF66"/>
              </a:solidFill>
              <a:effectLst>
                <a:outerShdw blurRad="38100" dist="38100" dir="2700000" algn="tl">
                  <a:srgbClr val="000000"/>
                </a:outerShdw>
              </a:effectLst>
            </a:endParaRPr>
          </a:p>
        </p:txBody>
      </p:sp>
      <p:sp>
        <p:nvSpPr>
          <p:cNvPr id="25603" name="Text Box 3"/>
          <p:cNvSpPr txBox="1">
            <a:spLocks noChangeArrowheads="1"/>
          </p:cNvSpPr>
          <p:nvPr/>
        </p:nvSpPr>
        <p:spPr bwMode="auto">
          <a:xfrm>
            <a:off x="0" y="304800"/>
            <a:ext cx="9144000" cy="9144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pPr>
            <a:r>
              <a:rPr lang="en-US" sz="5400" b="1" u="sng">
                <a:solidFill>
                  <a:srgbClr val="FF0000"/>
                </a:solidFill>
                <a:effectLst>
                  <a:outerShdw blurRad="38100" dist="38100" dir="2700000" algn="tl">
                    <a:srgbClr val="000000"/>
                  </a:outerShdw>
                </a:effectLst>
                <a:latin typeface="Arial" charset="0"/>
              </a:rPr>
              <a:t>Ingredients of a Disaster</a:t>
            </a:r>
            <a:endParaRPr lang="en-US" sz="5400" b="1" u="sng">
              <a:solidFill>
                <a:srgbClr val="FFFF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381000"/>
            <a:ext cx="9144000" cy="1066800"/>
          </a:xfrm>
          <a:prstGeom prst="rect">
            <a:avLst/>
          </a:prstGeom>
          <a:noFill/>
          <a:ln w="9525">
            <a:noFill/>
            <a:miter lim="800000"/>
            <a:headEnd/>
            <a:tailEnd/>
          </a:ln>
          <a:effectLst/>
        </p:spPr>
        <p:txBody>
          <a:bodyPr lIns="92075" tIns="46038" rIns="92075" bIns="46038" anchor="ctr"/>
          <a:lstStyle/>
          <a:p>
            <a:pPr algn="ctr" eaLnBrk="1" hangingPunct="1"/>
            <a:r>
              <a:rPr lang="en-US" sz="4800" b="1" u="sng">
                <a:solidFill>
                  <a:srgbClr val="FF0000"/>
                </a:solidFill>
                <a:effectLst>
                  <a:outerShdw blurRad="38100" dist="38100" dir="2700000" algn="tl">
                    <a:srgbClr val="000000"/>
                  </a:outerShdw>
                </a:effectLst>
              </a:rPr>
              <a:t> Disasters affecting India</a:t>
            </a:r>
          </a:p>
        </p:txBody>
      </p:sp>
      <p:sp>
        <p:nvSpPr>
          <p:cNvPr id="26627" name="Rectangle 3"/>
          <p:cNvSpPr>
            <a:spLocks noChangeArrowheads="1"/>
          </p:cNvSpPr>
          <p:nvPr/>
        </p:nvSpPr>
        <p:spPr bwMode="auto">
          <a:xfrm>
            <a:off x="1676400" y="1828800"/>
            <a:ext cx="6934200" cy="4419600"/>
          </a:xfrm>
          <a:prstGeom prst="rect">
            <a:avLst/>
          </a:prstGeom>
          <a:noFill/>
          <a:ln w="9525">
            <a:noFill/>
            <a:miter lim="800000"/>
            <a:headEnd/>
            <a:tailEnd/>
          </a:ln>
          <a:effectLst/>
        </p:spPr>
        <p:txBody>
          <a:bodyPr/>
          <a:lstStyle/>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EARTHQUAKE</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VOLCANIC ERUPTION</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TSUNAMI</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CYCLONE</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FLOOD</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LANDSLIDE</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BUSHFIRE</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DROUGHT</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MAJOR ACCIDENT (FIRE, EXPLOSION, HAZMAT)</a:t>
            </a:r>
          </a:p>
          <a:p>
            <a:pPr marL="742950" lvl="1" indent="-285750" eaLnBrk="1" hangingPunct="1">
              <a:lnSpc>
                <a:spcPct val="90000"/>
              </a:lnSpc>
              <a:spcBef>
                <a:spcPct val="20000"/>
              </a:spcBef>
              <a:buClr>
                <a:schemeClr val="folHlink"/>
              </a:buClr>
              <a:buSzPct val="65000"/>
              <a:buFont typeface="Wingdings" pitchFamily="2" charset="2"/>
              <a:buChar char="n"/>
            </a:pPr>
            <a:r>
              <a:rPr lang="en-US" sz="2400" b="1">
                <a:solidFill>
                  <a:srgbClr val="FFFF66"/>
                </a:solidFill>
                <a:effectLst>
                  <a:outerShdw blurRad="38100" dist="38100" dir="2700000" algn="tl">
                    <a:srgbClr val="000000"/>
                  </a:outerShdw>
                </a:effectLst>
              </a:rPr>
              <a:t>CIVIL UNREST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228600"/>
            <a:ext cx="8763000" cy="1143000"/>
          </a:xfrm>
          <a:prstGeom prst="rect">
            <a:avLst/>
          </a:prstGeom>
          <a:noFill/>
          <a:ln w="9525">
            <a:noFill/>
            <a:miter lim="800000"/>
            <a:headEnd/>
            <a:tailEnd/>
          </a:ln>
          <a:effectLst/>
        </p:spPr>
        <p:txBody>
          <a:bodyPr lIns="92075" tIns="46038" rIns="92075" bIns="46038" anchor="ctr"/>
          <a:lstStyle/>
          <a:p>
            <a:pPr eaLnBrk="1" hangingPunct="1"/>
            <a:r>
              <a:rPr lang="en-US" sz="4000" b="1" i="1" u="sng">
                <a:solidFill>
                  <a:srgbClr val="FF0000"/>
                </a:solidFill>
                <a:effectLst>
                  <a:outerShdw blurRad="38100" dist="38100" dir="2700000" algn="tl">
                    <a:srgbClr val="000000"/>
                  </a:outerShdw>
                </a:effectLst>
              </a:rPr>
              <a:t>GENERAL EFFECTS OF DISASTER</a:t>
            </a:r>
          </a:p>
        </p:txBody>
      </p:sp>
      <p:sp>
        <p:nvSpPr>
          <p:cNvPr id="27651" name="Rectangle 3"/>
          <p:cNvSpPr>
            <a:spLocks noChangeArrowheads="1"/>
          </p:cNvSpPr>
          <p:nvPr/>
        </p:nvSpPr>
        <p:spPr bwMode="auto">
          <a:xfrm>
            <a:off x="609600" y="1447800"/>
            <a:ext cx="8382000" cy="48768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LOSS OF LIFE</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INJURY</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DAMAGE TO AND DESTRUCTION OF PROPERTY.</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DAMAGE TO AND DESTRUCTION OF PRODUCTION.</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DISRUPTION OF LIFESTYLE</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LOSS OF LIVELIHOOD.</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DISRUPTION TO ESSENTIAL SERVICES</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DAMAGE TO NATIONAL INFRASTRUCTURE</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DISRUPTION TO GOVERNMENTAL SYSTEMS</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NATIONAL ECONOMIC LOSS</a:t>
            </a:r>
          </a:p>
          <a:p>
            <a:pPr marL="342900" indent="-342900" eaLnBrk="1" hangingPunct="1">
              <a:lnSpc>
                <a:spcPct val="90000"/>
              </a:lnSpc>
              <a:spcBef>
                <a:spcPct val="20000"/>
              </a:spcBef>
              <a:buClr>
                <a:schemeClr val="hlink"/>
              </a:buClr>
              <a:buSzPct val="65000"/>
              <a:buFont typeface="Wingdings" pitchFamily="2" charset="2"/>
              <a:buChar char="n"/>
            </a:pPr>
            <a:r>
              <a:rPr lang="en-US" sz="2400" b="1" dirty="0">
                <a:solidFill>
                  <a:srgbClr val="0070C0"/>
                </a:solidFill>
                <a:effectLst>
                  <a:outerShdw blurRad="38100" dist="38100" dir="2700000" algn="tl">
                    <a:srgbClr val="000000"/>
                  </a:outerShdw>
                </a:effectLst>
              </a:rPr>
              <a:t>SOCIOLOGICAL AND PSYCHOLOGICAL AFTER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solidFill>
                  <a:srgbClr val="333300"/>
                </a:solidFill>
              </a:rPr>
              <a:t>India’s Vulnerability to Disasters</a:t>
            </a:r>
          </a:p>
        </p:txBody>
      </p:sp>
      <p:sp>
        <p:nvSpPr>
          <p:cNvPr id="43011" name="Rectangle 3"/>
          <p:cNvSpPr>
            <a:spLocks noGrp="1" noChangeArrowheads="1"/>
          </p:cNvSpPr>
          <p:nvPr>
            <p:ph type="body" idx="1"/>
          </p:nvPr>
        </p:nvSpPr>
        <p:spPr/>
        <p:txBody>
          <a:bodyPr/>
          <a:lstStyle/>
          <a:p>
            <a:pPr>
              <a:lnSpc>
                <a:spcPct val="90000"/>
              </a:lnSpc>
            </a:pPr>
            <a:r>
              <a:rPr lang="en-US" sz="2800">
                <a:solidFill>
                  <a:srgbClr val="333300"/>
                </a:solidFill>
              </a:rPr>
              <a:t>57% land is vulnerable to earthquakes. Of these, 12% is vulnerable to severe earthquakes.</a:t>
            </a:r>
          </a:p>
          <a:p>
            <a:pPr>
              <a:lnSpc>
                <a:spcPct val="90000"/>
              </a:lnSpc>
            </a:pPr>
            <a:r>
              <a:rPr lang="en-US" sz="2800">
                <a:solidFill>
                  <a:srgbClr val="333300"/>
                </a:solidFill>
              </a:rPr>
              <a:t>68% land is vulnerable to drought.</a:t>
            </a:r>
          </a:p>
          <a:p>
            <a:pPr>
              <a:lnSpc>
                <a:spcPct val="90000"/>
              </a:lnSpc>
            </a:pPr>
            <a:r>
              <a:rPr lang="en-US" sz="2800">
                <a:solidFill>
                  <a:srgbClr val="333300"/>
                </a:solidFill>
              </a:rPr>
              <a:t>12% land is vulnerable to floods.</a:t>
            </a:r>
          </a:p>
          <a:p>
            <a:pPr>
              <a:lnSpc>
                <a:spcPct val="90000"/>
              </a:lnSpc>
            </a:pPr>
            <a:r>
              <a:rPr lang="en-US" sz="2800">
                <a:solidFill>
                  <a:srgbClr val="333300"/>
                </a:solidFill>
              </a:rPr>
              <a:t>8% land is vulnerable to cyclones.</a:t>
            </a:r>
          </a:p>
          <a:p>
            <a:pPr>
              <a:lnSpc>
                <a:spcPct val="90000"/>
              </a:lnSpc>
            </a:pPr>
            <a:r>
              <a:rPr lang="en-US" sz="2800">
                <a:solidFill>
                  <a:srgbClr val="333300"/>
                </a:solidFill>
              </a:rPr>
              <a:t>Apart from natural disasters, some cities in India are also vulnerable to chemical and industrial disasters and man-made disasters.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lstStyle/>
          <a:p>
            <a:pPr algn="ctr" eaLnBrk="1" hangingPunct="1"/>
            <a:r>
              <a:rPr lang="en-US" sz="4800" b="1" u="sng">
                <a:solidFill>
                  <a:srgbClr val="FF0000"/>
                </a:solidFill>
                <a:effectLst>
                  <a:outerShdw blurRad="38100" dist="38100" dir="2700000" algn="tl">
                    <a:srgbClr val="000000"/>
                  </a:outerShdw>
                </a:effectLst>
              </a:rPr>
              <a:t>DISASTER MANAGEMENT</a:t>
            </a:r>
          </a:p>
        </p:txBody>
      </p:sp>
      <p:sp>
        <p:nvSpPr>
          <p:cNvPr id="28675" name="Rectangle 3"/>
          <p:cNvSpPr>
            <a:spLocks noChangeArrowheads="1"/>
          </p:cNvSpPr>
          <p:nvPr/>
        </p:nvSpPr>
        <p:spPr bwMode="auto">
          <a:xfrm>
            <a:off x="0" y="1905000"/>
            <a:ext cx="9144000" cy="4495800"/>
          </a:xfrm>
          <a:prstGeom prst="rect">
            <a:avLst/>
          </a:prstGeom>
          <a:noFill/>
          <a:ln w="9525">
            <a:noFill/>
            <a:miter lim="800000"/>
            <a:headEnd/>
            <a:tailEnd/>
          </a:ln>
          <a:effectLst/>
        </p:spPr>
        <p:txBody>
          <a:bodyPr/>
          <a:lstStyle/>
          <a:p>
            <a:pPr marL="342900" indent="-342900" algn="ctr" eaLnBrk="1" hangingPunct="1">
              <a:lnSpc>
                <a:spcPct val="85000"/>
              </a:lnSpc>
              <a:spcBef>
                <a:spcPct val="20000"/>
              </a:spcBef>
              <a:buClr>
                <a:schemeClr val="hlink"/>
              </a:buClr>
              <a:buSzPct val="65000"/>
              <a:buFont typeface="Wingdings" pitchFamily="2" charset="2"/>
              <a:buNone/>
            </a:pPr>
            <a:r>
              <a:rPr lang="en-US" sz="4000" b="1" i="1">
                <a:solidFill>
                  <a:srgbClr val="FFFF66"/>
                </a:solidFill>
                <a:effectLst>
                  <a:outerShdw blurRad="38100" dist="38100" dir="2700000" algn="tl">
                    <a:srgbClr val="000000"/>
                  </a:outerShdw>
                </a:effectLst>
                <a:latin typeface="Antigoni" pitchFamily="34" charset="0"/>
              </a:rPr>
              <a:t>“AN APPLIED SCIENCE WHICH SEEKS, BY THE SYSTEMATIC OBSERVATION AND ANALYSIS OF DISASTERS, TO IMPROVE MEASURES RELATING TO PREVENTION, MITIGATION, PREPAREDNESS, EMERGENCY RESPONSE AND RECOVERY.”</a:t>
            </a:r>
          </a:p>
          <a:p>
            <a:pPr marL="342900" indent="-342900" algn="ctr" eaLnBrk="1" hangingPunct="1">
              <a:spcBef>
                <a:spcPct val="20000"/>
              </a:spcBef>
              <a:buClr>
                <a:schemeClr val="hlink"/>
              </a:buClr>
              <a:buSzPct val="65000"/>
              <a:buFont typeface="Wingdings" pitchFamily="2" charset="2"/>
              <a:buNone/>
            </a:pPr>
            <a:endParaRPr lang="en-US" sz="3600" b="1">
              <a:solidFill>
                <a:srgbClr val="FFFF6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iterate type="wd">
                                    <p:tmPct val="100000"/>
                                  </p:iterate>
                                  <p:childTnLst>
                                    <p:set>
                                      <p:cBhvr>
                                        <p:cTn id="14" dur="1" fill="hold">
                                          <p:stCondLst>
                                            <p:cond delay="0"/>
                                          </p:stCondLst>
                                        </p:cTn>
                                        <p:tgtEl>
                                          <p:spTgt spid="28675"/>
                                        </p:tgtEl>
                                        <p:attrNameLst>
                                          <p:attrName>style.visibility</p:attrName>
                                        </p:attrNameLst>
                                      </p:cBhvr>
                                      <p:to>
                                        <p:strVal val="visible"/>
                                      </p:to>
                                    </p:set>
                                    <p:animEffect transition="in" filter="dissolve">
                                      <p:cBhvr>
                                        <p:cTn id="15" dur="3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0" y="838200"/>
            <a:ext cx="9144000" cy="6019800"/>
          </a:xfrm>
          <a:prstGeom prst="rect">
            <a:avLst/>
          </a:prstGeom>
          <a:noFill/>
          <a:ln w="9525">
            <a:noFill/>
            <a:miter lim="800000"/>
            <a:headEnd/>
            <a:tailEnd/>
          </a:ln>
          <a:effectLst/>
        </p:spPr>
      </p:pic>
      <p:sp>
        <p:nvSpPr>
          <p:cNvPr id="29699" name="Text Box 3"/>
          <p:cNvSpPr txBox="1">
            <a:spLocks noChangeArrowheads="1"/>
          </p:cNvSpPr>
          <p:nvPr/>
        </p:nvSpPr>
        <p:spPr bwMode="auto">
          <a:xfrm>
            <a:off x="0" y="0"/>
            <a:ext cx="91440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FF0000"/>
                </a:solidFill>
                <a:effectLst>
                  <a:outerShdw blurRad="38100" dist="38100" dir="2700000" algn="tl">
                    <a:srgbClr val="000000"/>
                  </a:outerShdw>
                </a:effectLst>
                <a:latin typeface="Times New Roman" pitchFamily="18" charset="0"/>
              </a:rPr>
              <a:t>Disaster Management Cycle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p:txBody>
          <a:bodyPr/>
          <a:lstStyle/>
          <a:p>
            <a:r>
              <a:rPr lang="en-US" sz="4800" dirty="0">
                <a:solidFill>
                  <a:srgbClr val="0070C0"/>
                </a:solidFill>
              </a:rPr>
              <a:t>Response</a:t>
            </a:r>
          </a:p>
          <a:p>
            <a:r>
              <a:rPr lang="en-US" sz="4800" dirty="0">
                <a:solidFill>
                  <a:srgbClr val="0070C0"/>
                </a:solidFill>
              </a:rPr>
              <a:t>Recovery</a:t>
            </a:r>
          </a:p>
          <a:p>
            <a:r>
              <a:rPr lang="en-US" sz="4800" dirty="0">
                <a:solidFill>
                  <a:srgbClr val="0070C0"/>
                </a:solidFill>
              </a:rPr>
              <a:t>Prevention &amp; Mitigation</a:t>
            </a:r>
          </a:p>
          <a:p>
            <a:r>
              <a:rPr lang="en-US" sz="4800" dirty="0">
                <a:solidFill>
                  <a:srgbClr val="0070C0"/>
                </a:solidFill>
              </a:rPr>
              <a:t>Preparedness</a:t>
            </a:r>
          </a:p>
        </p:txBody>
      </p:sp>
      <p:sp>
        <p:nvSpPr>
          <p:cNvPr id="30723" name="Text Box 3"/>
          <p:cNvSpPr txBox="1">
            <a:spLocks noGrp="1" noChangeArrowheads="1"/>
          </p:cNvSpPr>
          <p:nvPr>
            <p:ph type="title"/>
          </p:nvPr>
        </p:nvSpPr>
        <p:spPr>
          <a:xfrm>
            <a:off x="228600" y="457200"/>
            <a:ext cx="8915400" cy="1066800"/>
          </a:xfrm>
          <a:noFill/>
          <a:ln/>
        </p:spPr>
        <p:txBody>
          <a:bodyPr anchor="b"/>
          <a:lstStyle/>
          <a:p>
            <a:pPr>
              <a:spcBef>
                <a:spcPct val="50000"/>
              </a:spcBef>
            </a:pPr>
            <a:r>
              <a:rPr lang="en-US" sz="4800" b="1">
                <a:solidFill>
                  <a:srgbClr val="FF0000"/>
                </a:solidFill>
              </a:rPr>
              <a:t>Disaster Management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1+#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7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72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152400"/>
            <a:ext cx="9067800" cy="1143000"/>
          </a:xfrm>
        </p:spPr>
        <p:txBody>
          <a:bodyPr/>
          <a:lstStyle/>
          <a:p>
            <a:r>
              <a:rPr lang="en-US" sz="6600" b="1" u="sng">
                <a:solidFill>
                  <a:srgbClr val="FF0000"/>
                </a:solidFill>
              </a:rPr>
              <a:t>RESPONSE</a:t>
            </a:r>
          </a:p>
        </p:txBody>
      </p:sp>
      <p:sp>
        <p:nvSpPr>
          <p:cNvPr id="31747" name="Rectangle 3"/>
          <p:cNvSpPr>
            <a:spLocks noGrp="1" noChangeArrowheads="1"/>
          </p:cNvSpPr>
          <p:nvPr>
            <p:ph type="body" idx="1"/>
          </p:nvPr>
        </p:nvSpPr>
        <p:spPr>
          <a:xfrm>
            <a:off x="0" y="1676400"/>
            <a:ext cx="9144000" cy="5257800"/>
          </a:xfrm>
        </p:spPr>
        <p:txBody>
          <a:bodyPr/>
          <a:lstStyle/>
          <a:p>
            <a:r>
              <a:rPr lang="en-US" sz="2800" dirty="0">
                <a:solidFill>
                  <a:srgbClr val="0070C0"/>
                </a:solidFill>
              </a:rPr>
              <a:t>Response measures are usually those which are taken immediately prior to and following disaster impact.</a:t>
            </a:r>
          </a:p>
          <a:p>
            <a:r>
              <a:rPr lang="en-US" dirty="0">
                <a:solidFill>
                  <a:srgbClr val="0070C0"/>
                </a:solidFill>
              </a:rPr>
              <a:t>Typical measures include :</a:t>
            </a:r>
          </a:p>
          <a:p>
            <a:pPr lvl="1"/>
            <a:r>
              <a:rPr lang="en-US" dirty="0">
                <a:solidFill>
                  <a:srgbClr val="0070C0"/>
                </a:solidFill>
              </a:rPr>
              <a:t>Implementation of plans</a:t>
            </a:r>
          </a:p>
          <a:p>
            <a:pPr lvl="1"/>
            <a:r>
              <a:rPr lang="en-US" dirty="0">
                <a:solidFill>
                  <a:srgbClr val="0070C0"/>
                </a:solidFill>
              </a:rPr>
              <a:t>Activation of the counter-disaster system</a:t>
            </a:r>
          </a:p>
          <a:p>
            <a:pPr lvl="1"/>
            <a:r>
              <a:rPr lang="en-US" dirty="0">
                <a:solidFill>
                  <a:srgbClr val="0070C0"/>
                </a:solidFill>
              </a:rPr>
              <a:t>Search and Rescue</a:t>
            </a:r>
          </a:p>
          <a:p>
            <a:pPr lvl="1"/>
            <a:r>
              <a:rPr lang="en-US" dirty="0">
                <a:solidFill>
                  <a:srgbClr val="0070C0"/>
                </a:solidFill>
              </a:rPr>
              <a:t>Provision of emergency food, shelter, medical assistance etc.</a:t>
            </a:r>
          </a:p>
          <a:p>
            <a:pPr lvl="1"/>
            <a:r>
              <a:rPr lang="en-US" dirty="0">
                <a:solidFill>
                  <a:srgbClr val="0070C0"/>
                </a:solidFill>
              </a:rPr>
              <a:t>Survey and assessment</a:t>
            </a:r>
          </a:p>
          <a:p>
            <a:pPr lvl="1"/>
            <a:r>
              <a:rPr lang="en-US" dirty="0">
                <a:solidFill>
                  <a:srgbClr val="0070C0"/>
                </a:solidFill>
              </a:rPr>
              <a:t>Evacuation measures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1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1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152400"/>
            <a:ext cx="9067800" cy="1143000"/>
          </a:xfrm>
        </p:spPr>
        <p:txBody>
          <a:bodyPr/>
          <a:lstStyle/>
          <a:p>
            <a:r>
              <a:rPr lang="en-US" sz="6600" b="1" u="sng">
                <a:solidFill>
                  <a:srgbClr val="FF0000"/>
                </a:solidFill>
              </a:rPr>
              <a:t>RECOVERY</a:t>
            </a:r>
          </a:p>
        </p:txBody>
      </p:sp>
      <p:sp>
        <p:nvSpPr>
          <p:cNvPr id="32771" name="Rectangle 3"/>
          <p:cNvSpPr>
            <a:spLocks noGrp="1" noChangeArrowheads="1"/>
          </p:cNvSpPr>
          <p:nvPr>
            <p:ph type="body" idx="1"/>
          </p:nvPr>
        </p:nvSpPr>
        <p:spPr>
          <a:xfrm>
            <a:off x="0" y="1676400"/>
            <a:ext cx="9144000" cy="5257800"/>
          </a:xfrm>
        </p:spPr>
        <p:txBody>
          <a:bodyPr/>
          <a:lstStyle/>
          <a:p>
            <a:r>
              <a:rPr lang="en-US" dirty="0">
                <a:solidFill>
                  <a:srgbClr val="0070C0"/>
                </a:solidFill>
              </a:rPr>
              <a:t>Recovery is the process by which communities and the nation are assisted in returning to their proper level of functioning following a disaster.</a:t>
            </a:r>
          </a:p>
          <a:p>
            <a:pPr>
              <a:buFont typeface="Wingdings" pitchFamily="2" charset="2"/>
              <a:buNone/>
            </a:pPr>
            <a:endParaRPr lang="en-US" sz="1000" dirty="0">
              <a:solidFill>
                <a:srgbClr val="0070C0"/>
              </a:solidFill>
            </a:endParaRPr>
          </a:p>
          <a:p>
            <a:r>
              <a:rPr lang="en-US" dirty="0">
                <a:solidFill>
                  <a:srgbClr val="0070C0"/>
                </a:solidFill>
              </a:rPr>
              <a:t>Three main categories of activity are normally regarded as coming within the recovery segment:</a:t>
            </a:r>
          </a:p>
          <a:p>
            <a:pPr lvl="2"/>
            <a:r>
              <a:rPr lang="en-US" sz="3200" dirty="0">
                <a:solidFill>
                  <a:srgbClr val="0070C0"/>
                </a:solidFill>
              </a:rPr>
              <a:t>Restoration</a:t>
            </a:r>
          </a:p>
          <a:p>
            <a:pPr lvl="2"/>
            <a:r>
              <a:rPr lang="en-US" sz="3200" dirty="0">
                <a:solidFill>
                  <a:srgbClr val="0070C0"/>
                </a:solidFill>
              </a:rPr>
              <a:t>Reconstruction</a:t>
            </a:r>
          </a:p>
          <a:p>
            <a:pPr lvl="2"/>
            <a:r>
              <a:rPr lang="en-US" sz="3200" dirty="0">
                <a:solidFill>
                  <a:srgbClr val="0070C0"/>
                </a:solidFill>
              </a:rPr>
              <a:t>Rehabilitation</a:t>
            </a:r>
          </a:p>
          <a:p>
            <a:pPr lvl="1"/>
            <a:endParaRPr lang="en-US" sz="3600" dirty="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457200"/>
            <a:ext cx="8839200" cy="762000"/>
          </a:xfrm>
        </p:spPr>
        <p:txBody>
          <a:bodyPr/>
          <a:lstStyle/>
          <a:p>
            <a:pPr algn="l"/>
            <a:r>
              <a:rPr lang="en-US" b="1" u="sng">
                <a:solidFill>
                  <a:srgbClr val="FF0000"/>
                </a:solidFill>
              </a:rPr>
              <a:t>PREVENTION &amp; MITIGATION</a:t>
            </a:r>
          </a:p>
        </p:txBody>
      </p:sp>
      <p:sp>
        <p:nvSpPr>
          <p:cNvPr id="33795" name="Rectangle 3"/>
          <p:cNvSpPr>
            <a:spLocks noGrp="1" noChangeArrowheads="1"/>
          </p:cNvSpPr>
          <p:nvPr>
            <p:ph type="body" idx="1"/>
          </p:nvPr>
        </p:nvSpPr>
        <p:spPr>
          <a:xfrm>
            <a:off x="0" y="1752600"/>
            <a:ext cx="9144000" cy="4419600"/>
          </a:xfrm>
        </p:spPr>
        <p:txBody>
          <a:bodyPr/>
          <a:lstStyle/>
          <a:p>
            <a:r>
              <a:rPr lang="en-US" sz="2400" b="1" u="sng" dirty="0">
                <a:solidFill>
                  <a:srgbClr val="0070C0"/>
                </a:solidFill>
              </a:rPr>
              <a:t>Prevention </a:t>
            </a:r>
            <a:r>
              <a:rPr lang="en-US" sz="2400" dirty="0">
                <a:solidFill>
                  <a:srgbClr val="0070C0"/>
                </a:solidFill>
              </a:rPr>
              <a:t>: Action within this segment is designed to impede the occurrence of a disaster event and/or prevent such an occurrence having harmful effects on communities or key installations.</a:t>
            </a:r>
          </a:p>
          <a:p>
            <a:pPr>
              <a:buFont typeface="Wingdings" pitchFamily="2" charset="2"/>
              <a:buNone/>
            </a:pPr>
            <a:endParaRPr lang="en-US" sz="2400" dirty="0">
              <a:solidFill>
                <a:srgbClr val="0070C0"/>
              </a:solidFill>
            </a:endParaRPr>
          </a:p>
          <a:p>
            <a:r>
              <a:rPr lang="en-US" sz="2400" b="1" u="sng" dirty="0">
                <a:solidFill>
                  <a:srgbClr val="0070C0"/>
                </a:solidFill>
              </a:rPr>
              <a:t>Mitigation :</a:t>
            </a:r>
            <a:r>
              <a:rPr lang="en-US" sz="2400" dirty="0">
                <a:solidFill>
                  <a:srgbClr val="0070C0"/>
                </a:solidFill>
              </a:rPr>
              <a:t> Action within this segment usually takes the form of specific programs intended to reduce the effects of disaster on a nation or community. For instance, some countries regard the development and application of building codes (which can reduce damage and loss in the event of earthquakes and cyclones) as being in the category of mitigation.</a:t>
            </a:r>
          </a:p>
          <a:p>
            <a:pPr lvl="1"/>
            <a:endParaRPr lang="en-US" sz="2400" dirty="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 y="304800"/>
            <a:ext cx="9067800" cy="990600"/>
          </a:xfrm>
        </p:spPr>
        <p:txBody>
          <a:bodyPr/>
          <a:lstStyle/>
          <a:p>
            <a:r>
              <a:rPr lang="en-US" sz="5400" b="1" u="sng">
                <a:solidFill>
                  <a:srgbClr val="FF0000"/>
                </a:solidFill>
              </a:rPr>
              <a:t>PREPAREDNESS</a:t>
            </a:r>
          </a:p>
        </p:txBody>
      </p:sp>
      <p:sp>
        <p:nvSpPr>
          <p:cNvPr id="34819" name="Rectangle 3"/>
          <p:cNvSpPr>
            <a:spLocks noGrp="1" noChangeArrowheads="1"/>
          </p:cNvSpPr>
          <p:nvPr>
            <p:ph type="body" idx="1"/>
          </p:nvPr>
        </p:nvSpPr>
        <p:spPr>
          <a:xfrm>
            <a:off x="0" y="1676400"/>
            <a:ext cx="9144000" cy="4038600"/>
          </a:xfrm>
        </p:spPr>
        <p:txBody>
          <a:bodyPr/>
          <a:lstStyle/>
          <a:p>
            <a:pPr algn="ctr">
              <a:buFont typeface="Wingdings" pitchFamily="2" charset="2"/>
              <a:buNone/>
            </a:pPr>
            <a:r>
              <a:rPr lang="en-US" sz="4000" dirty="0">
                <a:solidFill>
                  <a:srgbClr val="FFFF66"/>
                </a:solidFill>
              </a:rPr>
              <a:t>	</a:t>
            </a:r>
            <a:r>
              <a:rPr lang="en-US" sz="4000" dirty="0">
                <a:solidFill>
                  <a:srgbClr val="0070C0"/>
                </a:solidFill>
              </a:rPr>
              <a:t>Preparedness is usually regarded as comprising measures which enable governments, organizations, communities and individuals to respond rapidly and effectively to disaster situations</a:t>
            </a:r>
            <a:r>
              <a:rPr lang="en-US" sz="4000" dirty="0">
                <a:solidFill>
                  <a:srgbClr val="FF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457200"/>
            <a:ext cx="9067800" cy="762000"/>
          </a:xfrm>
        </p:spPr>
        <p:txBody>
          <a:bodyPr>
            <a:normAutofit fontScale="90000"/>
          </a:bodyPr>
          <a:lstStyle/>
          <a:p>
            <a:r>
              <a:rPr lang="en-US" sz="4800" b="1" u="sng">
                <a:solidFill>
                  <a:srgbClr val="FF0000"/>
                </a:solidFill>
              </a:rPr>
              <a:t>PREPAREDNESS (</a:t>
            </a:r>
            <a:r>
              <a:rPr lang="en-US" sz="4800" b="1" i="1" u="sng">
                <a:solidFill>
                  <a:srgbClr val="FF0000"/>
                </a:solidFill>
              </a:rPr>
              <a:t>Contd</a:t>
            </a:r>
            <a:r>
              <a:rPr lang="en-US" sz="4800" b="1" u="sng">
                <a:solidFill>
                  <a:srgbClr val="FF0000"/>
                </a:solidFill>
              </a:rPr>
              <a:t>)</a:t>
            </a:r>
          </a:p>
        </p:txBody>
      </p:sp>
      <p:sp>
        <p:nvSpPr>
          <p:cNvPr id="35843" name="Rectangle 3"/>
          <p:cNvSpPr>
            <a:spLocks noGrp="1" noChangeArrowheads="1"/>
          </p:cNvSpPr>
          <p:nvPr>
            <p:ph type="body" idx="1"/>
          </p:nvPr>
        </p:nvSpPr>
        <p:spPr>
          <a:xfrm>
            <a:off x="0" y="1752600"/>
            <a:ext cx="9144000" cy="4572000"/>
          </a:xfrm>
        </p:spPr>
        <p:txBody>
          <a:bodyPr/>
          <a:lstStyle/>
          <a:p>
            <a:r>
              <a:rPr lang="en-US" dirty="0">
                <a:solidFill>
                  <a:srgbClr val="0070C0"/>
                </a:solidFill>
              </a:rPr>
              <a:t>Examples of Preparedness measures are :</a:t>
            </a:r>
          </a:p>
          <a:p>
            <a:pPr lvl="1"/>
            <a:r>
              <a:rPr lang="en-US" dirty="0">
                <a:solidFill>
                  <a:srgbClr val="0070C0"/>
                </a:solidFill>
              </a:rPr>
              <a:t>The formulation &amp; maintenance of valid, up-to-date counter-disaster plans</a:t>
            </a:r>
          </a:p>
          <a:p>
            <a:pPr lvl="1"/>
            <a:r>
              <a:rPr lang="en-US" dirty="0">
                <a:solidFill>
                  <a:srgbClr val="0070C0"/>
                </a:solidFill>
              </a:rPr>
              <a:t>Special provisions for emergency action</a:t>
            </a:r>
          </a:p>
          <a:p>
            <a:pPr lvl="1"/>
            <a:r>
              <a:rPr lang="en-US" dirty="0">
                <a:solidFill>
                  <a:srgbClr val="0070C0"/>
                </a:solidFill>
              </a:rPr>
              <a:t>The provisions of warning systems</a:t>
            </a:r>
          </a:p>
          <a:p>
            <a:pPr lvl="1"/>
            <a:r>
              <a:rPr lang="en-US" dirty="0">
                <a:solidFill>
                  <a:srgbClr val="0070C0"/>
                </a:solidFill>
              </a:rPr>
              <a:t>Emergency communications</a:t>
            </a:r>
          </a:p>
          <a:p>
            <a:pPr lvl="1"/>
            <a:r>
              <a:rPr lang="en-US" dirty="0">
                <a:solidFill>
                  <a:srgbClr val="0070C0"/>
                </a:solidFill>
              </a:rPr>
              <a:t>Public education and awareness</a:t>
            </a:r>
          </a:p>
          <a:p>
            <a:pPr lvl="1"/>
            <a:r>
              <a:rPr lang="en-US" dirty="0">
                <a:solidFill>
                  <a:srgbClr val="0070C0"/>
                </a:solidFill>
              </a:rPr>
              <a:t>Training programs, including exercises and tests.</a:t>
            </a:r>
          </a:p>
          <a:p>
            <a:pPr lvl="1"/>
            <a:endParaRPr lang="en-US" dirty="0">
              <a:solidFill>
                <a:srgbClr val="FFFF66"/>
              </a:solidFill>
            </a:endParaRPr>
          </a:p>
          <a:p>
            <a:pPr lvl="1"/>
            <a:endParaRPr lang="en-US" dirty="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5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58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8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848600" cy="1371600"/>
          </a:xfrm>
        </p:spPr>
        <p:txBody>
          <a:bodyPr>
            <a:normAutofit fontScale="90000"/>
          </a:bodyPr>
          <a:lstStyle/>
          <a:p>
            <a:r>
              <a:rPr lang="en-US" sz="4800" b="1" i="1" u="sng">
                <a:solidFill>
                  <a:srgbClr val="FF0000"/>
                </a:solidFill>
              </a:rPr>
              <a:t>Principles of Disaster Management</a:t>
            </a:r>
          </a:p>
        </p:txBody>
      </p:sp>
      <p:sp>
        <p:nvSpPr>
          <p:cNvPr id="36867" name="Rectangle 3"/>
          <p:cNvSpPr>
            <a:spLocks noGrp="1" noChangeArrowheads="1"/>
          </p:cNvSpPr>
          <p:nvPr>
            <p:ph type="body" idx="1"/>
          </p:nvPr>
        </p:nvSpPr>
        <p:spPr>
          <a:xfrm>
            <a:off x="0" y="1828800"/>
            <a:ext cx="9144000" cy="4724400"/>
          </a:xfrm>
        </p:spPr>
        <p:txBody>
          <a:bodyPr/>
          <a:lstStyle/>
          <a:p>
            <a:pPr lvl="4"/>
            <a:r>
              <a:rPr lang="en-US" sz="4000" b="1" dirty="0">
                <a:solidFill>
                  <a:srgbClr val="0070C0"/>
                </a:solidFill>
              </a:rPr>
              <a:t>Risk &amp; Hazard Assessment</a:t>
            </a:r>
          </a:p>
          <a:p>
            <a:pPr lvl="4"/>
            <a:r>
              <a:rPr lang="en-US" sz="4000" b="1" dirty="0">
                <a:solidFill>
                  <a:srgbClr val="0070C0"/>
                </a:solidFill>
              </a:rPr>
              <a:t>Planning </a:t>
            </a:r>
          </a:p>
          <a:p>
            <a:pPr lvl="4"/>
            <a:r>
              <a:rPr lang="en-US" sz="4000" b="1" dirty="0">
                <a:solidFill>
                  <a:srgbClr val="0070C0"/>
                </a:solidFill>
              </a:rPr>
              <a:t>Organization</a:t>
            </a:r>
          </a:p>
          <a:p>
            <a:pPr lvl="4"/>
            <a:r>
              <a:rPr lang="en-US" sz="4000" b="1" dirty="0">
                <a:solidFill>
                  <a:srgbClr val="0070C0"/>
                </a:solidFill>
              </a:rPr>
              <a:t>Resource Utilization</a:t>
            </a:r>
          </a:p>
          <a:p>
            <a:pPr lvl="4"/>
            <a:r>
              <a:rPr lang="en-US" sz="4000" b="1" dirty="0">
                <a:solidFill>
                  <a:srgbClr val="0070C0"/>
                </a:solidFill>
              </a:rPr>
              <a:t>Need for Specialists</a:t>
            </a:r>
          </a:p>
          <a:p>
            <a:pPr lvl="4"/>
            <a:r>
              <a:rPr lang="en-US" sz="4000" b="1" dirty="0">
                <a:solidFill>
                  <a:srgbClr val="0070C0"/>
                </a:solidFill>
              </a:rPr>
              <a:t>Training</a:t>
            </a:r>
            <a:endParaRPr lang="en-US" sz="4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686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36867">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3686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36867">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36867">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r>
              <a:rPr lang="en-US" b="1" u="sng">
                <a:solidFill>
                  <a:srgbClr val="FF0000"/>
                </a:solidFill>
              </a:rPr>
              <a:t>RISK AND HAZARD ASSESSMENT</a:t>
            </a:r>
          </a:p>
        </p:txBody>
      </p:sp>
      <p:sp>
        <p:nvSpPr>
          <p:cNvPr id="37891" name="Rectangle 3"/>
          <p:cNvSpPr>
            <a:spLocks noGrp="1" noChangeArrowheads="1"/>
          </p:cNvSpPr>
          <p:nvPr>
            <p:ph type="body" idx="1"/>
          </p:nvPr>
        </p:nvSpPr>
        <p:spPr>
          <a:xfrm>
            <a:off x="457200" y="1981200"/>
            <a:ext cx="8148638" cy="4114800"/>
          </a:xfrm>
        </p:spPr>
        <p:txBody>
          <a:bodyPr/>
          <a:lstStyle/>
          <a:p>
            <a:r>
              <a:rPr lang="en-US" dirty="0">
                <a:solidFill>
                  <a:srgbClr val="0070C0"/>
                </a:solidFill>
              </a:rPr>
              <a:t> Disaster risk will be a combination of the likelihood of the event and the vulnerability of a place to that event. </a:t>
            </a:r>
          </a:p>
          <a:p>
            <a:r>
              <a:rPr lang="en-US" dirty="0">
                <a:solidFill>
                  <a:srgbClr val="0070C0"/>
                </a:solidFill>
              </a:rPr>
              <a:t>The hazard assessment will aim to deliver accurate disaster information about individual locations.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graphicFrame>
        <p:nvGraphicFramePr>
          <p:cNvPr id="29699" name="Object 3"/>
          <p:cNvGraphicFramePr>
            <a:graphicFrameLocks noChangeAspect="1"/>
          </p:cNvGraphicFramePr>
          <p:nvPr/>
        </p:nvGraphicFramePr>
        <p:xfrm>
          <a:off x="1066800" y="327025"/>
          <a:ext cx="7391400" cy="6205538"/>
        </p:xfrm>
        <a:graphic>
          <a:graphicData uri="http://schemas.openxmlformats.org/presentationml/2006/ole">
            <p:oleObj spid="_x0000_s17410" name="Document" r:id="rId3" imgW="5124960" imgH="6204600" progId="Word.Document.8">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28600"/>
            <a:ext cx="7772400" cy="762000"/>
          </a:xfrm>
        </p:spPr>
        <p:txBody>
          <a:bodyPr/>
          <a:lstStyle/>
          <a:p>
            <a:r>
              <a:rPr lang="en-US" b="1" u="sng">
                <a:solidFill>
                  <a:srgbClr val="FF0000"/>
                </a:solidFill>
              </a:rPr>
              <a:t>HAZARD ASSESSMENT</a:t>
            </a:r>
            <a:r>
              <a:rPr lang="en-US">
                <a:solidFill>
                  <a:srgbClr val="FF0000"/>
                </a:solidFill>
              </a:rPr>
              <a:t> </a:t>
            </a:r>
          </a:p>
        </p:txBody>
      </p:sp>
      <p:sp>
        <p:nvSpPr>
          <p:cNvPr id="38915" name="Rectangle 3"/>
          <p:cNvSpPr>
            <a:spLocks noGrp="1" noChangeArrowheads="1"/>
          </p:cNvSpPr>
          <p:nvPr>
            <p:ph type="body" idx="1"/>
          </p:nvPr>
        </p:nvSpPr>
        <p:spPr>
          <a:xfrm>
            <a:off x="228600" y="1295400"/>
            <a:ext cx="8915400" cy="5029200"/>
          </a:xfrm>
        </p:spPr>
        <p:txBody>
          <a:bodyPr/>
          <a:lstStyle/>
          <a:p>
            <a:pPr>
              <a:lnSpc>
                <a:spcPct val="90000"/>
              </a:lnSpc>
              <a:buFont typeface="Wingdings" pitchFamily="2" charset="2"/>
              <a:buNone/>
            </a:pPr>
            <a:r>
              <a:rPr lang="en-US" sz="2400" b="1" dirty="0">
                <a:solidFill>
                  <a:srgbClr val="0070C0"/>
                </a:solidFill>
              </a:rPr>
              <a:t>Vulnerability to a particular hazard will include :</a:t>
            </a:r>
          </a:p>
          <a:p>
            <a:pPr>
              <a:lnSpc>
                <a:spcPct val="90000"/>
              </a:lnSpc>
            </a:pPr>
            <a:r>
              <a:rPr lang="en-US" sz="2400" b="1" dirty="0">
                <a:solidFill>
                  <a:srgbClr val="0070C0"/>
                </a:solidFill>
              </a:rPr>
              <a:t>Critical products, services, records and operations.</a:t>
            </a:r>
          </a:p>
          <a:p>
            <a:pPr>
              <a:lnSpc>
                <a:spcPct val="90000"/>
              </a:lnSpc>
            </a:pPr>
            <a:r>
              <a:rPr lang="en-US" sz="2400" b="1" dirty="0">
                <a:solidFill>
                  <a:srgbClr val="0070C0"/>
                </a:solidFill>
              </a:rPr>
              <a:t>Hazardous materials</a:t>
            </a:r>
          </a:p>
          <a:p>
            <a:pPr>
              <a:lnSpc>
                <a:spcPct val="90000"/>
              </a:lnSpc>
            </a:pPr>
            <a:r>
              <a:rPr lang="en-US" sz="2400" b="1" dirty="0">
                <a:solidFill>
                  <a:srgbClr val="0070C0"/>
                </a:solidFill>
              </a:rPr>
              <a:t>Potential effects of damage on stakeholders.</a:t>
            </a:r>
          </a:p>
          <a:p>
            <a:pPr>
              <a:lnSpc>
                <a:spcPct val="90000"/>
              </a:lnSpc>
            </a:pPr>
            <a:r>
              <a:rPr lang="en-US" sz="2400" b="1" dirty="0">
                <a:solidFill>
                  <a:srgbClr val="0070C0"/>
                </a:solidFill>
              </a:rPr>
              <a:t>Likely financial costs.</a:t>
            </a:r>
          </a:p>
          <a:p>
            <a:pPr>
              <a:lnSpc>
                <a:spcPct val="90000"/>
              </a:lnSpc>
            </a:pPr>
            <a:r>
              <a:rPr lang="en-US" sz="2400" b="1" dirty="0">
                <a:solidFill>
                  <a:srgbClr val="0070C0"/>
                </a:solidFill>
              </a:rPr>
              <a:t>Resources personnel and time available to make preparations. </a:t>
            </a:r>
          </a:p>
          <a:p>
            <a:pPr>
              <a:lnSpc>
                <a:spcPct val="90000"/>
              </a:lnSpc>
            </a:pPr>
            <a:r>
              <a:rPr lang="en-US" sz="2400" b="1" dirty="0">
                <a:solidFill>
                  <a:srgbClr val="0070C0"/>
                </a:solidFill>
              </a:rPr>
              <a:t>Level of insurance cover.</a:t>
            </a:r>
          </a:p>
          <a:p>
            <a:pPr>
              <a:lnSpc>
                <a:spcPct val="90000"/>
              </a:lnSpc>
              <a:buFont typeface="Wingdings" pitchFamily="2" charset="2"/>
              <a:buNone/>
            </a:pPr>
            <a:endParaRPr lang="en-US" sz="1600" b="1" dirty="0">
              <a:solidFill>
                <a:srgbClr val="0070C0"/>
              </a:solidFill>
            </a:endParaRPr>
          </a:p>
          <a:p>
            <a:pPr algn="ctr">
              <a:lnSpc>
                <a:spcPct val="90000"/>
              </a:lnSpc>
              <a:buFont typeface="Wingdings" pitchFamily="2" charset="2"/>
              <a:buNone/>
            </a:pPr>
            <a:r>
              <a:rPr lang="en-US" sz="2800" b="1" dirty="0">
                <a:solidFill>
                  <a:srgbClr val="0070C0"/>
                </a:solidFill>
              </a:rPr>
              <a:t>The combination of hazard and vulnerability assessments will result in formulating total risk assessment</a:t>
            </a:r>
            <a:r>
              <a:rPr lang="en-US" sz="2800" b="1" dirty="0">
                <a:solidFill>
                  <a:srgbClr val="FFFF00"/>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9144000" cy="685800"/>
          </a:xfrm>
        </p:spPr>
        <p:txBody>
          <a:bodyPr>
            <a:normAutofit fontScale="90000"/>
          </a:bodyPr>
          <a:lstStyle/>
          <a:p>
            <a:r>
              <a:rPr lang="en-US" sz="4000" b="1" i="1" u="sng">
                <a:solidFill>
                  <a:srgbClr val="FF0000"/>
                </a:solidFill>
              </a:rPr>
              <a:t>Principles of Disaster Management</a:t>
            </a:r>
          </a:p>
        </p:txBody>
      </p:sp>
      <p:sp>
        <p:nvSpPr>
          <p:cNvPr id="39939" name="Rectangle 3"/>
          <p:cNvSpPr>
            <a:spLocks noGrp="1" noChangeArrowheads="1"/>
          </p:cNvSpPr>
          <p:nvPr>
            <p:ph type="body" idx="1"/>
          </p:nvPr>
        </p:nvSpPr>
        <p:spPr>
          <a:xfrm>
            <a:off x="0" y="914400"/>
            <a:ext cx="9144000" cy="5943600"/>
          </a:xfrm>
        </p:spPr>
        <p:txBody>
          <a:bodyPr/>
          <a:lstStyle/>
          <a:p>
            <a:r>
              <a:rPr lang="en-US" b="1" dirty="0">
                <a:solidFill>
                  <a:srgbClr val="FFCCFF"/>
                </a:solidFill>
              </a:rPr>
              <a:t>Planning :</a:t>
            </a:r>
          </a:p>
          <a:p>
            <a:pPr lvl="1">
              <a:buFont typeface="Wingdings" pitchFamily="2" charset="2"/>
              <a:buNone/>
            </a:pPr>
            <a:endParaRPr lang="en-US" sz="1400" b="1" dirty="0">
              <a:solidFill>
                <a:srgbClr val="FFCCFF"/>
              </a:solidFill>
            </a:endParaRPr>
          </a:p>
          <a:p>
            <a:pPr lvl="1"/>
            <a:r>
              <a:rPr lang="en-US" sz="2400" b="1" dirty="0">
                <a:solidFill>
                  <a:srgbClr val="0070C0"/>
                </a:solidFill>
              </a:rPr>
              <a:t>to have a clear and logical approach to dealing with disasters.</a:t>
            </a:r>
          </a:p>
          <a:p>
            <a:pPr lvl="1"/>
            <a:r>
              <a:rPr lang="en-US" sz="2400" b="1" dirty="0">
                <a:solidFill>
                  <a:srgbClr val="0070C0"/>
                </a:solidFill>
              </a:rPr>
              <a:t>to provide common reference for all departments and authorities with roles.</a:t>
            </a:r>
          </a:p>
          <a:p>
            <a:pPr lvl="1"/>
            <a:r>
              <a:rPr lang="en-US" sz="2400" b="1" dirty="0">
                <a:solidFill>
                  <a:srgbClr val="0070C0"/>
                </a:solidFill>
              </a:rPr>
              <a:t>to assist with information for sitting-up a multi- functional organizational structure.</a:t>
            </a:r>
          </a:p>
          <a:p>
            <a:pPr lvl="1"/>
            <a:r>
              <a:rPr lang="en-US" sz="2400" b="1" dirty="0">
                <a:solidFill>
                  <a:srgbClr val="0070C0"/>
                </a:solidFill>
              </a:rPr>
              <a:t>to form a basis for coordinated action.</a:t>
            </a:r>
          </a:p>
          <a:p>
            <a:pPr lvl="1"/>
            <a:r>
              <a:rPr lang="en-US" sz="2400" b="1" dirty="0">
                <a:solidFill>
                  <a:srgbClr val="0070C0"/>
                </a:solidFill>
              </a:rPr>
              <a:t>to provide clear allocation of responsibilities.</a:t>
            </a:r>
          </a:p>
          <a:p>
            <a:pPr lvl="1"/>
            <a:r>
              <a:rPr lang="en-US" sz="2400" b="1" dirty="0">
                <a:solidFill>
                  <a:srgbClr val="0070C0"/>
                </a:solidFill>
              </a:rPr>
              <a:t>to form a basis for reviewing and evaluating current and future disaster management requirements.</a:t>
            </a:r>
          </a:p>
          <a:p>
            <a:pPr lvl="1"/>
            <a:r>
              <a:rPr lang="en-US" sz="2400" b="1" dirty="0">
                <a:solidFill>
                  <a:srgbClr val="0070C0"/>
                </a:solidFill>
              </a:rPr>
              <a:t>to give a focus for disaster related training.</a:t>
            </a:r>
          </a:p>
          <a:p>
            <a:pPr lvl="1"/>
            <a:endParaRPr lang="en-US" sz="2400" b="1" dirty="0">
              <a:solidFill>
                <a:srgbClr val="0070C0"/>
              </a:solidFill>
            </a:endParaRPr>
          </a:p>
          <a:p>
            <a:pPr lvl="1"/>
            <a:endParaRPr lang="en-US" sz="2400" b="1" dirty="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9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993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993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993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993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993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9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0" y="914400"/>
            <a:ext cx="9144000" cy="5943600"/>
          </a:xfrm>
        </p:spPr>
        <p:txBody>
          <a:bodyPr/>
          <a:lstStyle/>
          <a:p>
            <a:r>
              <a:rPr lang="en-US" sz="4000" b="1" dirty="0" err="1">
                <a:solidFill>
                  <a:srgbClr val="FFCCFF"/>
                </a:solidFill>
              </a:rPr>
              <a:t>Organisation</a:t>
            </a:r>
            <a:r>
              <a:rPr lang="en-US" sz="4000" b="1" dirty="0">
                <a:solidFill>
                  <a:srgbClr val="FFCCFF"/>
                </a:solidFill>
              </a:rPr>
              <a:t> :</a:t>
            </a:r>
            <a:endParaRPr lang="en-US" sz="3600" dirty="0">
              <a:solidFill>
                <a:srgbClr val="FFCCFF"/>
              </a:solidFill>
            </a:endParaRPr>
          </a:p>
          <a:p>
            <a:pPr lvl="1"/>
            <a:r>
              <a:rPr lang="en-US" sz="3200" dirty="0">
                <a:solidFill>
                  <a:srgbClr val="0070C0"/>
                </a:solidFill>
              </a:rPr>
              <a:t>the nature of National Disaster Management Authority (NDMA)</a:t>
            </a:r>
          </a:p>
          <a:p>
            <a:pPr lvl="1"/>
            <a:r>
              <a:rPr lang="en-US" sz="3200" dirty="0">
                <a:solidFill>
                  <a:srgbClr val="0070C0"/>
                </a:solidFill>
              </a:rPr>
              <a:t>Utilization of total governmental structures/ resources i.e. National, State &amp; Local level.</a:t>
            </a:r>
          </a:p>
          <a:p>
            <a:pPr lvl="1"/>
            <a:r>
              <a:rPr lang="en-US" sz="3200" dirty="0">
                <a:solidFill>
                  <a:srgbClr val="0070C0"/>
                </a:solidFill>
              </a:rPr>
              <a:t>Co-ordination of non governmental resources</a:t>
            </a:r>
          </a:p>
          <a:p>
            <a:pPr lvl="1"/>
            <a:r>
              <a:rPr lang="en-US" sz="3200" dirty="0">
                <a:solidFill>
                  <a:srgbClr val="0070C0"/>
                </a:solidFill>
              </a:rPr>
              <a:t>Community involvement</a:t>
            </a:r>
          </a:p>
          <a:p>
            <a:pPr lvl="1"/>
            <a:r>
              <a:rPr lang="en-US" sz="3200" dirty="0">
                <a:solidFill>
                  <a:srgbClr val="0070C0"/>
                </a:solidFill>
              </a:rPr>
              <a:t>Clear lines of Authority and unity of command</a:t>
            </a:r>
          </a:p>
          <a:p>
            <a:pPr lvl="1"/>
            <a:r>
              <a:rPr lang="en-US" sz="3200" dirty="0">
                <a:solidFill>
                  <a:srgbClr val="0070C0"/>
                </a:solidFill>
              </a:rPr>
              <a:t>Special system requirements.</a:t>
            </a:r>
          </a:p>
          <a:p>
            <a:pPr lvl="1"/>
            <a:endParaRPr lang="en-US" sz="3200" dirty="0">
              <a:solidFill>
                <a:srgbClr val="FFFF66"/>
              </a:solidFill>
            </a:endParaRPr>
          </a:p>
        </p:txBody>
      </p:sp>
      <p:sp>
        <p:nvSpPr>
          <p:cNvPr id="40963" name="Text Box 3"/>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endParaRPr>
          </a:p>
        </p:txBody>
      </p:sp>
      <p:sp>
        <p:nvSpPr>
          <p:cNvPr id="40964" name="Rectangle 4"/>
          <p:cNvSpPr>
            <a:spLocks noGrp="1" noChangeArrowheads="1"/>
          </p:cNvSpPr>
          <p:nvPr>
            <p:ph type="title"/>
          </p:nvPr>
        </p:nvSpPr>
        <p:spPr>
          <a:xfrm>
            <a:off x="0" y="76200"/>
            <a:ext cx="9144000" cy="685800"/>
          </a:xfrm>
          <a:noFill/>
          <a:ln/>
        </p:spPr>
        <p:txBody>
          <a:bodyPr anchor="b">
            <a:normAutofit fontScale="90000"/>
          </a:bodyPr>
          <a:lstStyle/>
          <a:p>
            <a:r>
              <a:rPr lang="en-US" sz="4000" b="1" i="1" u="sng">
                <a:solidFill>
                  <a:srgbClr val="FF0000"/>
                </a:solidFill>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6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6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1066800"/>
            <a:ext cx="9144000" cy="5715000"/>
          </a:xfrm>
        </p:spPr>
        <p:txBody>
          <a:bodyPr/>
          <a:lstStyle/>
          <a:p>
            <a:pPr>
              <a:buFont typeface="Wingdings" pitchFamily="2" charset="2"/>
              <a:buNone/>
            </a:pPr>
            <a:r>
              <a:rPr lang="en-US" sz="3600" b="1" dirty="0" err="1">
                <a:solidFill>
                  <a:srgbClr val="FFCCFF"/>
                </a:solidFill>
              </a:rPr>
              <a:t>Organisation</a:t>
            </a:r>
            <a:r>
              <a:rPr lang="en-US" sz="3600" b="1" dirty="0">
                <a:solidFill>
                  <a:srgbClr val="FFCCFF"/>
                </a:solidFill>
              </a:rPr>
              <a:t> (Contd.) :</a:t>
            </a:r>
            <a:r>
              <a:rPr lang="en-US" sz="4000" dirty="0">
                <a:solidFill>
                  <a:srgbClr val="FFFF66"/>
                </a:solidFill>
              </a:rPr>
              <a:t> </a:t>
            </a:r>
          </a:p>
          <a:p>
            <a:pPr lvl="1">
              <a:buFont typeface="Wingdings" pitchFamily="2" charset="2"/>
              <a:buNone/>
            </a:pPr>
            <a:endParaRPr lang="en-US" sz="1000" dirty="0">
              <a:solidFill>
                <a:srgbClr val="FFFF66"/>
              </a:solidFill>
            </a:endParaRPr>
          </a:p>
          <a:p>
            <a:pPr lvl="1"/>
            <a:r>
              <a:rPr lang="en-US" sz="3600" dirty="0">
                <a:solidFill>
                  <a:srgbClr val="0070C0"/>
                </a:solidFill>
              </a:rPr>
              <a:t>Special system requirements.</a:t>
            </a:r>
          </a:p>
          <a:p>
            <a:pPr lvl="2"/>
            <a:r>
              <a:rPr lang="en-US" sz="2800" dirty="0">
                <a:solidFill>
                  <a:srgbClr val="0070C0"/>
                </a:solidFill>
              </a:rPr>
              <a:t>Emergency Operation Center/Control Center</a:t>
            </a:r>
          </a:p>
          <a:p>
            <a:pPr lvl="2"/>
            <a:r>
              <a:rPr lang="en-US" sz="2800" dirty="0">
                <a:solidFill>
                  <a:srgbClr val="0070C0"/>
                </a:solidFill>
              </a:rPr>
              <a:t>Direction &amp; Coordinating Authority</a:t>
            </a:r>
          </a:p>
          <a:p>
            <a:pPr lvl="2"/>
            <a:r>
              <a:rPr lang="en-US" sz="2800" dirty="0">
                <a:solidFill>
                  <a:srgbClr val="0070C0"/>
                </a:solidFill>
              </a:rPr>
              <a:t>Communications</a:t>
            </a:r>
          </a:p>
          <a:p>
            <a:pPr lvl="2"/>
            <a:r>
              <a:rPr lang="en-US" sz="2800" dirty="0">
                <a:solidFill>
                  <a:srgbClr val="0070C0"/>
                </a:solidFill>
              </a:rPr>
              <a:t>Warning Systems</a:t>
            </a:r>
          </a:p>
          <a:p>
            <a:pPr lvl="2"/>
            <a:r>
              <a:rPr lang="en-US" sz="2800" dirty="0">
                <a:solidFill>
                  <a:srgbClr val="0070C0"/>
                </a:solidFill>
              </a:rPr>
              <a:t>Survey &amp; Assessments</a:t>
            </a:r>
          </a:p>
          <a:p>
            <a:pPr lvl="2"/>
            <a:r>
              <a:rPr lang="en-US" sz="2800" dirty="0">
                <a:solidFill>
                  <a:srgbClr val="0070C0"/>
                </a:solidFill>
              </a:rPr>
              <a:t>Information Management</a:t>
            </a:r>
          </a:p>
          <a:p>
            <a:pPr lvl="2"/>
            <a:r>
              <a:rPr lang="en-US" sz="2800" dirty="0">
                <a:solidFill>
                  <a:srgbClr val="0070C0"/>
                </a:solidFill>
              </a:rPr>
              <a:t>Emergency Logistics</a:t>
            </a:r>
          </a:p>
        </p:txBody>
      </p:sp>
      <p:sp>
        <p:nvSpPr>
          <p:cNvPr id="41987" name="Rectangle 3"/>
          <p:cNvSpPr>
            <a:spLocks noChangeArrowheads="1"/>
          </p:cNvSpPr>
          <p:nvPr/>
        </p:nvSpPr>
        <p:spPr bwMode="auto">
          <a:xfrm>
            <a:off x="0" y="76200"/>
            <a:ext cx="9144000" cy="685800"/>
          </a:xfrm>
          <a:prstGeom prst="rect">
            <a:avLst/>
          </a:prstGeom>
          <a:noFill/>
          <a:ln w="9525">
            <a:noFill/>
            <a:miter lim="800000"/>
            <a:headEnd/>
            <a:tailEnd/>
          </a:ln>
        </p:spPr>
        <p:txBody>
          <a:bodyPr anchor="b"/>
          <a:lstStyle/>
          <a:p>
            <a:pPr algn="ctr" eaLnBrk="1" hangingPunct="1"/>
            <a:r>
              <a:rPr lang="en-US" sz="4000" b="1" i="1" u="sng">
                <a:solidFill>
                  <a:srgbClr val="FF0000"/>
                </a:solidFill>
                <a:effectLst>
                  <a:outerShdw blurRad="38100" dist="38100" dir="2700000" algn="tl">
                    <a:srgbClr val="000000"/>
                  </a:outerShdw>
                </a:effectLst>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98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98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98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98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98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198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198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19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white">
          <a:xfrm>
            <a:off x="0" y="1066800"/>
            <a:ext cx="9144000" cy="6096000"/>
          </a:xfrm>
          <a:prstGeom prst="rect">
            <a:avLst/>
          </a:prstGeom>
          <a:noFill/>
          <a:ln w="9525">
            <a:noFill/>
            <a:miter lim="800000"/>
            <a:headEnd/>
            <a:tailEnd/>
          </a:ln>
        </p:spPr>
        <p:txBody>
          <a:bodyPr/>
          <a:lstStyle/>
          <a:p>
            <a:r>
              <a:rPr lang="en-US" sz="3600" b="1" u="sng" dirty="0">
                <a:solidFill>
                  <a:srgbClr val="FFCCFF"/>
                </a:solidFill>
                <a:effectLst>
                  <a:outerShdw blurRad="38100" dist="38100" dir="2700000" algn="tl">
                    <a:srgbClr val="000000"/>
                  </a:outerShdw>
                </a:effectLst>
                <a:latin typeface="Times New Roman" pitchFamily="18" charset="0"/>
              </a:rPr>
              <a:t>Resource Utilization</a:t>
            </a:r>
            <a:r>
              <a:rPr lang="en-US" sz="3600" b="1" dirty="0">
                <a:solidFill>
                  <a:srgbClr val="FFCCFF"/>
                </a:solidFill>
                <a:effectLst>
                  <a:outerShdw blurRad="38100" dist="38100" dir="2700000" algn="tl">
                    <a:srgbClr val="000000"/>
                  </a:outerShdw>
                </a:effectLst>
                <a:latin typeface="Times New Roman" pitchFamily="18" charset="0"/>
              </a:rPr>
              <a:t> :</a:t>
            </a:r>
            <a:endParaRPr lang="en-US" sz="3600" b="1" dirty="0">
              <a:solidFill>
                <a:srgbClr val="FFFF66"/>
              </a:solidFill>
              <a:effectLst>
                <a:outerShdw blurRad="38100" dist="38100" dir="2700000" algn="tl">
                  <a:srgbClr val="000000"/>
                </a:outerShdw>
              </a:effectLst>
              <a:latin typeface="Times New Roman" pitchFamily="18" charset="0"/>
            </a:endParaRPr>
          </a:p>
          <a:p>
            <a:pPr lvl="1">
              <a:buFontTx/>
              <a:buChar char="•"/>
            </a:pPr>
            <a:r>
              <a:rPr lang="en-US" sz="3600" b="1" dirty="0">
                <a:solidFill>
                  <a:srgbClr val="0070C0"/>
                </a:solidFill>
                <a:effectLst>
                  <a:outerShdw blurRad="38100" dist="38100" dir="2700000" algn="tl">
                    <a:srgbClr val="000000"/>
                  </a:outerShdw>
                </a:effectLst>
                <a:latin typeface="Times New Roman" pitchFamily="18" charset="0"/>
              </a:rPr>
              <a:t>   </a:t>
            </a:r>
            <a:r>
              <a:rPr lang="en-US" sz="2800" dirty="0">
                <a:solidFill>
                  <a:srgbClr val="0070C0"/>
                </a:solidFill>
                <a:latin typeface="Times New Roman" pitchFamily="18" charset="0"/>
              </a:rPr>
              <a:t>Identification of resources</a:t>
            </a:r>
          </a:p>
          <a:p>
            <a:pPr lvl="1">
              <a:buFontTx/>
              <a:buChar char="•"/>
            </a:pPr>
            <a:r>
              <a:rPr lang="en-US" sz="2800" dirty="0">
                <a:solidFill>
                  <a:srgbClr val="0070C0"/>
                </a:solidFill>
                <a:latin typeface="Times New Roman" pitchFamily="18" charset="0"/>
              </a:rPr>
              <a:t>    Assessment of resources with relation to their     	capability &amp; availability</a:t>
            </a:r>
          </a:p>
          <a:p>
            <a:pPr lvl="1">
              <a:buFontTx/>
              <a:buChar char="•"/>
            </a:pPr>
            <a:r>
              <a:rPr lang="en-US" sz="2800" dirty="0">
                <a:solidFill>
                  <a:srgbClr val="0070C0"/>
                </a:solidFill>
                <a:latin typeface="Times New Roman" pitchFamily="18" charset="0"/>
              </a:rPr>
              <a:t>    Allocation of appropriate tasks</a:t>
            </a:r>
          </a:p>
          <a:p>
            <a:pPr lvl="1">
              <a:buFontTx/>
              <a:buChar char="•"/>
            </a:pPr>
            <a:r>
              <a:rPr lang="en-US" sz="2800" dirty="0">
                <a:solidFill>
                  <a:srgbClr val="0070C0"/>
                </a:solidFill>
                <a:latin typeface="Times New Roman" pitchFamily="18" charset="0"/>
              </a:rPr>
              <a:t>    Level of skill in handling allotted tasks and 		experience</a:t>
            </a:r>
          </a:p>
          <a:p>
            <a:pPr lvl="1">
              <a:buFontTx/>
              <a:buChar char="•"/>
            </a:pPr>
            <a:r>
              <a:rPr lang="en-US" sz="2800" dirty="0">
                <a:solidFill>
                  <a:srgbClr val="0070C0"/>
                </a:solidFill>
                <a:latin typeface="Times New Roman" pitchFamily="18" charset="0"/>
              </a:rPr>
              <a:t>    Activation time for deployment/availability</a:t>
            </a:r>
          </a:p>
          <a:p>
            <a:pPr lvl="1">
              <a:buFontTx/>
              <a:buChar char="•"/>
            </a:pPr>
            <a:r>
              <a:rPr lang="en-US" sz="2800" dirty="0">
                <a:solidFill>
                  <a:srgbClr val="0070C0"/>
                </a:solidFill>
                <a:latin typeface="Times New Roman" pitchFamily="18" charset="0"/>
              </a:rPr>
              <a:t>    Co-ordination with line authorities of resource 	organizations</a:t>
            </a:r>
          </a:p>
          <a:p>
            <a:pPr lvl="1">
              <a:buFontTx/>
              <a:buChar char="•"/>
            </a:pPr>
            <a:r>
              <a:rPr lang="en-US" sz="2800" dirty="0">
                <a:solidFill>
                  <a:srgbClr val="0070C0"/>
                </a:solidFill>
                <a:latin typeface="Times New Roman" pitchFamily="18" charset="0"/>
              </a:rPr>
              <a:t>    Coalition of accurate information for effective 	deployment of resources.</a:t>
            </a:r>
          </a:p>
        </p:txBody>
      </p:sp>
      <p:sp>
        <p:nvSpPr>
          <p:cNvPr id="43011" name="Rectangle 3"/>
          <p:cNvSpPr>
            <a:spLocks noGrp="1" noChangeArrowheads="1"/>
          </p:cNvSpPr>
          <p:nvPr>
            <p:ph type="title"/>
          </p:nvPr>
        </p:nvSpPr>
        <p:spPr>
          <a:xfrm>
            <a:off x="0" y="304800"/>
            <a:ext cx="9144000" cy="685800"/>
          </a:xfrm>
          <a:noFill/>
          <a:ln/>
        </p:spPr>
        <p:txBody>
          <a:bodyPr anchor="b">
            <a:normAutofit fontScale="90000"/>
          </a:bodyPr>
          <a:lstStyle/>
          <a:p>
            <a:r>
              <a:rPr lang="en-US" sz="4000" b="1" i="1" u="sng">
                <a:solidFill>
                  <a:srgbClr val="FF0000"/>
                </a:solidFill>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228600"/>
            <a:ext cx="9067800" cy="914400"/>
          </a:xfrm>
        </p:spPr>
        <p:txBody>
          <a:bodyPr/>
          <a:lstStyle/>
          <a:p>
            <a:r>
              <a:rPr lang="en-US" b="1" i="1" u="sng">
                <a:solidFill>
                  <a:srgbClr val="FF0000"/>
                </a:solidFill>
              </a:rPr>
              <a:t>AGENCIES</a:t>
            </a:r>
          </a:p>
        </p:txBody>
      </p:sp>
      <p:sp>
        <p:nvSpPr>
          <p:cNvPr id="44035" name="Rectangle 3"/>
          <p:cNvSpPr>
            <a:spLocks noGrp="1" noChangeArrowheads="1"/>
          </p:cNvSpPr>
          <p:nvPr>
            <p:ph type="body" idx="1"/>
          </p:nvPr>
        </p:nvSpPr>
        <p:spPr>
          <a:xfrm>
            <a:off x="609600" y="1447800"/>
            <a:ext cx="8001000" cy="4419600"/>
          </a:xfrm>
        </p:spPr>
        <p:txBody>
          <a:bodyPr/>
          <a:lstStyle/>
          <a:p>
            <a:r>
              <a:rPr lang="en-US" sz="3600" dirty="0">
                <a:solidFill>
                  <a:srgbClr val="0070C0"/>
                </a:solidFill>
              </a:rPr>
              <a:t>Governmental (Including Military both at National &amp; State Level).</a:t>
            </a:r>
          </a:p>
          <a:p>
            <a:r>
              <a:rPr lang="en-US" sz="3600" dirty="0">
                <a:solidFill>
                  <a:srgbClr val="0070C0"/>
                </a:solidFill>
              </a:rPr>
              <a:t>Non Governmental Organizations.</a:t>
            </a:r>
          </a:p>
          <a:p>
            <a:r>
              <a:rPr lang="en-US" sz="3600" dirty="0">
                <a:solidFill>
                  <a:srgbClr val="0070C0"/>
                </a:solidFill>
              </a:rPr>
              <a:t>Community groups both social &amp; religious.</a:t>
            </a:r>
          </a:p>
          <a:p>
            <a:r>
              <a:rPr lang="en-US" sz="3600" dirty="0">
                <a:solidFill>
                  <a:srgbClr val="0070C0"/>
                </a:solidFill>
              </a:rPr>
              <a:t>International Volunteer </a:t>
            </a:r>
            <a:r>
              <a:rPr lang="en-US" sz="3600" dirty="0" err="1">
                <a:solidFill>
                  <a:srgbClr val="0070C0"/>
                </a:solidFill>
              </a:rPr>
              <a:t>organisation</a:t>
            </a:r>
            <a:r>
              <a:rPr lang="en-US" sz="3600"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white">
          <a:xfrm>
            <a:off x="1295400" y="1600200"/>
            <a:ext cx="6705600" cy="4343400"/>
          </a:xfrm>
          <a:prstGeom prst="rect">
            <a:avLst/>
          </a:prstGeom>
          <a:noFill/>
          <a:ln w="9525">
            <a:noFill/>
            <a:miter lim="800000"/>
            <a:headEnd/>
            <a:tailEnd/>
          </a:ln>
        </p:spPr>
        <p:txBody>
          <a:bodyPr/>
          <a:lstStyle/>
          <a:p>
            <a:r>
              <a:rPr lang="en-US" sz="4400" b="1" dirty="0">
                <a:solidFill>
                  <a:srgbClr val="FFCCFF"/>
                </a:solidFill>
                <a:latin typeface="Times New Roman" pitchFamily="18" charset="0"/>
              </a:rPr>
              <a:t>Need for Specialists</a:t>
            </a:r>
            <a:r>
              <a:rPr lang="en-US" sz="4400" dirty="0">
                <a:solidFill>
                  <a:srgbClr val="FFCCFF"/>
                </a:solidFill>
                <a:latin typeface="Times New Roman" pitchFamily="18" charset="0"/>
              </a:rPr>
              <a:t> :</a:t>
            </a:r>
            <a:endParaRPr lang="en-US" sz="4400" dirty="0">
              <a:solidFill>
                <a:srgbClr val="FFFF66"/>
              </a:solidFill>
              <a:latin typeface="Times New Roman" pitchFamily="18" charset="0"/>
            </a:endParaRPr>
          </a:p>
          <a:p>
            <a:pPr lvl="1"/>
            <a:r>
              <a:rPr lang="en-US" sz="3600" dirty="0">
                <a:solidFill>
                  <a:srgbClr val="0070C0"/>
                </a:solidFill>
                <a:latin typeface="Times New Roman" pitchFamily="18" charset="0"/>
              </a:rPr>
              <a:t>Search &amp; Rescue</a:t>
            </a:r>
          </a:p>
          <a:p>
            <a:pPr lvl="1">
              <a:buFontTx/>
              <a:buChar char="•"/>
            </a:pPr>
            <a:r>
              <a:rPr lang="en-US" sz="3600" dirty="0">
                <a:solidFill>
                  <a:srgbClr val="0070C0"/>
                </a:solidFill>
                <a:latin typeface="Times New Roman" pitchFamily="18" charset="0"/>
              </a:rPr>
              <a:t>Survey &amp; Damage Assessment</a:t>
            </a:r>
          </a:p>
          <a:p>
            <a:pPr lvl="1">
              <a:buFontTx/>
              <a:buChar char="•"/>
            </a:pPr>
            <a:r>
              <a:rPr lang="en-US" sz="3600" dirty="0">
                <a:solidFill>
                  <a:srgbClr val="0070C0"/>
                </a:solidFill>
                <a:latin typeface="Times New Roman" pitchFamily="18" charset="0"/>
              </a:rPr>
              <a:t>First Aid &amp; Triage</a:t>
            </a:r>
          </a:p>
          <a:p>
            <a:pPr lvl="1">
              <a:buFontTx/>
              <a:buChar char="•"/>
            </a:pPr>
            <a:r>
              <a:rPr lang="en-US" sz="3600" dirty="0">
                <a:solidFill>
                  <a:srgbClr val="0070C0"/>
                </a:solidFill>
                <a:latin typeface="Times New Roman" pitchFamily="18" charset="0"/>
              </a:rPr>
              <a:t>Mobile Medical &amp; Health Team</a:t>
            </a:r>
          </a:p>
          <a:p>
            <a:pPr lvl="1">
              <a:buFontTx/>
              <a:buChar char="•"/>
            </a:pPr>
            <a:r>
              <a:rPr lang="en-US" sz="3600" dirty="0">
                <a:solidFill>
                  <a:srgbClr val="0070C0"/>
                </a:solidFill>
                <a:latin typeface="Times New Roman" pitchFamily="18" charset="0"/>
              </a:rPr>
              <a:t>Evacuation</a:t>
            </a:r>
          </a:p>
          <a:p>
            <a:pPr lvl="1">
              <a:buFontTx/>
              <a:buChar char="•"/>
            </a:pPr>
            <a:r>
              <a:rPr lang="en-US" sz="3600" dirty="0">
                <a:solidFill>
                  <a:srgbClr val="0070C0"/>
                </a:solidFill>
                <a:latin typeface="Times New Roman" pitchFamily="18" charset="0"/>
              </a:rPr>
              <a:t>Animal Husbandry/Veterinary</a:t>
            </a:r>
          </a:p>
        </p:txBody>
      </p:sp>
      <p:sp>
        <p:nvSpPr>
          <p:cNvPr id="45059" name="Rectangle 3"/>
          <p:cNvSpPr>
            <a:spLocks noGrp="1" noChangeArrowheads="1"/>
          </p:cNvSpPr>
          <p:nvPr>
            <p:ph type="title"/>
          </p:nvPr>
        </p:nvSpPr>
        <p:spPr>
          <a:xfrm>
            <a:off x="0" y="152400"/>
            <a:ext cx="9144000" cy="685800"/>
          </a:xfrm>
          <a:noFill/>
          <a:ln/>
        </p:spPr>
        <p:txBody>
          <a:bodyPr anchor="b">
            <a:normAutofit fontScale="90000"/>
          </a:bodyPr>
          <a:lstStyle/>
          <a:p>
            <a:r>
              <a:rPr lang="en-US" sz="4000" b="1" i="1" u="sng">
                <a:solidFill>
                  <a:srgbClr val="FF0000"/>
                </a:solidFill>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white">
          <a:xfrm>
            <a:off x="0" y="914400"/>
            <a:ext cx="9144000" cy="6096000"/>
          </a:xfrm>
          <a:prstGeom prst="rect">
            <a:avLst/>
          </a:prstGeom>
          <a:noFill/>
          <a:ln w="9525">
            <a:noFill/>
            <a:miter lim="800000"/>
            <a:headEnd/>
            <a:tailEnd/>
          </a:ln>
        </p:spPr>
        <p:txBody>
          <a:bodyPr/>
          <a:lstStyle/>
          <a:p>
            <a:pPr>
              <a:buFontTx/>
              <a:buChar char="•"/>
            </a:pPr>
            <a:r>
              <a:rPr lang="en-US" sz="4000" b="1" dirty="0">
                <a:solidFill>
                  <a:srgbClr val="FFCCFF"/>
                </a:solidFill>
                <a:latin typeface="Times New Roman" pitchFamily="18" charset="0"/>
              </a:rPr>
              <a:t>Need for Specialists (</a:t>
            </a:r>
            <a:r>
              <a:rPr lang="en-US" sz="4000" b="1" dirty="0" err="1">
                <a:solidFill>
                  <a:srgbClr val="FFCCFF"/>
                </a:solidFill>
                <a:latin typeface="Times New Roman" pitchFamily="18" charset="0"/>
              </a:rPr>
              <a:t>Contd</a:t>
            </a:r>
            <a:r>
              <a:rPr lang="en-US" sz="4000" b="1" dirty="0">
                <a:solidFill>
                  <a:srgbClr val="FFCCFF"/>
                </a:solidFill>
                <a:latin typeface="Times New Roman" pitchFamily="18" charset="0"/>
              </a:rPr>
              <a:t>):</a:t>
            </a:r>
          </a:p>
          <a:p>
            <a:pPr lvl="1">
              <a:buFontTx/>
              <a:buChar char="–"/>
            </a:pPr>
            <a:endParaRPr lang="en-US" sz="3200" b="1" dirty="0">
              <a:solidFill>
                <a:srgbClr val="FFFF66"/>
              </a:solidFill>
              <a:latin typeface="Times New Roman" pitchFamily="18" charset="0"/>
            </a:endParaRPr>
          </a:p>
          <a:p>
            <a:pPr lvl="1">
              <a:buFontTx/>
              <a:buChar char="–"/>
            </a:pPr>
            <a:r>
              <a:rPr lang="en-US" sz="3200" b="1" dirty="0">
                <a:solidFill>
                  <a:srgbClr val="0070C0"/>
                </a:solidFill>
                <a:latin typeface="Times New Roman" pitchFamily="18" charset="0"/>
              </a:rPr>
              <a:t>Emergency Welfare</a:t>
            </a:r>
          </a:p>
          <a:p>
            <a:pPr lvl="1">
              <a:buFontTx/>
              <a:buChar char="–"/>
            </a:pPr>
            <a:r>
              <a:rPr lang="en-US" sz="3200" b="1" dirty="0">
                <a:solidFill>
                  <a:srgbClr val="0070C0"/>
                </a:solidFill>
                <a:latin typeface="Times New Roman" pitchFamily="18" charset="0"/>
              </a:rPr>
              <a:t>Emergency Shelter</a:t>
            </a:r>
          </a:p>
          <a:p>
            <a:pPr lvl="1">
              <a:buFontTx/>
              <a:buChar char="–"/>
            </a:pPr>
            <a:r>
              <a:rPr lang="en-US" sz="3200" b="1" dirty="0">
                <a:solidFill>
                  <a:srgbClr val="0070C0"/>
                </a:solidFill>
                <a:latin typeface="Times New Roman" pitchFamily="18" charset="0"/>
              </a:rPr>
              <a:t>Emergency Logistics</a:t>
            </a:r>
          </a:p>
          <a:p>
            <a:pPr lvl="1">
              <a:buFontTx/>
              <a:buChar char="–"/>
            </a:pPr>
            <a:r>
              <a:rPr lang="en-US" sz="3200" b="1" dirty="0">
                <a:solidFill>
                  <a:srgbClr val="0070C0"/>
                </a:solidFill>
                <a:latin typeface="Times New Roman" pitchFamily="18" charset="0"/>
              </a:rPr>
              <a:t>Staff for EOC (Emergency Operating 	Center)</a:t>
            </a:r>
          </a:p>
          <a:p>
            <a:pPr lvl="1">
              <a:buFontTx/>
              <a:buChar char="–"/>
            </a:pPr>
            <a:r>
              <a:rPr lang="en-US" sz="3200" b="1" dirty="0">
                <a:solidFill>
                  <a:srgbClr val="0070C0"/>
                </a:solidFill>
                <a:latin typeface="Times New Roman" pitchFamily="18" charset="0"/>
              </a:rPr>
              <a:t>Information Management including public 	information needs.</a:t>
            </a:r>
          </a:p>
          <a:p>
            <a:pPr lvl="1">
              <a:buFontTx/>
              <a:buChar char="–"/>
            </a:pPr>
            <a:r>
              <a:rPr lang="en-US" sz="3200" b="1" dirty="0">
                <a:solidFill>
                  <a:srgbClr val="0070C0"/>
                </a:solidFill>
                <a:latin typeface="Times New Roman" pitchFamily="18" charset="0"/>
              </a:rPr>
              <a:t>Specialists from field of disaster 	studies and     	research (Geologists, Meteorologists, etc.)</a:t>
            </a:r>
            <a:endParaRPr lang="en-US" sz="3600" b="1" dirty="0">
              <a:solidFill>
                <a:srgbClr val="0070C0"/>
              </a:solidFill>
              <a:latin typeface="Times New Roman" pitchFamily="18" charset="0"/>
            </a:endParaRPr>
          </a:p>
        </p:txBody>
      </p:sp>
      <p:sp>
        <p:nvSpPr>
          <p:cNvPr id="46083" name="Rectangle 3"/>
          <p:cNvSpPr>
            <a:spLocks noGrp="1" noChangeArrowheads="1"/>
          </p:cNvSpPr>
          <p:nvPr>
            <p:ph type="title"/>
          </p:nvPr>
        </p:nvSpPr>
        <p:spPr>
          <a:xfrm>
            <a:off x="0" y="76200"/>
            <a:ext cx="9144000" cy="685800"/>
          </a:xfrm>
          <a:noFill/>
          <a:ln/>
        </p:spPr>
        <p:txBody>
          <a:bodyPr anchor="b">
            <a:normAutofit fontScale="90000"/>
          </a:bodyPr>
          <a:lstStyle/>
          <a:p>
            <a:r>
              <a:rPr lang="en-US" sz="4000" b="1" i="1" u="sng">
                <a:solidFill>
                  <a:srgbClr val="FF0000"/>
                </a:solidFill>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white">
          <a:xfrm>
            <a:off x="990600" y="1600200"/>
            <a:ext cx="7772400" cy="4419600"/>
          </a:xfrm>
          <a:prstGeom prst="rect">
            <a:avLst/>
          </a:prstGeom>
          <a:noFill/>
          <a:ln w="9525">
            <a:noFill/>
            <a:miter lim="800000"/>
            <a:headEnd/>
            <a:tailEnd/>
          </a:ln>
        </p:spPr>
        <p:txBody>
          <a:bodyPr/>
          <a:lstStyle/>
          <a:p>
            <a:r>
              <a:rPr lang="en-US" sz="5400" b="1" dirty="0">
                <a:solidFill>
                  <a:srgbClr val="FFCCFF"/>
                </a:solidFill>
                <a:effectLst>
                  <a:outerShdw blurRad="38100" dist="38100" dir="2700000" algn="tl">
                    <a:srgbClr val="000000"/>
                  </a:outerShdw>
                </a:effectLst>
                <a:latin typeface="Times New Roman" pitchFamily="18" charset="0"/>
              </a:rPr>
              <a:t>Training :</a:t>
            </a:r>
          </a:p>
          <a:p>
            <a:pPr lvl="1">
              <a:buFontTx/>
              <a:buChar char="•"/>
            </a:pPr>
            <a:r>
              <a:rPr lang="en-US" sz="4000" dirty="0">
                <a:solidFill>
                  <a:srgbClr val="0070C0"/>
                </a:solidFill>
                <a:latin typeface="Times New Roman" pitchFamily="18" charset="0"/>
              </a:rPr>
              <a:t>Identification of Training needs.</a:t>
            </a:r>
          </a:p>
          <a:p>
            <a:pPr lvl="1">
              <a:buFontTx/>
              <a:buChar char="•"/>
            </a:pPr>
            <a:r>
              <a:rPr lang="en-US" sz="4000" dirty="0">
                <a:solidFill>
                  <a:srgbClr val="0070C0"/>
                </a:solidFill>
                <a:latin typeface="Times New Roman" pitchFamily="18" charset="0"/>
              </a:rPr>
              <a:t>Scope of Training </a:t>
            </a:r>
            <a:r>
              <a:rPr lang="en-US" sz="4000" dirty="0" err="1">
                <a:solidFill>
                  <a:srgbClr val="0070C0"/>
                </a:solidFill>
                <a:latin typeface="Times New Roman" pitchFamily="18" charset="0"/>
              </a:rPr>
              <a:t>programmes</a:t>
            </a:r>
            <a:r>
              <a:rPr lang="en-US" sz="4000" dirty="0">
                <a:solidFill>
                  <a:srgbClr val="0070C0"/>
                </a:solidFill>
                <a:latin typeface="Times New Roman" pitchFamily="18" charset="0"/>
              </a:rPr>
              <a:t>.</a:t>
            </a:r>
          </a:p>
          <a:p>
            <a:pPr lvl="1">
              <a:buFontTx/>
              <a:buChar char="•"/>
            </a:pPr>
            <a:r>
              <a:rPr lang="en-US" sz="4000" dirty="0">
                <a:solidFill>
                  <a:srgbClr val="0070C0"/>
                </a:solidFill>
                <a:latin typeface="Times New Roman" pitchFamily="18" charset="0"/>
              </a:rPr>
              <a:t>Training policy.</a:t>
            </a:r>
          </a:p>
          <a:p>
            <a:pPr lvl="1">
              <a:buFontTx/>
              <a:buChar char="•"/>
            </a:pPr>
            <a:r>
              <a:rPr lang="en-US" sz="4000" dirty="0">
                <a:solidFill>
                  <a:srgbClr val="0070C0"/>
                </a:solidFill>
                <a:latin typeface="Times New Roman" pitchFamily="18" charset="0"/>
              </a:rPr>
              <a:t>Implementation of training</a:t>
            </a:r>
            <a:r>
              <a:rPr lang="en-US" sz="4400" dirty="0">
                <a:solidFill>
                  <a:srgbClr val="0070C0"/>
                </a:solidFill>
                <a:latin typeface="Times New Roman" pitchFamily="18" charset="0"/>
              </a:rPr>
              <a:t>.</a:t>
            </a:r>
            <a:endParaRPr lang="en-US" sz="4000" dirty="0">
              <a:solidFill>
                <a:srgbClr val="0070C0"/>
              </a:solidFill>
              <a:latin typeface="Times New Roman" pitchFamily="18" charset="0"/>
            </a:endParaRPr>
          </a:p>
        </p:txBody>
      </p:sp>
      <p:sp>
        <p:nvSpPr>
          <p:cNvPr id="47107" name="Rectangle 3"/>
          <p:cNvSpPr>
            <a:spLocks noGrp="1" noChangeArrowheads="1"/>
          </p:cNvSpPr>
          <p:nvPr>
            <p:ph type="title"/>
          </p:nvPr>
        </p:nvSpPr>
        <p:spPr>
          <a:xfrm>
            <a:off x="0" y="228600"/>
            <a:ext cx="9144000" cy="685800"/>
          </a:xfrm>
          <a:noFill/>
          <a:ln/>
        </p:spPr>
        <p:txBody>
          <a:bodyPr anchor="b">
            <a:normAutofit fontScale="90000"/>
          </a:bodyPr>
          <a:lstStyle/>
          <a:p>
            <a:r>
              <a:rPr lang="en-US" sz="4000" b="1" i="1" u="sng">
                <a:solidFill>
                  <a:srgbClr val="FF0000"/>
                </a:solidFill>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white">
          <a:xfrm>
            <a:off x="0" y="990600"/>
            <a:ext cx="9144000" cy="4800600"/>
          </a:xfrm>
          <a:prstGeom prst="rect">
            <a:avLst/>
          </a:prstGeom>
          <a:noFill/>
          <a:ln w="9525">
            <a:noFill/>
            <a:miter lim="800000"/>
            <a:headEnd/>
            <a:tailEnd/>
          </a:ln>
        </p:spPr>
        <p:txBody>
          <a:bodyPr/>
          <a:lstStyle/>
          <a:p>
            <a:pPr>
              <a:buFontTx/>
              <a:buChar char="•"/>
            </a:pPr>
            <a:r>
              <a:rPr lang="en-US" sz="4000" b="1" dirty="0">
                <a:solidFill>
                  <a:srgbClr val="FFCCFF"/>
                </a:solidFill>
                <a:effectLst>
                  <a:outerShdw blurRad="38100" dist="38100" dir="2700000" algn="tl">
                    <a:srgbClr val="000000"/>
                  </a:outerShdw>
                </a:effectLst>
                <a:latin typeface="Times New Roman" pitchFamily="18" charset="0"/>
              </a:rPr>
              <a:t>Training (Contd.):</a:t>
            </a:r>
          </a:p>
          <a:p>
            <a:pPr>
              <a:buFontTx/>
              <a:buChar char="•"/>
            </a:pPr>
            <a:endParaRPr lang="en-US" sz="4000" b="1" dirty="0">
              <a:solidFill>
                <a:srgbClr val="FFCCFF"/>
              </a:solidFill>
              <a:effectLst>
                <a:outerShdw blurRad="38100" dist="38100" dir="2700000" algn="tl">
                  <a:srgbClr val="000000"/>
                </a:outerShdw>
              </a:effectLst>
              <a:latin typeface="Times New Roman" pitchFamily="18" charset="0"/>
            </a:endParaRPr>
          </a:p>
          <a:p>
            <a:pPr lvl="1">
              <a:buFontTx/>
              <a:buChar char="–"/>
            </a:pPr>
            <a:r>
              <a:rPr lang="en-US" sz="3600" dirty="0">
                <a:solidFill>
                  <a:srgbClr val="0070C0"/>
                </a:solidFill>
                <a:latin typeface="Times New Roman" pitchFamily="18" charset="0"/>
              </a:rPr>
              <a:t>Design of training should be compatible to 	support tasks required to be performed after 	a Disaster at three levels.</a:t>
            </a:r>
          </a:p>
          <a:p>
            <a:pPr lvl="2">
              <a:buFontTx/>
              <a:buChar char="•"/>
            </a:pPr>
            <a:r>
              <a:rPr lang="en-US" sz="3600" dirty="0">
                <a:solidFill>
                  <a:srgbClr val="0070C0"/>
                </a:solidFill>
                <a:latin typeface="Times New Roman" pitchFamily="18" charset="0"/>
              </a:rPr>
              <a:t>Foundational Training</a:t>
            </a:r>
          </a:p>
          <a:p>
            <a:pPr lvl="2">
              <a:buFontTx/>
              <a:buChar char="•"/>
            </a:pPr>
            <a:r>
              <a:rPr lang="en-US" sz="3600" dirty="0">
                <a:solidFill>
                  <a:srgbClr val="0070C0"/>
                </a:solidFill>
                <a:latin typeface="Times New Roman" pitchFamily="18" charset="0"/>
              </a:rPr>
              <a:t>Team Training</a:t>
            </a:r>
          </a:p>
          <a:p>
            <a:pPr lvl="2">
              <a:buFontTx/>
              <a:buChar char="•"/>
            </a:pPr>
            <a:r>
              <a:rPr lang="en-US" sz="3600" dirty="0">
                <a:solidFill>
                  <a:srgbClr val="0070C0"/>
                </a:solidFill>
                <a:latin typeface="Times New Roman" pitchFamily="18" charset="0"/>
              </a:rPr>
              <a:t>Combined Organizational Training.</a:t>
            </a:r>
          </a:p>
        </p:txBody>
      </p:sp>
      <p:sp>
        <p:nvSpPr>
          <p:cNvPr id="48131" name="Rectangle 3"/>
          <p:cNvSpPr>
            <a:spLocks noGrp="1" noChangeArrowheads="1"/>
          </p:cNvSpPr>
          <p:nvPr>
            <p:ph type="title"/>
          </p:nvPr>
        </p:nvSpPr>
        <p:spPr>
          <a:xfrm>
            <a:off x="0" y="228600"/>
            <a:ext cx="9144000" cy="685800"/>
          </a:xfrm>
          <a:noFill/>
          <a:ln/>
        </p:spPr>
        <p:txBody>
          <a:bodyPr anchor="b">
            <a:normAutofit fontScale="90000"/>
          </a:bodyPr>
          <a:lstStyle/>
          <a:p>
            <a:r>
              <a:rPr lang="en-US" sz="4000" b="1" i="1" u="sng">
                <a:solidFill>
                  <a:srgbClr val="FF0000"/>
                </a:solidFill>
              </a:rPr>
              <a:t>Principles of Disaster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p>
        </p:txBody>
      </p:sp>
      <p:graphicFrame>
        <p:nvGraphicFramePr>
          <p:cNvPr id="30723" name="Object 3"/>
          <p:cNvGraphicFramePr>
            <a:graphicFrameLocks noChangeAspect="1"/>
          </p:cNvGraphicFramePr>
          <p:nvPr/>
        </p:nvGraphicFramePr>
        <p:xfrm>
          <a:off x="914400" y="93663"/>
          <a:ext cx="6934200" cy="6672262"/>
        </p:xfrm>
        <a:graphic>
          <a:graphicData uri="http://schemas.openxmlformats.org/presentationml/2006/ole">
            <p:oleObj spid="_x0000_s18434" name="Document" r:id="rId3" imgW="5096520" imgH="6670440" progId="Word.Document.8">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74638" y="144463"/>
            <a:ext cx="8869362" cy="1525587"/>
          </a:xfrm>
          <a:prstGeom prst="rect">
            <a:avLst/>
          </a:prstGeom>
          <a:noFill/>
          <a:ln w="9525">
            <a:noFill/>
            <a:miter lim="800000"/>
            <a:headEnd/>
            <a:tailEnd/>
          </a:ln>
          <a:effectLst/>
        </p:spPr>
        <p:txBody>
          <a:bodyPr lIns="91424" tIns="45713" rIns="91424" bIns="45713">
            <a:spAutoFit/>
          </a:bodyPr>
          <a:lstStyle/>
          <a:p>
            <a:pPr algn="ctr" defTabSz="912813">
              <a:lnSpc>
                <a:spcPct val="85000"/>
              </a:lnSpc>
              <a:spcBef>
                <a:spcPct val="15000"/>
              </a:spcBef>
              <a:spcAft>
                <a:spcPct val="50000"/>
              </a:spcAft>
            </a:pPr>
            <a:r>
              <a:rPr lang="en-US" sz="2900" b="1">
                <a:solidFill>
                  <a:srgbClr val="FF0000"/>
                </a:solidFill>
                <a:effectLst>
                  <a:outerShdw blurRad="38100" dist="38100" dir="2700000" algn="tl">
                    <a:srgbClr val="000000"/>
                  </a:outerShdw>
                </a:effectLst>
                <a:latin typeface="Arial" charset="0"/>
              </a:rPr>
              <a:t>National Disaster Management Framework</a:t>
            </a:r>
          </a:p>
          <a:p>
            <a:pPr algn="ctr" defTabSz="912813">
              <a:lnSpc>
                <a:spcPct val="85000"/>
              </a:lnSpc>
              <a:spcBef>
                <a:spcPct val="15000"/>
              </a:spcBef>
              <a:spcAft>
                <a:spcPct val="50000"/>
              </a:spcAft>
            </a:pPr>
            <a:r>
              <a:rPr lang="en-US" sz="2200" b="1" i="1" u="sng">
                <a:solidFill>
                  <a:srgbClr val="FF0000"/>
                </a:solidFill>
                <a:effectLst>
                  <a:outerShdw blurRad="38100" dist="38100" dir="2700000" algn="tl">
                    <a:srgbClr val="000000"/>
                  </a:outerShdw>
                </a:effectLst>
                <a:latin typeface="Arial" charset="0"/>
              </a:rPr>
              <a:t>Ministry of Home Affairs - GoI</a:t>
            </a:r>
          </a:p>
          <a:p>
            <a:pPr algn="ctr" defTabSz="912813">
              <a:lnSpc>
                <a:spcPct val="85000"/>
              </a:lnSpc>
              <a:spcBef>
                <a:spcPct val="15000"/>
              </a:spcBef>
              <a:spcAft>
                <a:spcPct val="50000"/>
              </a:spcAft>
            </a:pPr>
            <a:endParaRPr lang="en-US" sz="2200" b="1" i="1">
              <a:solidFill>
                <a:srgbClr val="FF0000"/>
              </a:solidFill>
              <a:effectLst>
                <a:outerShdw blurRad="38100" dist="38100" dir="2700000" algn="tl">
                  <a:srgbClr val="000000"/>
                </a:outerShdw>
              </a:effectLst>
              <a:latin typeface="Arial" charset="0"/>
            </a:endParaRPr>
          </a:p>
        </p:txBody>
      </p:sp>
      <p:sp>
        <p:nvSpPr>
          <p:cNvPr id="49155" name="Rectangle 3"/>
          <p:cNvSpPr>
            <a:spLocks noChangeArrowheads="1"/>
          </p:cNvSpPr>
          <p:nvPr/>
        </p:nvSpPr>
        <p:spPr bwMode="auto">
          <a:xfrm>
            <a:off x="304800" y="1676400"/>
            <a:ext cx="8839200" cy="4206875"/>
          </a:xfrm>
          <a:prstGeom prst="rect">
            <a:avLst/>
          </a:prstGeom>
          <a:noFill/>
          <a:ln w="9525">
            <a:noFill/>
            <a:miter lim="800000"/>
            <a:headEnd/>
            <a:tailEnd/>
          </a:ln>
          <a:effectLst/>
        </p:spPr>
        <p:txBody>
          <a:bodyPr lIns="91424" tIns="45713" rIns="91424" bIns="45713">
            <a:spAutoFit/>
          </a:bodyPr>
          <a:lstStyle/>
          <a:p>
            <a:pPr defTabSz="912813">
              <a:spcBef>
                <a:spcPct val="50000"/>
              </a:spcBef>
              <a:buSzPct val="85000"/>
              <a:buFontTx/>
              <a:buBlip>
                <a:blip r:embed="rId3"/>
              </a:buBlip>
            </a:pPr>
            <a:r>
              <a:rPr lang="en-US" sz="2000" b="1" dirty="0">
                <a:solidFill>
                  <a:srgbClr val="DADA26"/>
                </a:solidFill>
                <a:latin typeface="Arial" charset="0"/>
              </a:rPr>
              <a:t> </a:t>
            </a:r>
            <a:r>
              <a:rPr lang="en-US" sz="2000" b="1" dirty="0">
                <a:solidFill>
                  <a:srgbClr val="0070C0"/>
                </a:solidFill>
                <a:latin typeface="Arial" charset="0"/>
              </a:rPr>
              <a:t>To make Disaster Management an integral part of National      Development Agenda</a:t>
            </a:r>
          </a:p>
          <a:p>
            <a:pPr defTabSz="912813">
              <a:spcBef>
                <a:spcPct val="50000"/>
              </a:spcBef>
              <a:buSzPct val="85000"/>
              <a:buFontTx/>
              <a:buBlip>
                <a:blip r:embed="rId3"/>
              </a:buBlip>
            </a:pPr>
            <a:r>
              <a:rPr lang="en-US" sz="2000" b="1" dirty="0">
                <a:solidFill>
                  <a:srgbClr val="0070C0"/>
                </a:solidFill>
                <a:latin typeface="Arial" charset="0"/>
              </a:rPr>
              <a:t> To promote Awareness and Education in Disaster Management</a:t>
            </a:r>
          </a:p>
          <a:p>
            <a:pPr defTabSz="912813">
              <a:spcBef>
                <a:spcPct val="50000"/>
              </a:spcBef>
              <a:buSzPct val="85000"/>
              <a:buFontTx/>
              <a:buBlip>
                <a:blip r:embed="rId3"/>
              </a:buBlip>
            </a:pPr>
            <a:r>
              <a:rPr lang="en-US" sz="2000" b="1" dirty="0">
                <a:solidFill>
                  <a:srgbClr val="0070C0"/>
                </a:solidFill>
                <a:latin typeface="Arial" charset="0"/>
              </a:rPr>
              <a:t> To promote Human Resource Development in Disaster Management (master plan for training and capacity building)</a:t>
            </a:r>
          </a:p>
          <a:p>
            <a:pPr defTabSz="912813">
              <a:spcBef>
                <a:spcPct val="50000"/>
              </a:spcBef>
              <a:buSzPct val="85000"/>
              <a:buFontTx/>
              <a:buBlip>
                <a:blip r:embed="rId3"/>
              </a:buBlip>
            </a:pPr>
            <a:r>
              <a:rPr lang="en-US" sz="2000" b="1" dirty="0">
                <a:solidFill>
                  <a:srgbClr val="0070C0"/>
                </a:solidFill>
                <a:latin typeface="Arial" charset="0"/>
              </a:rPr>
              <a:t> To develop Institutional Frameworks at the National and State levels for mainstreaming disaster management</a:t>
            </a:r>
          </a:p>
          <a:p>
            <a:pPr defTabSz="912813">
              <a:spcBef>
                <a:spcPct val="50000"/>
              </a:spcBef>
              <a:buSzPct val="85000"/>
              <a:buFontTx/>
              <a:buBlip>
                <a:blip r:embed="rId3"/>
              </a:buBlip>
            </a:pPr>
            <a:r>
              <a:rPr lang="en-US" sz="2000" b="1" dirty="0">
                <a:solidFill>
                  <a:srgbClr val="0070C0"/>
                </a:solidFill>
                <a:latin typeface="Arial" charset="0"/>
              </a:rPr>
              <a:t> To establish multi-hazard preparedness, mitigation and prevention plans at all levels</a:t>
            </a:r>
          </a:p>
          <a:p>
            <a:pPr defTabSz="912813">
              <a:spcBef>
                <a:spcPct val="50000"/>
              </a:spcBef>
              <a:buSzPct val="85000"/>
              <a:buFontTx/>
              <a:buBlip>
                <a:blip r:embed="rId3"/>
              </a:buBlip>
            </a:pPr>
            <a:r>
              <a:rPr lang="en-US" sz="2000" b="1" dirty="0">
                <a:solidFill>
                  <a:srgbClr val="0070C0"/>
                </a:solidFill>
                <a:latin typeface="Arial" charset="0"/>
              </a:rPr>
              <a:t> To enhance capacities at all levels for multi-hazard preparedness and response</a:t>
            </a:r>
          </a:p>
        </p:txBody>
      </p:sp>
      <p:sp>
        <p:nvSpPr>
          <p:cNvPr id="49156" name="AutoShape 4"/>
          <p:cNvSpPr>
            <a:spLocks noChangeArrowheads="1"/>
          </p:cNvSpPr>
          <p:nvPr/>
        </p:nvSpPr>
        <p:spPr bwMode="auto">
          <a:xfrm>
            <a:off x="171450" y="5934075"/>
            <a:ext cx="685800" cy="5143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49157" name="Rectangle 5"/>
          <p:cNvSpPr>
            <a:spLocks noChangeArrowheads="1"/>
          </p:cNvSpPr>
          <p:nvPr/>
        </p:nvSpPr>
        <p:spPr bwMode="auto">
          <a:xfrm>
            <a:off x="1063625" y="5767388"/>
            <a:ext cx="8410575" cy="922337"/>
          </a:xfrm>
          <a:prstGeom prst="rect">
            <a:avLst/>
          </a:prstGeom>
          <a:noFill/>
          <a:ln w="9525">
            <a:noFill/>
            <a:miter lim="800000"/>
            <a:headEnd/>
            <a:tailEnd/>
          </a:ln>
          <a:effectLst/>
        </p:spPr>
        <p:txBody>
          <a:bodyPr lIns="82314" tIns="41157" rIns="82314" bIns="41157">
            <a:spAutoFit/>
          </a:bodyPr>
          <a:lstStyle/>
          <a:p>
            <a:pPr defTabSz="823913">
              <a:spcBef>
                <a:spcPct val="30000"/>
              </a:spcBef>
            </a:pPr>
            <a:r>
              <a:rPr lang="en-US" sz="2400" b="1" u="sng">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Trebuchet MS" pitchFamily="34" charset="0"/>
              </a:rPr>
              <a:t>GOI-UNDP Disaster Risk Management Programme (DRM)</a:t>
            </a:r>
          </a:p>
          <a:p>
            <a:pPr defTabSz="823913">
              <a:spcBef>
                <a:spcPct val="30000"/>
              </a:spcBef>
            </a:pPr>
            <a:r>
              <a:rPr lang="en-US" sz="2400" b="1" u="sng">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Trebuchet MS" pitchFamily="34" charset="0"/>
              </a:rPr>
              <a:t> will be the platform to launch these activities.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49155"/>
                                        </p:tgtEl>
                                        <p:attrNameLst>
                                          <p:attrName>style.visibility</p:attrName>
                                        </p:attrNameLst>
                                      </p:cBhvr>
                                      <p:to>
                                        <p:strVal val="visible"/>
                                      </p:to>
                                    </p:set>
                                    <p:anim calcmode="lin" valueType="num">
                                      <p:cBhvr additive="base">
                                        <p:cTn id="12" dur="500" fill="hold"/>
                                        <p:tgtEl>
                                          <p:spTgt spid="49155"/>
                                        </p:tgtEl>
                                        <p:attrNameLst>
                                          <p:attrName>ppt_x</p:attrName>
                                        </p:attrNameLst>
                                      </p:cBhvr>
                                      <p:tavLst>
                                        <p:tav tm="0">
                                          <p:val>
                                            <p:strVal val="0-#ppt_w/2"/>
                                          </p:val>
                                        </p:tav>
                                        <p:tav tm="100000">
                                          <p:val>
                                            <p:strVal val="#ppt_x"/>
                                          </p:val>
                                        </p:tav>
                                      </p:tavLst>
                                    </p:anim>
                                    <p:anim calcmode="lin" valueType="num">
                                      <p:cBhvr additive="base">
                                        <p:cTn id="13" dur="500" fill="hold"/>
                                        <p:tgtEl>
                                          <p:spTgt spid="4915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5000"/>
                                  </p:stCondLst>
                                  <p:childTnLst>
                                    <p:set>
                                      <p:cBhvr>
                                        <p:cTn id="16" dur="1" fill="hold">
                                          <p:stCondLst>
                                            <p:cond delay="0"/>
                                          </p:stCondLst>
                                        </p:cTn>
                                        <p:tgtEl>
                                          <p:spTgt spid="49156"/>
                                        </p:tgtEl>
                                        <p:attrNameLst>
                                          <p:attrName>style.visibility</p:attrName>
                                        </p:attrNameLst>
                                      </p:cBhvr>
                                      <p:to>
                                        <p:strVal val="visible"/>
                                      </p:to>
                                    </p:set>
                                    <p:anim calcmode="lin" valueType="num">
                                      <p:cBhvr additive="base">
                                        <p:cTn id="17" dur="500" fill="hold"/>
                                        <p:tgtEl>
                                          <p:spTgt spid="49156"/>
                                        </p:tgtEl>
                                        <p:attrNameLst>
                                          <p:attrName>ppt_x</p:attrName>
                                        </p:attrNameLst>
                                      </p:cBhvr>
                                      <p:tavLst>
                                        <p:tav tm="0">
                                          <p:val>
                                            <p:strVal val="0-#ppt_w/2"/>
                                          </p:val>
                                        </p:tav>
                                        <p:tav tm="100000">
                                          <p:val>
                                            <p:strVal val="#ppt_x"/>
                                          </p:val>
                                        </p:tav>
                                      </p:tavLst>
                                    </p:anim>
                                    <p:anim calcmode="lin" valueType="num">
                                      <p:cBhvr additive="base">
                                        <p:cTn id="18" dur="500" fill="hold"/>
                                        <p:tgtEl>
                                          <p:spTgt spid="49156"/>
                                        </p:tgtEl>
                                        <p:attrNameLst>
                                          <p:attrName>ppt_y</p:attrName>
                                        </p:attrNameLst>
                                      </p:cBhvr>
                                      <p:tavLst>
                                        <p:tav tm="0">
                                          <p:val>
                                            <p:strVal val="#ppt_y"/>
                                          </p:val>
                                        </p:tav>
                                        <p:tav tm="100000">
                                          <p:val>
                                            <p:strVal val="#ppt_y"/>
                                          </p:val>
                                        </p:tav>
                                      </p:tavLst>
                                    </p:anim>
                                  </p:childTnLst>
                                </p:cTn>
                              </p:par>
                            </p:childTnLst>
                          </p:cTn>
                        </p:par>
                        <p:par>
                          <p:cTn id="19" fill="hold">
                            <p:stCondLst>
                              <p:cond delay="7500"/>
                            </p:stCondLst>
                            <p:childTnLst>
                              <p:par>
                                <p:cTn id="20" presetID="15" presetClass="entr" presetSubtype="0" fill="hold" grpId="0" nodeType="afterEffect">
                                  <p:stCondLst>
                                    <p:cond delay="0"/>
                                  </p:stCondLst>
                                  <p:childTnLst>
                                    <p:set>
                                      <p:cBhvr>
                                        <p:cTn id="21" dur="1" fill="hold">
                                          <p:stCondLst>
                                            <p:cond delay="0"/>
                                          </p:stCondLst>
                                        </p:cTn>
                                        <p:tgtEl>
                                          <p:spTgt spid="49157"/>
                                        </p:tgtEl>
                                        <p:attrNameLst>
                                          <p:attrName>style.visibility</p:attrName>
                                        </p:attrNameLst>
                                      </p:cBhvr>
                                      <p:to>
                                        <p:strVal val="visible"/>
                                      </p:to>
                                    </p:set>
                                    <p:anim calcmode="lin" valueType="num">
                                      <p:cBhvr>
                                        <p:cTn id="22" dur="1000" fill="hold"/>
                                        <p:tgtEl>
                                          <p:spTgt spid="49157"/>
                                        </p:tgtEl>
                                        <p:attrNameLst>
                                          <p:attrName>ppt_w</p:attrName>
                                        </p:attrNameLst>
                                      </p:cBhvr>
                                      <p:tavLst>
                                        <p:tav tm="0">
                                          <p:val>
                                            <p:fltVal val="0"/>
                                          </p:val>
                                        </p:tav>
                                        <p:tav tm="100000">
                                          <p:val>
                                            <p:strVal val="#ppt_w"/>
                                          </p:val>
                                        </p:tav>
                                      </p:tavLst>
                                    </p:anim>
                                    <p:anim calcmode="lin" valueType="num">
                                      <p:cBhvr>
                                        <p:cTn id="23" dur="1000" fill="hold"/>
                                        <p:tgtEl>
                                          <p:spTgt spid="49157"/>
                                        </p:tgtEl>
                                        <p:attrNameLst>
                                          <p:attrName>ppt_h</p:attrName>
                                        </p:attrNameLst>
                                      </p:cBhvr>
                                      <p:tavLst>
                                        <p:tav tm="0">
                                          <p:val>
                                            <p:fltVal val="0"/>
                                          </p:val>
                                        </p:tav>
                                        <p:tav tm="100000">
                                          <p:val>
                                            <p:strVal val="#ppt_h"/>
                                          </p:val>
                                        </p:tav>
                                      </p:tavLst>
                                    </p:anim>
                                    <p:anim calcmode="lin" valueType="num">
                                      <p:cBhvr>
                                        <p:cTn id="24" dur="1000" fill="hold"/>
                                        <p:tgtEl>
                                          <p:spTgt spid="4915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91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autoUpdateAnimBg="0"/>
      <p:bldP spid="49156" grpId="0" animBg="1"/>
      <p:bldP spid="4915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228600"/>
            <a:ext cx="9067800" cy="1295400"/>
          </a:xfrm>
        </p:spPr>
        <p:txBody>
          <a:bodyPr/>
          <a:lstStyle/>
          <a:p>
            <a:r>
              <a:rPr lang="en-US" sz="7200" b="1">
                <a:solidFill>
                  <a:srgbClr val="FF0000"/>
                </a:solidFill>
                <a:latin typeface="Brush Script MT" pitchFamily="66" charset="0"/>
              </a:rPr>
              <a:t>Any Questions</a:t>
            </a:r>
          </a:p>
        </p:txBody>
      </p:sp>
      <p:graphicFrame>
        <p:nvGraphicFramePr>
          <p:cNvPr id="51203" name="Object 3"/>
          <p:cNvGraphicFramePr>
            <a:graphicFrameLocks noChangeAspect="1"/>
          </p:cNvGraphicFramePr>
          <p:nvPr/>
        </p:nvGraphicFramePr>
        <p:xfrm>
          <a:off x="2362200" y="2289175"/>
          <a:ext cx="4343400" cy="3862388"/>
        </p:xfrm>
        <a:graphic>
          <a:graphicData uri="http://schemas.openxmlformats.org/presentationml/2006/ole">
            <p:oleObj spid="_x0000_s19458" name="Clip" r:id="rId4" imgW="861120" imgH="8445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ppt_x"/>
                                          </p:val>
                                        </p:tav>
                                        <p:tav tm="100000">
                                          <p:val>
                                            <p:strVal val="#ppt_x"/>
                                          </p:val>
                                        </p:tav>
                                      </p:tavLst>
                                    </p:anim>
                                    <p:anim calcmode="lin" valueType="num">
                                      <p:cBhvr additive="base">
                                        <p:cTn id="8" dur="500" fill="hold"/>
                                        <p:tgtEl>
                                          <p:spTgt spid="5120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p:cTn id="13" dur="5000" fill="hold"/>
                                        <p:tgtEl>
                                          <p:spTgt spid="51203"/>
                                        </p:tgtEl>
                                        <p:attrNameLst>
                                          <p:attrName>ppt_w</p:attrName>
                                        </p:attrNameLst>
                                      </p:cBhvr>
                                      <p:tavLst>
                                        <p:tav tm="0" fmla="#ppt_w*sin(2.5*pi*$)">
                                          <p:val>
                                            <p:fltVal val="0"/>
                                          </p:val>
                                        </p:tav>
                                        <p:tav tm="100000">
                                          <p:val>
                                            <p:fltVal val="1"/>
                                          </p:val>
                                        </p:tav>
                                      </p:tavLst>
                                    </p:anim>
                                    <p:anim calcmode="lin" valueType="num">
                                      <p:cBhvr>
                                        <p:cTn id="14" dur="5000" fill="hold"/>
                                        <p:tgtEl>
                                          <p:spTgt spid="512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p:txBody>
          <a:bodyPr/>
          <a:lstStyle/>
          <a:p>
            <a:pPr algn="ctr">
              <a:buFont typeface="Wingdings" pitchFamily="2" charset="2"/>
              <a:buNone/>
            </a:pPr>
            <a:endParaRPr lang="en-US" sz="1200" b="1"/>
          </a:p>
          <a:p>
            <a:pPr algn="ctr">
              <a:buFont typeface="Wingdings" pitchFamily="2" charset="2"/>
              <a:buNone/>
            </a:pPr>
            <a:r>
              <a:rPr lang="en-US" sz="12900" b="1"/>
              <a:t>THE END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2706" name="Picture 2" descr="C:\Documents and Settings\k\My Documents\My Pictures\a98642_asfalto%20roto.jpg"/>
          <p:cNvPicPr>
            <a:picLocks noGrp="1" noChangeAspect="1" noChangeArrowheads="1"/>
          </p:cNvPicPr>
          <p:nvPr>
            <p:ph idx="1"/>
          </p:nvPr>
        </p:nvPicPr>
        <p:blipFill>
          <a:blip r:embed="rId2"/>
          <a:srcRect/>
          <a:stretch>
            <a:fillRect/>
          </a:stretch>
        </p:blipFill>
        <p:spPr bwMode="auto">
          <a:xfrm>
            <a:off x="2874764" y="1600200"/>
            <a:ext cx="3394472" cy="452596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3730" name="Picture 2" descr="C:\Documents and Settings\k\My Documents\My Pictures\a98642_chile%20volcan.jpg"/>
          <p:cNvPicPr>
            <a:picLocks noGrp="1" noChangeAspect="1" noChangeArrowheads="1"/>
          </p:cNvPicPr>
          <p:nvPr>
            <p:ph idx="1"/>
          </p:nvPr>
        </p:nvPicPr>
        <p:blipFill>
          <a:blip r:embed="rId2"/>
          <a:srcRect/>
          <a:stretch>
            <a:fillRect/>
          </a:stretch>
        </p:blipFill>
        <p:spPr bwMode="auto">
          <a:xfrm>
            <a:off x="3430361" y="1600200"/>
            <a:ext cx="2283277" cy="452596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descr="C:\Documents and Settings\k\My Documents\My Pictures\a98642_double%20cyclone.jpg"/>
          <p:cNvPicPr>
            <a:picLocks noGrp="1" noChangeAspect="1" noChangeArrowheads="1"/>
          </p:cNvPicPr>
          <p:nvPr>
            <p:ph idx="1"/>
          </p:nvPr>
        </p:nvPicPr>
        <p:blipFill>
          <a:blip r:embed="rId2"/>
          <a:srcRect/>
          <a:stretch>
            <a:fillRect/>
          </a:stretch>
        </p:blipFill>
        <p:spPr bwMode="auto">
          <a:xfrm>
            <a:off x="1714500" y="1996281"/>
            <a:ext cx="5715000" cy="3733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5778" name="Picture 2" descr="C:\Documents and Settings\k\My Documents\My Pictures\a98642_ligth.jpg"/>
          <p:cNvPicPr>
            <a:picLocks noGrp="1" noChangeAspect="1" noChangeArrowheads="1"/>
          </p:cNvPicPr>
          <p:nvPr>
            <p:ph idx="1"/>
          </p:nvPr>
        </p:nvPicPr>
        <p:blipFill>
          <a:blip r:embed="rId2"/>
          <a:srcRect/>
          <a:stretch>
            <a:fillRect/>
          </a:stretch>
        </p:blipFill>
        <p:spPr bwMode="auto">
          <a:xfrm>
            <a:off x="1714500" y="2066131"/>
            <a:ext cx="5715000" cy="35941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6802" name="Picture 2" descr="C:\Documents and Settings\k\My Documents\My Pictures\a98642_red%20lava.jpg"/>
          <p:cNvPicPr>
            <a:picLocks noGrp="1" noChangeAspect="1" noChangeArrowheads="1"/>
          </p:cNvPicPr>
          <p:nvPr>
            <p:ph idx="1"/>
          </p:nvPr>
        </p:nvPicPr>
        <p:blipFill>
          <a:blip r:embed="rId2"/>
          <a:srcRect/>
          <a:stretch>
            <a:fillRect/>
          </a:stretch>
        </p:blipFill>
        <p:spPr bwMode="auto">
          <a:xfrm>
            <a:off x="1714500" y="1951831"/>
            <a:ext cx="5715000" cy="38227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7826" name="Picture 2" descr="C:\Documents and Settings\k\My Documents\My Pictures\a98642_tsunami.jpg"/>
          <p:cNvPicPr>
            <a:picLocks noGrp="1" noChangeAspect="1" noChangeArrowheads="1"/>
          </p:cNvPicPr>
          <p:nvPr>
            <p:ph idx="1"/>
          </p:nvPr>
        </p:nvPicPr>
        <p:blipFill>
          <a:blip r:embed="rId2"/>
          <a:srcRect/>
          <a:stretch>
            <a:fillRect/>
          </a:stretch>
        </p:blipFill>
        <p:spPr bwMode="auto">
          <a:xfrm>
            <a:off x="2209800" y="685800"/>
            <a:ext cx="5791200" cy="5715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b="1"/>
              <a:t>Seismic Activity in India </a:t>
            </a:r>
            <a:br>
              <a:rPr lang="en-US" sz="2800" b="1"/>
            </a:br>
            <a:r>
              <a:rPr lang="en-US" sz="2800" b="1"/>
              <a:t>180 AD - 2004</a:t>
            </a:r>
          </a:p>
        </p:txBody>
      </p:sp>
      <p:pic>
        <p:nvPicPr>
          <p:cNvPr id="35843" name="Picture 3"/>
          <p:cNvPicPr>
            <a:picLocks noGrp="1" noChangeAspect="1" noChangeArrowheads="1"/>
          </p:cNvPicPr>
          <p:nvPr>
            <p:ph type="body" idx="1"/>
          </p:nvPr>
        </p:nvPicPr>
        <p:blipFill>
          <a:blip r:embed="rId2"/>
          <a:srcRect/>
          <a:stretch>
            <a:fillRect/>
          </a:stretch>
        </p:blipFill>
        <p:spPr>
          <a:xfrm>
            <a:off x="0" y="1371600"/>
            <a:ext cx="9144000" cy="5486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pic>
        <p:nvPicPr>
          <p:cNvPr id="22531" name="Picture 3" descr="EQ cities"/>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0" y="0"/>
            <a:ext cx="9144000" cy="1143000"/>
          </a:xfrm>
        </p:spPr>
        <p:txBody>
          <a:bodyPr>
            <a:normAutofit fontScale="90000"/>
          </a:bodyPr>
          <a:lstStyle/>
          <a:p>
            <a:r>
              <a:rPr lang="en-US" sz="2400" b="1">
                <a:solidFill>
                  <a:schemeClr val="tx1"/>
                </a:solidFill>
                <a:effectLst/>
              </a:rPr>
              <a:t/>
            </a:r>
            <a:br>
              <a:rPr lang="en-US" sz="2400" b="1">
                <a:solidFill>
                  <a:schemeClr val="tx1"/>
                </a:solidFill>
                <a:effectLst/>
              </a:rPr>
            </a:br>
            <a:r>
              <a:rPr lang="en-US" sz="2400" b="1">
                <a:solidFill>
                  <a:schemeClr val="tx1"/>
                </a:solidFill>
                <a:effectLst/>
              </a:rPr>
              <a:t>Distribution of epicenters of earthquakes greater than magnitude 5.0 for the period 1976-2000, South East Asia and Indian Ocean</a:t>
            </a:r>
            <a:br>
              <a:rPr lang="en-US" sz="2400" b="1">
                <a:solidFill>
                  <a:schemeClr val="tx1"/>
                </a:solidFill>
                <a:effectLst/>
              </a:rPr>
            </a:br>
            <a:endParaRPr lang="en-US" sz="2400" b="1">
              <a:solidFill>
                <a:schemeClr val="tx1"/>
              </a:solidFill>
              <a:effectLst/>
            </a:endParaRPr>
          </a:p>
        </p:txBody>
      </p:sp>
      <p:pic>
        <p:nvPicPr>
          <p:cNvPr id="27652" name="Picture 4"/>
          <p:cNvPicPr>
            <a:picLocks noGrp="1" noChangeAspect="1" noChangeArrowheads="1"/>
          </p:cNvPicPr>
          <p:nvPr>
            <p:ph idx="1"/>
          </p:nvPr>
        </p:nvPicPr>
        <p:blipFill>
          <a:blip r:embed="rId2"/>
          <a:srcRect/>
          <a:stretch>
            <a:fillRect/>
          </a:stretch>
        </p:blipFill>
        <p:spPr>
          <a:xfrm>
            <a:off x="0" y="1143000"/>
            <a:ext cx="9144000" cy="57150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solidFill>
                  <a:srgbClr val="003300"/>
                </a:solidFill>
              </a:rPr>
              <a:t>Areas of Concern</a:t>
            </a:r>
          </a:p>
        </p:txBody>
      </p:sp>
      <p:sp>
        <p:nvSpPr>
          <p:cNvPr id="17411" name="Rectangle 3"/>
          <p:cNvSpPr>
            <a:spLocks noGrp="1" noChangeArrowheads="1"/>
          </p:cNvSpPr>
          <p:nvPr>
            <p:ph type="body" idx="1"/>
          </p:nvPr>
        </p:nvSpPr>
        <p:spPr>
          <a:xfrm>
            <a:off x="457200" y="1600200"/>
            <a:ext cx="8458200" cy="4876800"/>
          </a:xfrm>
        </p:spPr>
        <p:txBody>
          <a:bodyPr/>
          <a:lstStyle/>
          <a:p>
            <a:pPr>
              <a:lnSpc>
                <a:spcPct val="90000"/>
              </a:lnSpc>
            </a:pPr>
            <a:r>
              <a:rPr lang="en-US" sz="2800">
                <a:solidFill>
                  <a:srgbClr val="003300"/>
                </a:solidFill>
              </a:rPr>
              <a:t>Activating an Early Warning System network and its close monitoring</a:t>
            </a:r>
          </a:p>
          <a:p>
            <a:pPr>
              <a:lnSpc>
                <a:spcPct val="90000"/>
              </a:lnSpc>
            </a:pPr>
            <a:r>
              <a:rPr lang="en-US" sz="2800">
                <a:solidFill>
                  <a:srgbClr val="003300"/>
                </a:solidFill>
              </a:rPr>
              <a:t>Mechanisms for integrating the scientific, technological and administrative agencies for effective disaster management</a:t>
            </a:r>
          </a:p>
          <a:p>
            <a:pPr>
              <a:lnSpc>
                <a:spcPct val="90000"/>
              </a:lnSpc>
            </a:pPr>
            <a:r>
              <a:rPr lang="en-US" sz="2800">
                <a:solidFill>
                  <a:srgbClr val="003300"/>
                </a:solidFill>
              </a:rPr>
              <a:t>Terrestrial communication links which collapse in the event of a rapid onset disaster</a:t>
            </a:r>
          </a:p>
          <a:p>
            <a:pPr>
              <a:lnSpc>
                <a:spcPct val="90000"/>
              </a:lnSpc>
            </a:pPr>
            <a:r>
              <a:rPr lang="en-US" sz="2800">
                <a:solidFill>
                  <a:srgbClr val="003300"/>
                </a:solidFill>
              </a:rPr>
              <a:t>Vulnerability of critical infrastructures (power supply, communication, water supply, transport, etc.) to disaster events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2350</Words>
  <Application>Microsoft Office PowerPoint</Application>
  <PresentationFormat>On-screen Show (4:3)</PresentationFormat>
  <Paragraphs>349</Paragraphs>
  <Slides>59</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Document</vt:lpstr>
      <vt:lpstr>Clip</vt:lpstr>
      <vt:lpstr>Disaster Management in India Past, Present and Future</vt:lpstr>
      <vt:lpstr>Disasters in India</vt:lpstr>
      <vt:lpstr>India’s Vulnerability to Disasters</vt:lpstr>
      <vt:lpstr>Slide 4</vt:lpstr>
      <vt:lpstr>Slide 5</vt:lpstr>
      <vt:lpstr>Seismic Activity in India  180 AD - 2004</vt:lpstr>
      <vt:lpstr>Slide 7</vt:lpstr>
      <vt:lpstr> Distribution of epicenters of earthquakes greater than magnitude 5.0 for the period 1976-2000, South East Asia and Indian Ocean </vt:lpstr>
      <vt:lpstr>Areas of Concern</vt:lpstr>
      <vt:lpstr>Areas of Concern</vt:lpstr>
      <vt:lpstr>Areas of Concern</vt:lpstr>
      <vt:lpstr>Nodal Agencies for Disaster Management</vt:lpstr>
      <vt:lpstr>Dynamics of Disasters</vt:lpstr>
      <vt:lpstr>New Directions for Disaster Management in India</vt:lpstr>
      <vt:lpstr>New Directions for Disaster Management in India</vt:lpstr>
      <vt:lpstr>Lessons Learnt </vt:lpstr>
      <vt:lpstr>Future Directions</vt:lpstr>
      <vt:lpstr>Future Directions</vt:lpstr>
      <vt:lpstr>Invest in Preparedness</vt:lpstr>
      <vt:lpstr>Best Practices </vt:lpstr>
      <vt:lpstr>New possibilities</vt:lpstr>
      <vt:lpstr>Slide 22</vt:lpstr>
      <vt:lpstr> DISASTERS IN INDIA Scope of Hazards and Disaster Management</vt:lpstr>
      <vt:lpstr>Slide 24</vt:lpstr>
      <vt:lpstr>The Myths</vt:lpstr>
      <vt:lpstr>Slide 26</vt:lpstr>
      <vt:lpstr>Slide 27</vt:lpstr>
      <vt:lpstr>Slide 28</vt:lpstr>
      <vt:lpstr>Slide 29</vt:lpstr>
      <vt:lpstr>Slide 30</vt:lpstr>
      <vt:lpstr>Slide 31</vt:lpstr>
      <vt:lpstr>Disaster Management Cycle</vt:lpstr>
      <vt:lpstr>RESPONSE</vt:lpstr>
      <vt:lpstr>RECOVERY</vt:lpstr>
      <vt:lpstr>PREVENTION &amp; MITIGATION</vt:lpstr>
      <vt:lpstr>PREPAREDNESS</vt:lpstr>
      <vt:lpstr>PREPAREDNESS (Contd)</vt:lpstr>
      <vt:lpstr>Principles of Disaster Management</vt:lpstr>
      <vt:lpstr>RISK AND HAZARD ASSESSMENT</vt:lpstr>
      <vt:lpstr>HAZARD ASSESSMENT </vt:lpstr>
      <vt:lpstr>Principles of Disaster Management</vt:lpstr>
      <vt:lpstr>Principles of Disaster Management</vt:lpstr>
      <vt:lpstr>Slide 43</vt:lpstr>
      <vt:lpstr>Principles of Disaster Management</vt:lpstr>
      <vt:lpstr>AGENCIES</vt:lpstr>
      <vt:lpstr>Principles of Disaster Management</vt:lpstr>
      <vt:lpstr>Principles of Disaster Management</vt:lpstr>
      <vt:lpstr>Principles of Disaster Management</vt:lpstr>
      <vt:lpstr>Principles of Disaster Management</vt:lpstr>
      <vt:lpstr>Slide 50</vt:lpstr>
      <vt:lpstr>Any Questions</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cp:revision>
  <dcterms:created xsi:type="dcterms:W3CDTF">2006-08-16T00:00:00Z</dcterms:created>
  <dcterms:modified xsi:type="dcterms:W3CDTF">2018-05-25T07:02:25Z</dcterms:modified>
</cp:coreProperties>
</file>