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2B7B16B-B439-4340-B718-267611967E2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B7B16B-B439-4340-B718-267611967E2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2B7B16B-B439-4340-B718-267611967E2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B7B16B-B439-4340-B718-267611967E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4EE996-8C5C-4E7C-8AC8-7E2FE32E9DD3}" type="datetimeFigureOut">
              <a:rPr lang="en-US" smtClean="0"/>
              <a:pPr/>
              <a:t>2/23/2018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B7B16B-B439-4340-B718-267611967E2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4EE996-8C5C-4E7C-8AC8-7E2FE32E9DD3}" type="datetimeFigureOut">
              <a:rPr lang="en-US" smtClean="0"/>
              <a:pPr/>
              <a:t>2/23/2018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2B7B16B-B439-4340-B718-267611967E2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solidFill>
                  <a:schemeClr val="accent4">
                    <a:lumMod val="50000"/>
                  </a:schemeClr>
                </a:solidFill>
                <a:latin typeface="Baskerville Old Face" pitchFamily="18" charset="0"/>
              </a:rPr>
              <a:t>Lord of the Flies</a:t>
            </a:r>
            <a:endParaRPr lang="en-US" sz="7200" b="1" dirty="0">
              <a:solidFill>
                <a:schemeClr val="accent4">
                  <a:lumMod val="50000"/>
                </a:schemeClr>
              </a:solidFill>
              <a:latin typeface="Baskerville Old Face" pitchFamily="18" charset="0"/>
            </a:endParaRPr>
          </a:p>
        </p:txBody>
      </p:sp>
      <p:sp>
        <p:nvSpPr>
          <p:cNvPr id="3" name="Subtitle 2"/>
          <p:cNvSpPr>
            <a:spLocks noGrp="1"/>
          </p:cNvSpPr>
          <p:nvPr>
            <p:ph type="subTitle" idx="1"/>
          </p:nvPr>
        </p:nvSpPr>
        <p:spPr/>
        <p:txBody>
          <a:bodyPr>
            <a:normAutofit/>
          </a:bodyPr>
          <a:lstStyle/>
          <a:p>
            <a:r>
              <a:rPr lang="en-US" sz="6000" dirty="0" smtClean="0">
                <a:solidFill>
                  <a:schemeClr val="tx2">
                    <a:lumMod val="75000"/>
                  </a:schemeClr>
                </a:solidFill>
                <a:latin typeface="Baskerville Old Face" pitchFamily="18" charset="0"/>
              </a:rPr>
              <a:t>William Golding</a:t>
            </a:r>
            <a:endParaRPr lang="en-US" sz="6000" dirty="0">
              <a:solidFill>
                <a:schemeClr val="tx2">
                  <a:lumMod val="75000"/>
                </a:schemeClr>
              </a:solidFill>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5410200"/>
          </a:xfrm>
        </p:spPr>
        <p:txBody>
          <a:bodyPr>
            <a:normAutofit/>
          </a:bodyPr>
          <a:lstStyle/>
          <a:p>
            <a:pPr algn="l"/>
            <a:r>
              <a:rPr lang="en-US" b="1" dirty="0" smtClean="0">
                <a:solidFill>
                  <a:srgbClr val="002060"/>
                </a:solidFill>
                <a:latin typeface="Times New Roman" pitchFamily="18" charset="0"/>
                <a:cs typeface="Times New Roman" pitchFamily="18" charset="0"/>
              </a:rPr>
              <a:t>William Golding (1911-1993)</a:t>
            </a:r>
            <a:r>
              <a:rPr lang="en-US" dirty="0" smtClean="0">
                <a:solidFill>
                  <a:schemeClr val="tx2">
                    <a:lumMod val="75000"/>
                  </a:schemeClr>
                </a:solidFill>
                <a:latin typeface="Baskerville Old Face" pitchFamily="18" charset="0"/>
              </a:rPr>
              <a:t/>
            </a:r>
            <a:br>
              <a:rPr lang="en-US" dirty="0" smtClean="0">
                <a:solidFill>
                  <a:schemeClr val="tx2">
                    <a:lumMod val="75000"/>
                  </a:schemeClr>
                </a:solidFill>
                <a:latin typeface="Baskerville Old Face" pitchFamily="18" charset="0"/>
              </a:rPr>
            </a:br>
            <a:r>
              <a:rPr lang="en-US" dirty="0" smtClean="0">
                <a:solidFill>
                  <a:schemeClr val="tx2">
                    <a:lumMod val="75000"/>
                  </a:schemeClr>
                </a:solidFill>
                <a:latin typeface="Baskerville Old Face" pitchFamily="18" charset="0"/>
              </a:rPr>
              <a:t>	</a:t>
            </a:r>
            <a:r>
              <a:rPr lang="en-US" b="1" dirty="0" smtClean="0">
                <a:solidFill>
                  <a:srgbClr val="FF0000"/>
                </a:solidFill>
                <a:latin typeface="Baskerville Old Face" pitchFamily="18" charset="0"/>
              </a:rPr>
              <a:t>British Writer</a:t>
            </a:r>
            <a:r>
              <a:rPr lang="en-US" dirty="0" smtClean="0">
                <a:solidFill>
                  <a:schemeClr val="tx2">
                    <a:lumMod val="75000"/>
                  </a:schemeClr>
                </a:solidFill>
                <a:latin typeface="Baskerville Old Face" pitchFamily="18" charset="0"/>
              </a:rPr>
              <a:t/>
            </a:r>
            <a:br>
              <a:rPr lang="en-US" dirty="0" smtClean="0">
                <a:solidFill>
                  <a:schemeClr val="tx2">
                    <a:lumMod val="75000"/>
                  </a:schemeClr>
                </a:solidFill>
                <a:latin typeface="Baskerville Old Face" pitchFamily="18" charset="0"/>
              </a:rPr>
            </a:br>
            <a:r>
              <a:rPr lang="en-US" b="1" dirty="0" smtClean="0">
                <a:solidFill>
                  <a:srgbClr val="002060"/>
                </a:solidFill>
                <a:latin typeface="Times New Roman" pitchFamily="18" charset="0"/>
                <a:cs typeface="Times New Roman" pitchFamily="18" charset="0"/>
              </a:rPr>
              <a:t>First Novel – </a:t>
            </a:r>
            <a:r>
              <a:rPr lang="en-US" b="1" i="1" dirty="0" smtClean="0">
                <a:solidFill>
                  <a:srgbClr val="002060"/>
                </a:solidFill>
                <a:latin typeface="Times New Roman" pitchFamily="18" charset="0"/>
                <a:cs typeface="Times New Roman" pitchFamily="18" charset="0"/>
              </a:rPr>
              <a:t>Lord of the Flies </a:t>
            </a:r>
            <a:r>
              <a:rPr lang="en-US" b="1" dirty="0" smtClean="0">
                <a:solidFill>
                  <a:srgbClr val="002060"/>
                </a:solidFill>
                <a:latin typeface="Times New Roman" pitchFamily="18" charset="0"/>
                <a:cs typeface="Times New Roman" pitchFamily="18" charset="0"/>
              </a:rPr>
              <a:t>(1954) </a:t>
            </a:r>
            <a:r>
              <a:rPr lang="en-US" dirty="0" smtClean="0">
                <a:solidFill>
                  <a:schemeClr val="tx2">
                    <a:lumMod val="75000"/>
                  </a:schemeClr>
                </a:solidFill>
                <a:latin typeface="Baskerville Old Face" pitchFamily="18" charset="0"/>
              </a:rPr>
              <a:t/>
            </a:r>
            <a:br>
              <a:rPr lang="en-US" dirty="0" smtClean="0">
                <a:solidFill>
                  <a:schemeClr val="tx2">
                    <a:lumMod val="75000"/>
                  </a:schemeClr>
                </a:solidFill>
                <a:latin typeface="Baskerville Old Face" pitchFamily="18" charset="0"/>
              </a:rPr>
            </a:br>
            <a:r>
              <a:rPr lang="en-US" dirty="0" smtClean="0">
                <a:solidFill>
                  <a:schemeClr val="tx2">
                    <a:lumMod val="75000"/>
                  </a:schemeClr>
                </a:solidFill>
                <a:latin typeface="Baskerville Old Face" pitchFamily="18" charset="0"/>
              </a:rPr>
              <a:t>	</a:t>
            </a:r>
            <a:r>
              <a:rPr lang="en-US" b="1" dirty="0" smtClean="0">
                <a:solidFill>
                  <a:srgbClr val="FF0000"/>
                </a:solidFill>
                <a:latin typeface="Baskerville Old Face" pitchFamily="18" charset="0"/>
              </a:rPr>
              <a:t>Noble Prize for Literature </a:t>
            </a:r>
            <a:br>
              <a:rPr lang="en-US" b="1" dirty="0" smtClean="0">
                <a:solidFill>
                  <a:srgbClr val="FF0000"/>
                </a:solidFill>
                <a:latin typeface="Baskerville Old Face" pitchFamily="18" charset="0"/>
              </a:rPr>
            </a:br>
            <a:endParaRPr 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382000" cy="5867400"/>
          </a:xfrm>
        </p:spPr>
        <p:txBody>
          <a:bodyPr>
            <a:normAutofit fontScale="90000"/>
          </a:bodyPr>
          <a:lstStyle/>
          <a:p>
            <a:pPr lvl="0" algn="l"/>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Plot: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G</a:t>
            </a:r>
            <a:r>
              <a:rPr lang="en-US" sz="3600" b="1" dirty="0" smtClean="0">
                <a:solidFill>
                  <a:srgbClr val="002060"/>
                </a:solidFill>
                <a:latin typeface="Times New Roman" pitchFamily="18" charset="0"/>
                <a:cs typeface="Times New Roman" pitchFamily="18" charset="0"/>
              </a:rPr>
              <a:t>roup </a:t>
            </a:r>
            <a:r>
              <a:rPr lang="en-US" sz="3600" b="1" dirty="0">
                <a:solidFill>
                  <a:srgbClr val="002060"/>
                </a:solidFill>
                <a:latin typeface="Times New Roman" pitchFamily="18" charset="0"/>
                <a:cs typeface="Times New Roman" pitchFamily="18" charset="0"/>
              </a:rPr>
              <a:t>of young </a:t>
            </a:r>
            <a:r>
              <a:rPr lang="en-US" sz="3600" b="1" dirty="0" smtClean="0">
                <a:solidFill>
                  <a:srgbClr val="002060"/>
                </a:solidFill>
                <a:latin typeface="Times New Roman" pitchFamily="18" charset="0"/>
                <a:cs typeface="Times New Roman" pitchFamily="18" charset="0"/>
              </a:rPr>
              <a:t>boys crash </a:t>
            </a:r>
            <a:r>
              <a:rPr lang="en-US" sz="3600" b="1" dirty="0">
                <a:solidFill>
                  <a:srgbClr val="002060"/>
                </a:solidFill>
                <a:latin typeface="Times New Roman" pitchFamily="18" charset="0"/>
                <a:cs typeface="Times New Roman" pitchFamily="18" charset="0"/>
              </a:rPr>
              <a:t>on a deserted </a:t>
            </a:r>
            <a:r>
              <a:rPr lang="en-US" sz="3600" b="1" dirty="0" smtClean="0">
                <a:solidFill>
                  <a:srgbClr val="002060"/>
                </a:solidFill>
                <a:latin typeface="Times New Roman" pitchFamily="18" charset="0"/>
                <a:cs typeface="Times New Roman" pitchFamily="18" charset="0"/>
              </a:rPr>
              <a:t>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island</a:t>
            </a:r>
            <a:r>
              <a:rPr lang="en-US" sz="3600" dirty="0" smtClean="0">
                <a:solidFill>
                  <a:srgbClr val="002060"/>
                </a:solidFill>
                <a:latin typeface="Times New Roman" pitchFamily="18" charset="0"/>
                <a:cs typeface="Times New Roman" pitchFamily="18" charset="0"/>
              </a:rPr>
              <a:t>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F</a:t>
            </a:r>
            <a:r>
              <a:rPr lang="en-US" sz="3600" b="1" dirty="0" smtClean="0">
                <a:solidFill>
                  <a:srgbClr val="FF0000"/>
                </a:solidFill>
                <a:latin typeface="Times New Roman" pitchFamily="18" charset="0"/>
                <a:cs typeface="Times New Roman" pitchFamily="18" charset="0"/>
              </a:rPr>
              <a:t>ace fierce </a:t>
            </a:r>
            <a:r>
              <a:rPr lang="en-US" sz="3600" b="1" dirty="0">
                <a:solidFill>
                  <a:srgbClr val="FF0000"/>
                </a:solidFill>
                <a:latin typeface="Times New Roman" pitchFamily="18" charset="0"/>
                <a:cs typeface="Times New Roman" pitchFamily="18" charset="0"/>
              </a:rPr>
              <a:t>struggle to </a:t>
            </a:r>
            <a:r>
              <a:rPr lang="en-US" sz="3600" b="1" dirty="0" smtClean="0">
                <a:solidFill>
                  <a:srgbClr val="FF0000"/>
                </a:solidFill>
                <a:latin typeface="Times New Roman" pitchFamily="18" charset="0"/>
                <a:cs typeface="Times New Roman" pitchFamily="18" charset="0"/>
              </a:rPr>
              <a:t>survive</a:t>
            </a:r>
            <a:br>
              <a:rPr lang="en-US" sz="3600" b="1" dirty="0" smtClean="0">
                <a:solidFill>
                  <a:srgbClr val="FF000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S</a:t>
            </a:r>
            <a:r>
              <a:rPr lang="en-US" sz="3600" b="1" dirty="0" smtClean="0">
                <a:solidFill>
                  <a:srgbClr val="002060"/>
                </a:solidFill>
                <a:latin typeface="Times New Roman" pitchFamily="18" charset="0"/>
                <a:cs typeface="Times New Roman" pitchFamily="18" charset="0"/>
              </a:rPr>
              <a:t>truggle for survival </a:t>
            </a:r>
            <a:r>
              <a:rPr lang="en-US" sz="3600" b="1" dirty="0">
                <a:solidFill>
                  <a:srgbClr val="002060"/>
                </a:solidFill>
                <a:latin typeface="Times New Roman" pitchFamily="18" charset="0"/>
                <a:cs typeface="Times New Roman" pitchFamily="18" charset="0"/>
              </a:rPr>
              <a:t>with no food, no </a:t>
            </a:r>
            <a:r>
              <a:rPr lang="en-US" sz="3600" b="1" dirty="0" smtClean="0">
                <a:solidFill>
                  <a:srgbClr val="002060"/>
                </a:solidFill>
                <a:latin typeface="Times New Roman" pitchFamily="18" charset="0"/>
                <a:cs typeface="Times New Roman" pitchFamily="18" charset="0"/>
              </a:rPr>
              <a:t>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shelter</a:t>
            </a:r>
            <a:r>
              <a:rPr lang="en-US" sz="3600" b="1" dirty="0">
                <a:solidFill>
                  <a:srgbClr val="002060"/>
                </a:solidFill>
                <a:latin typeface="Times New Roman" pitchFamily="18" charset="0"/>
                <a:cs typeface="Times New Roman" pitchFamily="18" charset="0"/>
              </a:rPr>
              <a:t>, no grownups, and no </a:t>
            </a:r>
            <a:r>
              <a:rPr lang="en-US" sz="3600" b="1" dirty="0" smtClean="0">
                <a:solidFill>
                  <a:srgbClr val="002060"/>
                </a:solidFill>
                <a:latin typeface="Times New Roman" pitchFamily="18" charset="0"/>
                <a:cs typeface="Times New Roman" pitchFamily="18" charset="0"/>
              </a:rPr>
              <a:t>rules</a:t>
            </a:r>
            <a:r>
              <a:rPr lang="en-US" sz="3600" b="1" dirty="0">
                <a:solidFill>
                  <a:srgbClr val="002060"/>
                </a:solidFill>
                <a:latin typeface="Times New Roman" pitchFamily="18" charset="0"/>
                <a:cs typeface="Times New Roman" pitchFamily="18" charset="0"/>
              </a:rPr>
              <a:t> </a:t>
            </a:r>
            <a:r>
              <a:rPr lang="en-US" sz="3600" b="1" dirty="0" smtClean="0">
                <a:solidFill>
                  <a:srgbClr val="002060"/>
                </a:solidFill>
                <a:latin typeface="Times New Roman" pitchFamily="18" charset="0"/>
                <a:cs typeface="Times New Roman" pitchFamily="18" charset="0"/>
              </a:rPr>
              <a:t>	</a:t>
            </a:r>
            <a:br>
              <a:rPr lang="en-US" sz="3600" b="1" dirty="0" smtClean="0">
                <a:solidFill>
                  <a:srgbClr val="00206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H</a:t>
            </a:r>
            <a:r>
              <a:rPr lang="en-US" sz="3600" b="1" dirty="0" smtClean="0">
                <a:solidFill>
                  <a:srgbClr val="FF0000"/>
                </a:solidFill>
                <a:latin typeface="Times New Roman" pitchFamily="18" charset="0"/>
                <a:cs typeface="Times New Roman" pitchFamily="18" charset="0"/>
              </a:rPr>
              <a:t>umans </a:t>
            </a:r>
            <a:r>
              <a:rPr lang="en-US" sz="3600" b="1" dirty="0">
                <a:solidFill>
                  <a:srgbClr val="FF0000"/>
                </a:solidFill>
                <a:latin typeface="Times New Roman" pitchFamily="18" charset="0"/>
                <a:cs typeface="Times New Roman" pitchFamily="18" charset="0"/>
              </a:rPr>
              <a:t>turn </a:t>
            </a:r>
            <a:r>
              <a:rPr lang="en-US" sz="3600" b="1" dirty="0" smtClean="0">
                <a:solidFill>
                  <a:srgbClr val="FF0000"/>
                </a:solidFill>
                <a:latin typeface="Times New Roman" pitchFamily="18" charset="0"/>
                <a:cs typeface="Times New Roman" pitchFamily="18" charset="0"/>
              </a:rPr>
              <a:t>Savages</a:t>
            </a:r>
            <a:r>
              <a:rPr lang="en-US" sz="3600" b="1" dirty="0">
                <a:solidFill>
                  <a:srgbClr val="FF0000"/>
                </a:solidFill>
                <a:latin typeface="Times New Roman" pitchFamily="18" charset="0"/>
                <a:cs typeface="Times New Roman" pitchFamily="18" charset="0"/>
              </a:rPr>
              <a:t/>
            </a:r>
            <a:br>
              <a:rPr lang="en-US" sz="3600" b="1" dirty="0">
                <a:solidFill>
                  <a:srgbClr val="FF0000"/>
                </a:solidFill>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I</a:t>
            </a:r>
            <a:r>
              <a:rPr lang="en-US" sz="3600" b="1" dirty="0" smtClean="0">
                <a:solidFill>
                  <a:srgbClr val="002060"/>
                </a:solidFill>
                <a:latin typeface="Times New Roman" pitchFamily="18" charset="0"/>
                <a:cs typeface="Times New Roman" pitchFamily="18" charset="0"/>
              </a:rPr>
              <a:t>nnocence </a:t>
            </a:r>
            <a:r>
              <a:rPr lang="en-US" sz="3600" b="1" dirty="0">
                <a:solidFill>
                  <a:srgbClr val="002060"/>
                </a:solidFill>
                <a:latin typeface="Times New Roman" pitchFamily="18" charset="0"/>
                <a:cs typeface="Times New Roman" pitchFamily="18" charset="0"/>
              </a:rPr>
              <a:t>is </a:t>
            </a:r>
            <a:r>
              <a:rPr lang="en-US" sz="3600" b="1" dirty="0" smtClean="0">
                <a:solidFill>
                  <a:srgbClr val="002060"/>
                </a:solidFill>
                <a:latin typeface="Times New Roman" pitchFamily="18" charset="0"/>
                <a:cs typeface="Times New Roman" pitchFamily="18" charset="0"/>
              </a:rPr>
              <a:t>lost</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2362200" y="0"/>
            <a:ext cx="6553200" cy="2438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6126162"/>
          </a:xfrm>
        </p:spPr>
        <p:txBody>
          <a:bodyPr>
            <a:noAutofit/>
          </a:bodyPr>
          <a:lstStyle/>
          <a:p>
            <a:pPr algn="l"/>
            <a:r>
              <a:rPr lang="en-IN" sz="3600" b="1" dirty="0" smtClean="0">
                <a:latin typeface="Times New Roman" pitchFamily="18" charset="0"/>
                <a:cs typeface="Times New Roman" pitchFamily="18" charset="0"/>
              </a:rPr>
              <a:t> 	</a:t>
            </a:r>
            <a:r>
              <a:rPr lang="en-IN" sz="3600" b="1" dirty="0" smtClean="0">
                <a:solidFill>
                  <a:srgbClr val="FF0000"/>
                </a:solidFill>
                <a:latin typeface="Times New Roman" pitchFamily="18" charset="0"/>
                <a:cs typeface="Times New Roman" pitchFamily="18" charset="0"/>
              </a:rPr>
              <a:t>Study </a:t>
            </a:r>
            <a:r>
              <a:rPr lang="en-IN" sz="3600" b="1" dirty="0">
                <a:solidFill>
                  <a:srgbClr val="FF0000"/>
                </a:solidFill>
                <a:latin typeface="Times New Roman" pitchFamily="18" charset="0"/>
                <a:cs typeface="Times New Roman" pitchFamily="18" charset="0"/>
              </a:rPr>
              <a:t>of basic human nature and </a:t>
            </a:r>
            <a:r>
              <a:rPr lang="en-IN" sz="3600" b="1" dirty="0" smtClean="0">
                <a:solidFill>
                  <a:srgbClr val="FF0000"/>
                </a:solidFill>
                <a:latin typeface="Times New Roman" pitchFamily="18" charset="0"/>
                <a:cs typeface="Times New Roman" pitchFamily="18" charset="0"/>
              </a:rPr>
              <a:t>psyche</a:t>
            </a:r>
            <a:br>
              <a:rPr lang="en-IN" sz="3600" b="1" dirty="0" smtClean="0">
                <a:solidFill>
                  <a:srgbClr val="FF0000"/>
                </a:solidFill>
                <a:latin typeface="Times New Roman" pitchFamily="18" charset="0"/>
                <a:cs typeface="Times New Roman" pitchFamily="18" charset="0"/>
              </a:rPr>
            </a:br>
            <a:r>
              <a:rPr lang="en-IN" sz="3600" b="1" dirty="0" smtClean="0">
                <a:solidFill>
                  <a:srgbClr val="FF0000"/>
                </a:solidFill>
                <a:latin typeface="Times New Roman" pitchFamily="18" charset="0"/>
                <a:cs typeface="Times New Roman" pitchFamily="18" charset="0"/>
              </a:rPr>
              <a:t> 	</a:t>
            </a:r>
            <a:r>
              <a:rPr lang="en-IN" sz="3600" b="1" dirty="0" smtClean="0">
                <a:solidFill>
                  <a:srgbClr val="002060"/>
                </a:solidFill>
                <a:latin typeface="Times New Roman" pitchFamily="18" charset="0"/>
                <a:cs typeface="Times New Roman" pitchFamily="18" charset="0"/>
              </a:rPr>
              <a:t>portrays </a:t>
            </a:r>
            <a:r>
              <a:rPr lang="en-IN" sz="3600" b="1" dirty="0">
                <a:solidFill>
                  <a:srgbClr val="002060"/>
                </a:solidFill>
                <a:latin typeface="Times New Roman" pitchFamily="18" charset="0"/>
                <a:cs typeface="Times New Roman" pitchFamily="18" charset="0"/>
              </a:rPr>
              <a:t>the horrors of evil which reside nowhere but inside human beings. </a:t>
            </a:r>
            <a:r>
              <a:rPr lang="en-IN" sz="3600" b="1" dirty="0" smtClean="0">
                <a:solidFill>
                  <a:srgbClr val="002060"/>
                </a:solidFill>
                <a:latin typeface="Times New Roman" pitchFamily="18" charset="0"/>
                <a:cs typeface="Times New Roman" pitchFamily="18" charset="0"/>
              </a:rPr>
              <a:t/>
            </a:r>
            <a:br>
              <a:rPr lang="en-IN" sz="3600" b="1" dirty="0" smtClean="0">
                <a:solidFill>
                  <a:srgbClr val="002060"/>
                </a:solidFill>
                <a:latin typeface="Times New Roman" pitchFamily="18" charset="0"/>
                <a:cs typeface="Times New Roman" pitchFamily="18" charset="0"/>
              </a:rPr>
            </a:br>
            <a:r>
              <a:rPr lang="en-IN" sz="3600" b="1" dirty="0" smtClean="0">
                <a:solidFill>
                  <a:srgbClr val="002060"/>
                </a:solidFill>
                <a:latin typeface="Times New Roman" pitchFamily="18" charset="0"/>
                <a:cs typeface="Times New Roman" pitchFamily="18" charset="0"/>
              </a:rPr>
              <a:t>	</a:t>
            </a:r>
            <a:r>
              <a:rPr lang="en-IN" sz="3600" b="1" dirty="0" smtClean="0">
                <a:solidFill>
                  <a:srgbClr val="FF0000"/>
                </a:solidFill>
                <a:latin typeface="Times New Roman" pitchFamily="18" charset="0"/>
                <a:cs typeface="Times New Roman" pitchFamily="18" charset="0"/>
              </a:rPr>
              <a:t>the </a:t>
            </a:r>
            <a:r>
              <a:rPr lang="en-IN" sz="3600" b="1" dirty="0">
                <a:solidFill>
                  <a:srgbClr val="FF0000"/>
                </a:solidFill>
                <a:latin typeface="Times New Roman" pitchFamily="18" charset="0"/>
                <a:cs typeface="Times New Roman" pitchFamily="18" charset="0"/>
              </a:rPr>
              <a:t>evil, inherently present inside </a:t>
            </a:r>
            <a:r>
              <a:rPr lang="en-IN" sz="3600" b="1" dirty="0" smtClean="0">
                <a:solidFill>
                  <a:srgbClr val="FF0000"/>
                </a:solidFill>
                <a:latin typeface="Times New Roman" pitchFamily="18" charset="0"/>
                <a:cs typeface="Times New Roman" pitchFamily="18" charset="0"/>
              </a:rPr>
              <a:t>human the </a:t>
            </a:r>
            <a:r>
              <a:rPr lang="en-IN" sz="3600" b="1" dirty="0">
                <a:solidFill>
                  <a:srgbClr val="FF0000"/>
                </a:solidFill>
                <a:latin typeface="Times New Roman" pitchFamily="18" charset="0"/>
                <a:cs typeface="Times New Roman" pitchFamily="18" charset="0"/>
              </a:rPr>
              <a:t>insatiable thirst to conquer and to tame the external </a:t>
            </a:r>
            <a:r>
              <a:rPr lang="en-IN" sz="3600" b="1" dirty="0" smtClean="0">
                <a:solidFill>
                  <a:srgbClr val="FF0000"/>
                </a:solidFill>
                <a:latin typeface="Times New Roman" pitchFamily="18" charset="0"/>
                <a:cs typeface="Times New Roman" pitchFamily="18" charset="0"/>
              </a:rPr>
              <a:t>frees itself..</a:t>
            </a:r>
            <a:r>
              <a:rPr lang="en-IN" sz="3600" b="1" dirty="0" smtClean="0">
                <a:latin typeface="Times New Roman" pitchFamily="18" charset="0"/>
                <a:cs typeface="Times New Roman" pitchFamily="18" charset="0"/>
              </a:rPr>
              <a:t> </a:t>
            </a:r>
            <a:br>
              <a:rPr lang="en-IN" sz="3600" b="1" dirty="0" smtClean="0">
                <a:latin typeface="Times New Roman" pitchFamily="18" charset="0"/>
                <a:cs typeface="Times New Roman" pitchFamily="18" charset="0"/>
              </a:rPr>
            </a:br>
            <a:r>
              <a:rPr lang="en-IN" sz="3600" b="1" dirty="0" smtClean="0">
                <a:latin typeface="Times New Roman" pitchFamily="18" charset="0"/>
                <a:cs typeface="Times New Roman" pitchFamily="18" charset="0"/>
              </a:rPr>
              <a:t>	</a:t>
            </a:r>
            <a:r>
              <a:rPr lang="en-IN" sz="3600" b="1" dirty="0" smtClean="0">
                <a:solidFill>
                  <a:srgbClr val="002060"/>
                </a:solidFill>
                <a:latin typeface="Times New Roman" pitchFamily="18" charset="0"/>
                <a:cs typeface="Times New Roman" pitchFamily="18" charset="0"/>
              </a:rPr>
              <a:t>leads </a:t>
            </a:r>
            <a:r>
              <a:rPr lang="en-IN" sz="3600" b="1" dirty="0">
                <a:solidFill>
                  <a:srgbClr val="002060"/>
                </a:solidFill>
                <a:latin typeface="Times New Roman" pitchFamily="18" charset="0"/>
                <a:cs typeface="Times New Roman" pitchFamily="18" charset="0"/>
              </a:rPr>
              <a:t>to the destruction of both nature and the order and </a:t>
            </a:r>
            <a:r>
              <a:rPr lang="en-IN" sz="3600" b="1" dirty="0" smtClean="0">
                <a:solidFill>
                  <a:srgbClr val="002060"/>
                </a:solidFill>
                <a:latin typeface="Times New Roman" pitchFamily="18" charset="0"/>
                <a:cs typeface="Times New Roman" pitchFamily="18" charset="0"/>
              </a:rPr>
              <a:t>harmony</a:t>
            </a:r>
            <a:endParaRPr lang="en-US" sz="3600" b="1" dirty="0">
              <a:solidFill>
                <a:srgbClr val="00206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897562"/>
          </a:xfrm>
          <a:solidFill>
            <a:schemeClr val="accent2">
              <a:lumMod val="20000"/>
              <a:lumOff val="80000"/>
            </a:schemeClr>
          </a:solidFill>
        </p:spPr>
        <p:txBody>
          <a:bodyPr>
            <a:normAutofit fontScale="90000"/>
          </a:bodyPr>
          <a:lstStyle/>
          <a:p>
            <a:pPr algn="l"/>
            <a:r>
              <a:rPr lang="en-US" dirty="0" smtClean="0"/>
              <a:t/>
            </a:r>
            <a:br>
              <a:rPr lang="en-US" dirty="0" smtClean="0"/>
            </a:br>
            <a:r>
              <a:rPr lang="en-US" b="1" dirty="0" smtClean="0">
                <a:solidFill>
                  <a:srgbClr val="0070C0"/>
                </a:solidFill>
                <a:latin typeface="Times New Roman" pitchFamily="18" charset="0"/>
                <a:cs typeface="Times New Roman" pitchFamily="18" charset="0"/>
              </a:rPr>
              <a:t>Part I: Paradise</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Ralph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Piggy</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Conch</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Boys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Jack and Choir Boys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Ralph – Leader</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Rules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Signal Fire – Piggy’s Glasses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Fire – Disappearance of a boy</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pic>
        <p:nvPicPr>
          <p:cNvPr id="1026" name="Picture 2" descr="E:\College files\BAI Notes opt eng\Lord of the Flies\Pics\Piggy Ralph.jpg"/>
          <p:cNvPicPr>
            <a:picLocks noChangeAspect="1" noChangeArrowheads="1"/>
          </p:cNvPicPr>
          <p:nvPr/>
        </p:nvPicPr>
        <p:blipFill>
          <a:blip r:embed="rId2"/>
          <a:srcRect/>
          <a:stretch>
            <a:fillRect/>
          </a:stretch>
        </p:blipFill>
        <p:spPr bwMode="auto">
          <a:xfrm>
            <a:off x="3276600" y="1295400"/>
            <a:ext cx="2971800" cy="1795462"/>
          </a:xfrm>
          <a:prstGeom prst="rect">
            <a:avLst/>
          </a:prstGeom>
          <a:noFill/>
        </p:spPr>
      </p:pic>
      <p:pic>
        <p:nvPicPr>
          <p:cNvPr id="1027" name="Picture 3" descr="E:\College files\BAI Notes opt eng\Lord of the Flies\Pics\Ralph blows the Conch.jpg"/>
          <p:cNvPicPr>
            <a:picLocks noChangeAspect="1" noChangeArrowheads="1"/>
          </p:cNvPicPr>
          <p:nvPr/>
        </p:nvPicPr>
        <p:blipFill>
          <a:blip r:embed="rId3"/>
          <a:srcRect/>
          <a:stretch>
            <a:fillRect/>
          </a:stretch>
        </p:blipFill>
        <p:spPr bwMode="auto">
          <a:xfrm>
            <a:off x="6729412" y="228600"/>
            <a:ext cx="2414588" cy="2400300"/>
          </a:xfrm>
          <a:prstGeom prst="rect">
            <a:avLst/>
          </a:prstGeom>
          <a:noFill/>
        </p:spPr>
      </p:pic>
      <p:pic>
        <p:nvPicPr>
          <p:cNvPr id="1028" name="Picture 4" descr="E:\College files\BAI Notes opt eng\Lord of the Flies\Pics\Choirster.jpg"/>
          <p:cNvPicPr>
            <a:picLocks noChangeAspect="1" noChangeArrowheads="1"/>
          </p:cNvPicPr>
          <p:nvPr/>
        </p:nvPicPr>
        <p:blipFill>
          <a:blip r:embed="rId4"/>
          <a:srcRect/>
          <a:stretch>
            <a:fillRect/>
          </a:stretch>
        </p:blipFill>
        <p:spPr bwMode="auto">
          <a:xfrm>
            <a:off x="6553200" y="3276600"/>
            <a:ext cx="2209800" cy="2286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1">
              <a:lumMod val="20000"/>
              <a:lumOff val="80000"/>
            </a:schemeClr>
          </a:solidFill>
        </p:spPr>
        <p:txBody>
          <a:bodyPr>
            <a:normAutofit fontScale="90000"/>
          </a:bodyPr>
          <a:lstStyle/>
          <a:p>
            <a:pPr algn="l"/>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Part II:</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err="1" smtClean="0">
                <a:latin typeface="Times New Roman" pitchFamily="18" charset="0"/>
                <a:cs typeface="Times New Roman" pitchFamily="18" charset="0"/>
              </a:rPr>
              <a:t>Littluns</a:t>
            </a:r>
            <a:r>
              <a:rPr lang="en-US" sz="3600" b="1" dirty="0" smtClean="0">
                <a:latin typeface="Times New Roman" pitchFamily="18" charset="0"/>
                <a:cs typeface="Times New Roman" pitchFamily="18" charset="0"/>
              </a:rPr>
              <a:t> and their Fear</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Jack’s obsession with hunting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Ralph’s concern for rescue &amp; shelters</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Jack ----Savage</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Miss the ship</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Argument between Jack &amp; Ralph</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err="1" smtClean="0">
                <a:latin typeface="Times New Roman" pitchFamily="18" charset="0"/>
                <a:cs typeface="Times New Roman" pitchFamily="18" charset="0"/>
              </a:rPr>
              <a:t>Samnerick</a:t>
            </a:r>
            <a:r>
              <a:rPr lang="en-US" sz="3600" b="1" dirty="0" smtClean="0">
                <a:latin typeface="Times New Roman" pitchFamily="18" charset="0"/>
                <a:cs typeface="Times New Roman" pitchFamily="18" charset="0"/>
              </a:rPr>
              <a:t> --- Pilot /Beast</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0070C0"/>
                </a:solidFill>
                <a:latin typeface="Times New Roman" pitchFamily="18" charset="0"/>
                <a:cs typeface="Times New Roman" pitchFamily="18" charset="0"/>
              </a:rPr>
              <a:t>Hunting of a boar – Chanting</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Hunt for the beast – Simon, Ralph, Jack</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1">
              <a:lumMod val="20000"/>
              <a:lumOff val="80000"/>
            </a:schemeClr>
          </a:solidFill>
        </p:spPr>
        <p:txBody>
          <a:bodyPr>
            <a:normAutofit fontScale="90000"/>
          </a:bodyPr>
          <a:lstStyle/>
          <a:p>
            <a:pPr algn="l"/>
            <a:r>
              <a:rPr lang="en-US" sz="3600" b="1" dirty="0" smtClean="0">
                <a:latin typeface="Times New Roman" pitchFamily="18" charset="0"/>
                <a:cs typeface="Times New Roman" pitchFamily="18" charset="0"/>
              </a:rPr>
              <a:t>Part III: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Jack’s camp: Castle Rock</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Ralph – Piggy –Simon</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Hunting of the Sow</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Lord of the Flies – Beelzebub – Simon</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Boys’ Dance – Simon’s Death</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Piggy’s glasses are stolen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Piggy’s Death</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Ralph</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All are rescued</a:t>
            </a:r>
            <a:endParaRPr lang="en-US" sz="36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1">
              <a:lumMod val="20000"/>
              <a:lumOff val="80000"/>
            </a:schemeClr>
          </a:solidFill>
        </p:spPr>
        <p:txBody>
          <a:bodyPr>
            <a:normAutofit/>
          </a:bodyPr>
          <a:lstStyle/>
          <a:p>
            <a:pPr algn="l"/>
            <a:r>
              <a:rPr lang="en-US" b="1" dirty="0" smtClean="0">
                <a:solidFill>
                  <a:srgbClr val="0070C0"/>
                </a:solidFill>
                <a:latin typeface="Times New Roman" pitchFamily="18" charset="0"/>
                <a:cs typeface="Times New Roman" pitchFamily="18" charset="0"/>
              </a:rPr>
              <a:t>Symbols: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Ralph – Nature &amp; Order</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Jack – Dark Psyche			</a:t>
            </a:r>
            <a:br>
              <a:rPr lang="en-US" b="1" dirty="0" smtClean="0">
                <a:latin typeface="Times New Roman" pitchFamily="18" charset="0"/>
                <a:cs typeface="Times New Roman" pitchFamily="18" charset="0"/>
              </a:rPr>
            </a:b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Piggy – logic &amp; Wisdom</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Simon – Christ</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Sam Eric – Sense of togetherness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Conch – </a:t>
            </a:r>
            <a:r>
              <a:rPr lang="en-US" b="1" dirty="0" err="1" smtClean="0">
                <a:latin typeface="Times New Roman" pitchFamily="18" charset="0"/>
                <a:cs typeface="Times New Roman" pitchFamily="18" charset="0"/>
              </a:rPr>
              <a:t>Civilised</a:t>
            </a:r>
            <a:r>
              <a:rPr lang="en-US" b="1" dirty="0" smtClean="0">
                <a:latin typeface="Times New Roman" pitchFamily="18" charset="0"/>
                <a:cs typeface="Times New Roman" pitchFamily="18" charset="0"/>
              </a:rPr>
              <a:t> society</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Lord of the Flies </a:t>
            </a:r>
            <a:r>
              <a:rPr lang="en-US" b="1" dirty="0" smtClean="0">
                <a:latin typeface="Times New Roman" pitchFamily="18" charset="0"/>
                <a:cs typeface="Times New Roman" pitchFamily="18" charset="0"/>
              </a:rPr>
              <a:t>-Beelzebub </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4754880"/>
          </a:xfrm>
        </p:spPr>
        <p:txBody>
          <a:bodyPr>
            <a:normAutofit/>
          </a:bodyPr>
          <a:lstStyle/>
          <a:p>
            <a:pPr algn="ctr"/>
            <a:r>
              <a:rPr lang="en-US" sz="4400" dirty="0" smtClean="0">
                <a:solidFill>
                  <a:srgbClr val="002060"/>
                </a:solidFill>
                <a:latin typeface="Broadway" pitchFamily="82" charset="0"/>
              </a:rPr>
              <a:t>Thank you</a:t>
            </a:r>
            <a:endParaRPr lang="en-US" sz="4400" dirty="0">
              <a:solidFill>
                <a:srgbClr val="002060"/>
              </a:solidFill>
              <a:latin typeface="Broadway" pitchFamily="82"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99</TotalTime>
  <Words>19</Words>
  <Application>Microsoft Office PowerPoint</Application>
  <PresentationFormat>On-screen Show (4:3)</PresentationFormat>
  <Paragraphs>10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Lord of the Flies</vt:lpstr>
      <vt:lpstr>William Golding (1911-1993)  British Writer First Novel – Lord of the Flies (1954)   Noble Prize for Literature  </vt:lpstr>
      <vt:lpstr> Plot: Group of young boys crash on a deserted                        island   Face fierce struggle to survive Struggle for survival with no food, no         shelter, no grownups, and no rules    Humans turn Savages Innocence is lost  </vt:lpstr>
      <vt:lpstr>  Study of basic human nature and psyche   portrays the horrors of evil which reside nowhere but inside human beings.   the evil, inherently present inside human the insatiable thirst to conquer and to tame the external frees itself..   leads to the destruction of both nature and the order and harmony</vt:lpstr>
      <vt:lpstr> Part I: Paradise  Ralph   Piggy  Conch Boys  Jack and Choir Boys Ralph – Leader  Rules  Signal Fire – Piggy’s Glasses  Fire – Disappearance of a boy </vt:lpstr>
      <vt:lpstr>   Part II: Littluns and their Fear  Jack’s obsession with hunting  Ralph’s concern for rescue &amp; shelters  Jack ----Savage Miss the ship  Argument between Jack &amp; Ralph Samnerick --- Pilot /Beast  Hunting of a boar – Chanting Hunt for the beast – Simon, Ralph, Jack     </vt:lpstr>
      <vt:lpstr>Part III:  Jack’s camp: Castle Rock  Ralph – Piggy –Simon Hunting of the Sow  Lord of the Flies – Beelzebub – Simon Boys’ Dance – Simon’s Death  Piggy’s glasses are stolen  Piggy’s Death  Ralph All are rescued</vt:lpstr>
      <vt:lpstr>Symbols:   Ralph – Nature &amp; Order Jack – Dark Psyche                  Piggy – logic &amp; Wisdom  Simon – Christ Sam Eric – Sense of togetherness  Conch – Civilised society Lord of the Flies -Beelzebub  </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 of the Flies</dc:title>
  <dc:creator>Admin</dc:creator>
  <cp:lastModifiedBy>Admin</cp:lastModifiedBy>
  <cp:revision>11</cp:revision>
  <dcterms:created xsi:type="dcterms:W3CDTF">2018-02-22T17:33:19Z</dcterms:created>
  <dcterms:modified xsi:type="dcterms:W3CDTF">2018-02-23T02:24:59Z</dcterms:modified>
</cp:coreProperties>
</file>