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79" r:id="rId4"/>
    <p:sldId id="280" r:id="rId5"/>
    <p:sldId id="281" r:id="rId6"/>
    <p:sldId id="282" r:id="rId7"/>
    <p:sldId id="283" r:id="rId8"/>
    <p:sldId id="284" r:id="rId9"/>
    <p:sldId id="285" r:id="rId10"/>
    <p:sldId id="286" r:id="rId11"/>
    <p:sldId id="287" r:id="rId12"/>
    <p:sldId id="288" r:id="rId13"/>
    <p:sldId id="289" r:id="rId14"/>
    <p:sldId id="290" r:id="rId15"/>
    <p:sldId id="291" r:id="rId16"/>
    <p:sldId id="292" r:id="rId17"/>
    <p:sldId id="293" r:id="rId18"/>
    <p:sldId id="29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3" d="100"/>
          <a:sy n="63" d="100"/>
        </p:scale>
        <p:origin x="-137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8DD7A09-58E4-4896-88B1-A7C484273711}" type="datetimeFigureOut">
              <a:rPr lang="en-US" smtClean="0"/>
              <a:pPr/>
              <a:t>12/13/2017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217157-CB1B-450F-9C64-E3BF08598B3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FF2039-3D38-4EBB-A71C-25CBD9B3AAE7}" type="datetime1">
              <a:rPr lang="en-US" smtClean="0"/>
              <a:pPr/>
              <a:t>12/13/2017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A9C52E-6EAD-44C3-BF17-D961CE5E10F7}" type="datetime1">
              <a:rPr lang="en-US" smtClean="0"/>
              <a:pPr/>
              <a:t>12/13/2017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145C73-E8E9-465F-A0BA-DF885E68B923}" type="datetime1">
              <a:rPr lang="en-US" smtClean="0"/>
              <a:pPr/>
              <a:t>12/13/2017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ABE74D-DFA8-4587-BC16-B971B255622F}" type="datetime1">
              <a:rPr lang="en-US" smtClean="0"/>
              <a:pPr/>
              <a:t>12/13/2017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97F954-746D-4CC2-8DB7-84E021A63029}" type="datetime1">
              <a:rPr lang="en-US" smtClean="0"/>
              <a:pPr/>
              <a:t>12/13/2017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A46E82-452A-4662-99A6-1B53D2307F09}" type="datetime1">
              <a:rPr lang="en-US" smtClean="0"/>
              <a:pPr/>
              <a:t>12/13/2017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D9C728-09C8-4FF4-B393-BD5E83273DED}" type="datetime1">
              <a:rPr lang="en-US" smtClean="0"/>
              <a:pPr/>
              <a:t>12/13/2017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F6EC6B-D0B6-41F1-971F-CF2BC2F9173B}" type="datetime1">
              <a:rPr lang="en-US" smtClean="0"/>
              <a:pPr/>
              <a:t>12/13/2017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6AB636-AB3F-45CB-98E2-B95944E47025}" type="datetime1">
              <a:rPr lang="en-US" smtClean="0"/>
              <a:pPr/>
              <a:t>12/13/2017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001957-FF98-4773-BEB7-76B7C9E3DE57}" type="datetime1">
              <a:rPr lang="en-US" smtClean="0"/>
              <a:pPr/>
              <a:t>12/13/2017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924255-E2E6-463F-903A-62FD66CBE728}" type="datetime1">
              <a:rPr lang="en-US" smtClean="0"/>
              <a:pPr/>
              <a:t>12/13/2017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1EFA0D-6F43-465E-A6DC-9B74FC7217AD}" type="datetime1">
              <a:rPr lang="en-US" smtClean="0"/>
              <a:pPr/>
              <a:t>12/13/2017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dissolve/>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paragss75@rediff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152400"/>
            <a:ext cx="8991600" cy="6477000"/>
          </a:xfrm>
        </p:spPr>
        <p:txBody>
          <a:bodyPr>
            <a:normAutofit fontScale="25000" lnSpcReduction="20000"/>
          </a:bodyPr>
          <a:lstStyle/>
          <a:p>
            <a:r>
              <a:rPr lang="en-US" sz="12800" dirty="0" smtClean="0">
                <a:solidFill>
                  <a:schemeClr val="tx2"/>
                </a:solidFill>
              </a:rPr>
              <a:t>B. A. II yr., Sem. – III, Paper – D</a:t>
            </a:r>
          </a:p>
          <a:p>
            <a:r>
              <a:rPr lang="en-US" sz="5100" dirty="0" smtClean="0">
                <a:solidFill>
                  <a:schemeClr val="tx2"/>
                </a:solidFill>
              </a:rPr>
              <a:t/>
            </a:r>
            <a:br>
              <a:rPr lang="en-US" sz="5100" dirty="0" smtClean="0">
                <a:solidFill>
                  <a:schemeClr val="tx2"/>
                </a:solidFill>
              </a:rPr>
            </a:br>
            <a:r>
              <a:rPr lang="en-US" sz="16000" dirty="0" smtClean="0">
                <a:solidFill>
                  <a:schemeClr val="accent6">
                    <a:lumMod val="75000"/>
                  </a:schemeClr>
                </a:solidFill>
              </a:rPr>
              <a:t>English for Communication</a:t>
            </a:r>
            <a:endParaRPr lang="en-US" sz="17600" dirty="0" smtClean="0">
              <a:solidFill>
                <a:schemeClr val="accent6">
                  <a:lumMod val="75000"/>
                </a:schemeClr>
              </a:solidFill>
            </a:endParaRPr>
          </a:p>
          <a:p>
            <a:r>
              <a:rPr lang="en-US" sz="16000" dirty="0" smtClean="0"/>
              <a:t/>
            </a:r>
            <a:br>
              <a:rPr lang="en-US" sz="16000" dirty="0" smtClean="0"/>
            </a:br>
            <a:r>
              <a:rPr lang="en-US" sz="16000" dirty="0" smtClean="0">
                <a:solidFill>
                  <a:srgbClr val="00B0F0"/>
                </a:solidFill>
              </a:rPr>
              <a:t>Section I : Communication Skills</a:t>
            </a:r>
          </a:p>
          <a:p>
            <a:endParaRPr lang="en-US" sz="4000" u="sng" dirty="0" smtClean="0">
              <a:solidFill>
                <a:srgbClr val="7030A0"/>
              </a:solidFill>
            </a:endParaRPr>
          </a:p>
          <a:p>
            <a:endParaRPr lang="en-US" sz="2000" u="sng" dirty="0" smtClean="0">
              <a:solidFill>
                <a:srgbClr val="7030A0"/>
              </a:solidFill>
            </a:endParaRPr>
          </a:p>
          <a:p>
            <a:endParaRPr lang="en-US" sz="2000" u="sng" dirty="0" smtClean="0">
              <a:solidFill>
                <a:srgbClr val="7030A0"/>
              </a:solidFill>
            </a:endParaRPr>
          </a:p>
          <a:p>
            <a:r>
              <a:rPr lang="en-US" sz="2000" dirty="0" smtClean="0">
                <a:solidFill>
                  <a:srgbClr val="7030A0"/>
                </a:solidFill>
              </a:rPr>
              <a:t>			</a:t>
            </a:r>
          </a:p>
          <a:p>
            <a:endParaRPr lang="en-US" sz="2000" u="sng" dirty="0" smtClean="0">
              <a:solidFill>
                <a:srgbClr val="7030A0"/>
              </a:solidFill>
            </a:endParaRPr>
          </a:p>
          <a:p>
            <a:endParaRPr lang="en-US" sz="2000" u="sng" dirty="0" smtClean="0">
              <a:solidFill>
                <a:srgbClr val="7030A0"/>
              </a:solidFill>
            </a:endParaRPr>
          </a:p>
          <a:p>
            <a:endParaRPr lang="en-US" sz="2000" u="sng" dirty="0" smtClean="0">
              <a:solidFill>
                <a:srgbClr val="7030A0"/>
              </a:solidFill>
            </a:endParaRPr>
          </a:p>
          <a:p>
            <a:endParaRPr lang="en-US" sz="2000" u="sng" dirty="0" smtClean="0">
              <a:solidFill>
                <a:srgbClr val="7030A0"/>
              </a:solidFill>
            </a:endParaRPr>
          </a:p>
          <a:p>
            <a:endParaRPr lang="en-US" sz="2000" u="sng" dirty="0" smtClean="0">
              <a:solidFill>
                <a:srgbClr val="7030A0"/>
              </a:solidFill>
            </a:endParaRPr>
          </a:p>
          <a:p>
            <a:r>
              <a:rPr lang="en-US" sz="6000" dirty="0" smtClean="0">
                <a:solidFill>
                  <a:srgbClr val="7030A0"/>
                </a:solidFill>
              </a:rPr>
              <a:t>                                                            Teacher</a:t>
            </a:r>
          </a:p>
          <a:p>
            <a:pPr>
              <a:lnSpc>
                <a:spcPct val="150000"/>
              </a:lnSpc>
            </a:pPr>
            <a:r>
              <a:rPr lang="en-US" sz="2900" dirty="0" smtClean="0">
                <a:solidFill>
                  <a:srgbClr val="7030A0"/>
                </a:solidFill>
              </a:rPr>
              <a:t>	 	</a:t>
            </a:r>
            <a:r>
              <a:rPr lang="en-US" sz="6400" dirty="0" smtClean="0">
                <a:solidFill>
                  <a:srgbClr val="7030A0"/>
                </a:solidFill>
              </a:rPr>
              <a:t>         </a:t>
            </a:r>
            <a:r>
              <a:rPr lang="en-US" sz="6400" dirty="0" smtClean="0">
                <a:solidFill>
                  <a:srgbClr val="FF0000"/>
                </a:solidFill>
                <a:latin typeface="Arial" pitchFamily="34" charset="0"/>
                <a:cs typeface="Arial" pitchFamily="34" charset="0"/>
              </a:rPr>
              <a:t>Dr. P.S. </a:t>
            </a:r>
            <a:r>
              <a:rPr lang="en-US" sz="6400" dirty="0" err="1" smtClean="0">
                <a:solidFill>
                  <a:srgbClr val="FF0000"/>
                </a:solidFill>
                <a:latin typeface="Arial" pitchFamily="34" charset="0"/>
                <a:cs typeface="Arial" pitchFamily="34" charset="0"/>
              </a:rPr>
              <a:t>Sontakke</a:t>
            </a:r>
            <a:r>
              <a:rPr lang="en-US" sz="6400" dirty="0" smtClean="0">
                <a:solidFill>
                  <a:srgbClr val="FF0000"/>
                </a:solidFill>
                <a:latin typeface="Arial" pitchFamily="34" charset="0"/>
                <a:cs typeface="Arial" pitchFamily="34" charset="0"/>
              </a:rPr>
              <a:t/>
            </a:r>
            <a:br>
              <a:rPr lang="en-US" sz="6400" dirty="0" smtClean="0">
                <a:solidFill>
                  <a:srgbClr val="FF0000"/>
                </a:solidFill>
                <a:latin typeface="Arial" pitchFamily="34" charset="0"/>
                <a:cs typeface="Arial" pitchFamily="34" charset="0"/>
              </a:rPr>
            </a:br>
            <a:r>
              <a:rPr lang="en-US" sz="6400" dirty="0" smtClean="0">
                <a:solidFill>
                  <a:srgbClr val="FF0000"/>
                </a:solidFill>
                <a:latin typeface="Arial" pitchFamily="34" charset="0"/>
                <a:cs typeface="Arial" pitchFamily="34" charset="0"/>
              </a:rPr>
              <a:t>		               </a:t>
            </a:r>
            <a:r>
              <a:rPr lang="en-US" sz="6400" dirty="0" smtClean="0">
                <a:latin typeface="Arial" pitchFamily="34" charset="0"/>
                <a:cs typeface="Arial" pitchFamily="34" charset="0"/>
              </a:rPr>
              <a:t>{ </a:t>
            </a:r>
            <a:r>
              <a:rPr lang="en-US" sz="6400" dirty="0" smtClean="0">
                <a:solidFill>
                  <a:schemeClr val="tx2">
                    <a:lumMod val="50000"/>
                  </a:schemeClr>
                </a:solidFill>
                <a:latin typeface="Bookman Old Style" pitchFamily="18" charset="0"/>
                <a:cs typeface="Arial" pitchFamily="34" charset="0"/>
              </a:rPr>
              <a:t>M.A., </a:t>
            </a:r>
            <a:r>
              <a:rPr lang="en-US" sz="6400" dirty="0" err="1" smtClean="0">
                <a:solidFill>
                  <a:schemeClr val="tx2">
                    <a:lumMod val="50000"/>
                  </a:schemeClr>
                </a:solidFill>
                <a:latin typeface="Bookman Old Style" pitchFamily="18" charset="0"/>
                <a:cs typeface="Arial" pitchFamily="34" charset="0"/>
              </a:rPr>
              <a:t>M.Phil.</a:t>
            </a:r>
            <a:r>
              <a:rPr lang="en-US" sz="6400" dirty="0" smtClean="0">
                <a:solidFill>
                  <a:schemeClr val="tx2">
                    <a:lumMod val="50000"/>
                  </a:schemeClr>
                </a:solidFill>
                <a:latin typeface="Bookman Old Style" pitchFamily="18" charset="0"/>
                <a:cs typeface="Arial" pitchFamily="34" charset="0"/>
              </a:rPr>
              <a:t>, Ph.D., UGC-MRP</a:t>
            </a:r>
            <a:r>
              <a:rPr lang="en-US" sz="6400" dirty="0" smtClean="0">
                <a:latin typeface="Arial" pitchFamily="34" charset="0"/>
                <a:cs typeface="Arial" pitchFamily="34" charset="0"/>
              </a:rPr>
              <a:t> }</a:t>
            </a:r>
            <a:r>
              <a:rPr lang="en-US" sz="6400" i="1" dirty="0" smtClean="0">
                <a:solidFill>
                  <a:schemeClr val="accent6">
                    <a:lumMod val="75000"/>
                  </a:schemeClr>
                </a:solidFill>
              </a:rPr>
              <a:t/>
            </a:r>
            <a:br>
              <a:rPr lang="en-US" sz="6400" i="1" dirty="0" smtClean="0">
                <a:solidFill>
                  <a:schemeClr val="accent6">
                    <a:lumMod val="75000"/>
                  </a:schemeClr>
                </a:solidFill>
              </a:rPr>
            </a:br>
            <a:r>
              <a:rPr lang="en-US" sz="6400" i="1" dirty="0" smtClean="0">
                <a:solidFill>
                  <a:schemeClr val="accent6">
                    <a:lumMod val="75000"/>
                  </a:schemeClr>
                </a:solidFill>
              </a:rPr>
              <a:t>			</a:t>
            </a:r>
            <a:r>
              <a:rPr lang="en-US" sz="6400" i="1" dirty="0" smtClean="0">
                <a:solidFill>
                  <a:srgbClr val="00B050"/>
                </a:solidFill>
              </a:rPr>
              <a:t>Assistant Professor of English</a:t>
            </a:r>
            <a:r>
              <a:rPr lang="en-US" sz="6400" i="1" dirty="0" smtClean="0">
                <a:solidFill>
                  <a:srgbClr val="7030A0"/>
                </a:solidFill>
              </a:rPr>
              <a:t/>
            </a:r>
            <a:br>
              <a:rPr lang="en-US" sz="6400" i="1" dirty="0" smtClean="0">
                <a:solidFill>
                  <a:srgbClr val="7030A0"/>
                </a:solidFill>
              </a:rPr>
            </a:br>
            <a:r>
              <a:rPr lang="en-US" sz="6400" i="1" dirty="0" smtClean="0">
                <a:solidFill>
                  <a:srgbClr val="7030A0"/>
                </a:solidFill>
              </a:rPr>
              <a:t>      		        </a:t>
            </a:r>
            <a:r>
              <a:rPr lang="en-US" sz="6400" dirty="0" smtClean="0">
                <a:solidFill>
                  <a:srgbClr val="7030A0"/>
                </a:solidFill>
              </a:rPr>
              <a:t>Website  –  </a:t>
            </a:r>
            <a:r>
              <a:rPr lang="en-US" sz="6400" dirty="0" smtClean="0">
                <a:solidFill>
                  <a:srgbClr val="FF0000"/>
                </a:solidFill>
              </a:rPr>
              <a:t>www.paragsontakke.com</a:t>
            </a:r>
            <a:br>
              <a:rPr lang="en-US" sz="6400" dirty="0" smtClean="0">
                <a:solidFill>
                  <a:srgbClr val="FF0000"/>
                </a:solidFill>
              </a:rPr>
            </a:br>
            <a:r>
              <a:rPr lang="en-US" sz="6400" dirty="0" smtClean="0">
                <a:solidFill>
                  <a:srgbClr val="FF0000"/>
                </a:solidFill>
              </a:rPr>
              <a:t>		               E</a:t>
            </a:r>
            <a:r>
              <a:rPr lang="en-US" sz="6400" dirty="0" smtClean="0">
                <a:solidFill>
                  <a:srgbClr val="7030A0"/>
                </a:solidFill>
              </a:rPr>
              <a:t>-mail Id – </a:t>
            </a:r>
            <a:r>
              <a:rPr lang="en-US" sz="6400" dirty="0" smtClean="0">
                <a:solidFill>
                  <a:schemeClr val="accent3">
                    <a:lumMod val="75000"/>
                  </a:schemeClr>
                </a:solidFill>
              </a:rPr>
              <a:t>paragsontakke75@gmail.com</a:t>
            </a:r>
            <a:br>
              <a:rPr lang="en-US" sz="6400" dirty="0" smtClean="0">
                <a:solidFill>
                  <a:schemeClr val="accent3">
                    <a:lumMod val="75000"/>
                  </a:schemeClr>
                </a:solidFill>
              </a:rPr>
            </a:br>
            <a:r>
              <a:rPr lang="en-US" sz="6400" dirty="0" smtClean="0">
                <a:solidFill>
                  <a:srgbClr val="7030A0"/>
                </a:solidFill>
              </a:rPr>
              <a:t>                                                              </a:t>
            </a:r>
            <a:r>
              <a:rPr lang="en-US" sz="6400" dirty="0" smtClean="0">
                <a:solidFill>
                  <a:srgbClr val="7030A0"/>
                </a:solidFill>
                <a:hlinkClick r:id="rId2"/>
              </a:rPr>
              <a:t>paragss75@rediffmail.com</a:t>
            </a:r>
            <a:endParaRPr lang="en-US" sz="6400" dirty="0" smtClean="0">
              <a:solidFill>
                <a:srgbClr val="00B050"/>
              </a:solidFill>
              <a:latin typeface="Arial Unicode MS" pitchFamily="34" charset="-128"/>
              <a:ea typeface="Arial Unicode MS" pitchFamily="34" charset="-128"/>
              <a:cs typeface="Arial Unicode MS" pitchFamily="34" charset="-128"/>
            </a:endParaRPr>
          </a:p>
          <a:p>
            <a:pPr>
              <a:lnSpc>
                <a:spcPct val="150000"/>
              </a:lnSpc>
            </a:pPr>
            <a:endParaRPr lang="en-US" sz="11200" dirty="0" smtClean="0">
              <a:solidFill>
                <a:srgbClr val="00B050"/>
              </a:solidFill>
              <a:latin typeface="Arial Unicode MS" pitchFamily="34" charset="-128"/>
              <a:ea typeface="Arial Unicode MS" pitchFamily="34" charset="-128"/>
              <a:cs typeface="Arial Unicode MS" pitchFamily="34" charset="-128"/>
            </a:endParaRPr>
          </a:p>
          <a:p>
            <a:pPr>
              <a:lnSpc>
                <a:spcPct val="150000"/>
              </a:lnSpc>
            </a:pPr>
            <a:r>
              <a:rPr lang="en-US" sz="8000" dirty="0" err="1" smtClean="0">
                <a:solidFill>
                  <a:srgbClr val="00B050"/>
                </a:solidFill>
                <a:latin typeface="Arial Unicode MS" pitchFamily="34" charset="-128"/>
                <a:ea typeface="Arial Unicode MS" pitchFamily="34" charset="-128"/>
                <a:cs typeface="Arial Unicode MS" pitchFamily="34" charset="-128"/>
              </a:rPr>
              <a:t>TokBiz</a:t>
            </a:r>
            <a:r>
              <a:rPr lang="en-US" sz="8000" dirty="0" smtClean="0">
                <a:solidFill>
                  <a:srgbClr val="00B050"/>
                </a:solidFill>
                <a:latin typeface="Arial Unicode MS" pitchFamily="34" charset="-128"/>
                <a:ea typeface="Arial Unicode MS" pitchFamily="34" charset="-128"/>
                <a:cs typeface="Arial Unicode MS" pitchFamily="34" charset="-128"/>
              </a:rPr>
              <a:t>,  </a:t>
            </a:r>
            <a:r>
              <a:rPr lang="en-US" sz="8000" dirty="0" err="1" smtClean="0">
                <a:solidFill>
                  <a:srgbClr val="7030A0"/>
                </a:solidFill>
                <a:latin typeface="Arial Unicode MS" pitchFamily="34" charset="-128"/>
                <a:ea typeface="Arial Unicode MS" pitchFamily="34" charset="-128"/>
                <a:cs typeface="Arial Unicode MS" pitchFamily="34" charset="-128"/>
              </a:rPr>
              <a:t>facebook</a:t>
            </a:r>
            <a:r>
              <a:rPr lang="en-US" sz="8000" dirty="0" smtClean="0">
                <a:solidFill>
                  <a:srgbClr val="7030A0"/>
                </a:solidFill>
                <a:latin typeface="Arial Unicode MS" pitchFamily="34" charset="-128"/>
                <a:ea typeface="Arial Unicode MS" pitchFamily="34" charset="-128"/>
                <a:cs typeface="Arial Unicode MS" pitchFamily="34" charset="-128"/>
              </a:rPr>
              <a:t>,  </a:t>
            </a:r>
            <a:r>
              <a:rPr lang="en-US" sz="8000" dirty="0" err="1" smtClean="0">
                <a:solidFill>
                  <a:srgbClr val="C00000"/>
                </a:solidFill>
                <a:latin typeface="Arial Unicode MS" pitchFamily="34" charset="-128"/>
                <a:ea typeface="Arial Unicode MS" pitchFamily="34" charset="-128"/>
                <a:cs typeface="Arial Unicode MS" pitchFamily="34" charset="-128"/>
              </a:rPr>
              <a:t>Instagram</a:t>
            </a:r>
            <a:r>
              <a:rPr lang="en-US" sz="8000" dirty="0" smtClean="0">
                <a:solidFill>
                  <a:srgbClr val="C00000"/>
                </a:solidFill>
                <a:latin typeface="Arial Unicode MS" pitchFamily="34" charset="-128"/>
                <a:ea typeface="Arial Unicode MS" pitchFamily="34" charset="-128"/>
                <a:cs typeface="Arial Unicode MS" pitchFamily="34" charset="-128"/>
              </a:rPr>
              <a:t>, </a:t>
            </a:r>
            <a:r>
              <a:rPr lang="en-US" sz="8000" dirty="0" smtClean="0">
                <a:solidFill>
                  <a:srgbClr val="7030A0"/>
                </a:solidFill>
                <a:latin typeface="Arial Unicode MS" pitchFamily="34" charset="-128"/>
                <a:ea typeface="Arial Unicode MS" pitchFamily="34" charset="-128"/>
                <a:cs typeface="Arial Unicode MS" pitchFamily="34" charset="-128"/>
              </a:rPr>
              <a:t>Twitter,  </a:t>
            </a:r>
            <a:r>
              <a:rPr lang="en-US" sz="8000" dirty="0" smtClean="0">
                <a:solidFill>
                  <a:schemeClr val="accent6">
                    <a:lumMod val="75000"/>
                  </a:schemeClr>
                </a:solidFill>
                <a:latin typeface="Arial Unicode MS" pitchFamily="34" charset="-128"/>
                <a:ea typeface="Arial Unicode MS" pitchFamily="34" charset="-128"/>
                <a:cs typeface="Arial Unicode MS" pitchFamily="34" charset="-128"/>
              </a:rPr>
              <a:t>LINE,</a:t>
            </a:r>
            <a:r>
              <a:rPr lang="en-US" sz="8000" dirty="0" smtClean="0">
                <a:solidFill>
                  <a:srgbClr val="7030A0"/>
                </a:solidFill>
                <a:latin typeface="Arial Unicode MS" pitchFamily="34" charset="-128"/>
                <a:ea typeface="Arial Unicode MS" pitchFamily="34" charset="-128"/>
                <a:cs typeface="Arial Unicode MS" pitchFamily="34" charset="-128"/>
              </a:rPr>
              <a:t> </a:t>
            </a:r>
            <a:r>
              <a:rPr lang="en-US" sz="8000" dirty="0" err="1" smtClean="0">
                <a:solidFill>
                  <a:schemeClr val="accent2">
                    <a:lumMod val="50000"/>
                  </a:schemeClr>
                </a:solidFill>
                <a:latin typeface="Arial Unicode MS" pitchFamily="34" charset="-128"/>
                <a:ea typeface="Arial Unicode MS" pitchFamily="34" charset="-128"/>
                <a:cs typeface="Arial Unicode MS" pitchFamily="34" charset="-128"/>
              </a:rPr>
              <a:t>WeChat</a:t>
            </a:r>
            <a:r>
              <a:rPr lang="en-US" sz="8000" dirty="0" smtClean="0">
                <a:solidFill>
                  <a:schemeClr val="accent2">
                    <a:lumMod val="50000"/>
                  </a:schemeClr>
                </a:solidFill>
                <a:latin typeface="Arial Unicode MS" pitchFamily="34" charset="-128"/>
                <a:ea typeface="Arial Unicode MS" pitchFamily="34" charset="-128"/>
                <a:cs typeface="Arial Unicode MS" pitchFamily="34" charset="-128"/>
              </a:rPr>
              <a:t>,</a:t>
            </a:r>
            <a:r>
              <a:rPr lang="en-US" sz="8000" dirty="0" smtClean="0">
                <a:solidFill>
                  <a:srgbClr val="FF0000"/>
                </a:solidFill>
                <a:latin typeface="Arial Unicode MS" pitchFamily="34" charset="-128"/>
                <a:ea typeface="Arial Unicode MS" pitchFamily="34" charset="-128"/>
                <a:cs typeface="Arial Unicode MS" pitchFamily="34" charset="-128"/>
              </a:rPr>
              <a:t>  </a:t>
            </a:r>
            <a:r>
              <a:rPr lang="en-US" sz="8000" dirty="0" err="1" smtClean="0">
                <a:solidFill>
                  <a:srgbClr val="00B050"/>
                </a:solidFill>
                <a:latin typeface="Arial Unicode MS" pitchFamily="34" charset="-128"/>
                <a:ea typeface="Arial Unicode MS" pitchFamily="34" charset="-128"/>
                <a:cs typeface="Arial Unicode MS" pitchFamily="34" charset="-128"/>
              </a:rPr>
              <a:t>WhatsApp</a:t>
            </a:r>
            <a:r>
              <a:rPr lang="en-US" sz="4800" dirty="0" smtClean="0"/>
              <a:t/>
            </a:r>
            <a:br>
              <a:rPr lang="en-US" sz="4800" dirty="0" smtClean="0"/>
            </a:br>
            <a:endParaRPr lang="en-US" sz="4800" dirty="0" smtClean="0">
              <a:solidFill>
                <a:srgbClr val="7030A0"/>
              </a:solidFill>
            </a:endParaRPr>
          </a:p>
          <a:p>
            <a:pPr>
              <a:lnSpc>
                <a:spcPct val="150000"/>
              </a:lnSpc>
            </a:pPr>
            <a:r>
              <a:rPr lang="en-US" sz="2900" dirty="0" smtClean="0"/>
              <a:t/>
            </a:r>
            <a:br>
              <a:rPr lang="en-US" sz="2900" dirty="0" smtClean="0"/>
            </a:br>
            <a:r>
              <a:rPr lang="en-US" sz="2000" dirty="0" smtClean="0"/>
              <a:t> </a:t>
            </a:r>
            <a:endParaRPr lang="en-US" sz="2000" dirty="0"/>
          </a:p>
        </p:txBody>
      </p:sp>
      <p:pic>
        <p:nvPicPr>
          <p:cNvPr id="1026" name="Picture 2" descr="F:\Untitled-1.jpg"/>
          <p:cNvPicPr>
            <a:picLocks noChangeAspect="1" noChangeArrowheads="1"/>
          </p:cNvPicPr>
          <p:nvPr/>
        </p:nvPicPr>
        <p:blipFill>
          <a:blip r:embed="rId3"/>
          <a:srcRect/>
          <a:stretch>
            <a:fillRect/>
          </a:stretch>
        </p:blipFill>
        <p:spPr bwMode="auto">
          <a:xfrm>
            <a:off x="533400" y="3048000"/>
            <a:ext cx="2133600" cy="2057400"/>
          </a:xfrm>
          <a:prstGeom prst="rect">
            <a:avLst/>
          </a:prstGeom>
          <a:noFill/>
        </p:spPr>
      </p:pic>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 y="914400"/>
            <a:ext cx="8991600" cy="2590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0" y="76200"/>
            <a:ext cx="9067800" cy="6705600"/>
          </a:xfrm>
        </p:spPr>
        <p:txBody>
          <a:bodyPr>
            <a:noAutofit/>
          </a:bodyPr>
          <a:lstStyle/>
          <a:p>
            <a:pPr marL="514350" indent="-514350" algn="l">
              <a:lnSpc>
                <a:spcPct val="150000"/>
              </a:lnSpc>
              <a:buAutoNum type="alphaLcParenR" startAt="4"/>
            </a:pPr>
            <a:r>
              <a:rPr lang="en-US" sz="2800" dirty="0" smtClean="0">
                <a:solidFill>
                  <a:schemeClr val="accent2"/>
                </a:solidFill>
              </a:rPr>
              <a:t>Avoid Repetition : </a:t>
            </a:r>
          </a:p>
          <a:p>
            <a:pPr marL="514350" indent="-514350" algn="l">
              <a:lnSpc>
                <a:spcPct val="150000"/>
              </a:lnSpc>
            </a:pPr>
            <a:r>
              <a:rPr lang="en-US" sz="2800" dirty="0" smtClean="0">
                <a:solidFill>
                  <a:srgbClr val="FFFF00"/>
                </a:solidFill>
              </a:rPr>
              <a:t>	Human beings throughout the world, in every religion, in </a:t>
            </a:r>
          </a:p>
          <a:p>
            <a:pPr marL="514350" indent="-514350" algn="just">
              <a:lnSpc>
                <a:spcPct val="150000"/>
              </a:lnSpc>
            </a:pPr>
            <a:r>
              <a:rPr lang="en-US" sz="2800" dirty="0" smtClean="0">
                <a:solidFill>
                  <a:srgbClr val="FFFF00"/>
                </a:solidFill>
              </a:rPr>
              <a:t>  	every school of philosophy, impose discipline on the mind, which implies control, resistance adjustment &amp; suppression.</a:t>
            </a:r>
            <a:r>
              <a:rPr lang="en-US" sz="2800" dirty="0" smtClean="0">
                <a:solidFill>
                  <a:schemeClr val="accent2"/>
                </a:solidFill>
              </a:rPr>
              <a:t> </a:t>
            </a:r>
          </a:p>
          <a:p>
            <a:pPr marL="514350" indent="-514350" algn="just">
              <a:lnSpc>
                <a:spcPct val="150000"/>
              </a:lnSpc>
            </a:pPr>
            <a:r>
              <a:rPr lang="en-US" sz="2700" b="1" dirty="0" smtClean="0">
                <a:solidFill>
                  <a:srgbClr val="7030A0"/>
                </a:solidFill>
              </a:rPr>
              <a:t>Summary : </a:t>
            </a:r>
            <a:r>
              <a:rPr lang="en-US" sz="2700" dirty="0" smtClean="0">
                <a:solidFill>
                  <a:srgbClr val="00B0F0"/>
                </a:solidFill>
              </a:rPr>
              <a:t>In the world, human beings discipline their mind </a:t>
            </a:r>
          </a:p>
          <a:p>
            <a:pPr marL="514350" indent="-514350" algn="just">
              <a:lnSpc>
                <a:spcPct val="150000"/>
              </a:lnSpc>
            </a:pPr>
            <a:r>
              <a:rPr lang="en-US" sz="2700" dirty="0" smtClean="0">
                <a:solidFill>
                  <a:srgbClr val="00B0F0"/>
                </a:solidFill>
              </a:rPr>
              <a:t>exercising control over it.</a:t>
            </a:r>
          </a:p>
          <a:p>
            <a:pPr marL="514350" indent="-514350" algn="just">
              <a:lnSpc>
                <a:spcPct val="150000"/>
              </a:lnSpc>
              <a:buFont typeface="Wingdings" pitchFamily="2" charset="2"/>
              <a:buChar char="§"/>
            </a:pPr>
            <a:r>
              <a:rPr lang="en-US" sz="2600" dirty="0" smtClean="0">
                <a:solidFill>
                  <a:srgbClr val="00B050"/>
                </a:solidFill>
              </a:rPr>
              <a:t>If there are three/four short sentences &amp; they are necessary to be in the summary, you can combine them into one small sentence</a:t>
            </a:r>
            <a:r>
              <a:rPr lang="en-US" sz="2800" dirty="0" smtClean="0">
                <a:solidFill>
                  <a:srgbClr val="00B0F0"/>
                </a:solidFill>
              </a:rPr>
              <a:t>.</a:t>
            </a:r>
          </a:p>
          <a:p>
            <a:pPr marL="514350" indent="-514350" algn="just">
              <a:lnSpc>
                <a:spcPct val="150000"/>
              </a:lnSpc>
            </a:pPr>
            <a:endParaRPr lang="en-US" sz="2800" dirty="0" smtClean="0">
              <a:solidFill>
                <a:srgbClr val="FFFF00"/>
              </a:solidFill>
            </a:endParaRPr>
          </a:p>
          <a:p>
            <a:pPr marL="514350" indent="-514350" algn="just">
              <a:lnSpc>
                <a:spcPct val="150000"/>
              </a:lnSpc>
            </a:pPr>
            <a:r>
              <a:rPr lang="en-US" sz="2800" dirty="0" smtClean="0">
                <a:solidFill>
                  <a:srgbClr val="0070C0"/>
                </a:solidFill>
              </a:rPr>
              <a:t>	</a:t>
            </a:r>
            <a:endParaRPr lang="en-US" sz="2800" dirty="0">
              <a:solidFill>
                <a:srgbClr val="0070C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514350" indent="-514350" algn="l">
              <a:lnSpc>
                <a:spcPct val="150000"/>
              </a:lnSpc>
            </a:pPr>
            <a:r>
              <a:rPr lang="en-US" sz="2800" dirty="0" smtClean="0">
                <a:solidFill>
                  <a:schemeClr val="tx1"/>
                </a:solidFill>
              </a:rPr>
              <a:t>Examples –</a:t>
            </a:r>
          </a:p>
          <a:p>
            <a:pPr marL="514350" indent="-514350" algn="l">
              <a:lnSpc>
                <a:spcPct val="150000"/>
              </a:lnSpc>
            </a:pPr>
            <a:r>
              <a:rPr lang="en-US" sz="2800" dirty="0" smtClean="0">
                <a:solidFill>
                  <a:srgbClr val="0070C0"/>
                </a:solidFill>
              </a:rPr>
              <a:t>	</a:t>
            </a:r>
            <a:r>
              <a:rPr lang="en-US" sz="2800" dirty="0" smtClean="0">
                <a:solidFill>
                  <a:srgbClr val="00B050"/>
                </a:solidFill>
              </a:rPr>
              <a:t>I made an attempt to escape. I chose a cloudy night. My captors were celebrating their success.</a:t>
            </a:r>
          </a:p>
          <a:p>
            <a:pPr marL="514350" indent="-514350" algn="l">
              <a:lnSpc>
                <a:spcPct val="150000"/>
              </a:lnSpc>
            </a:pPr>
            <a:r>
              <a:rPr lang="en-US" sz="2800" dirty="0" smtClean="0">
                <a:solidFill>
                  <a:srgbClr val="0070C0"/>
                </a:solidFill>
              </a:rPr>
              <a:t>	</a:t>
            </a:r>
            <a:r>
              <a:rPr lang="en-US" b="1" dirty="0" smtClean="0">
                <a:solidFill>
                  <a:schemeClr val="tx1"/>
                </a:solidFill>
              </a:rPr>
              <a:t>=</a:t>
            </a:r>
            <a:r>
              <a:rPr lang="en-US" sz="2800" dirty="0" smtClean="0">
                <a:solidFill>
                  <a:schemeClr val="accent2"/>
                </a:solidFill>
              </a:rPr>
              <a:t>  On a cloudy night, as my captors were celebrating,                      I tried to escape.</a:t>
            </a:r>
          </a:p>
          <a:p>
            <a:pPr marL="514350" indent="-514350" algn="l">
              <a:lnSpc>
                <a:spcPct val="150000"/>
              </a:lnSpc>
            </a:pPr>
            <a:r>
              <a:rPr lang="en-US" sz="2800" dirty="0" smtClean="0">
                <a:solidFill>
                  <a:srgbClr val="0070C0"/>
                </a:solidFill>
              </a:rPr>
              <a:t>e) 	In a summary, there is no place for examples, comparisons, contrasts &amp; unnecessary details.</a:t>
            </a:r>
          </a:p>
          <a:p>
            <a:pPr marL="514350" indent="-514350" algn="l">
              <a:lnSpc>
                <a:spcPct val="150000"/>
              </a:lnSpc>
            </a:pPr>
            <a:r>
              <a:rPr lang="en-US" sz="2800" dirty="0" smtClean="0">
                <a:solidFill>
                  <a:schemeClr val="tx1"/>
                </a:solidFill>
              </a:rPr>
              <a:t>Example –</a:t>
            </a:r>
          </a:p>
          <a:p>
            <a:pPr marL="514350" indent="-514350" algn="l">
              <a:lnSpc>
                <a:spcPct val="150000"/>
              </a:lnSpc>
            </a:pPr>
            <a:endParaRPr lang="en-US" sz="2800" dirty="0" smtClean="0">
              <a:solidFill>
                <a:srgbClr val="0070C0"/>
              </a:solidFill>
            </a:endParaRPr>
          </a:p>
          <a:p>
            <a:pPr marL="514350" indent="-514350" algn="l">
              <a:lnSpc>
                <a:spcPct val="150000"/>
              </a:lnSpc>
            </a:pPr>
            <a:endParaRPr lang="en-US" sz="2800" dirty="0">
              <a:solidFill>
                <a:schemeClr val="accent2"/>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514350" indent="-514350" algn="l">
              <a:lnSpc>
                <a:spcPct val="150000"/>
              </a:lnSpc>
            </a:pPr>
            <a:r>
              <a:rPr lang="en-US" sz="2800" dirty="0" smtClean="0">
                <a:solidFill>
                  <a:schemeClr val="tx1"/>
                </a:solidFill>
              </a:rPr>
              <a:t>Example –</a:t>
            </a:r>
          </a:p>
          <a:p>
            <a:pPr marL="514350" indent="-514350" algn="just">
              <a:lnSpc>
                <a:spcPct val="150000"/>
              </a:lnSpc>
            </a:pPr>
            <a:r>
              <a:rPr lang="en-US" sz="2800" dirty="0" smtClean="0">
                <a:solidFill>
                  <a:srgbClr val="0070C0"/>
                </a:solidFill>
              </a:rPr>
              <a:t>	</a:t>
            </a:r>
            <a:r>
              <a:rPr lang="en-US" sz="2800" dirty="0" smtClean="0">
                <a:solidFill>
                  <a:srgbClr val="00B050"/>
                </a:solidFill>
              </a:rPr>
              <a:t>In many modern countries it has for sometime been fashionable to think that, by free education for all ------- whether rich or poor, clever or stupid ------- one can solve all the problems of society and build a perfect nation.</a:t>
            </a:r>
          </a:p>
          <a:p>
            <a:pPr marL="514350" indent="-514350" algn="l">
              <a:lnSpc>
                <a:spcPct val="150000"/>
              </a:lnSpc>
            </a:pPr>
            <a:r>
              <a:rPr lang="en-US" sz="2800" dirty="0" smtClean="0">
                <a:solidFill>
                  <a:srgbClr val="0070C0"/>
                </a:solidFill>
              </a:rPr>
              <a:t>	</a:t>
            </a:r>
            <a:r>
              <a:rPr lang="en-US" b="1" dirty="0" smtClean="0">
                <a:solidFill>
                  <a:schemeClr val="tx1"/>
                </a:solidFill>
              </a:rPr>
              <a:t>=</a:t>
            </a:r>
            <a:r>
              <a:rPr lang="en-US" sz="2800" dirty="0" smtClean="0">
                <a:solidFill>
                  <a:schemeClr val="accent2"/>
                </a:solidFill>
              </a:rPr>
              <a:t>  In many modern countries free education is believed to solve all the problems of the society.</a:t>
            </a:r>
          </a:p>
          <a:p>
            <a:pPr marL="514350" indent="-514350" algn="l">
              <a:lnSpc>
                <a:spcPct val="150000"/>
              </a:lnSpc>
            </a:pPr>
            <a:r>
              <a:rPr lang="en-US" sz="2800" dirty="0" smtClean="0">
                <a:solidFill>
                  <a:srgbClr val="0070C0"/>
                </a:solidFill>
              </a:rPr>
              <a:t>Study how elaborate expressions &amp; examples have been </a:t>
            </a:r>
          </a:p>
          <a:p>
            <a:pPr marL="514350" indent="-514350" algn="l">
              <a:lnSpc>
                <a:spcPct val="150000"/>
              </a:lnSpc>
            </a:pPr>
            <a:r>
              <a:rPr lang="en-US" sz="2800" dirty="0" smtClean="0">
                <a:solidFill>
                  <a:srgbClr val="0070C0"/>
                </a:solidFill>
              </a:rPr>
              <a:t>omitted in the above example.</a:t>
            </a:r>
          </a:p>
          <a:p>
            <a:pPr marL="514350" indent="-514350" algn="l">
              <a:lnSpc>
                <a:spcPct val="150000"/>
              </a:lnSpc>
            </a:pPr>
            <a:endParaRPr lang="en-US" sz="2800" dirty="0">
              <a:solidFill>
                <a:schemeClr val="accent2"/>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200" y="914400"/>
            <a:ext cx="8991600" cy="2590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0" y="76200"/>
            <a:ext cx="9067800" cy="6705600"/>
          </a:xfrm>
        </p:spPr>
        <p:txBody>
          <a:bodyPr>
            <a:noAutofit/>
          </a:bodyPr>
          <a:lstStyle/>
          <a:p>
            <a:pPr marL="514350" indent="-514350" algn="l">
              <a:lnSpc>
                <a:spcPct val="150000"/>
              </a:lnSpc>
            </a:pPr>
            <a:r>
              <a:rPr lang="en-US" sz="2800" dirty="0" smtClean="0">
                <a:solidFill>
                  <a:schemeClr val="tx1"/>
                </a:solidFill>
              </a:rPr>
              <a:t>Example –</a:t>
            </a:r>
          </a:p>
          <a:p>
            <a:pPr marL="514350" indent="-514350" algn="just">
              <a:lnSpc>
                <a:spcPct val="150000"/>
              </a:lnSpc>
            </a:pPr>
            <a:r>
              <a:rPr lang="en-US" sz="2700" dirty="0" smtClean="0">
                <a:solidFill>
                  <a:srgbClr val="FFFF00"/>
                </a:solidFill>
              </a:rPr>
              <a:t>My father bought an ash-tray. It was made of glass. It was in the </a:t>
            </a:r>
          </a:p>
          <a:p>
            <a:pPr marL="514350" indent="-514350" algn="just">
              <a:lnSpc>
                <a:spcPct val="150000"/>
              </a:lnSpc>
            </a:pPr>
            <a:r>
              <a:rPr lang="en-US" sz="2700" dirty="0" smtClean="0">
                <a:solidFill>
                  <a:srgbClr val="FFFF00"/>
                </a:solidFill>
              </a:rPr>
              <a:t>Shape of a nightingale. I have always been fascinated by the </a:t>
            </a:r>
          </a:p>
          <a:p>
            <a:pPr marL="514350" indent="-514350" algn="just">
              <a:lnSpc>
                <a:spcPct val="150000"/>
              </a:lnSpc>
            </a:pPr>
            <a:r>
              <a:rPr lang="en-US" sz="2700" dirty="0" smtClean="0">
                <a:solidFill>
                  <a:srgbClr val="FFFF00"/>
                </a:solidFill>
              </a:rPr>
              <a:t>song of a nightingale. Unfortunately, the maid dropped the ash-</a:t>
            </a:r>
          </a:p>
          <a:p>
            <a:pPr marL="514350" indent="-514350" algn="just">
              <a:lnSpc>
                <a:spcPct val="150000"/>
              </a:lnSpc>
            </a:pPr>
            <a:r>
              <a:rPr lang="en-US" sz="2700" dirty="0" smtClean="0">
                <a:solidFill>
                  <a:srgbClr val="FFFF00"/>
                </a:solidFill>
              </a:rPr>
              <a:t>tray the very next morning and it was shattered to pieces. </a:t>
            </a:r>
          </a:p>
          <a:p>
            <a:pPr marL="514350" indent="-514350" algn="just">
              <a:lnSpc>
                <a:spcPct val="150000"/>
              </a:lnSpc>
            </a:pPr>
            <a:r>
              <a:rPr lang="en-US" sz="3600" b="1" dirty="0" smtClean="0">
                <a:solidFill>
                  <a:schemeClr val="tx1"/>
                </a:solidFill>
              </a:rPr>
              <a:t>=</a:t>
            </a:r>
            <a:r>
              <a:rPr lang="en-US" b="1" dirty="0" smtClean="0">
                <a:solidFill>
                  <a:schemeClr val="tx1"/>
                </a:solidFill>
              </a:rPr>
              <a:t> </a:t>
            </a:r>
            <a:r>
              <a:rPr lang="en-US" sz="2800" dirty="0" smtClean="0">
                <a:solidFill>
                  <a:srgbClr val="7030A0"/>
                </a:solidFill>
              </a:rPr>
              <a:t>My father bought a glass ashtray shaped as nightingale, </a:t>
            </a:r>
          </a:p>
          <a:p>
            <a:pPr marL="514350" indent="-514350" algn="just">
              <a:lnSpc>
                <a:spcPct val="150000"/>
              </a:lnSpc>
            </a:pPr>
            <a:r>
              <a:rPr lang="en-US" sz="2800" dirty="0" smtClean="0">
                <a:solidFill>
                  <a:srgbClr val="7030A0"/>
                </a:solidFill>
              </a:rPr>
              <a:t>    which was dropped by maid and was shattered to pieces.</a:t>
            </a:r>
          </a:p>
          <a:p>
            <a:pPr marL="514350" indent="-514350" algn="just">
              <a:lnSpc>
                <a:spcPct val="150000"/>
              </a:lnSpc>
              <a:buFont typeface="Wingdings" pitchFamily="2" charset="2"/>
              <a:buChar char="§"/>
            </a:pPr>
            <a:r>
              <a:rPr lang="en-US" sz="2800" dirty="0" smtClean="0">
                <a:solidFill>
                  <a:srgbClr val="7030A0"/>
                </a:solidFill>
              </a:rPr>
              <a:t>Sentence ‘I have always been fascinated ……’ is only a </a:t>
            </a:r>
          </a:p>
          <a:p>
            <a:pPr marL="514350" indent="-514350" algn="just">
              <a:lnSpc>
                <a:spcPct val="150000"/>
              </a:lnSpc>
            </a:pPr>
            <a:r>
              <a:rPr lang="en-US" sz="2800" dirty="0" smtClean="0">
                <a:solidFill>
                  <a:srgbClr val="7030A0"/>
                </a:solidFill>
              </a:rPr>
              <a:t>	digression &amp; must be omitted. </a:t>
            </a:r>
          </a:p>
          <a:p>
            <a:pPr marL="514350" indent="-514350" algn="just">
              <a:lnSpc>
                <a:spcPct val="150000"/>
              </a:lnSpc>
            </a:pPr>
            <a:r>
              <a:rPr lang="en-US" sz="2800" dirty="0" smtClean="0">
                <a:solidFill>
                  <a:srgbClr val="7030A0"/>
                </a:solidFill>
              </a:rPr>
              <a:t>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514350" indent="-514350" algn="just">
              <a:lnSpc>
                <a:spcPct val="150000"/>
              </a:lnSpc>
              <a:buFont typeface="Wingdings" pitchFamily="2" charset="2"/>
              <a:buChar char="§"/>
            </a:pPr>
            <a:r>
              <a:rPr lang="en-US" sz="2700" dirty="0" smtClean="0">
                <a:solidFill>
                  <a:srgbClr val="7030A0"/>
                </a:solidFill>
              </a:rPr>
              <a:t>We have also omitted unnecessary parts &amp; condensed remaining text.</a:t>
            </a:r>
          </a:p>
          <a:p>
            <a:pPr marL="514350" indent="-514350" algn="just">
              <a:lnSpc>
                <a:spcPct val="150000"/>
              </a:lnSpc>
              <a:buFont typeface="Wingdings" pitchFamily="2" charset="2"/>
              <a:buChar char="§"/>
            </a:pPr>
            <a:r>
              <a:rPr lang="en-US" sz="2700" dirty="0" smtClean="0">
                <a:solidFill>
                  <a:srgbClr val="7030A0"/>
                </a:solidFill>
              </a:rPr>
              <a:t>While summarizing, you can use one word for many as -</a:t>
            </a:r>
          </a:p>
          <a:p>
            <a:pPr marL="514350" indent="-514350" algn="just">
              <a:lnSpc>
                <a:spcPct val="150000"/>
              </a:lnSpc>
              <a:buAutoNum type="arabicParenR"/>
            </a:pPr>
            <a:r>
              <a:rPr lang="en-US" sz="2700" dirty="0" smtClean="0">
                <a:solidFill>
                  <a:srgbClr val="00B050"/>
                </a:solidFill>
              </a:rPr>
              <a:t>He is the doctor, who treats people for their brain injuries. </a:t>
            </a:r>
            <a:r>
              <a:rPr lang="en-US" sz="3600" b="1" dirty="0" smtClean="0">
                <a:solidFill>
                  <a:srgbClr val="C00000"/>
                </a:solidFill>
              </a:rPr>
              <a:t>=</a:t>
            </a:r>
            <a:r>
              <a:rPr lang="en-US" sz="2700" b="1" dirty="0" smtClean="0">
                <a:solidFill>
                  <a:srgbClr val="00B050"/>
                </a:solidFill>
              </a:rPr>
              <a:t> </a:t>
            </a:r>
            <a:r>
              <a:rPr lang="en-US" sz="2700" dirty="0" smtClean="0">
                <a:solidFill>
                  <a:srgbClr val="00B050"/>
                </a:solidFill>
              </a:rPr>
              <a:t>he is a neuro surgeon.</a:t>
            </a:r>
          </a:p>
          <a:p>
            <a:pPr marL="514350" indent="-514350" algn="just">
              <a:lnSpc>
                <a:spcPct val="150000"/>
              </a:lnSpc>
            </a:pPr>
            <a:r>
              <a:rPr lang="en-US" sz="2700" dirty="0" smtClean="0">
                <a:solidFill>
                  <a:srgbClr val="00B050"/>
                </a:solidFill>
              </a:rPr>
              <a:t> 2) It was quite obvious that he did not subscribe to the views of his cabinet colleagues. </a:t>
            </a:r>
            <a:r>
              <a:rPr lang="en-US" sz="3600" b="1" dirty="0" smtClean="0">
                <a:solidFill>
                  <a:srgbClr val="C00000"/>
                </a:solidFill>
              </a:rPr>
              <a:t>=</a:t>
            </a:r>
            <a:r>
              <a:rPr lang="en-US" sz="2700" dirty="0" smtClean="0">
                <a:solidFill>
                  <a:srgbClr val="00B050"/>
                </a:solidFill>
              </a:rPr>
              <a:t> he obviously did not subscribe to the views …………..</a:t>
            </a:r>
          </a:p>
          <a:p>
            <a:pPr marL="514350" indent="-514350" algn="just">
              <a:lnSpc>
                <a:spcPct val="150000"/>
              </a:lnSpc>
              <a:buFont typeface="Wingdings" pitchFamily="2" charset="2"/>
              <a:buChar char="v"/>
            </a:pPr>
            <a:r>
              <a:rPr lang="en-US" sz="2700" dirty="0" smtClean="0">
                <a:solidFill>
                  <a:schemeClr val="accent2"/>
                </a:solidFill>
              </a:rPr>
              <a:t>You can compress elaborate phrases </a:t>
            </a:r>
            <a:r>
              <a:rPr lang="en-US" sz="2200" i="1" dirty="0" smtClean="0">
                <a:solidFill>
                  <a:schemeClr val="tx2"/>
                </a:solidFill>
              </a:rPr>
              <a:t>(using one word for many)</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514350" indent="-514350" algn="just">
              <a:lnSpc>
                <a:spcPct val="150000"/>
              </a:lnSpc>
            </a:pPr>
            <a:r>
              <a:rPr lang="en-US" sz="2800" b="1" dirty="0" smtClean="0">
                <a:solidFill>
                  <a:srgbClr val="7030A0"/>
                </a:solidFill>
              </a:rPr>
              <a:t>By Generalization – </a:t>
            </a:r>
            <a:r>
              <a:rPr lang="en-US" sz="2800" dirty="0" smtClean="0">
                <a:solidFill>
                  <a:schemeClr val="accent2"/>
                </a:solidFill>
              </a:rPr>
              <a:t>e.g. Sports persons from Myanmar, </a:t>
            </a:r>
          </a:p>
          <a:p>
            <a:pPr marL="514350" indent="-514350" algn="just">
              <a:lnSpc>
                <a:spcPct val="150000"/>
              </a:lnSpc>
            </a:pPr>
            <a:r>
              <a:rPr lang="en-US" sz="2800" dirty="0" smtClean="0">
                <a:solidFill>
                  <a:schemeClr val="accent2"/>
                </a:solidFill>
              </a:rPr>
              <a:t>Thailand, Malaysia, Singapore, Japan, Indonesia were </a:t>
            </a:r>
          </a:p>
          <a:p>
            <a:pPr marL="514350" indent="-514350" algn="just">
              <a:lnSpc>
                <a:spcPct val="150000"/>
              </a:lnSpc>
            </a:pPr>
            <a:r>
              <a:rPr lang="en-US" sz="2800" dirty="0" smtClean="0">
                <a:solidFill>
                  <a:schemeClr val="accent2"/>
                </a:solidFill>
              </a:rPr>
              <a:t>opposed to the new arrangement. </a:t>
            </a:r>
            <a:r>
              <a:rPr lang="en-US" sz="3600" b="1" dirty="0" smtClean="0">
                <a:solidFill>
                  <a:schemeClr val="tx1"/>
                </a:solidFill>
              </a:rPr>
              <a:t>=</a:t>
            </a:r>
            <a:r>
              <a:rPr lang="en-US" sz="2800" b="1" dirty="0" smtClean="0">
                <a:solidFill>
                  <a:schemeClr val="tx1"/>
                </a:solidFill>
              </a:rPr>
              <a:t> </a:t>
            </a:r>
            <a:r>
              <a:rPr lang="en-US" sz="2800" dirty="0" smtClean="0">
                <a:solidFill>
                  <a:srgbClr val="00B050"/>
                </a:solidFill>
              </a:rPr>
              <a:t>Sports persons from the </a:t>
            </a:r>
          </a:p>
          <a:p>
            <a:pPr marL="514350" indent="-514350" algn="just">
              <a:lnSpc>
                <a:spcPct val="150000"/>
              </a:lnSpc>
            </a:pPr>
            <a:r>
              <a:rPr lang="en-US" sz="2800" dirty="0" smtClean="0">
                <a:solidFill>
                  <a:srgbClr val="00B050"/>
                </a:solidFill>
              </a:rPr>
              <a:t>Southeast-Asia were opposed to new arrangement.</a:t>
            </a:r>
          </a:p>
          <a:p>
            <a:pPr marL="514350" indent="-514350" algn="just">
              <a:lnSpc>
                <a:spcPct val="150000"/>
              </a:lnSpc>
            </a:pPr>
            <a:r>
              <a:rPr lang="en-US" sz="2800" dirty="0" smtClean="0">
                <a:solidFill>
                  <a:srgbClr val="7030A0"/>
                </a:solidFill>
              </a:rPr>
              <a:t>Bu selecting &amp; rejecting chunks of sentences :</a:t>
            </a:r>
          </a:p>
          <a:p>
            <a:pPr marL="514350" indent="-514350" algn="just">
              <a:lnSpc>
                <a:spcPct val="150000"/>
              </a:lnSpc>
            </a:pPr>
            <a:r>
              <a:rPr lang="en-US" sz="2800" dirty="0" smtClean="0">
                <a:solidFill>
                  <a:schemeClr val="tx1"/>
                </a:solidFill>
              </a:rPr>
              <a:t>Example – </a:t>
            </a:r>
            <a:r>
              <a:rPr lang="en-US" sz="2800" dirty="0" smtClean="0">
                <a:solidFill>
                  <a:srgbClr val="00B050"/>
                </a:solidFill>
              </a:rPr>
              <a:t>The Minister of Petroleum &amp; Natural Gas, who </a:t>
            </a:r>
          </a:p>
          <a:p>
            <a:pPr marL="514350" indent="-514350" algn="just">
              <a:lnSpc>
                <a:spcPct val="150000"/>
              </a:lnSpc>
            </a:pPr>
            <a:r>
              <a:rPr lang="en-US" sz="2800" dirty="0" smtClean="0">
                <a:solidFill>
                  <a:srgbClr val="00B050"/>
                </a:solidFill>
              </a:rPr>
              <a:t>was in the city for the weeding of one of his relations, </a:t>
            </a:r>
          </a:p>
          <a:p>
            <a:pPr marL="514350" indent="-514350" algn="just">
              <a:lnSpc>
                <a:spcPct val="150000"/>
              </a:lnSpc>
            </a:pPr>
            <a:r>
              <a:rPr lang="en-US" sz="2800" dirty="0" smtClean="0">
                <a:solidFill>
                  <a:srgbClr val="00B050"/>
                </a:solidFill>
              </a:rPr>
              <a:t>supported the price rise. </a:t>
            </a:r>
            <a:r>
              <a:rPr lang="en-US" b="1" dirty="0" smtClean="0">
                <a:solidFill>
                  <a:schemeClr val="tx1"/>
                </a:solidFill>
              </a:rPr>
              <a:t>=</a:t>
            </a:r>
            <a:r>
              <a:rPr lang="en-US" sz="2800" b="1" dirty="0" smtClean="0">
                <a:solidFill>
                  <a:schemeClr val="tx1"/>
                </a:solidFill>
              </a:rPr>
              <a:t> </a:t>
            </a:r>
            <a:r>
              <a:rPr lang="en-US" sz="2800" dirty="0" smtClean="0">
                <a:solidFill>
                  <a:schemeClr val="accent2"/>
                </a:solidFill>
              </a:rPr>
              <a:t>The Minister of Petroleum </a:t>
            </a:r>
          </a:p>
          <a:p>
            <a:pPr marL="514350" indent="-514350" algn="just">
              <a:lnSpc>
                <a:spcPct val="150000"/>
              </a:lnSpc>
            </a:pPr>
            <a:r>
              <a:rPr lang="en-US" sz="2800" dirty="0" smtClean="0">
                <a:solidFill>
                  <a:schemeClr val="accent2"/>
                </a:solidFill>
              </a:rPr>
              <a:t>supported the price rise. </a:t>
            </a:r>
          </a:p>
          <a:p>
            <a:pPr marL="514350" indent="-514350" algn="just">
              <a:lnSpc>
                <a:spcPct val="150000"/>
              </a:lnSpc>
            </a:pPr>
            <a:endParaRPr lang="en-US" sz="2800" i="1" dirty="0" smtClean="0">
              <a:solidFill>
                <a:schemeClr val="tx2"/>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514350" indent="-514350" algn="just">
              <a:lnSpc>
                <a:spcPct val="150000"/>
              </a:lnSpc>
            </a:pPr>
            <a:r>
              <a:rPr lang="en-US" sz="2800" dirty="0" smtClean="0">
                <a:solidFill>
                  <a:schemeClr val="tx1"/>
                </a:solidFill>
              </a:rPr>
              <a:t>Example – </a:t>
            </a:r>
            <a:endParaRPr lang="en-US" sz="2800" i="1" dirty="0" smtClean="0">
              <a:solidFill>
                <a:schemeClr val="tx2"/>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
        <p:nvSpPr>
          <p:cNvPr id="5" name="Rectangle 4"/>
          <p:cNvSpPr/>
          <p:nvPr/>
        </p:nvSpPr>
        <p:spPr>
          <a:xfrm>
            <a:off x="76200" y="914400"/>
            <a:ext cx="8915400" cy="57912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50000"/>
              </a:lnSpc>
            </a:pPr>
            <a:endParaRPr lang="en-US" sz="2800" dirty="0" smtClean="0"/>
          </a:p>
          <a:p>
            <a:pPr algn="just">
              <a:lnSpc>
                <a:spcPct val="150000"/>
              </a:lnSpc>
            </a:pPr>
            <a:endParaRPr lang="en-US" sz="2800" dirty="0" smtClean="0"/>
          </a:p>
          <a:p>
            <a:pPr algn="just">
              <a:lnSpc>
                <a:spcPct val="150000"/>
              </a:lnSpc>
            </a:pPr>
            <a:r>
              <a:rPr lang="en-US" sz="3000" dirty="0" smtClean="0"/>
              <a:t>The art of persuading, exemplified in advertisements, in the layout of newspapers, and in the modes of selecting news that are practiced by journalists, cannot be entirely neglected by a public speaker who aims at moving his audience to do something. The speaker must attract attention of his audience, and he must, further, so hold their attention that they will continue to listen to him.</a:t>
            </a:r>
          </a:p>
          <a:p>
            <a:pPr algn="just">
              <a:lnSpc>
                <a:spcPct val="150000"/>
              </a:lnSpc>
            </a:pPr>
            <a:endParaRPr lang="en-US" sz="2800" dirty="0" smtClean="0"/>
          </a:p>
          <a:p>
            <a:pPr algn="just">
              <a:lnSpc>
                <a:spcPct val="150000"/>
              </a:lnSpc>
            </a:pPr>
            <a:endParaRPr lang="en-US" sz="2800" dirty="0"/>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 y="4267200"/>
            <a:ext cx="8839200" cy="2438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6200" y="76200"/>
            <a:ext cx="8991600" cy="6705600"/>
          </a:xfrm>
        </p:spPr>
        <p:txBody>
          <a:bodyPr>
            <a:noAutofit/>
          </a:bodyPr>
          <a:lstStyle/>
          <a:p>
            <a:pPr marL="514350" indent="-514350" algn="just">
              <a:lnSpc>
                <a:spcPct val="150000"/>
              </a:lnSpc>
            </a:pPr>
            <a:r>
              <a:rPr lang="en-US" sz="2800" b="1" dirty="0" smtClean="0">
                <a:solidFill>
                  <a:schemeClr val="accent2"/>
                </a:solidFill>
              </a:rPr>
              <a:t>	</a:t>
            </a:r>
            <a:r>
              <a:rPr lang="en-US" sz="2700" b="1" dirty="0" smtClean="0">
                <a:solidFill>
                  <a:schemeClr val="accent2"/>
                </a:solidFill>
              </a:rPr>
              <a:t>Main point here is : </a:t>
            </a:r>
            <a:r>
              <a:rPr lang="en-US" sz="2700" dirty="0" smtClean="0">
                <a:solidFill>
                  <a:srgbClr val="7030A0"/>
                </a:solidFill>
              </a:rPr>
              <a:t>The public speaker should know the art of persuading. Why ? Because he wants to make his </a:t>
            </a:r>
          </a:p>
          <a:p>
            <a:pPr marL="514350" indent="-514350" algn="just">
              <a:lnSpc>
                <a:spcPct val="150000"/>
              </a:lnSpc>
            </a:pPr>
            <a:r>
              <a:rPr lang="en-US" sz="2700" dirty="0" smtClean="0">
                <a:solidFill>
                  <a:srgbClr val="7030A0"/>
                </a:solidFill>
              </a:rPr>
              <a:t>	audience do something. What should he do ? He should </a:t>
            </a:r>
          </a:p>
          <a:p>
            <a:pPr marL="514350" indent="-514350" algn="just">
              <a:lnSpc>
                <a:spcPct val="150000"/>
              </a:lnSpc>
            </a:pPr>
            <a:r>
              <a:rPr lang="en-US" sz="2700" dirty="0" smtClean="0">
                <a:solidFill>
                  <a:srgbClr val="7030A0"/>
                </a:solidFill>
              </a:rPr>
              <a:t>	attract their attention, hold their interest in his speech, and make them listen to him. </a:t>
            </a:r>
            <a:r>
              <a:rPr lang="en-US" sz="2700" dirty="0" smtClean="0">
                <a:solidFill>
                  <a:srgbClr val="00B050"/>
                </a:solidFill>
              </a:rPr>
              <a:t> </a:t>
            </a:r>
          </a:p>
          <a:p>
            <a:pPr marL="514350" indent="-514350" algn="just">
              <a:lnSpc>
                <a:spcPct val="150000"/>
              </a:lnSpc>
            </a:pPr>
            <a:r>
              <a:rPr lang="en-US" sz="2700" dirty="0" smtClean="0">
                <a:solidFill>
                  <a:srgbClr val="00B050"/>
                </a:solidFill>
              </a:rPr>
              <a:t>Summarize this small passage by combining these points :</a:t>
            </a:r>
          </a:p>
          <a:p>
            <a:pPr marL="514350" indent="-514350" algn="just">
              <a:lnSpc>
                <a:spcPct val="150000"/>
              </a:lnSpc>
            </a:pPr>
            <a:r>
              <a:rPr lang="en-US" sz="2800" dirty="0" smtClean="0">
                <a:solidFill>
                  <a:srgbClr val="00B050"/>
                </a:solidFill>
              </a:rPr>
              <a:t>	</a:t>
            </a:r>
            <a:r>
              <a:rPr lang="en-US" sz="2600" dirty="0" smtClean="0">
                <a:solidFill>
                  <a:srgbClr val="FFFF00"/>
                </a:solidFill>
              </a:rPr>
              <a:t>A public speaker, if he wants to make his audience do something, must know the art of persuading. He should be able to attract their attention, hold their interest and make them listen to him</a:t>
            </a:r>
            <a:r>
              <a:rPr lang="en-US" sz="2800" dirty="0" smtClean="0">
                <a:solidFill>
                  <a:srgbClr val="FFFF00"/>
                </a:solidFill>
              </a:rPr>
              <a:t>.</a:t>
            </a:r>
          </a:p>
          <a:p>
            <a:pPr marL="514350" indent="-514350" algn="just">
              <a:lnSpc>
                <a:spcPct val="150000"/>
              </a:lnSpc>
            </a:pPr>
            <a:endParaRPr lang="en-US" sz="2700" dirty="0" smtClean="0">
              <a:solidFill>
                <a:srgbClr val="00B05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514350" indent="-514350">
              <a:lnSpc>
                <a:spcPct val="150000"/>
              </a:lnSpc>
            </a:pPr>
            <a:r>
              <a:rPr lang="en-US" sz="2800" b="1" dirty="0" smtClean="0">
                <a:solidFill>
                  <a:schemeClr val="accent2"/>
                </a:solidFill>
              </a:rPr>
              <a:t>Task I 	  :  </a:t>
            </a:r>
            <a:r>
              <a:rPr lang="en-US" sz="2800" b="1" dirty="0" smtClean="0">
                <a:solidFill>
                  <a:srgbClr val="0070C0"/>
                </a:solidFill>
              </a:rPr>
              <a:t>Discuss</a:t>
            </a:r>
            <a:r>
              <a:rPr lang="en-US" sz="2800" b="1" dirty="0" smtClean="0">
                <a:solidFill>
                  <a:schemeClr val="accent2"/>
                </a:solidFill>
              </a:rPr>
              <a:t> </a:t>
            </a:r>
          </a:p>
          <a:p>
            <a:pPr marL="514350" indent="-514350">
              <a:lnSpc>
                <a:spcPct val="150000"/>
              </a:lnSpc>
            </a:pPr>
            <a:r>
              <a:rPr lang="en-US" sz="2800" b="1" dirty="0" smtClean="0">
                <a:solidFill>
                  <a:schemeClr val="accent2"/>
                </a:solidFill>
              </a:rPr>
              <a:t>Task II  :  </a:t>
            </a:r>
            <a:r>
              <a:rPr lang="en-US" sz="2800" b="1" dirty="0" smtClean="0">
                <a:solidFill>
                  <a:srgbClr val="0070C0"/>
                </a:solidFill>
              </a:rPr>
              <a:t>Discuss</a:t>
            </a:r>
            <a:r>
              <a:rPr lang="en-US" sz="2800" b="1" dirty="0" smtClean="0">
                <a:solidFill>
                  <a:schemeClr val="accent2"/>
                </a:solidFill>
              </a:rPr>
              <a:t> </a:t>
            </a:r>
            <a:endParaRPr lang="en-US" sz="2800" dirty="0" smtClean="0">
              <a:solidFill>
                <a:srgbClr val="00B050"/>
              </a:solidFill>
            </a:endParaRPr>
          </a:p>
          <a:p>
            <a:pPr marL="514350" indent="-514350">
              <a:lnSpc>
                <a:spcPct val="150000"/>
              </a:lnSpc>
            </a:pPr>
            <a:r>
              <a:rPr lang="en-US" sz="2800" b="1" dirty="0" smtClean="0">
                <a:solidFill>
                  <a:schemeClr val="accent2"/>
                </a:solidFill>
              </a:rPr>
              <a:t>Task III :  </a:t>
            </a:r>
            <a:r>
              <a:rPr lang="en-US" sz="2800" b="1" dirty="0" smtClean="0">
                <a:solidFill>
                  <a:srgbClr val="0070C0"/>
                </a:solidFill>
              </a:rPr>
              <a:t>Discuss</a:t>
            </a:r>
            <a:r>
              <a:rPr lang="en-US" sz="2800" b="1" dirty="0" smtClean="0">
                <a:solidFill>
                  <a:schemeClr val="accent2"/>
                </a:solidFill>
              </a:rPr>
              <a:t> </a:t>
            </a:r>
          </a:p>
          <a:p>
            <a:pPr marL="514350" indent="-514350">
              <a:lnSpc>
                <a:spcPct val="150000"/>
              </a:lnSpc>
            </a:pPr>
            <a:endParaRPr lang="en-US" sz="2800" b="1" dirty="0" smtClean="0">
              <a:solidFill>
                <a:schemeClr val="accent2"/>
              </a:solidFill>
            </a:endParaRPr>
          </a:p>
          <a:p>
            <a:pPr marL="514350" indent="-514350">
              <a:lnSpc>
                <a:spcPct val="150000"/>
              </a:lnSpc>
            </a:pPr>
            <a:r>
              <a:rPr lang="en-US" sz="2800" b="1" dirty="0" smtClean="0">
                <a:solidFill>
                  <a:schemeClr val="accent6">
                    <a:lumMod val="75000"/>
                  </a:schemeClr>
                </a:solidFill>
              </a:rPr>
              <a:t>==========</a:t>
            </a:r>
            <a:r>
              <a:rPr lang="en-US" sz="2800" b="1" dirty="0" smtClean="0">
                <a:solidFill>
                  <a:schemeClr val="accent2"/>
                </a:solidFill>
              </a:rPr>
              <a:t> </a:t>
            </a:r>
            <a:r>
              <a:rPr lang="en-US" sz="3600" b="1" dirty="0" smtClean="0">
                <a:solidFill>
                  <a:schemeClr val="accent3">
                    <a:lumMod val="75000"/>
                  </a:schemeClr>
                </a:solidFill>
              </a:rPr>
              <a:t>X </a:t>
            </a:r>
            <a:r>
              <a:rPr lang="en-US" sz="3600" b="1" dirty="0" err="1" smtClean="0">
                <a:solidFill>
                  <a:schemeClr val="accent3">
                    <a:lumMod val="75000"/>
                  </a:schemeClr>
                </a:solidFill>
              </a:rPr>
              <a:t>X</a:t>
            </a:r>
            <a:r>
              <a:rPr lang="en-US" sz="3600" b="1" dirty="0" smtClean="0">
                <a:solidFill>
                  <a:schemeClr val="accent3">
                    <a:lumMod val="75000"/>
                  </a:schemeClr>
                </a:solidFill>
              </a:rPr>
              <a:t> </a:t>
            </a:r>
            <a:r>
              <a:rPr lang="en-US" sz="3600" b="1" dirty="0" err="1" smtClean="0">
                <a:solidFill>
                  <a:schemeClr val="accent3">
                    <a:lumMod val="75000"/>
                  </a:schemeClr>
                </a:solidFill>
              </a:rPr>
              <a:t>X</a:t>
            </a:r>
            <a:r>
              <a:rPr lang="en-US" sz="3600" b="1" dirty="0" smtClean="0">
                <a:solidFill>
                  <a:schemeClr val="accent3">
                    <a:lumMod val="75000"/>
                  </a:schemeClr>
                </a:solidFill>
              </a:rPr>
              <a:t> </a:t>
            </a:r>
            <a:r>
              <a:rPr lang="en-US" sz="2800" b="1" dirty="0" smtClean="0">
                <a:solidFill>
                  <a:schemeClr val="accent6">
                    <a:lumMod val="75000"/>
                  </a:schemeClr>
                </a:solidFill>
              </a:rPr>
              <a:t>==========</a:t>
            </a:r>
            <a:endParaRPr lang="en-US" sz="2800" dirty="0" smtClean="0">
              <a:solidFill>
                <a:schemeClr val="accent6">
                  <a:lumMod val="75000"/>
                </a:schemeClr>
              </a:solidFill>
            </a:endParaRPr>
          </a:p>
          <a:p>
            <a:pPr marL="514350" indent="-514350" algn="just">
              <a:lnSpc>
                <a:spcPct val="150000"/>
              </a:lnSpc>
            </a:pPr>
            <a:endParaRPr lang="en-US" sz="2800" dirty="0" smtClean="0">
              <a:solidFill>
                <a:srgbClr val="00B05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a:bodyPr>
          <a:lstStyle/>
          <a:p>
            <a:r>
              <a:rPr lang="en-US" sz="3600" b="1" dirty="0" smtClean="0">
                <a:solidFill>
                  <a:srgbClr val="00B050"/>
                </a:solidFill>
              </a:rPr>
              <a:t>Unit -10</a:t>
            </a:r>
            <a:endParaRPr lang="en-US" sz="3600" b="1" dirty="0" smtClean="0"/>
          </a:p>
          <a:p>
            <a:r>
              <a:rPr lang="en-US" sz="3600" b="1" dirty="0" smtClean="0">
                <a:solidFill>
                  <a:srgbClr val="7030A0"/>
                </a:solidFill>
              </a:rPr>
              <a:t>Summary Writing</a:t>
            </a:r>
          </a:p>
          <a:p>
            <a:pPr algn="l"/>
            <a:r>
              <a:rPr lang="en-US" sz="2800" dirty="0" smtClean="0">
                <a:solidFill>
                  <a:srgbClr val="FF0000"/>
                </a:solidFill>
              </a:rPr>
              <a:t>Introduction : </a:t>
            </a:r>
          </a:p>
          <a:p>
            <a:pPr algn="l">
              <a:lnSpc>
                <a:spcPct val="150000"/>
              </a:lnSpc>
              <a:buFont typeface="Wingdings" pitchFamily="2" charset="2"/>
              <a:buChar char="Ø"/>
            </a:pPr>
            <a:r>
              <a:rPr lang="en-US" sz="2800" dirty="0" smtClean="0">
                <a:solidFill>
                  <a:schemeClr val="accent1"/>
                </a:solidFill>
              </a:rPr>
              <a:t> </a:t>
            </a:r>
            <a:r>
              <a:rPr lang="en-US" sz="2800" dirty="0" smtClean="0">
                <a:solidFill>
                  <a:srgbClr val="0070C0"/>
                </a:solidFill>
              </a:rPr>
              <a:t>First step towards summary writing is read the given passage &amp; make brief notes of the main points of the subject matter in the passage.</a:t>
            </a:r>
          </a:p>
          <a:p>
            <a:pPr algn="l">
              <a:lnSpc>
                <a:spcPct val="150000"/>
              </a:lnSpc>
              <a:buFont typeface="Wingdings" pitchFamily="2" charset="2"/>
              <a:buChar char="Ø"/>
            </a:pPr>
            <a:r>
              <a:rPr lang="en-US" sz="2800" dirty="0" smtClean="0">
                <a:solidFill>
                  <a:srgbClr val="0070C0"/>
                </a:solidFill>
              </a:rPr>
              <a:t> Summarizing is a very important skill.</a:t>
            </a:r>
          </a:p>
          <a:p>
            <a:pPr algn="l">
              <a:lnSpc>
                <a:spcPct val="150000"/>
              </a:lnSpc>
              <a:buFont typeface="Wingdings" pitchFamily="2" charset="2"/>
              <a:buChar char="Ø"/>
            </a:pPr>
            <a:r>
              <a:rPr lang="en-US" sz="2800" dirty="0" smtClean="0">
                <a:solidFill>
                  <a:srgbClr val="0070C0"/>
                </a:solidFill>
              </a:rPr>
              <a:t>You have to make notes from essays, lectures, articles, important chapter from a book &amp; then you write a summary of such notes for your future use.</a:t>
            </a:r>
          </a:p>
          <a:p>
            <a:pPr algn="l">
              <a:lnSpc>
                <a:spcPct val="150000"/>
              </a:lnSpc>
              <a:buFont typeface="Wingdings" pitchFamily="2" charset="2"/>
              <a:buChar char="Ø"/>
            </a:pPr>
            <a:endParaRPr lang="en-US" sz="2400" dirty="0">
              <a:solidFill>
                <a:srgbClr val="0070C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lnSpcReduction="10000"/>
          </a:bodyPr>
          <a:lstStyle/>
          <a:p>
            <a:pPr algn="l">
              <a:lnSpc>
                <a:spcPct val="150000"/>
              </a:lnSpc>
              <a:buFont typeface="Wingdings" pitchFamily="2" charset="2"/>
              <a:buChar char="Ø"/>
            </a:pPr>
            <a:r>
              <a:rPr lang="en-US" sz="2800" dirty="0" smtClean="0">
                <a:solidFill>
                  <a:srgbClr val="0070C0"/>
                </a:solidFill>
              </a:rPr>
              <a:t>When you make a summary of a passage, you wish to highlight most relevant &amp; important points in that passage.</a:t>
            </a:r>
          </a:p>
          <a:p>
            <a:pPr algn="l">
              <a:lnSpc>
                <a:spcPct val="150000"/>
              </a:lnSpc>
              <a:buFont typeface="Wingdings" pitchFamily="2" charset="2"/>
              <a:buChar char="Ø"/>
            </a:pPr>
            <a:r>
              <a:rPr lang="en-US" sz="2800" dirty="0" smtClean="0">
                <a:solidFill>
                  <a:srgbClr val="0070C0"/>
                </a:solidFill>
              </a:rPr>
              <a:t>This is a very important skill which you need while working in an office/in a very big organization in the capacity of a responsible official.</a:t>
            </a:r>
          </a:p>
          <a:p>
            <a:pPr algn="l">
              <a:lnSpc>
                <a:spcPct val="150000"/>
              </a:lnSpc>
              <a:buFont typeface="Wingdings" pitchFamily="2" charset="2"/>
              <a:buChar char="Ø"/>
            </a:pPr>
            <a:r>
              <a:rPr lang="en-US" sz="2800" dirty="0" smtClean="0">
                <a:solidFill>
                  <a:srgbClr val="0070C0"/>
                </a:solidFill>
              </a:rPr>
              <a:t>You have to make brief reports to your senior officer/to the manager.</a:t>
            </a:r>
          </a:p>
          <a:p>
            <a:pPr algn="l">
              <a:lnSpc>
                <a:spcPct val="150000"/>
              </a:lnSpc>
              <a:buFont typeface="Wingdings" pitchFamily="2" charset="2"/>
              <a:buChar char="Ø"/>
            </a:pPr>
            <a:r>
              <a:rPr lang="en-US" sz="2800" dirty="0" smtClean="0">
                <a:solidFill>
                  <a:srgbClr val="0070C0"/>
                </a:solidFill>
              </a:rPr>
              <a:t>You may have to summarize the whole lot of correspondence on a particular issue &amp; submit a report of it to some higher authority.</a:t>
            </a:r>
            <a:endParaRPr lang="en-US" sz="2400" dirty="0">
              <a:solidFill>
                <a:srgbClr val="0070C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a:bodyPr>
          <a:lstStyle/>
          <a:p>
            <a:pPr algn="l">
              <a:lnSpc>
                <a:spcPct val="150000"/>
              </a:lnSpc>
              <a:buFont typeface="Wingdings" pitchFamily="2" charset="2"/>
              <a:buChar char="Ø"/>
            </a:pPr>
            <a:r>
              <a:rPr lang="en-US" sz="2800" dirty="0" smtClean="0">
                <a:solidFill>
                  <a:srgbClr val="0070C0"/>
                </a:solidFill>
              </a:rPr>
              <a:t>This skill of summarizing is useful for you in your studies at the post-graduate level when you have to refer to a number of articles/books on a particular topic.</a:t>
            </a:r>
          </a:p>
          <a:p>
            <a:pPr algn="l">
              <a:lnSpc>
                <a:spcPct val="150000"/>
              </a:lnSpc>
              <a:buFont typeface="Wingdings" pitchFamily="2" charset="2"/>
              <a:buChar char="Ø"/>
            </a:pPr>
            <a:r>
              <a:rPr lang="en-US" sz="2800" dirty="0" smtClean="0">
                <a:solidFill>
                  <a:srgbClr val="0070C0"/>
                </a:solidFill>
              </a:rPr>
              <a:t>Writing down a gist of what you read/what you discuss with others involves the technique of summarizing.</a:t>
            </a:r>
          </a:p>
          <a:p>
            <a:pPr algn="l">
              <a:lnSpc>
                <a:spcPct val="150000"/>
              </a:lnSpc>
              <a:buFont typeface="Wingdings" pitchFamily="2" charset="2"/>
              <a:buChar char="Ø"/>
            </a:pPr>
            <a:r>
              <a:rPr lang="en-US" sz="2800" dirty="0" smtClean="0">
                <a:solidFill>
                  <a:srgbClr val="0070C0"/>
                </a:solidFill>
              </a:rPr>
              <a:t>In this unit, you are going to learn this technique which is going to be very useful to you in your higher studies &amp; also in your career.</a:t>
            </a:r>
            <a:endParaRPr lang="en-US" sz="2400" dirty="0">
              <a:solidFill>
                <a:srgbClr val="0070C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lnSpcReduction="10000"/>
          </a:bodyPr>
          <a:lstStyle/>
          <a:p>
            <a:pPr algn="l">
              <a:lnSpc>
                <a:spcPct val="150000"/>
              </a:lnSpc>
            </a:pPr>
            <a:r>
              <a:rPr lang="en-US" b="1" dirty="0" smtClean="0">
                <a:solidFill>
                  <a:srgbClr val="C00000"/>
                </a:solidFill>
              </a:rPr>
              <a:t>How To Summarize ?</a:t>
            </a:r>
          </a:p>
          <a:p>
            <a:pPr marL="514350" indent="-514350" algn="l">
              <a:lnSpc>
                <a:spcPct val="150000"/>
              </a:lnSpc>
              <a:buAutoNum type="arabicParenR"/>
            </a:pPr>
            <a:r>
              <a:rPr lang="en-US" sz="2800" dirty="0" smtClean="0">
                <a:solidFill>
                  <a:srgbClr val="0070C0"/>
                </a:solidFill>
              </a:rPr>
              <a:t>Read the passage given for summarizing carefully &amp; while reading underline the important points.</a:t>
            </a:r>
          </a:p>
          <a:p>
            <a:pPr marL="514350" indent="-514350" algn="l">
              <a:lnSpc>
                <a:spcPct val="150000"/>
              </a:lnSpc>
              <a:buAutoNum type="arabicParenR"/>
            </a:pPr>
            <a:r>
              <a:rPr lang="en-US" sz="2800" dirty="0" smtClean="0">
                <a:solidFill>
                  <a:srgbClr val="0070C0"/>
                </a:solidFill>
              </a:rPr>
              <a:t>Make notes of the main ideas from the passage. These notes can be short phrases as points used for writing a summary.</a:t>
            </a:r>
          </a:p>
          <a:p>
            <a:pPr marL="514350" indent="-514350" algn="l">
              <a:lnSpc>
                <a:spcPct val="150000"/>
              </a:lnSpc>
              <a:buAutoNum type="arabicParenR"/>
            </a:pPr>
            <a:r>
              <a:rPr lang="en-US" sz="2800" dirty="0" smtClean="0">
                <a:solidFill>
                  <a:srgbClr val="0070C0"/>
                </a:solidFill>
              </a:rPr>
              <a:t>Use your own language, simple &amp; to the point. Do not repeat sentences from the passage.</a:t>
            </a:r>
          </a:p>
          <a:p>
            <a:pPr marL="514350" indent="-514350" algn="l">
              <a:lnSpc>
                <a:spcPct val="150000"/>
              </a:lnSpc>
              <a:buAutoNum type="arabicParenR"/>
            </a:pPr>
            <a:r>
              <a:rPr lang="en-US" sz="2800" dirty="0" smtClean="0">
                <a:solidFill>
                  <a:srgbClr val="0070C0"/>
                </a:solidFill>
              </a:rPr>
              <a:t>Do not comment/add any information which is not a part of the passage.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514350" indent="-514350" algn="l">
              <a:lnSpc>
                <a:spcPct val="150000"/>
              </a:lnSpc>
              <a:buAutoNum type="arabicParenR" startAt="6"/>
            </a:pPr>
            <a:r>
              <a:rPr lang="en-US" sz="2800" dirty="0" smtClean="0">
                <a:solidFill>
                  <a:srgbClr val="0070C0"/>
                </a:solidFill>
              </a:rPr>
              <a:t>When you begin to write the summary, see that all the important points are covered in your summary.</a:t>
            </a:r>
          </a:p>
          <a:p>
            <a:pPr marL="514350" indent="-514350" algn="l">
              <a:lnSpc>
                <a:spcPct val="150000"/>
              </a:lnSpc>
              <a:buAutoNum type="arabicParenR" startAt="6"/>
            </a:pPr>
            <a:r>
              <a:rPr lang="en-US" sz="2800" dirty="0" smtClean="0">
                <a:solidFill>
                  <a:srgbClr val="0070C0"/>
                </a:solidFill>
              </a:rPr>
              <a:t>Summary should be written in a simple language, easy to follow.</a:t>
            </a:r>
          </a:p>
          <a:p>
            <a:pPr marL="514350" indent="-514350" algn="l">
              <a:lnSpc>
                <a:spcPct val="150000"/>
              </a:lnSpc>
              <a:buAutoNum type="arabicParenR" startAt="6"/>
            </a:pPr>
            <a:r>
              <a:rPr lang="en-US" sz="2800" dirty="0" smtClean="0">
                <a:solidFill>
                  <a:srgbClr val="0070C0"/>
                </a:solidFill>
              </a:rPr>
              <a:t>In writing a summary, avoid rhetorical questions, exclamations &amp; direct narration.</a:t>
            </a:r>
          </a:p>
          <a:p>
            <a:pPr marL="514350" indent="-514350" algn="l">
              <a:lnSpc>
                <a:spcPct val="150000"/>
              </a:lnSpc>
              <a:buAutoNum type="arabicParenR" startAt="6"/>
            </a:pPr>
            <a:r>
              <a:rPr lang="en-US" sz="2800" dirty="0" smtClean="0">
                <a:solidFill>
                  <a:srgbClr val="0070C0"/>
                </a:solidFill>
              </a:rPr>
              <a:t>If in the passage there is direct narration &amp; it appears to make an important point, then report it very precisely.</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514350" indent="-514350" algn="l">
              <a:lnSpc>
                <a:spcPct val="150000"/>
              </a:lnSpc>
              <a:buAutoNum type="arabicParenR" startAt="10"/>
            </a:pPr>
            <a:r>
              <a:rPr lang="en-US" sz="2800" dirty="0" smtClean="0">
                <a:solidFill>
                  <a:srgbClr val="0070C0"/>
                </a:solidFill>
              </a:rPr>
              <a:t>Sometimes, in the passage given, there may be digressions marked by phrases like ‘incidentally’, ‘by the way’. Avoid what is added by these phrases.</a:t>
            </a:r>
          </a:p>
          <a:p>
            <a:pPr marL="514350" indent="-514350" algn="l">
              <a:lnSpc>
                <a:spcPct val="150000"/>
              </a:lnSpc>
              <a:buAutoNum type="arabicParenR" startAt="10"/>
            </a:pPr>
            <a:r>
              <a:rPr lang="en-US" sz="2800" dirty="0" smtClean="0">
                <a:solidFill>
                  <a:srgbClr val="0070C0"/>
                </a:solidFill>
              </a:rPr>
              <a:t>A given passage may have very longish, complex sentences. If there is an important point in them, make them simple &amp; brief.</a:t>
            </a:r>
          </a:p>
          <a:p>
            <a:pPr marL="514350" indent="-514350" algn="l">
              <a:lnSpc>
                <a:spcPct val="150000"/>
              </a:lnSpc>
            </a:pPr>
            <a:r>
              <a:rPr lang="en-US" sz="2800" b="1" dirty="0" smtClean="0">
                <a:solidFill>
                  <a:srgbClr val="C00000"/>
                </a:solidFill>
              </a:rPr>
              <a:t>How To Condense Clauses &amp; Phrases ?</a:t>
            </a:r>
          </a:p>
          <a:p>
            <a:pPr marL="514350" indent="-514350" algn="l">
              <a:lnSpc>
                <a:spcPct val="150000"/>
              </a:lnSpc>
              <a:buFont typeface="Wingdings" pitchFamily="2" charset="2"/>
              <a:buChar char="§"/>
            </a:pPr>
            <a:r>
              <a:rPr lang="en-US" sz="2800" dirty="0" smtClean="0">
                <a:solidFill>
                  <a:srgbClr val="0070C0"/>
                </a:solidFill>
              </a:rPr>
              <a:t>Sometimes you come across unnessarily longish phrases &amp; clauses in the passage given for summarizing &amp; phrases make an important point.</a:t>
            </a:r>
          </a:p>
          <a:p>
            <a:pPr marL="514350" indent="-514350" algn="l">
              <a:lnSpc>
                <a:spcPct val="150000"/>
              </a:lnSpc>
            </a:pPr>
            <a:endParaRPr lang="en-US" sz="2800" dirty="0">
              <a:solidFill>
                <a:srgbClr val="0070C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514350" indent="-514350" algn="l">
              <a:lnSpc>
                <a:spcPct val="150000"/>
              </a:lnSpc>
              <a:buFont typeface="Wingdings" pitchFamily="2" charset="2"/>
              <a:buChar char="§"/>
            </a:pPr>
            <a:r>
              <a:rPr lang="en-US" sz="2800" dirty="0" smtClean="0">
                <a:solidFill>
                  <a:srgbClr val="0070C0"/>
                </a:solidFill>
              </a:rPr>
              <a:t>You can reduce a clause to a phrase &amp; a phrase to just one word.</a:t>
            </a:r>
          </a:p>
          <a:p>
            <a:pPr marL="514350" indent="-514350" algn="l">
              <a:lnSpc>
                <a:spcPct val="150000"/>
              </a:lnSpc>
            </a:pPr>
            <a:endParaRPr lang="en-US" sz="2800" dirty="0" smtClean="0">
              <a:solidFill>
                <a:srgbClr val="0070C0"/>
              </a:solidFill>
            </a:endParaRPr>
          </a:p>
          <a:p>
            <a:pPr marL="514350" indent="-514350" algn="l">
              <a:lnSpc>
                <a:spcPct val="150000"/>
              </a:lnSpc>
            </a:pPr>
            <a:r>
              <a:rPr lang="en-US" sz="2800" dirty="0" smtClean="0">
                <a:solidFill>
                  <a:schemeClr val="tx1"/>
                </a:solidFill>
              </a:rPr>
              <a:t>Examples –</a:t>
            </a:r>
          </a:p>
          <a:p>
            <a:pPr marL="514350" indent="-514350" algn="l">
              <a:lnSpc>
                <a:spcPct val="150000"/>
              </a:lnSpc>
              <a:buAutoNum type="alphaLcParenR"/>
            </a:pPr>
            <a:r>
              <a:rPr lang="en-US" sz="2800" dirty="0" smtClean="0">
                <a:solidFill>
                  <a:schemeClr val="accent2"/>
                </a:solidFill>
              </a:rPr>
              <a:t>Replace a Clause by a Phrase :</a:t>
            </a:r>
          </a:p>
          <a:p>
            <a:pPr marL="514350" indent="-514350" algn="l">
              <a:lnSpc>
                <a:spcPct val="150000"/>
              </a:lnSpc>
            </a:pPr>
            <a:r>
              <a:rPr lang="en-US" sz="2800" dirty="0" smtClean="0">
                <a:solidFill>
                  <a:srgbClr val="0070C0"/>
                </a:solidFill>
              </a:rPr>
              <a:t>	If a driver has to make use of a mobile phone while driving, he must stop the car.</a:t>
            </a:r>
          </a:p>
          <a:p>
            <a:pPr marL="514350" indent="-514350" algn="l">
              <a:lnSpc>
                <a:spcPct val="150000"/>
              </a:lnSpc>
            </a:pPr>
            <a:r>
              <a:rPr lang="en-US" sz="2800" dirty="0" smtClean="0">
                <a:solidFill>
                  <a:srgbClr val="0070C0"/>
                </a:solidFill>
              </a:rPr>
              <a:t>	A driver must stop the car for using his mobile phone.</a:t>
            </a:r>
          </a:p>
          <a:p>
            <a:pPr marL="514350" indent="-514350" algn="l">
              <a:lnSpc>
                <a:spcPct val="150000"/>
              </a:lnSpc>
            </a:pPr>
            <a:endParaRPr lang="en-US" sz="2800" dirty="0">
              <a:solidFill>
                <a:srgbClr val="0070C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514350" indent="-514350" algn="l">
              <a:lnSpc>
                <a:spcPct val="150000"/>
              </a:lnSpc>
              <a:buAutoNum type="alphaLcParenR" startAt="2"/>
            </a:pPr>
            <a:r>
              <a:rPr lang="en-US" sz="2800" dirty="0" smtClean="0">
                <a:solidFill>
                  <a:schemeClr val="accent2"/>
                </a:solidFill>
              </a:rPr>
              <a:t>Replace a Phrase by one Word :</a:t>
            </a:r>
          </a:p>
          <a:p>
            <a:pPr marL="514350" indent="-514350" algn="l">
              <a:lnSpc>
                <a:spcPct val="150000"/>
              </a:lnSpc>
            </a:pPr>
            <a:r>
              <a:rPr lang="en-US" sz="2800" dirty="0" smtClean="0">
                <a:solidFill>
                  <a:srgbClr val="0070C0"/>
                </a:solidFill>
              </a:rPr>
              <a:t>	Voting has increased to a considerable degree.</a:t>
            </a:r>
          </a:p>
          <a:p>
            <a:pPr marL="514350" indent="-514350" algn="l">
              <a:lnSpc>
                <a:spcPct val="150000"/>
              </a:lnSpc>
            </a:pPr>
            <a:r>
              <a:rPr lang="en-US" sz="2800" dirty="0" smtClean="0">
                <a:solidFill>
                  <a:srgbClr val="0070C0"/>
                </a:solidFill>
              </a:rPr>
              <a:t>	Voting has considerably increased.</a:t>
            </a:r>
          </a:p>
          <a:p>
            <a:pPr marL="514350" indent="-514350" algn="l">
              <a:lnSpc>
                <a:spcPct val="150000"/>
              </a:lnSpc>
            </a:pPr>
            <a:endParaRPr lang="en-US" sz="2800" dirty="0" smtClean="0">
              <a:solidFill>
                <a:srgbClr val="0070C0"/>
              </a:solidFill>
            </a:endParaRPr>
          </a:p>
          <a:p>
            <a:pPr marL="514350" indent="-514350" algn="l">
              <a:lnSpc>
                <a:spcPct val="150000"/>
              </a:lnSpc>
              <a:buAutoNum type="alphaLcParenR" startAt="3"/>
            </a:pPr>
            <a:r>
              <a:rPr lang="en-US" sz="2800" dirty="0" smtClean="0">
                <a:solidFill>
                  <a:schemeClr val="accent2"/>
                </a:solidFill>
              </a:rPr>
              <a:t>One Word for a Group of Words :</a:t>
            </a:r>
          </a:p>
          <a:p>
            <a:pPr marL="514350" indent="-514350" algn="l">
              <a:lnSpc>
                <a:spcPct val="150000"/>
              </a:lnSpc>
            </a:pPr>
            <a:r>
              <a:rPr lang="en-US" sz="2800" dirty="0" smtClean="0">
                <a:solidFill>
                  <a:srgbClr val="0070C0"/>
                </a:solidFill>
              </a:rPr>
              <a:t>	 The prince who had wrongly seized the throne became unpopular.</a:t>
            </a:r>
          </a:p>
          <a:p>
            <a:pPr marL="514350" indent="-514350" algn="l">
              <a:lnSpc>
                <a:spcPct val="150000"/>
              </a:lnSpc>
            </a:pPr>
            <a:r>
              <a:rPr lang="en-US" sz="2800" dirty="0" smtClean="0">
                <a:solidFill>
                  <a:srgbClr val="0070C0"/>
                </a:solidFill>
              </a:rPr>
              <a:t>	The usurper prince became unpopular.</a:t>
            </a:r>
          </a:p>
          <a:p>
            <a:pPr marL="514350" indent="-514350" algn="l">
              <a:lnSpc>
                <a:spcPct val="150000"/>
              </a:lnSpc>
            </a:pPr>
            <a:r>
              <a:rPr lang="en-US" sz="2800" dirty="0" smtClean="0">
                <a:solidFill>
                  <a:srgbClr val="0070C0"/>
                </a:solidFill>
              </a:rPr>
              <a:t>	</a:t>
            </a:r>
            <a:endParaRPr lang="en-US" sz="2800" dirty="0">
              <a:solidFill>
                <a:srgbClr val="0070C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563</TotalTime>
  <Words>877</Words>
  <Application>Microsoft Office PowerPoint</Application>
  <PresentationFormat>On-screen Show (4:3)</PresentationFormat>
  <Paragraphs>131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Admin</cp:lastModifiedBy>
  <cp:revision>167</cp:revision>
  <dcterms:created xsi:type="dcterms:W3CDTF">2006-08-16T00:00:00Z</dcterms:created>
  <dcterms:modified xsi:type="dcterms:W3CDTF">2017-12-13T14:36:32Z</dcterms:modified>
</cp:coreProperties>
</file>