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9" d="100"/>
          <a:sy n="79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9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2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8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7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9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0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2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4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7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4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272600" y="3874199"/>
            <a:ext cx="5245769" cy="1876926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mr-IN" dirty="0" smtClean="0">
              <a:solidFill>
                <a:srgbClr val="CC0099"/>
              </a:solidFill>
            </a:endParaRPr>
          </a:p>
          <a:p>
            <a:r>
              <a:rPr lang="mr-IN" dirty="0" smtClean="0">
                <a:solidFill>
                  <a:srgbClr val="CC0099"/>
                </a:solidFill>
              </a:rPr>
              <a:t>डॉ. इला जोगी</a:t>
            </a:r>
            <a:endParaRPr lang="en-US" dirty="0" smtClean="0">
              <a:solidFill>
                <a:srgbClr val="CC0099"/>
              </a:solidFill>
            </a:endParaRPr>
          </a:p>
          <a:p>
            <a:r>
              <a:rPr lang="mr-IN" dirty="0" smtClean="0">
                <a:solidFill>
                  <a:srgbClr val="CC0099"/>
                </a:solidFill>
              </a:rPr>
              <a:t>गृहशास्त्र </a:t>
            </a:r>
            <a:r>
              <a:rPr lang="mr-IN" dirty="0">
                <a:solidFill>
                  <a:srgbClr val="CC0099"/>
                </a:solidFill>
              </a:rPr>
              <a:t>विभागप्रमुख</a:t>
            </a:r>
            <a:endParaRPr lang="mr-IN" dirty="0" smtClean="0">
              <a:solidFill>
                <a:srgbClr val="CC0099"/>
              </a:solidFill>
            </a:endParaRPr>
          </a:p>
          <a:p>
            <a:r>
              <a:rPr lang="mr-IN" dirty="0" smtClean="0">
                <a:solidFill>
                  <a:srgbClr val="CC0099"/>
                </a:solidFill>
              </a:rPr>
              <a:t>महिला महाविद्यालय, कराड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77716" y="1094899"/>
            <a:ext cx="6906126" cy="218974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mr-IN" sz="4800" b="1" dirty="0">
                <a:solidFill>
                  <a:srgbClr val="0070C0"/>
                </a:solidFill>
              </a:rPr>
              <a:t>अन्नसंरक्षण </a:t>
            </a:r>
            <a:r>
              <a:rPr lang="mr-IN" sz="4800" b="1" dirty="0" smtClean="0">
                <a:solidFill>
                  <a:srgbClr val="0070C0"/>
                </a:solidFill>
              </a:rPr>
              <a:t/>
            </a:r>
            <a:br>
              <a:rPr lang="mr-IN" sz="4800" b="1" dirty="0" smtClean="0">
                <a:solidFill>
                  <a:srgbClr val="0070C0"/>
                </a:solidFill>
              </a:rPr>
            </a:br>
            <a:r>
              <a:rPr lang="en-US" sz="4800" b="1" dirty="0">
                <a:solidFill>
                  <a:srgbClr val="0070C0"/>
                </a:solidFill>
              </a:rPr>
              <a:t/>
            </a:r>
            <a:br>
              <a:rPr lang="en-US" sz="4800" b="1" dirty="0">
                <a:solidFill>
                  <a:srgbClr val="0070C0"/>
                </a:solidFill>
              </a:rPr>
            </a:br>
            <a:r>
              <a:rPr lang="mr-IN" sz="4800" b="1" dirty="0">
                <a:solidFill>
                  <a:srgbClr val="0070C0"/>
                </a:solidFill>
              </a:rPr>
              <a:t>व्याख्या आणि संकल्पना</a:t>
            </a:r>
            <a:endParaRPr lang="en-US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0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व्याख्या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mr-IN" dirty="0" smtClean="0"/>
              <a:t>अन्न खराब होण्याची क्रिया अणुजीवाणू मुळे होऊ नये म्हणून  जीवाणूंच्या वाढीला प्रतिबंध करून त्यांचा नाश होईल अशी परिस्थिती किंवा वातावरण निर्माण करणे म्हणजे अन्नसंरक्षण होय .</a:t>
            </a:r>
          </a:p>
          <a:p>
            <a:r>
              <a:rPr lang="mr-IN" dirty="0" smtClean="0"/>
              <a:t>योग्य वातावरणाची निर्मिती करून अन्नपदार्थात जीवाणूंची वाढ न होऊ देता ते दिर्घकाळ टिकवून ठेवणे म्हणजे अन्न संरक्षण होय .</a:t>
            </a:r>
          </a:p>
          <a:p>
            <a:r>
              <a:rPr lang="mr-IN" dirty="0" smtClean="0"/>
              <a:t>खाद्य पदार्थाचा रंग,वास,चव,पोत यात बदल होणार नाही तसेच त्यातील पोषक घटक तसेच राहतील यासाठी उष्णता ओलावा व सूक्ष्म जीवाणूच्या क्रियेला नियंत्रित करून खाद्य पदार्थाचा गुणधर्मानुसार जास्तीतजास्त काळाकरिता सुरक्षित साठवणे म्हणजे अन्न संरक्षण होय.</a:t>
            </a:r>
          </a:p>
          <a:p>
            <a:r>
              <a:rPr lang="mr-IN" dirty="0" smtClean="0"/>
              <a:t>अन्नसंरक्षण ही अशीप्रक्रिया आहे की ज्याद्वारे खाद्यपदार्थ त्यातील गुणवत्ता किंवा पौष्टिकता कमी न होता दिर्घकाळ पर्यंत संग्रहित करून ठेवली जातात.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3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अन्नसंरक्षणाची उदिष्टे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7537"/>
            <a:ext cx="9364579" cy="4829426"/>
          </a:xfrm>
          <a:ln>
            <a:solidFill>
              <a:srgbClr val="00B0F0"/>
            </a:solidFill>
          </a:ln>
        </p:spPr>
        <p:txBody>
          <a:bodyPr>
            <a:normAutofit fontScale="92500" lnSpcReduction="20000"/>
          </a:bodyPr>
          <a:lstStyle/>
          <a:p>
            <a:endParaRPr lang="mr-IN" dirty="0" smtClean="0"/>
          </a:p>
          <a:p>
            <a:r>
              <a:rPr lang="mr-IN" dirty="0" smtClean="0"/>
              <a:t>1)खाद्यपदार्थ </a:t>
            </a:r>
            <a:r>
              <a:rPr lang="mr-IN" dirty="0" smtClean="0"/>
              <a:t>दिर्घकाळ टिकविणे </a:t>
            </a:r>
          </a:p>
          <a:p>
            <a:r>
              <a:rPr lang="mr-IN" dirty="0" smtClean="0"/>
              <a:t>२)खाद्यपदार्थाचे वहन सुलभ होणे</a:t>
            </a:r>
          </a:p>
          <a:p>
            <a:r>
              <a:rPr lang="mr-IN" dirty="0" smtClean="0"/>
              <a:t>३)</a:t>
            </a:r>
            <a:r>
              <a:rPr lang="mr-IN" dirty="0"/>
              <a:t> खाद्यपदार्थ </a:t>
            </a:r>
            <a:r>
              <a:rPr lang="mr-IN" dirty="0" smtClean="0"/>
              <a:t>वाया जाऊ न देणे </a:t>
            </a:r>
          </a:p>
          <a:p>
            <a:r>
              <a:rPr lang="mr-IN" dirty="0" smtClean="0"/>
              <a:t>४)चव वर्षभर उपभोगता येणे </a:t>
            </a:r>
          </a:p>
          <a:p>
            <a:r>
              <a:rPr lang="mr-IN" dirty="0" smtClean="0"/>
              <a:t>5)एकाच पदार्था पासून वेगवेगळ्या चवीचे पदार्थ तयार करणे </a:t>
            </a:r>
          </a:p>
          <a:p>
            <a:r>
              <a:rPr lang="mr-IN" dirty="0" smtClean="0"/>
              <a:t>६)कमी जागेत अधिक खाद्यान्न संग्रहित करणे </a:t>
            </a:r>
          </a:p>
          <a:p>
            <a:r>
              <a:rPr lang="mr-IN" dirty="0" smtClean="0"/>
              <a:t>७)</a:t>
            </a:r>
            <a:r>
              <a:rPr lang="mr-IN" dirty="0"/>
              <a:t> </a:t>
            </a:r>
            <a:r>
              <a:rPr lang="mr-IN" dirty="0" smtClean="0"/>
              <a:t>खाद्यपदार्थाचा पूर्णपणे उपयोग करणे</a:t>
            </a:r>
          </a:p>
          <a:p>
            <a:r>
              <a:rPr lang="mr-IN" dirty="0" smtClean="0"/>
              <a:t>८)परकीय चलन मिळणे </a:t>
            </a:r>
          </a:p>
          <a:p>
            <a:r>
              <a:rPr lang="mr-IN" dirty="0" smtClean="0"/>
              <a:t>९)पोषण दर्जा वाढवणे   </a:t>
            </a:r>
            <a:endParaRPr lang="mr-IN" dirty="0"/>
          </a:p>
          <a:p>
            <a:r>
              <a:rPr lang="mr-IN" dirty="0" smtClean="0"/>
              <a:t>१०)कुपोषणावर मात करण्याकरिता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453" y="365126"/>
            <a:ext cx="5799222" cy="104257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mr-IN" sz="2800" dirty="0" smtClean="0"/>
              <a:t>   अन्न </a:t>
            </a:r>
            <a:r>
              <a:rPr lang="mr-IN" sz="2800" dirty="0" smtClean="0"/>
              <a:t>संरक्षणाची तत्वे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016" y="1825625"/>
            <a:ext cx="8365958" cy="4351338"/>
          </a:xfrm>
          <a:ln>
            <a:solidFill>
              <a:srgbClr val="00B0F0"/>
            </a:solidFill>
          </a:ln>
        </p:spPr>
        <p:txBody>
          <a:bodyPr/>
          <a:lstStyle/>
          <a:p>
            <a:endParaRPr lang="mr-IN" dirty="0" smtClean="0"/>
          </a:p>
          <a:p>
            <a:endParaRPr lang="mr-IN" dirty="0"/>
          </a:p>
          <a:p>
            <a:r>
              <a:rPr lang="mr-IN" dirty="0" smtClean="0"/>
              <a:t>1 </a:t>
            </a:r>
            <a:r>
              <a:rPr lang="mr-IN" dirty="0" smtClean="0"/>
              <a:t>जीवाणूंच्या वाढीची गती मंद करणे </a:t>
            </a:r>
          </a:p>
          <a:p>
            <a:r>
              <a:rPr lang="mr-IN" dirty="0" smtClean="0"/>
              <a:t>२ सुक्ष्म जीवाणूंना काढून टाकणे</a:t>
            </a:r>
          </a:p>
          <a:p>
            <a:r>
              <a:rPr lang="mr-IN" dirty="0" smtClean="0"/>
              <a:t>३ </a:t>
            </a:r>
            <a:r>
              <a:rPr lang="mr-IN" dirty="0"/>
              <a:t>सुक्ष्म </a:t>
            </a:r>
            <a:r>
              <a:rPr lang="mr-IN" dirty="0" smtClean="0"/>
              <a:t>जीवाणूंच्या वाढीला प्रतिबंध घालणे </a:t>
            </a:r>
          </a:p>
          <a:p>
            <a:r>
              <a:rPr lang="mr-IN" dirty="0" smtClean="0"/>
              <a:t>४ </a:t>
            </a:r>
            <a:r>
              <a:rPr lang="mr-IN" dirty="0"/>
              <a:t>सुक्ष्म </a:t>
            </a:r>
            <a:r>
              <a:rPr lang="mr-IN" dirty="0" smtClean="0"/>
              <a:t>जीवाणूंचा नाश करणे </a:t>
            </a:r>
          </a:p>
          <a:p>
            <a:r>
              <a:rPr lang="mr-IN" dirty="0" smtClean="0"/>
              <a:t>5 खादयपदार्थातील नैसर्गिक प्रक्रियेची</a:t>
            </a:r>
            <a:r>
              <a:rPr lang="mr-IN" dirty="0"/>
              <a:t> गती </a:t>
            </a:r>
            <a:r>
              <a:rPr lang="mr-IN" dirty="0" smtClean="0"/>
              <a:t>कमी </a:t>
            </a:r>
            <a:r>
              <a:rPr lang="mr-IN" dirty="0"/>
              <a:t>करणे</a:t>
            </a:r>
            <a:r>
              <a:rPr lang="mr-IN" dirty="0" smtClean="0"/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2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2800" b="1" dirty="0" smtClean="0"/>
              <a:t>          सुक्ष्मजीवजंतूंच्या </a:t>
            </a:r>
            <a:r>
              <a:rPr lang="mr-IN" sz="2800" b="1" dirty="0" smtClean="0"/>
              <a:t>वाढीवर परिणाम करणारे घटक  </a:t>
            </a:r>
            <a:r>
              <a:rPr lang="mr-IN" sz="2800" b="1" dirty="0" smtClean="0"/>
              <a:t>  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736" y="1825625"/>
            <a:ext cx="7748337" cy="3516396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mr-IN" sz="4000" dirty="0" smtClean="0"/>
              <a:t>विशिष्ट उष्णतामान </a:t>
            </a:r>
          </a:p>
          <a:p>
            <a:r>
              <a:rPr lang="mr-IN" sz="4000" dirty="0" smtClean="0"/>
              <a:t>आद्रता </a:t>
            </a:r>
          </a:p>
          <a:p>
            <a:r>
              <a:rPr lang="mr-IN" sz="4000" dirty="0" smtClean="0"/>
              <a:t>पोषण माध्यम </a:t>
            </a:r>
          </a:p>
          <a:p>
            <a:r>
              <a:rPr lang="mr-IN" sz="4000" dirty="0" smtClean="0"/>
              <a:t>आम्ल अल्कली संह्तता (पी एच )</a:t>
            </a:r>
          </a:p>
          <a:p>
            <a:r>
              <a:rPr lang="mr-IN" sz="4000" dirty="0" smtClean="0"/>
              <a:t>प्राणवायू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2859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213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अन्नसंरक्षण   व्याख्या आणि संकल्पना</vt:lpstr>
      <vt:lpstr>व्याख्या</vt:lpstr>
      <vt:lpstr>अन्नसंरक्षणाची उदिष्टे</vt:lpstr>
      <vt:lpstr>   अन्न संरक्षणाची तत्वे </vt:lpstr>
      <vt:lpstr>          सुक्ष्मजीवजंतूंच्या वाढीवर परिणाम करणारे घटक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</cp:lastModifiedBy>
  <cp:revision>46</cp:revision>
  <dcterms:created xsi:type="dcterms:W3CDTF">2020-07-18T11:02:58Z</dcterms:created>
  <dcterms:modified xsi:type="dcterms:W3CDTF">2021-08-13T18:26:00Z</dcterms:modified>
</cp:coreProperties>
</file>