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3" r:id="rId3"/>
    <p:sldId id="261" r:id="rId4"/>
    <p:sldId id="262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9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2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8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7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9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3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0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27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8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4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79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7BE97-78DA-4400-88BC-B6D99610F1FD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89DB7-4296-45B7-9E26-2B721116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4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62" y="1736730"/>
            <a:ext cx="8159261" cy="1325563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mr-IN" b="1" dirty="0">
                <a:solidFill>
                  <a:srgbClr val="0070C0"/>
                </a:solidFill>
              </a:rPr>
              <a:t>अन्न </a:t>
            </a:r>
            <a:r>
              <a:rPr lang="mr-IN" b="1" dirty="0" smtClean="0">
                <a:solidFill>
                  <a:srgbClr val="0070C0"/>
                </a:solidFill>
              </a:rPr>
              <a:t>सुरक्षेच्या </a:t>
            </a:r>
            <a:r>
              <a:rPr lang="mr-IN" b="1" dirty="0">
                <a:solidFill>
                  <a:srgbClr val="0070C0"/>
                </a:solidFill>
              </a:rPr>
              <a:t>महत्वाच्या संज्ञा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06685"/>
            <a:ext cx="10515600" cy="16702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mr-IN" sz="2400" b="1" dirty="0" smtClean="0">
                <a:solidFill>
                  <a:srgbClr val="FF0000"/>
                </a:solidFill>
              </a:rPr>
              <a:t>डॉ. इला जोगी</a:t>
            </a:r>
          </a:p>
          <a:p>
            <a:pPr marL="0" indent="0" algn="ctr">
              <a:buNone/>
            </a:pPr>
            <a:r>
              <a:rPr lang="mr-IN" sz="2400" b="1" dirty="0" smtClean="0">
                <a:solidFill>
                  <a:srgbClr val="FF0000"/>
                </a:solidFill>
              </a:rPr>
              <a:t>गृहशास्त्र </a:t>
            </a:r>
            <a:r>
              <a:rPr lang="mr-IN" sz="2400" b="1" dirty="0">
                <a:solidFill>
                  <a:srgbClr val="FF0000"/>
                </a:solidFill>
              </a:rPr>
              <a:t>विभाग प्रमुख</a:t>
            </a:r>
          </a:p>
          <a:p>
            <a:pPr marL="0" indent="0" algn="ctr">
              <a:buNone/>
            </a:pPr>
            <a:r>
              <a:rPr lang="mr-IN" sz="2400" b="1" dirty="0" smtClean="0">
                <a:solidFill>
                  <a:srgbClr val="FF0000"/>
                </a:solidFill>
              </a:rPr>
              <a:t>महिला महाविद्यालय. कराड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34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408" y="474571"/>
            <a:ext cx="10530839" cy="1233488"/>
          </a:xfrm>
        </p:spPr>
        <p:txBody>
          <a:bodyPr>
            <a:normAutofit/>
          </a:bodyPr>
          <a:lstStyle/>
          <a:p>
            <a:r>
              <a:rPr lang="mr-IN" sz="3200" dirty="0" smtClean="0"/>
              <a:t>अन्न सुरक्षेच्या महत्वाच्या संज्ञा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8688"/>
            <a:ext cx="10515600" cy="4351338"/>
          </a:xfr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arenR"/>
            </a:pPr>
            <a:r>
              <a:rPr lang="mr-IN" dirty="0" smtClean="0"/>
              <a:t>अन्न(</a:t>
            </a:r>
            <a:r>
              <a:rPr lang="en-US" dirty="0" smtClean="0"/>
              <a:t>Food)</a:t>
            </a:r>
            <a:r>
              <a:rPr lang="mr-IN" dirty="0" smtClean="0"/>
              <a:t> जे अन्नपदार्थ किंवा त्यातील घटक मानवी शरीराचे पोषण करतात त्याला अन्न असे म्हणतात.</a:t>
            </a:r>
            <a:r>
              <a:rPr lang="en-US" dirty="0" smtClean="0"/>
              <a:t> </a:t>
            </a:r>
            <a:r>
              <a:rPr lang="mr-IN" dirty="0" smtClean="0"/>
              <a:t>खाण्या योग्य कोणताही पदार्थ ज्याणे शरीराचे उधर भरण होते त्याला</a:t>
            </a:r>
            <a:r>
              <a:rPr lang="en-US" dirty="0" smtClean="0"/>
              <a:t> </a:t>
            </a:r>
            <a:r>
              <a:rPr lang="mr-IN" dirty="0" smtClean="0"/>
              <a:t>अन्न म्हणतात.ज्यामध्ये पाण्याचाही समावेश होतो.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mr-IN" dirty="0" smtClean="0"/>
              <a:t>संभाव्य धोकादायक अन्न(</a:t>
            </a:r>
            <a:r>
              <a:rPr lang="en-US" dirty="0" smtClean="0"/>
              <a:t>Potentially Hazardous Food) </a:t>
            </a:r>
            <a:r>
              <a:rPr lang="mr-IN" dirty="0" smtClean="0"/>
              <a:t>ज्या अन्नामुळे</a:t>
            </a:r>
            <a:r>
              <a:rPr lang="en-US" dirty="0" smtClean="0"/>
              <a:t> </a:t>
            </a:r>
            <a:r>
              <a:rPr lang="mr-IN" dirty="0" smtClean="0"/>
              <a:t>त्यातील केमिकल</a:t>
            </a:r>
            <a:r>
              <a:rPr lang="en-US" dirty="0" smtClean="0"/>
              <a:t> Hazard</a:t>
            </a:r>
            <a:r>
              <a:rPr lang="mr-IN" dirty="0" smtClean="0"/>
              <a:t> मुळे खाणाऱ्याला काही तरी धोका होऊ शकतो.</a:t>
            </a:r>
            <a:endParaRPr lang="en-US" dirty="0" smtClean="0"/>
          </a:p>
          <a:p>
            <a:pPr marL="514350" indent="-514350" algn="just">
              <a:buFont typeface="+mj-lt"/>
              <a:buAutoNum type="arabicParenR"/>
            </a:pPr>
            <a:r>
              <a:rPr lang="mr-IN" dirty="0" smtClean="0"/>
              <a:t>अन्नस्वच्छता(</a:t>
            </a:r>
            <a:r>
              <a:rPr lang="en-US" dirty="0" smtClean="0"/>
              <a:t>Food Hygiene)</a:t>
            </a:r>
            <a:r>
              <a:rPr lang="mr-IN" dirty="0" smtClean="0"/>
              <a:t> अन्नाच्या उत्पादना पासून ते अन्न ताटात येई पर्यंत ज्या वेगवेगळ्या प्रक्रीयेमुळे अन्न खराब होऊ शकते </a:t>
            </a:r>
            <a:r>
              <a:rPr lang="mr-IN" dirty="0"/>
              <a:t>त्या </a:t>
            </a:r>
            <a:r>
              <a:rPr lang="mr-IN" dirty="0" smtClean="0"/>
              <a:t>सर्व</a:t>
            </a:r>
            <a:r>
              <a:rPr lang="en-US" dirty="0" smtClean="0"/>
              <a:t> </a:t>
            </a:r>
            <a:r>
              <a:rPr lang="mr-IN" dirty="0" smtClean="0"/>
              <a:t>प्रक्रीयेमध्ये अन्नाची योग्य काळजी घेणे.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mr-IN" dirty="0" smtClean="0"/>
              <a:t>भेसळयुक्त अन्न(Adulterated Food ) अन्नात दुय्यम प्रतीचे किंवा अपायकारक अन्नपदार्थ जाणीवपूर्वक किंवा अजाणतेपणे मिसळणे</a:t>
            </a:r>
            <a:r>
              <a:rPr lang="mr-IN" dirty="0"/>
              <a:t> </a:t>
            </a:r>
            <a:r>
              <a:rPr lang="mr-IN" dirty="0" smtClean="0"/>
              <a:t>किंवा पोषकघटक अंशत:</a:t>
            </a:r>
            <a:r>
              <a:rPr lang="mr-IN" dirty="0"/>
              <a:t> </a:t>
            </a:r>
            <a:r>
              <a:rPr lang="mr-IN" dirty="0" smtClean="0"/>
              <a:t>किंवा संपूर्णत: काढून घेणे.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82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200" dirty="0"/>
              <a:t>अन्न </a:t>
            </a:r>
            <a:r>
              <a:rPr lang="mr-IN" sz="3200" dirty="0" smtClean="0"/>
              <a:t>सुरक्षेच्या </a:t>
            </a:r>
            <a:r>
              <a:rPr lang="mr-IN" sz="3200" dirty="0"/>
              <a:t>महत्वाच्या संज्ञा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 marL="514350" indent="-514350" algn="just">
              <a:buFont typeface="+mj-lt"/>
              <a:buAutoNum type="arabicParenR" startAt="5"/>
            </a:pPr>
            <a:r>
              <a:rPr lang="mr-IN" dirty="0" smtClean="0"/>
              <a:t>अन्न सुरक्षितता(Food Safety) अन्न हताळताना किंवा अन्न</a:t>
            </a:r>
            <a:r>
              <a:rPr lang="en-US" dirty="0" smtClean="0"/>
              <a:t> </a:t>
            </a:r>
            <a:r>
              <a:rPr lang="mr-IN" dirty="0" smtClean="0"/>
              <a:t>प्रक्रीयेदरम्यान वेगवेगळ्या प्रकारच्या धोक्यापासून अन्न सुरक्षित ठेवण्याच्या क्रिया.</a:t>
            </a:r>
            <a:endParaRPr lang="en-US" dirty="0" smtClean="0"/>
          </a:p>
          <a:p>
            <a:pPr marL="514350" indent="-514350" algn="just">
              <a:buFont typeface="+mj-lt"/>
              <a:buAutoNum type="arabicParenR" startAt="5"/>
            </a:pPr>
            <a:r>
              <a:rPr lang="mr-IN" dirty="0" smtClean="0"/>
              <a:t>अन्न सुरक्षा प्रणाली(Food Safety </a:t>
            </a:r>
            <a:r>
              <a:rPr lang="mr-IN" dirty="0"/>
              <a:t>System) अन्न हताळताना किंवा </a:t>
            </a:r>
            <a:r>
              <a:rPr lang="mr-IN" dirty="0" smtClean="0"/>
              <a:t>प्रक्रिया करताना प्रत्येक टप्यादरम्यान अन्न खराब होऊ नये म्हणून  घेतली  जाणारी</a:t>
            </a:r>
            <a:r>
              <a:rPr lang="mr-IN" dirty="0"/>
              <a:t> </a:t>
            </a:r>
            <a:r>
              <a:rPr lang="mr-IN" dirty="0" smtClean="0"/>
              <a:t>काळजी.</a:t>
            </a:r>
          </a:p>
          <a:p>
            <a:pPr marL="514350" indent="-514350" algn="just">
              <a:buFont typeface="+mj-lt"/>
              <a:buAutoNum type="arabicParenR" startAt="5"/>
            </a:pPr>
            <a:r>
              <a:rPr lang="mr-IN" dirty="0" smtClean="0"/>
              <a:t>जीवाणू(Bacteria)</a:t>
            </a:r>
            <a:r>
              <a:rPr lang="en-US" dirty="0" smtClean="0"/>
              <a:t> </a:t>
            </a:r>
            <a:r>
              <a:rPr lang="mr-IN" dirty="0" smtClean="0"/>
              <a:t>एकपेशीय सूक्ष्मजीव जे सहज डोळ्यांना दिसत नाहीत त्यांना जीवाणू म्हणतात.</a:t>
            </a:r>
          </a:p>
          <a:p>
            <a:pPr marL="514350" indent="-514350" algn="just">
              <a:buFont typeface="+mj-lt"/>
              <a:buAutoNum type="arabicParenR" startAt="5"/>
            </a:pPr>
            <a:r>
              <a:rPr lang="mr-IN" dirty="0" smtClean="0"/>
              <a:t>जैविक धोका(Biological Hazards)रोग निर्माण करणारे जंतू जर अन्नामध्ये असतील आणि अन्न दूषित करत असतील तर त्या पासून खाणाऱ्याला धोका उत्त्पन्न होऊ शकतो अशा अन्नाला होणारा धोका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5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arenR" startAt="9"/>
            </a:pPr>
            <a:r>
              <a:rPr lang="mr-IN" sz="2600" dirty="0" smtClean="0"/>
              <a:t>अन्नजन्य आजार(food Born illiness)खराब अन्नामुळे होणारे आजार ज्यामध्ये अन्नात शारीरिक किंवा बाहेरून </a:t>
            </a:r>
            <a:r>
              <a:rPr lang="mr-IN" sz="2600" dirty="0"/>
              <a:t>कांही पडल्यामुळे होणारे आजार </a:t>
            </a:r>
            <a:r>
              <a:rPr lang="mr-IN" sz="2600" dirty="0" smtClean="0"/>
              <a:t>हे जैविक असू शकत नाही.</a:t>
            </a:r>
          </a:p>
          <a:p>
            <a:pPr marL="514350" indent="-514350" algn="just">
              <a:buFont typeface="+mj-lt"/>
              <a:buAutoNum type="arabicParenR" startAt="9"/>
            </a:pPr>
            <a:r>
              <a:rPr lang="mr-IN" sz="2600" dirty="0" smtClean="0"/>
              <a:t>अन्नविषबाधा(food poisoning) अन्न विषयक पदार्थ, पेय यात जीवजंतूमुळे उत्पन्न झालेला विषारी पदार्थ </a:t>
            </a:r>
            <a:r>
              <a:rPr lang="mr-IN" sz="2600" dirty="0"/>
              <a:t>अगर रासायनिक विषारी </a:t>
            </a:r>
            <a:r>
              <a:rPr lang="mr-IN" sz="2600" dirty="0" smtClean="0"/>
              <a:t>पदार्थ असून ज्याच्या सेवनाने आतड्यात दाह,घशात जळजळणे पचनक्रिया बिघडते अशावेळी त्या अन्नपदार्थापसून अन्नविषबाधा झाली असे म्हणतात.</a:t>
            </a:r>
            <a:endParaRPr lang="en-US" sz="2600" dirty="0"/>
          </a:p>
          <a:p>
            <a:pPr marL="514350" indent="-514350" algn="just">
              <a:buFont typeface="+mj-lt"/>
              <a:buAutoNum type="arabicParenR" startAt="9"/>
            </a:pPr>
            <a:r>
              <a:rPr lang="mr-IN" sz="2600" dirty="0" smtClean="0"/>
              <a:t>अन्न </a:t>
            </a:r>
            <a:r>
              <a:rPr lang="mr-IN" sz="2600" dirty="0"/>
              <a:t>संपर्क </a:t>
            </a:r>
            <a:r>
              <a:rPr lang="mr-IN" sz="2600" dirty="0" smtClean="0"/>
              <a:t>पृष्ठभाग(food Contact surface)अन्नाचा </a:t>
            </a:r>
            <a:r>
              <a:rPr lang="mr-IN" sz="2600" dirty="0"/>
              <a:t>ज्या </a:t>
            </a:r>
            <a:r>
              <a:rPr lang="mr-IN" sz="2600" dirty="0" smtClean="0"/>
              <a:t>ज्या पृष्ठभागाशी संपर्क येतो त्या सर्व पृष्ठभागास अन्न </a:t>
            </a:r>
            <a:r>
              <a:rPr lang="mr-IN" sz="2600" dirty="0"/>
              <a:t>संपर्क </a:t>
            </a:r>
            <a:r>
              <a:rPr lang="mr-IN" sz="2600" dirty="0" smtClean="0"/>
              <a:t>पृष्ठभाग म्हणतात          </a:t>
            </a:r>
            <a:endParaRPr lang="en-US" sz="2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r-IN" sz="3200" dirty="0"/>
              <a:t>अन्न </a:t>
            </a:r>
            <a:r>
              <a:rPr lang="mr-IN" sz="3200" dirty="0" smtClean="0"/>
              <a:t>सुरक्षेच्या </a:t>
            </a:r>
            <a:r>
              <a:rPr lang="mr-IN" sz="3200" dirty="0"/>
              <a:t>महत्वाच्या संज्ञा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2153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arenR" startAt="12"/>
            </a:pPr>
            <a:r>
              <a:rPr lang="mr-IN" sz="2600" dirty="0" smtClean="0"/>
              <a:t>अन्न दुषित होणे(Food Contamination) नैसर्गिक व कृत्रिम प्रदुषित घटक आणि अनावश्यक सूक्ष्म जीवजंतूमुळे खाद्य पदार्थावर अनिष्ट परिणाम होऊन कालांतराने ते खराब होण्यास कारणीभूत असणारी परिस्थिती निर्माण होणे.</a:t>
            </a:r>
          </a:p>
          <a:p>
            <a:pPr marL="514350" indent="-514350" algn="just">
              <a:buFont typeface="+mj-lt"/>
              <a:buAutoNum type="arabicParenR" startAt="12"/>
            </a:pPr>
            <a:r>
              <a:rPr lang="mr-IN" sz="2600" dirty="0" smtClean="0"/>
              <a:t>अन्न तयार करणे(food Preparation) अन्न तयार करण्यापूर्वीच्या पूर्व</a:t>
            </a:r>
            <a:r>
              <a:rPr lang="mr-IN" sz="2600" dirty="0"/>
              <a:t> प्रक्रिया</a:t>
            </a:r>
            <a:r>
              <a:rPr lang="mr-IN" sz="2600" dirty="0" smtClean="0"/>
              <a:t> तसेच अन्न तयार करताना अन्नावर  केल्या जाणाऱ्या सर्व प्रक्रिया</a:t>
            </a:r>
          </a:p>
          <a:p>
            <a:pPr marL="514350" indent="-514350" algn="just">
              <a:buFont typeface="+mj-lt"/>
              <a:buAutoNum type="arabicParenR" startAt="12"/>
            </a:pPr>
            <a:r>
              <a:rPr lang="mr-IN" sz="2600" dirty="0" smtClean="0"/>
              <a:t>संसर्गजन्य आजार(communicable Diseases) एका व्यक्तीकडून दुसऱ्या व्यक्तीकडे संसर्गीत होणारे आजार.     </a:t>
            </a:r>
            <a:endParaRPr lang="en-US" sz="2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r-IN" sz="3200" dirty="0"/>
              <a:t>अन्न </a:t>
            </a:r>
            <a:r>
              <a:rPr lang="mr-IN" sz="3200" dirty="0" smtClean="0"/>
              <a:t>सुरक्षेच्या </a:t>
            </a:r>
            <a:r>
              <a:rPr lang="mr-IN" sz="3200" dirty="0"/>
              <a:t>महत्वाच्या संज्ञा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5957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4002"/>
            <a:ext cx="10515600" cy="435133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arenR" startAt="15"/>
            </a:pPr>
            <a:r>
              <a:rPr lang="mr-IN" sz="2600" dirty="0" smtClean="0"/>
              <a:t>रासायनिक धोका(Chemical Hazards)अन्नावर रासायनिक क्रिया होऊन त्यापासून होणारा धोका यामध्ये  विषद्रवे, धातू(हेवी मेटल्स) पारा </a:t>
            </a:r>
            <a:r>
              <a:rPr lang="mr-IN" sz="2600" dirty="0"/>
              <a:t>यांची क्रिया </a:t>
            </a:r>
            <a:r>
              <a:rPr lang="mr-IN" sz="2600" dirty="0" smtClean="0"/>
              <a:t>अन्नावर होऊन धोका निर्माण होणे.उदा.कलई न केलेली भांडी</a:t>
            </a:r>
          </a:p>
          <a:p>
            <a:pPr marL="514350" indent="-514350" algn="just">
              <a:buFont typeface="+mj-lt"/>
              <a:buAutoNum type="arabicParenR" startAt="15"/>
            </a:pPr>
            <a:r>
              <a:rPr lang="mr-IN" sz="2600" dirty="0" smtClean="0"/>
              <a:t>धोकादायक क्षेत्र(Danger Zone) ज्या तापमानाला सूक्ष्म जंतूची वाढ मोठ्या प्रमाणात होते त्याला धोकादायक क्षेत्र म्हणतात.</a:t>
            </a:r>
          </a:p>
          <a:p>
            <a:pPr marL="514350" indent="-514350" algn="just">
              <a:buFont typeface="+mj-lt"/>
              <a:buAutoNum type="arabicParenR" startAt="15"/>
            </a:pPr>
            <a:r>
              <a:rPr lang="mr-IN" sz="2600" dirty="0" smtClean="0"/>
              <a:t>विना धोकादायक अन्न(Non Hazardous Food)जे अन्न नेहमीच्या तापमानाला ९०दिवसापेक्षा जास्त काळ चांगले राहू शकते त्याला विना </a:t>
            </a:r>
            <a:r>
              <a:rPr lang="mr-IN" sz="2600" dirty="0"/>
              <a:t>धोकादायक अन्न म्हणतात.            </a:t>
            </a:r>
            <a:endParaRPr lang="en-US" sz="2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r-IN" sz="3200" dirty="0"/>
              <a:t>अन्न </a:t>
            </a:r>
            <a:r>
              <a:rPr lang="mr-IN" sz="3200" dirty="0" smtClean="0"/>
              <a:t>सुरक्षेच्या </a:t>
            </a:r>
            <a:r>
              <a:rPr lang="mr-IN" sz="3200" dirty="0"/>
              <a:t>महत्वाच्या संज्ञा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1646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arenR" startAt="18"/>
            </a:pPr>
            <a:r>
              <a:rPr lang="mr-IN" dirty="0" smtClean="0"/>
              <a:t>आवेष्ट्न(packaging)पदार्थ काही प्रमाणात किंवा पूर्ण पणे ज्यांनी कव्हर केला जातो त्याला आवेष्ट्न म्हणतात</a:t>
            </a:r>
          </a:p>
          <a:p>
            <a:pPr marL="514350" indent="-514350" algn="just">
              <a:buFont typeface="+mj-lt"/>
              <a:buAutoNum type="arabicParenR" startAt="18"/>
            </a:pPr>
            <a:r>
              <a:rPr lang="mr-IN" dirty="0" smtClean="0"/>
              <a:t>फूड ग्रेड आवेष्ट्न(food </a:t>
            </a:r>
            <a:r>
              <a:rPr lang="mr-IN" dirty="0"/>
              <a:t>Grade </a:t>
            </a:r>
            <a:r>
              <a:rPr lang="mr-IN" dirty="0" smtClean="0"/>
              <a:t>packaging) ज्या आवेष्ट्नात पदार्थ ठेवल्यानंतर त्याचा वाईट परिणाम अन्न पदार्थावर होत नाही व अन्न सुरक्षित राहते त्याला फूड </a:t>
            </a:r>
            <a:r>
              <a:rPr lang="mr-IN" dirty="0"/>
              <a:t>ग्रेड आवेष्ट्न</a:t>
            </a:r>
            <a:r>
              <a:rPr lang="mr-IN" dirty="0" smtClean="0"/>
              <a:t> म्हणतात.</a:t>
            </a:r>
            <a:endParaRPr lang="mr-IN" dirty="0"/>
          </a:p>
          <a:p>
            <a:pPr marL="514350" indent="-514350" algn="just">
              <a:buFont typeface="+mj-lt"/>
              <a:buAutoNum type="arabicParenR" startAt="18"/>
            </a:pPr>
            <a:r>
              <a:rPr lang="mr-IN" dirty="0" smtClean="0"/>
              <a:t>पर्यावरण प्रदूषण(Enviroment Contamination)अन्न ज्या ठिकाणी आहे ते वातावरण किंवा सभोवतालचे वातावरण धोकादायक असेल आणि अन्नावर त्याचा परिणाम होत असेल उदा.कार्बन डाय ऑक्साइडचे प्रमाण जास्त असणे.</a:t>
            </a:r>
          </a:p>
          <a:p>
            <a:pPr marL="514350" indent="-514350" algn="just">
              <a:buFont typeface="+mj-lt"/>
              <a:buAutoNum type="arabicParenR" startAt="18"/>
            </a:pPr>
            <a:r>
              <a:rPr lang="mr-IN" dirty="0" smtClean="0"/>
              <a:t>चांगली उत्पादन पध्दती(Good Management Practices GMP)उत्पादनाच्या प्रत्येक पायरीवरती काळजी घेऊन</a:t>
            </a:r>
            <a:r>
              <a:rPr lang="mr-IN" dirty="0"/>
              <a:t> </a:t>
            </a:r>
            <a:r>
              <a:rPr lang="mr-IN" dirty="0" smtClean="0"/>
              <a:t>उत्पादन केले असेल तर त्याला </a:t>
            </a:r>
            <a:r>
              <a:rPr lang="mr-IN" dirty="0"/>
              <a:t>चांगली उत्पादन </a:t>
            </a:r>
            <a:r>
              <a:rPr lang="mr-IN" dirty="0" smtClean="0"/>
              <a:t>पध्दतीम्हणतात.     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r-IN" sz="3200" dirty="0"/>
              <a:t>अन्न </a:t>
            </a:r>
            <a:r>
              <a:rPr lang="mr-IN" sz="3200" dirty="0" smtClean="0"/>
              <a:t>सुरक्षेच्या </a:t>
            </a:r>
            <a:r>
              <a:rPr lang="mr-IN" sz="3200" dirty="0"/>
              <a:t>महत्वाच्या संज्ञा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70560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4002"/>
            <a:ext cx="10515600" cy="4351338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arenR" startAt="22"/>
            </a:pPr>
            <a:r>
              <a:rPr lang="mr-IN" sz="2600" dirty="0" smtClean="0"/>
              <a:t>चांगली स्वच्छता पद्धती(Good Hygienic Practices </a:t>
            </a:r>
            <a:r>
              <a:rPr lang="en-US" sz="2600" dirty="0" smtClean="0"/>
              <a:t>(</a:t>
            </a:r>
            <a:r>
              <a:rPr lang="mr-IN" sz="2600" dirty="0" smtClean="0"/>
              <a:t>GHP) चांगल्या</a:t>
            </a:r>
            <a:r>
              <a:rPr lang="mr-IN" sz="2600" dirty="0"/>
              <a:t> </a:t>
            </a:r>
            <a:r>
              <a:rPr lang="mr-IN" sz="2600" dirty="0" smtClean="0"/>
              <a:t>स्वच्छतेच्या सवयी लाऊन घेणे व त्याचा अवलंब करणे त्या आमलात आणणे.</a:t>
            </a:r>
          </a:p>
          <a:p>
            <a:pPr marL="514350" indent="-514350" algn="just">
              <a:buFont typeface="+mj-lt"/>
              <a:buAutoNum type="arabicParenR" startAt="22"/>
            </a:pPr>
            <a:r>
              <a:rPr lang="mr-IN" sz="2600" dirty="0" smtClean="0"/>
              <a:t>जोखीम विश्लेषणाचा महत्वपूर्ण नियंत्रण बिंदू</a:t>
            </a:r>
            <a:r>
              <a:rPr lang="en-US" sz="2600" dirty="0"/>
              <a:t> </a:t>
            </a:r>
            <a:r>
              <a:rPr lang="en-US" sz="2600" dirty="0" smtClean="0"/>
              <a:t>(Hazard Analysis Critical Control Point (HACCP)</a:t>
            </a:r>
            <a:r>
              <a:rPr lang="mr-IN" sz="2600" dirty="0" smtClean="0"/>
              <a:t>पदार्थ तयार करताना ज्या पॉइंटवर तो खराब होऊ शकतो तो पॉइंट, ती पायरी,ती पद्धती तो म्हणजे</a:t>
            </a:r>
            <a:r>
              <a:rPr lang="mr-IN" sz="2600" dirty="0"/>
              <a:t> </a:t>
            </a:r>
            <a:r>
              <a:rPr lang="mr-IN" sz="2600" dirty="0" smtClean="0"/>
              <a:t>जोखीम </a:t>
            </a:r>
            <a:r>
              <a:rPr lang="mr-IN" sz="2600" dirty="0"/>
              <a:t>विश्लेषणाचा महत्वपूर्ण नियंत्रण </a:t>
            </a:r>
            <a:r>
              <a:rPr lang="mr-IN" sz="2600" dirty="0" smtClean="0"/>
              <a:t>बिंदू.</a:t>
            </a:r>
          </a:p>
          <a:p>
            <a:pPr marL="514350" indent="-514350" algn="just">
              <a:buFont typeface="+mj-lt"/>
              <a:buAutoNum type="arabicParenR" startAt="22"/>
            </a:pPr>
            <a:r>
              <a:rPr lang="mr-IN" sz="2600" dirty="0" smtClean="0"/>
              <a:t>मानके(Standards)नैसर्गिक व प्रक्रिया केलेल्या अन्नाचा दर्जा व सुरक्षितता राखण्या करीता अन्नविषयक तयार केलेली प्रमाणके.</a:t>
            </a:r>
          </a:p>
          <a:p>
            <a:pPr marL="514350" indent="-514350" algn="just">
              <a:buFont typeface="+mj-lt"/>
              <a:buAutoNum type="arabicParenR" startAt="22"/>
            </a:pPr>
            <a:r>
              <a:rPr lang="mr-IN" sz="2600" dirty="0" smtClean="0"/>
              <a:t>रेडी टू इट फूड(Ready To Eat Food)ज्या अन्न पदार्थांना कोणत्याही शिजविण्याच्या पध्दतीची गरज नसते असे अन्न.उदा.चॉकलेट             </a:t>
            </a:r>
            <a:endParaRPr lang="en-US" sz="2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r-IN" sz="3200" dirty="0"/>
              <a:t>अन्न </a:t>
            </a:r>
            <a:r>
              <a:rPr lang="mr-IN" sz="3200" dirty="0" smtClean="0"/>
              <a:t>सुरक्षेच्या </a:t>
            </a:r>
            <a:r>
              <a:rPr lang="mr-IN" sz="3200" dirty="0"/>
              <a:t>महत्वाच्या संज्ञा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6682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arenR" startAt="26"/>
            </a:pPr>
            <a:r>
              <a:rPr lang="mr-IN" sz="2600" dirty="0" smtClean="0"/>
              <a:t>टिकवण काळ(shelf Life)एका विशिष्ट तपमानाला अन्न पदार्थ किती कालावधी पर्यंत चांगला राहू शकतो त्याला टिकवण काळ</a:t>
            </a:r>
            <a:r>
              <a:rPr lang="mr-IN" sz="2600" dirty="0"/>
              <a:t> </a:t>
            </a:r>
            <a:r>
              <a:rPr lang="mr-IN" sz="2600" dirty="0" smtClean="0"/>
              <a:t>म्हणतात.</a:t>
            </a:r>
          </a:p>
          <a:p>
            <a:pPr marL="514350" indent="-514350" algn="just">
              <a:buFont typeface="+mj-lt"/>
              <a:buAutoNum type="arabicParenR" startAt="26"/>
            </a:pPr>
            <a:r>
              <a:rPr lang="mr-IN" sz="2600" dirty="0" smtClean="0"/>
              <a:t>निर्जंतुक करणे(Sterilize)ओली उष्णता,कोरडी उष्णता, रासायनिक पध्दतींचा वापर करुन सूक्ष्म जंतूना पूर्णपणे नष्ट करण्याची पध्दत.</a:t>
            </a:r>
          </a:p>
          <a:p>
            <a:pPr marL="514350" indent="-514350" algn="just">
              <a:buFont typeface="+mj-lt"/>
              <a:buAutoNum type="arabicParenR" startAt="26"/>
            </a:pPr>
            <a:r>
              <a:rPr lang="mr-IN" sz="2600" dirty="0" smtClean="0"/>
              <a:t>कचरा व्यवस्थापन(Waste Management)सुका,ओला,धोकादायक कचरा वेगवेगळा करून त्याचा योग्य प्रकारे विल्लेवाट लावणे की ज्याचा कोणत्याही जीवितावर वाईट परिणाम होणार नाही.या प्रकारचे  </a:t>
            </a:r>
            <a:r>
              <a:rPr lang="mr-IN" sz="2600" dirty="0"/>
              <a:t>व्यवस्थापन </a:t>
            </a:r>
            <a:r>
              <a:rPr lang="mr-IN" sz="2600" dirty="0" smtClean="0"/>
              <a:t>म्हणजे</a:t>
            </a:r>
            <a:r>
              <a:rPr lang="mr-IN" sz="2600" dirty="0"/>
              <a:t> </a:t>
            </a:r>
            <a:r>
              <a:rPr lang="mr-IN" sz="2600" dirty="0" smtClean="0"/>
              <a:t>कचरा व्यवस्थापन.    </a:t>
            </a:r>
          </a:p>
          <a:p>
            <a:pPr marL="514350" indent="-514350" algn="just">
              <a:buFont typeface="+mj-lt"/>
              <a:buAutoNum type="arabicParenR" startAt="26"/>
            </a:pPr>
            <a:endParaRPr lang="en-US" sz="2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mr-IN" sz="3200" dirty="0"/>
              <a:t>अन्न </a:t>
            </a:r>
            <a:r>
              <a:rPr lang="mr-IN" sz="3200" dirty="0" smtClean="0"/>
              <a:t>सुरक्षेच्या </a:t>
            </a:r>
            <a:r>
              <a:rPr lang="mr-IN" sz="3200" dirty="0"/>
              <a:t>महत्वाच्या संज्ञा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25292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657</Words>
  <Application>Microsoft Office PowerPoint</Application>
  <PresentationFormat>Custom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अन्न सुरक्षेच्या महत्वाच्या संज्ञा</vt:lpstr>
      <vt:lpstr>अन्न सुरक्षेच्या महत्वाच्या संज्ञा</vt:lpstr>
      <vt:lpstr>अन्न सुरक्षेच्या महत्वाच्या संज्ञा</vt:lpstr>
      <vt:lpstr>अन्न सुरक्षेच्या महत्वाच्या संज्ञा</vt:lpstr>
      <vt:lpstr>अन्न सुरक्षेच्या महत्वाच्या संज्ञा</vt:lpstr>
      <vt:lpstr>अन्न सुरक्षेच्या महत्वाच्या संज्ञा</vt:lpstr>
      <vt:lpstr>अन्न सुरक्षेच्या महत्वाच्या संज्ञा</vt:lpstr>
      <vt:lpstr>अन्न सुरक्षेच्या महत्वाच्या संज्ञा</vt:lpstr>
      <vt:lpstr>अन्न सुरक्षेच्या महत्वाच्या संज्ञा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Admin</cp:lastModifiedBy>
  <cp:revision>89</cp:revision>
  <dcterms:created xsi:type="dcterms:W3CDTF">2020-07-18T11:02:58Z</dcterms:created>
  <dcterms:modified xsi:type="dcterms:W3CDTF">2021-08-13T18:16:26Z</dcterms:modified>
</cp:coreProperties>
</file>