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B280A0-3CDF-42E8-9D0E-70BB8B18BE66}"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B280A0-3CDF-42E8-9D0E-70BB8B18BE66}"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B280A0-3CDF-42E8-9D0E-70BB8B18BE66}"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B280A0-3CDF-42E8-9D0E-70BB8B18BE66}"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B280A0-3CDF-42E8-9D0E-70BB8B18BE66}"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B280A0-3CDF-42E8-9D0E-70BB8B18BE66}"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B280A0-3CDF-42E8-9D0E-70BB8B18BE66}" type="datetimeFigureOut">
              <a:rPr lang="en-US" smtClean="0"/>
              <a:t>8/13/2021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B280A0-3CDF-42E8-9D0E-70BB8B18BE66}" type="datetimeFigureOut">
              <a:rPr lang="en-US" smtClean="0"/>
              <a:t>8/13/2021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280A0-3CDF-42E8-9D0E-70BB8B18BE66}" type="datetimeFigureOut">
              <a:rPr lang="en-US" smtClean="0"/>
              <a:t>8/13/2021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B280A0-3CDF-42E8-9D0E-70BB8B18BE66}"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B280A0-3CDF-42E8-9D0E-70BB8B18BE66}"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76A6B-D4E7-4225-B012-BB5588BC79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280A0-3CDF-42E8-9D0E-70BB8B18BE66}" type="datetimeFigureOut">
              <a:rPr lang="en-US" smtClean="0"/>
              <a:t>8/13/2021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76A6B-D4E7-4225-B012-BB5588BC79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838450"/>
          </a:xfrm>
          <a:ln w="28575">
            <a:solidFill>
              <a:srgbClr val="FF0000"/>
            </a:solidFill>
          </a:ln>
        </p:spPr>
        <p:txBody>
          <a:bodyPr>
            <a:normAutofit/>
          </a:bodyPr>
          <a:lstStyle/>
          <a:p>
            <a:r>
              <a:rPr lang="en-US" sz="3600" dirty="0" err="1" smtClean="0">
                <a:solidFill>
                  <a:srgbClr val="0070C0"/>
                </a:solidFill>
              </a:rPr>
              <a:t>Mahila</a:t>
            </a:r>
            <a:r>
              <a:rPr lang="en-US" sz="3600" dirty="0" smtClean="0">
                <a:solidFill>
                  <a:srgbClr val="0070C0"/>
                </a:solidFill>
              </a:rPr>
              <a:t> </a:t>
            </a:r>
            <a:r>
              <a:rPr lang="en-US" sz="3600" dirty="0" err="1">
                <a:solidFill>
                  <a:srgbClr val="0070C0"/>
                </a:solidFill>
              </a:rPr>
              <a:t>M</a:t>
            </a:r>
            <a:r>
              <a:rPr lang="en-US" sz="3600" dirty="0" err="1" smtClean="0">
                <a:solidFill>
                  <a:srgbClr val="0070C0"/>
                </a:solidFill>
              </a:rPr>
              <a:t>ahavidyalaya</a:t>
            </a:r>
            <a:r>
              <a:rPr lang="en-US" sz="3600" dirty="0" smtClean="0">
                <a:solidFill>
                  <a:srgbClr val="0070C0"/>
                </a:solidFill>
              </a:rPr>
              <a:t>, </a:t>
            </a:r>
            <a:r>
              <a:rPr lang="en-US" sz="3600" dirty="0" err="1" smtClean="0">
                <a:solidFill>
                  <a:srgbClr val="0070C0"/>
                </a:solidFill>
              </a:rPr>
              <a:t>Karad</a:t>
            </a:r>
            <a:r>
              <a:rPr lang="en-US" sz="3600" dirty="0" smtClean="0">
                <a:solidFill>
                  <a:srgbClr val="0070C0"/>
                </a:solidFill>
              </a:rPr>
              <a:t/>
            </a:r>
            <a:br>
              <a:rPr lang="en-US" sz="3600" dirty="0" smtClean="0">
                <a:solidFill>
                  <a:srgbClr val="0070C0"/>
                </a:solidFill>
              </a:rPr>
            </a:br>
            <a:r>
              <a:rPr lang="en-US" sz="3600" dirty="0" smtClean="0">
                <a:solidFill>
                  <a:srgbClr val="0070C0"/>
                </a:solidFill>
              </a:rPr>
              <a:t>B.A. II Home Science</a:t>
            </a:r>
            <a:br>
              <a:rPr lang="en-US" sz="3600" dirty="0" smtClean="0">
                <a:solidFill>
                  <a:srgbClr val="0070C0"/>
                </a:solidFill>
              </a:rPr>
            </a:br>
            <a:r>
              <a:rPr lang="en-US" sz="3600" dirty="0" smtClean="0">
                <a:solidFill>
                  <a:srgbClr val="0070C0"/>
                </a:solidFill>
              </a:rPr>
              <a:t>Semester III</a:t>
            </a:r>
            <a:br>
              <a:rPr lang="en-US" sz="3600" dirty="0" smtClean="0">
                <a:solidFill>
                  <a:srgbClr val="0070C0"/>
                </a:solidFill>
              </a:rPr>
            </a:br>
            <a:r>
              <a:rPr lang="en-US" sz="3600" dirty="0" smtClean="0">
                <a:solidFill>
                  <a:srgbClr val="0070C0"/>
                </a:solidFill>
              </a:rPr>
              <a:t>Paper III – Applied Arts and Housing</a:t>
            </a:r>
            <a:endParaRPr lang="en-US" sz="3600" dirty="0">
              <a:solidFill>
                <a:srgbClr val="0070C0"/>
              </a:solidFill>
            </a:endParaRPr>
          </a:p>
        </p:txBody>
      </p:sp>
      <p:sp>
        <p:nvSpPr>
          <p:cNvPr id="3" name="Subtitle 2"/>
          <p:cNvSpPr>
            <a:spLocks noGrp="1"/>
          </p:cNvSpPr>
          <p:nvPr>
            <p:ph type="subTitle" idx="1"/>
          </p:nvPr>
        </p:nvSpPr>
        <p:spPr>
          <a:xfrm>
            <a:off x="990600" y="3962400"/>
            <a:ext cx="7162800" cy="914400"/>
          </a:xfrm>
          <a:ln>
            <a:solidFill>
              <a:srgbClr val="0070C0"/>
            </a:solidFill>
          </a:ln>
        </p:spPr>
        <p:txBody>
          <a:bodyPr>
            <a:normAutofit/>
          </a:bodyPr>
          <a:lstStyle/>
          <a:p>
            <a:r>
              <a:rPr lang="en-US" sz="4400" b="1" dirty="0" smtClean="0">
                <a:solidFill>
                  <a:srgbClr val="C00000"/>
                </a:solidFill>
              </a:rPr>
              <a:t>Topic- Furniture Arrangement</a:t>
            </a:r>
            <a:endParaRPr lang="en-US" sz="4400" b="1"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Furniture Arrangement in Different Rooms: </a:t>
            </a:r>
            <a:endParaRPr lang="en-US" dirty="0"/>
          </a:p>
        </p:txBody>
      </p:sp>
      <p:sp>
        <p:nvSpPr>
          <p:cNvPr id="3" name="Content Placeholder 2"/>
          <p:cNvSpPr>
            <a:spLocks noGrp="1"/>
          </p:cNvSpPr>
          <p:nvPr>
            <p:ph idx="1"/>
          </p:nvPr>
        </p:nvSpPr>
        <p:spPr>
          <a:xfrm>
            <a:off x="457200" y="1600200"/>
            <a:ext cx="8229600" cy="4953000"/>
          </a:xfrm>
          <a:ln>
            <a:solidFill>
              <a:srgbClr val="FF0000"/>
            </a:solidFill>
          </a:ln>
        </p:spPr>
        <p:txBody>
          <a:bodyPr>
            <a:normAutofit fontScale="25000" lnSpcReduction="20000"/>
          </a:bodyPr>
          <a:lstStyle/>
          <a:p>
            <a:r>
              <a:rPr lang="en-US" sz="8000" dirty="0" smtClean="0">
                <a:latin typeface="Times New Roman" pitchFamily="18" charset="0"/>
                <a:cs typeface="Times New Roman" pitchFamily="18" charset="0"/>
              </a:rPr>
              <a:t>As each room in the house is meant for different activities, it has to be furnished accordingly. </a:t>
            </a:r>
          </a:p>
          <a:p>
            <a:r>
              <a:rPr lang="en-US" sz="8000" b="1" dirty="0">
                <a:latin typeface="Times New Roman" pitchFamily="18" charset="0"/>
                <a:cs typeface="Times New Roman" pitchFamily="18" charset="0"/>
              </a:rPr>
              <a:t>Drawing Room: </a:t>
            </a:r>
            <a:endParaRPr lang="en-US" sz="8000" dirty="0">
              <a:latin typeface="Times New Roman" pitchFamily="18" charset="0"/>
              <a:cs typeface="Times New Roman" pitchFamily="18" charset="0"/>
            </a:endParaRPr>
          </a:p>
          <a:p>
            <a:r>
              <a:rPr lang="en-US" sz="8000" dirty="0">
                <a:latin typeface="Times New Roman" pitchFamily="18" charset="0"/>
                <a:cs typeface="Times New Roman" pitchFamily="18" charset="0"/>
              </a:rPr>
              <a:t>Furniture arrangement should be made </a:t>
            </a:r>
            <a:r>
              <a:rPr lang="en-US" sz="8000" dirty="0" err="1">
                <a:latin typeface="Times New Roman" pitchFamily="18" charset="0"/>
                <a:cs typeface="Times New Roman" pitchFamily="18" charset="0"/>
              </a:rPr>
              <a:t>liveable</a:t>
            </a:r>
            <a:r>
              <a:rPr lang="en-US" sz="8000" dirty="0">
                <a:latin typeface="Times New Roman" pitchFamily="18" charset="0"/>
                <a:cs typeface="Times New Roman" pitchFamily="18" charset="0"/>
              </a:rPr>
              <a:t> for all the family members as well as the guests. In this room, variety in furniture will express charm and tastes of the family members. A comfortable sofa and a few chairs may be arranged in this room. This floor of the drawing room should be covered with a carpet. Its quality, </a:t>
            </a:r>
            <a:r>
              <a:rPr lang="en-US" sz="8000" dirty="0" err="1">
                <a:latin typeface="Times New Roman" pitchFamily="18" charset="0"/>
                <a:cs typeface="Times New Roman" pitchFamily="18" charset="0"/>
              </a:rPr>
              <a:t>colour</a:t>
            </a:r>
            <a:r>
              <a:rPr lang="en-US" sz="8000" dirty="0">
                <a:latin typeface="Times New Roman" pitchFamily="18" charset="0"/>
                <a:cs typeface="Times New Roman" pitchFamily="18" charset="0"/>
              </a:rPr>
              <a:t> and design should match the furniture of the room. In summer season, cotton rugs may be arranged. There must be a book shelf to keep books and magazines. Show cases may be kept in this room. </a:t>
            </a:r>
          </a:p>
          <a:p>
            <a:r>
              <a:rPr lang="en-US" sz="8000" dirty="0">
                <a:latin typeface="Times New Roman" pitchFamily="18" charset="0"/>
                <a:cs typeface="Times New Roman" pitchFamily="18" charset="0"/>
              </a:rPr>
              <a:t>There should be small low tables or stools on both sides of the sofa to keep the table lamps, drinking glasses, ash trays etc. The height of these tables should be equal to the height of the arms of the sofa. In the centre of the room, an oval coffee table with a shelf underneath, should be placed in front of the long sofa. Radio or Television set may also be kept in the drawing room on proper tables. A </a:t>
            </a:r>
            <a:r>
              <a:rPr lang="en-US" sz="8000" dirty="0" err="1">
                <a:latin typeface="Times New Roman" pitchFamily="18" charset="0"/>
                <a:cs typeface="Times New Roman" pitchFamily="18" charset="0"/>
              </a:rPr>
              <a:t>diwan</a:t>
            </a:r>
            <a:r>
              <a:rPr lang="en-US" sz="8000" dirty="0">
                <a:latin typeface="Times New Roman" pitchFamily="18" charset="0"/>
                <a:cs typeface="Times New Roman" pitchFamily="18" charset="0"/>
              </a:rPr>
              <a:t> with cushions can also be kept in this room according to the availability of space. </a:t>
            </a:r>
          </a:p>
          <a:p>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Dinning Room</a:t>
            </a:r>
            <a:endParaRPr lang="en-US" dirty="0"/>
          </a:p>
        </p:txBody>
      </p:sp>
      <p:sp>
        <p:nvSpPr>
          <p:cNvPr id="3" name="Content Placeholder 2"/>
          <p:cNvSpPr>
            <a:spLocks noGrp="1"/>
          </p:cNvSpPr>
          <p:nvPr>
            <p:ph idx="1"/>
          </p:nvPr>
        </p:nvSpPr>
        <p:spPr/>
        <p:txBody>
          <a:bodyPr>
            <a:normAutofit lnSpcReduction="10000"/>
          </a:bodyPr>
          <a:lstStyle/>
          <a:p>
            <a:r>
              <a:rPr lang="en-US" dirty="0"/>
              <a:t>In this room dinning chairs and table are to be kept. The chairs should be arranged around the table with adequate space, so that the users can pull them out and sit comfortably; A cup board or side board may also be kept for storage of cutlery, crockery, dishes used for meals and temporary storage of food. A small serving table may be placed in a corner if there is enough space. Water filter and a refrigerator must be kept in the dinning room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Bed Room: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Selection </a:t>
            </a:r>
            <a:r>
              <a:rPr lang="en-US" dirty="0"/>
              <a:t>of furniture for a bed room depends upon personal preferences. Furniture used in bed rooms must be comfortable enough. Beds are the most important furniture in bed rooms which may be placed parallel to the walls in comer or in the middle of the room. </a:t>
            </a:r>
          </a:p>
          <a:p>
            <a:r>
              <a:rPr lang="en-US" dirty="0"/>
              <a:t>Mattress used should not be very thick or soft. There should be a small bed-side table on the left side of the bed and near the wall. This table is used for keeping table lamps, glass of water, medicines etc. Dressing table should be placed near the windows for proper light. A low table may be kept in front of it. A ward robe is also important for keeping dresses and bed clothes. Children’s bedrooms should be planned to meet their changing needs.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427038"/>
            <a:ext cx="3505200" cy="487362"/>
          </a:xfrm>
          <a:ln>
            <a:solidFill>
              <a:srgbClr val="FF0000"/>
            </a:solidFill>
          </a:ln>
        </p:spPr>
        <p:txBody>
          <a:bodyPr>
            <a:normAutofit fontScale="90000"/>
          </a:bodyPr>
          <a:lstStyle/>
          <a:p>
            <a:r>
              <a:rPr lang="en-US" b="1" dirty="0" smtClean="0"/>
              <a:t/>
            </a:r>
            <a:br>
              <a:rPr lang="en-US" b="1" dirty="0" smtClean="0"/>
            </a:br>
            <a:r>
              <a:rPr lang="en-US" b="1" dirty="0" smtClean="0"/>
              <a:t>Kitchen</a:t>
            </a: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525963"/>
          </a:xfrm>
        </p:spPr>
        <p:txBody>
          <a:bodyPr>
            <a:normAutofit fontScale="77500" lnSpcReduction="20000"/>
          </a:bodyPr>
          <a:lstStyle/>
          <a:p>
            <a:r>
              <a:rPr lang="en-US" dirty="0"/>
              <a:t>Good kitchen planning is essential. In a small work space, a lot of activities are done inside the kitchen. Walls of the kitchen should be covered with a washable covering. Modem kitchen equipment must be kept in proper places inside the kitchen, so that the housewife can complete her works smoothly. In some families refrigerators are also kept inside the kitchen. Mixers, grinders, oven etc. are kept in the kitchen. Cooking range or table must be kept in the kitchen for keeping the gas stove. </a:t>
            </a:r>
          </a:p>
          <a:p>
            <a:r>
              <a:rPr lang="en-US" dirty="0"/>
              <a:t>The size of the house is one of the most important factors in the selection of the household furniture. Now-a-days furniture has undergone many changes in design, size, weight and materials used. So good furniture arrangement depends upon the members of the family.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While purchasing furniture for the house, the following points should be kept in mind: </a:t>
            </a:r>
            <a:endParaRPr lang="en-US" sz="3200" dirty="0"/>
          </a:p>
        </p:txBody>
      </p:sp>
      <p:sp>
        <p:nvSpPr>
          <p:cNvPr id="3" name="Content Placeholder 2"/>
          <p:cNvSpPr>
            <a:spLocks noGrp="1"/>
          </p:cNvSpPr>
          <p:nvPr>
            <p:ph idx="1"/>
          </p:nvPr>
        </p:nvSpPr>
        <p:spPr>
          <a:xfrm>
            <a:off x="457200" y="2027237"/>
            <a:ext cx="8229600" cy="4525963"/>
          </a:xfrm>
          <a:ln>
            <a:solidFill>
              <a:srgbClr val="0070C0"/>
            </a:solidFill>
          </a:ln>
        </p:spPr>
        <p:txBody>
          <a:bodyPr>
            <a:normAutofit fontScale="70000" lnSpcReduction="20000"/>
          </a:bodyPr>
          <a:lstStyle/>
          <a:p>
            <a:endParaRPr lang="en-US" dirty="0" smtClean="0"/>
          </a:p>
          <a:p>
            <a:r>
              <a:rPr lang="en-US" dirty="0" smtClean="0"/>
              <a:t>Economic </a:t>
            </a:r>
            <a:r>
              <a:rPr lang="en-US" dirty="0"/>
              <a:t>status of the family. </a:t>
            </a:r>
          </a:p>
          <a:p>
            <a:r>
              <a:rPr lang="en-US" dirty="0"/>
              <a:t>2. Needs of the members of the family. </a:t>
            </a:r>
          </a:p>
          <a:p>
            <a:r>
              <a:rPr lang="en-US" dirty="0"/>
              <a:t>3. Interests and likings of the family. </a:t>
            </a:r>
          </a:p>
          <a:p>
            <a:r>
              <a:rPr lang="en-US" dirty="0"/>
              <a:t>4. Type and size of rooms in which it is going to be used. </a:t>
            </a:r>
          </a:p>
          <a:p>
            <a:endParaRPr lang="en-US" dirty="0"/>
          </a:p>
          <a:p>
            <a:r>
              <a:rPr lang="en-US" dirty="0"/>
              <a:t>5. Number and type of furniture inherited by the family. </a:t>
            </a:r>
          </a:p>
          <a:p>
            <a:r>
              <a:rPr lang="en-US" dirty="0"/>
              <a:t>6. Design of furniture the house as decided by family. </a:t>
            </a:r>
          </a:p>
          <a:p>
            <a:r>
              <a:rPr lang="en-US" dirty="0"/>
              <a:t>7. Location or area of the house, whether Urban or Rural. </a:t>
            </a:r>
          </a:p>
          <a:p>
            <a:r>
              <a:rPr lang="en-US" dirty="0"/>
              <a:t>8. Type and size of the social groups of the family. </a:t>
            </a:r>
          </a:p>
          <a:p>
            <a:r>
              <a:rPr lang="en-US" dirty="0"/>
              <a:t>Most Indian families have some inherited furniture which the family loves to keep. In this case new furniture should be selected which can balance the antique furniture of the family.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Interior Decoration – Arrangement of Furniture</a:t>
            </a:r>
            <a:endParaRPr lang="en-US" dirty="0"/>
          </a:p>
        </p:txBody>
      </p:sp>
      <p:sp>
        <p:nvSpPr>
          <p:cNvPr id="3" name="Content Placeholder 2"/>
          <p:cNvSpPr>
            <a:spLocks noGrp="1"/>
          </p:cNvSpPr>
          <p:nvPr>
            <p:ph idx="1"/>
          </p:nvPr>
        </p:nvSpPr>
        <p:spPr/>
        <p:txBody>
          <a:bodyPr>
            <a:normAutofit fontScale="92500" lnSpcReduction="20000"/>
          </a:bodyPr>
          <a:lstStyle/>
          <a:p>
            <a:r>
              <a:rPr lang="en-US" dirty="0"/>
              <a:t>Furniture plays an important role in interior decoration. Different types of furniture are used by the families by many purposes. They may be used for different activities in the home like sleeping, dressing, eating, sitting, relaxing and so many other activities. Furniture forms an integral part of decoration in any room of the house. Good furniture arrangement reflects the orderliness, discipline and enhance the beauty. Furniture arrangement should be able to give comfort to the body, pleasure to the eye and conducive to health.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2800" b="1" dirty="0"/>
              <a:t>The following points should be taken into consideration at the time of furniture arrangement:</a:t>
            </a:r>
            <a:endParaRPr lang="en-US" sz="2800" dirty="0"/>
          </a:p>
        </p:txBody>
      </p:sp>
      <p:sp>
        <p:nvSpPr>
          <p:cNvPr id="3" name="Content Placeholder 2"/>
          <p:cNvSpPr>
            <a:spLocks noGrp="1"/>
          </p:cNvSpPr>
          <p:nvPr>
            <p:ph idx="1"/>
          </p:nvPr>
        </p:nvSpPr>
        <p:spPr>
          <a:xfrm>
            <a:off x="457200" y="2103437"/>
            <a:ext cx="8229600" cy="4525963"/>
          </a:xfrm>
          <a:ln>
            <a:solidFill>
              <a:srgbClr val="FF0000"/>
            </a:solidFill>
          </a:ln>
        </p:spPr>
        <p:txBody>
          <a:bodyPr>
            <a:normAutofit fontScale="85000" lnSpcReduction="20000"/>
          </a:bodyPr>
          <a:lstStyle/>
          <a:p>
            <a:r>
              <a:rPr lang="en-US" b="1" dirty="0"/>
              <a:t>1. Expressiveness: </a:t>
            </a:r>
            <a:endParaRPr lang="en-US" dirty="0"/>
          </a:p>
          <a:p>
            <a:r>
              <a:rPr lang="en-US" dirty="0" smtClean="0"/>
              <a:t>The </a:t>
            </a:r>
            <a:r>
              <a:rPr lang="en-US" dirty="0"/>
              <a:t>furniture should express the mood of the house. They should suit the cottage as well as large </a:t>
            </a:r>
            <a:r>
              <a:rPr lang="en-US" dirty="0" smtClean="0"/>
              <a:t>buildings</a:t>
            </a:r>
          </a:p>
          <a:p>
            <a:r>
              <a:rPr lang="en-US" b="1" dirty="0"/>
              <a:t>2. Style: </a:t>
            </a:r>
            <a:endParaRPr lang="en-US" dirty="0"/>
          </a:p>
          <a:p>
            <a:r>
              <a:rPr lang="en-US" dirty="0"/>
              <a:t>Traditional or modem style of furniture may be used. The choice of the furniture style depends upon the inherited pieces of furniture and the likings of the inmates. </a:t>
            </a:r>
          </a:p>
          <a:p>
            <a:r>
              <a:rPr lang="en-US" b="1" dirty="0"/>
              <a:t>3. Beauty:</a:t>
            </a:r>
            <a:r>
              <a:rPr lang="en-US" dirty="0"/>
              <a:t> </a:t>
            </a:r>
          </a:p>
          <a:p>
            <a:r>
              <a:rPr lang="en-US" dirty="0"/>
              <a:t>Combination of both structural and decorative furniture may be used which are beautiful to look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r>
              <a:rPr lang="en-US" b="1" dirty="0"/>
              <a:t>4. Utility: </a:t>
            </a:r>
            <a:endParaRPr lang="en-US" dirty="0"/>
          </a:p>
          <a:p>
            <a:r>
              <a:rPr lang="en-US" dirty="0"/>
              <a:t>Furniture used in the home must have certain utilities. Furniture having multiple uses may be decorated in the house. For example, a sofa-cum-bed is more useful in a small house with less space than sola sets. Furniture with drawers and shelves underneath will be useful. Furniture used in different rooms must </a:t>
            </a:r>
            <a:r>
              <a:rPr lang="en-US" dirty="0" err="1"/>
              <a:t>fulfil</a:t>
            </a:r>
            <a:r>
              <a:rPr lang="en-US" dirty="0"/>
              <a:t> their purpose. For example, Table and Chair in the study room.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lnSpcReduction="20000"/>
          </a:bodyPr>
          <a:lstStyle/>
          <a:p>
            <a:r>
              <a:rPr lang="en-US" b="1" dirty="0" smtClean="0"/>
              <a:t>5. Comfort</a:t>
            </a:r>
            <a:endParaRPr lang="en-US" dirty="0" smtClean="0"/>
          </a:p>
          <a:p>
            <a:r>
              <a:rPr lang="en-US" dirty="0"/>
              <a:t>Furniture used in the home must be comfortable. Only decorative and beautiful designs of furniture cannot solve the problem, if they are uncomfortable to use. Beds used in the bed rooms must be comfortable enough to take complete rest. Children’s furniture should be according to their height and other measurement. Weight and mobility of furniture make it comfortable in use. Use of light and movable stools is required in the drawing room and bed room. Furniture used in Verandah or terraces must have small wheels.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a:ln w="38100">
            <a:solidFill>
              <a:srgbClr val="FF0000"/>
            </a:solidFill>
          </a:ln>
        </p:spPr>
        <p:txBody>
          <a:bodyPr>
            <a:normAutofit fontScale="70000" lnSpcReduction="20000"/>
          </a:bodyPr>
          <a:lstStyle/>
          <a:p>
            <a:r>
              <a:rPr lang="en-US" b="1" dirty="0" smtClean="0"/>
              <a:t>6. Construction: </a:t>
            </a:r>
            <a:endParaRPr lang="en-US" dirty="0" smtClean="0"/>
          </a:p>
          <a:p>
            <a:r>
              <a:rPr lang="en-US" dirty="0" smtClean="0"/>
              <a:t>The </a:t>
            </a:r>
            <a:r>
              <a:rPr lang="en-US" dirty="0"/>
              <a:t>furniture should be thoroughly examined to check any construction defects. Firmness of furniture should also be tested. Furniture should have strong joints. Proper construction of a furniture makes it comfortable and increases its durability. </a:t>
            </a:r>
          </a:p>
          <a:p>
            <a:r>
              <a:rPr lang="en-US" b="1" dirty="0"/>
              <a:t>7. Durability: </a:t>
            </a:r>
            <a:r>
              <a:rPr lang="en-US" dirty="0"/>
              <a:t>Durability of furniture depends upon the material used, the design, the construction of furniture, maintenance, handling and use. </a:t>
            </a:r>
          </a:p>
          <a:p>
            <a:r>
              <a:rPr lang="en-US" b="1" dirty="0"/>
              <a:t>8. Cost: </a:t>
            </a:r>
            <a:endParaRPr lang="en-US" dirty="0"/>
          </a:p>
          <a:p>
            <a:r>
              <a:rPr lang="en-US" dirty="0"/>
              <a:t>At the time of selection of furniture one should be aware of the cost of various furniture. Cost depends upon the materials used, design and construction. One must buy essential </a:t>
            </a:r>
            <a:r>
              <a:rPr lang="en-US" dirty="0" err="1" smtClean="0"/>
              <a:t>essential</a:t>
            </a:r>
            <a:r>
              <a:rPr lang="en-US" dirty="0" smtClean="0"/>
              <a:t> </a:t>
            </a:r>
            <a:r>
              <a:rPr lang="en-US" dirty="0"/>
              <a:t>furniture first. Furniture should be purchased from well established shops by comparing the prices.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Principles of Furniture Arrangement: </a:t>
            </a:r>
            <a:br>
              <a:rPr lang="en-US" b="1" dirty="0"/>
            </a:br>
            <a:endParaRPr lang="en-US" dirty="0"/>
          </a:p>
        </p:txBody>
      </p:sp>
      <p:sp>
        <p:nvSpPr>
          <p:cNvPr id="3" name="Content Placeholder 2"/>
          <p:cNvSpPr>
            <a:spLocks noGrp="1"/>
          </p:cNvSpPr>
          <p:nvPr>
            <p:ph idx="1"/>
          </p:nvPr>
        </p:nvSpPr>
        <p:spPr>
          <a:xfrm>
            <a:off x="457200" y="1066800"/>
            <a:ext cx="8229600" cy="4525963"/>
          </a:xfrm>
          <a:ln>
            <a:solidFill>
              <a:srgbClr val="FF0000"/>
            </a:solidFill>
          </a:ln>
        </p:spPr>
        <p:txBody>
          <a:bodyPr>
            <a:normAutofit fontScale="70000" lnSpcReduction="20000"/>
          </a:bodyPr>
          <a:lstStyle/>
          <a:p>
            <a:r>
              <a:rPr lang="en-US" dirty="0"/>
              <a:t>All the principles of art and design may be adopted in the arrangement of furniture. </a:t>
            </a:r>
          </a:p>
          <a:p>
            <a:r>
              <a:rPr lang="en-US" dirty="0"/>
              <a:t>ADVERTISEMENTS:</a:t>
            </a:r>
          </a:p>
          <a:p>
            <a:r>
              <a:rPr lang="en-US" b="1" dirty="0"/>
              <a:t>Balance: </a:t>
            </a:r>
            <a:endParaRPr lang="en-US" dirty="0"/>
          </a:p>
          <a:p>
            <a:r>
              <a:rPr lang="en-US" dirty="0"/>
              <a:t>Balance in furniture arrangement may be produced by grouping arrangement. Heavier pieces may be arranged with several small pieces of furniture. All heavy pieces should be arranged parallel to walls and small pieces can be placed at an angle. The balance may be formal or informal. Combining of formal and informal balance </a:t>
            </a:r>
            <a:r>
              <a:rPr lang="en-US" dirty="0" smtClean="0"/>
              <a:t>in furniture </a:t>
            </a:r>
            <a:r>
              <a:rPr lang="en-US" dirty="0"/>
              <a:t>arrangement can look beautiful and attractive. </a:t>
            </a:r>
          </a:p>
          <a:p>
            <a:r>
              <a:rPr lang="en-US" b="1" dirty="0"/>
              <a:t>Proportion: </a:t>
            </a:r>
            <a:r>
              <a:rPr lang="en-US" dirty="0"/>
              <a:t>Furniture size should be proportionate to the room size. Small room should have small pieces of furniture and large rooms large furniture. Good proportions of furniture space to wall are 2:3, 3:5 and 4:5. These proportions may be used in arranging any group with regard to height, width or overall mass. </a:t>
            </a:r>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60437"/>
            <a:ext cx="8229600" cy="4525963"/>
          </a:xfrm>
          <a:ln>
            <a:solidFill>
              <a:srgbClr val="FF0000"/>
            </a:solidFill>
          </a:ln>
        </p:spPr>
        <p:txBody>
          <a:bodyPr>
            <a:normAutofit fontScale="92500" lnSpcReduction="10000"/>
          </a:bodyPr>
          <a:lstStyle/>
          <a:p>
            <a:r>
              <a:rPr lang="en-US" b="1" dirty="0" smtClean="0"/>
              <a:t>Harmony: </a:t>
            </a:r>
            <a:endParaRPr lang="en-US" dirty="0" smtClean="0"/>
          </a:p>
          <a:p>
            <a:r>
              <a:rPr lang="en-US" dirty="0"/>
              <a:t>Harmony is important in furniture arrangement. It gives a pleasant feeling. While combining shapes and sizes, similarity and likeness should be taken into consideration for good harmony. </a:t>
            </a:r>
          </a:p>
          <a:p>
            <a:r>
              <a:rPr lang="en-US" b="1" dirty="0"/>
              <a:t>Rhythm: </a:t>
            </a:r>
            <a:endParaRPr lang="en-US" dirty="0"/>
          </a:p>
          <a:p>
            <a:r>
              <a:rPr lang="en-US" dirty="0"/>
              <a:t>Rhythm should be produced through repetition of line, </a:t>
            </a:r>
            <a:r>
              <a:rPr lang="en-US" dirty="0" err="1"/>
              <a:t>colour</a:t>
            </a:r>
            <a:r>
              <a:rPr lang="en-US" dirty="0"/>
              <a:t>, shape and texture. It can also be produced by continuous line movement or through progress. </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ln>
            <a:solidFill>
              <a:srgbClr val="FF0000"/>
            </a:solidFill>
          </a:ln>
        </p:spPr>
        <p:txBody>
          <a:bodyPr>
            <a:normAutofit/>
          </a:bodyPr>
          <a:lstStyle/>
          <a:p>
            <a:r>
              <a:rPr lang="en-US" b="1" dirty="0" smtClean="0"/>
              <a:t>Emphasis: </a:t>
            </a:r>
            <a:endParaRPr lang="en-US" dirty="0" smtClean="0"/>
          </a:p>
          <a:p>
            <a:r>
              <a:rPr lang="en-US" dirty="0"/>
              <a:t>In furniture arrangement, emphasis may be given on decorative pieces, showcases, rugs, carpets, fire place, book cases etc. A focal point of interest should be created in the room. Furniture should be placed around a centre of interest.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1520</Words>
  <Application>Microsoft Office PowerPoint</Application>
  <PresentationFormat>On-screen Show (4:3)</PresentationFormat>
  <Paragraphs>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Mahila Mahavidyalaya, Karad B.A. II Home Science Semester III Paper III – Applied Arts and Housing</vt:lpstr>
      <vt:lpstr>Interior Decoration – Arrangement of Furniture</vt:lpstr>
      <vt:lpstr>The following points should be taken into consideration at the time of furniture arrangement:</vt:lpstr>
      <vt:lpstr>PowerPoint Presentation</vt:lpstr>
      <vt:lpstr>PowerPoint Presentation</vt:lpstr>
      <vt:lpstr>PowerPoint Presentation</vt:lpstr>
      <vt:lpstr>Principles of Furniture Arrangement:  </vt:lpstr>
      <vt:lpstr>PowerPoint Presentation</vt:lpstr>
      <vt:lpstr>PowerPoint Presentation</vt:lpstr>
      <vt:lpstr>Furniture Arrangement in Different Rooms: </vt:lpstr>
      <vt:lpstr>Dinning Room</vt:lpstr>
      <vt:lpstr>Bed Room:  </vt:lpstr>
      <vt:lpstr> Kitchen:  </vt:lpstr>
      <vt:lpstr>While purchasing furniture for the house, the following points should be kept in mind: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Admin</cp:lastModifiedBy>
  <cp:revision>5</cp:revision>
  <dcterms:created xsi:type="dcterms:W3CDTF">2019-09-30T05:47:37Z</dcterms:created>
  <dcterms:modified xsi:type="dcterms:W3CDTF">2021-08-13T17:39:24Z</dcterms:modified>
</cp:coreProperties>
</file>