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4A8C8E-0493-48B8-BEBA-61A0BA9B27DA}"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A8C8E-0493-48B8-BEBA-61A0BA9B27DA}"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A8C8E-0493-48B8-BEBA-61A0BA9B27DA}"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4A8C8E-0493-48B8-BEBA-61A0BA9B27DA}"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4A8C8E-0493-48B8-BEBA-61A0BA9B27DA}"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4A8C8E-0493-48B8-BEBA-61A0BA9B27DA}"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4A8C8E-0493-48B8-BEBA-61A0BA9B27DA}" type="datetimeFigureOut">
              <a:rPr lang="en-US" smtClean="0"/>
              <a:pPr/>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4A8C8E-0493-48B8-BEBA-61A0BA9B27DA}" type="datetimeFigureOut">
              <a:rPr lang="en-US" smtClean="0"/>
              <a:pPr/>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4A8C8E-0493-48B8-BEBA-61A0BA9B27DA}" type="datetimeFigureOut">
              <a:rPr lang="en-US" smtClean="0"/>
              <a:pPr/>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A8C8E-0493-48B8-BEBA-61A0BA9B27DA}"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4A8C8E-0493-48B8-BEBA-61A0BA9B27DA}"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60F298-FFE3-447F-98E4-69CB657306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4A8C8E-0493-48B8-BEBA-61A0BA9B27DA}" type="datetimeFigureOut">
              <a:rPr lang="en-US" smtClean="0"/>
              <a:pPr/>
              <a:t>3/6/2018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60F298-FFE3-447F-98E4-69CB657306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wikipedia.org/wiki/%E0%A4%A8%E0%A4%88_%E0%A4%A6%E0%A4%BF%E0%A4%B2%E0%A5%8D%E0%A4%B2%E0%A5%80" TargetMode="External"/><Relationship Id="rId2" Type="http://schemas.openxmlformats.org/officeDocument/2006/relationships/hyperlink" Target="https://hi.wikipedia.org/w/index.php?title=%E0%A4%95%E0%A5%87%E0%A4%82%E0%A4%A6%E0%A5%8D%E0%A4%B0%E0%A5%80%E0%A4%AF_%E0%A4%B9%E0%A4%BF%E0%A4%A8%E0%A5%8D%E0%A4%A6%E0%A5%80_%E0%A4%A8%E0%A4%BF%E0%A4%A6%E0%A5%87%E0%A4%B6%E0%A4%BE%E0%A4%B2%E0%A4%AF&amp;action=edit&amp;redlink=1"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hyperlink" Target="https://hi.wikipedia.org/wiki/%E0%A4%B8%E0%A4%82%E0%A4%B8%E0%A5%8D%E0%A4%95%E0%A5%83%E0%A4%A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hi.wikipedia.org/wiki/%E0%A4%B9%E0%A4%BF%E0%A4%A8%E0%A5%8D%E0%A4%A6%E0%A5%80_%E0%A4%B5%E0%A4%B0%E0%A5%8D%E0%A4%A4%E0%A4%A8%E0%A5%80_%E0%A4%AE%E0%A4%BE%E0%A4%A8%E0%A4%95%E0%A5%80%E0%A4%95%E0%A4%B0%E0%A4%A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676400"/>
          </a:xfrm>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               </a:t>
            </a:r>
            <a:r>
              <a:rPr lang="mr-IN" dirty="0" smtClean="0"/>
              <a:t>हिंदी व्याकरण</a:t>
            </a:r>
            <a:endParaRPr lang="en-US" dirty="0"/>
          </a:p>
        </p:txBody>
      </p:sp>
      <p:sp>
        <p:nvSpPr>
          <p:cNvPr id="3" name="Subtitle 2"/>
          <p:cNvSpPr>
            <a:spLocks noGrp="1"/>
          </p:cNvSpPr>
          <p:nvPr>
            <p:ph type="subTitle" idx="1"/>
          </p:nvPr>
        </p:nvSpPr>
        <p:spPr>
          <a:xfrm>
            <a:off x="762000" y="2362200"/>
            <a:ext cx="7848600" cy="3962400"/>
          </a:xfrm>
        </p:spPr>
        <p:style>
          <a:lnRef idx="2">
            <a:schemeClr val="accent3">
              <a:shade val="50000"/>
            </a:schemeClr>
          </a:lnRef>
          <a:fillRef idx="1">
            <a:schemeClr val="accent3"/>
          </a:fillRef>
          <a:effectRef idx="0">
            <a:schemeClr val="accent3"/>
          </a:effectRef>
          <a:fontRef idx="minor">
            <a:schemeClr val="lt1"/>
          </a:fontRef>
        </p:style>
        <p:txBody>
          <a:bodyPr/>
          <a:lstStyle/>
          <a:p>
            <a:r>
              <a:rPr lang="mr-IN" dirty="0" smtClean="0">
                <a:solidFill>
                  <a:schemeClr val="accent4">
                    <a:lumMod val="75000"/>
                  </a:schemeClr>
                </a:solidFill>
              </a:rPr>
              <a:t>प्रा.डॉ.शैलजा रमेश पाटील महिला महाविद्यालय,कराड</a:t>
            </a:r>
          </a:p>
          <a:p>
            <a:endParaRPr lang="en-US" dirty="0">
              <a:solidFill>
                <a:schemeClr val="accent4">
                  <a:lumMod val="75000"/>
                </a:schemeClr>
              </a:solidFill>
            </a:endParaRPr>
          </a:p>
        </p:txBody>
      </p:sp>
      <p:pic>
        <p:nvPicPr>
          <p:cNvPr id="4" name="Picture 3" descr="Image result for images"/>
          <p:cNvPicPr/>
          <p:nvPr/>
        </p:nvPicPr>
        <p:blipFill>
          <a:blip r:embed="rId2"/>
          <a:srcRect/>
          <a:stretch>
            <a:fillRect/>
          </a:stretch>
        </p:blipFill>
        <p:spPr bwMode="auto">
          <a:xfrm>
            <a:off x="838200" y="3505200"/>
            <a:ext cx="7696200" cy="2667000"/>
          </a:xfrm>
          <a:prstGeom prst="rect">
            <a:avLst/>
          </a:prstGeom>
          <a:noFill/>
          <a:ln w="9525">
            <a:noFill/>
            <a:miter lim="800000"/>
            <a:headEnd/>
            <a:tailEnd/>
          </a:ln>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mr-IN" b="1" dirty="0" smtClean="0"/>
              <a:t/>
            </a:r>
            <a:br>
              <a:rPr lang="mr-IN" b="1" dirty="0" smtClean="0"/>
            </a:br>
            <a:r>
              <a:rPr lang="mr-IN" b="1" dirty="0" smtClean="0"/>
              <a:t>अनुस्वार </a:t>
            </a:r>
            <a:r>
              <a:rPr lang="mr-IN" b="1" dirty="0" smtClean="0"/>
              <a:t>(शिरोबिंदु/बिंदी) तथा अनुनासिकता चिह्‍न (चंद्रबिंदु)</a:t>
            </a:r>
            <a:br>
              <a:rPr lang="mr-IN" b="1" dirty="0" smtClean="0"/>
            </a:b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normAutofit/>
          </a:bodyPr>
          <a:lstStyle/>
          <a:p>
            <a:r>
              <a:rPr lang="mr-IN" dirty="0" smtClean="0"/>
              <a:t> </a:t>
            </a:r>
            <a:r>
              <a:rPr lang="mr-IN" dirty="0" smtClean="0"/>
              <a:t>हिंदी में अनुस्वार (ं) और अनुनासिकता चिह्‍न </a:t>
            </a:r>
            <a:r>
              <a:rPr lang="mr-IN" dirty="0" smtClean="0"/>
              <a:t>(ँ) </a:t>
            </a:r>
            <a:r>
              <a:rPr lang="mr-IN" dirty="0" smtClean="0"/>
              <a:t>दोनों ही प्रचलित रहेंगे</a:t>
            </a:r>
            <a:r>
              <a:rPr lang="mr-IN" dirty="0" smtClean="0"/>
              <a:t>।</a:t>
            </a:r>
            <a:endParaRPr lang="mr-IN" dirty="0" smtClean="0"/>
          </a:p>
          <a:p>
            <a:r>
              <a:rPr lang="mr-IN" dirty="0" smtClean="0"/>
              <a:t/>
            </a:r>
            <a:br>
              <a:rPr lang="mr-IN" dirty="0" smtClean="0"/>
            </a:br>
            <a:endParaRPr lang="en-US" dirty="0"/>
          </a:p>
        </p:txBody>
      </p:sp>
      <p:pic>
        <p:nvPicPr>
          <p:cNvPr id="4" name="Picture 3" descr="अभिनंदन फलोरल कैलीग्राफी (Abhinadan Floral Calligraphy)"/>
          <p:cNvPicPr/>
          <p:nvPr/>
        </p:nvPicPr>
        <p:blipFill>
          <a:blip r:embed="rId2"/>
          <a:srcRect/>
          <a:stretch>
            <a:fillRect/>
          </a:stretch>
        </p:blipFill>
        <p:spPr bwMode="auto">
          <a:xfrm>
            <a:off x="457200" y="2895600"/>
            <a:ext cx="3810000" cy="3352800"/>
          </a:xfrm>
          <a:prstGeom prst="rect">
            <a:avLst/>
          </a:prstGeom>
          <a:noFill/>
          <a:ln w="9525">
            <a:noFill/>
            <a:miter lim="800000"/>
            <a:headEnd/>
            <a:tailEnd/>
          </a:ln>
        </p:spPr>
      </p:pic>
      <p:pic>
        <p:nvPicPr>
          <p:cNvPr id="5" name="Picture 4" descr="Image result for letters art images in hindi"/>
          <p:cNvPicPr/>
          <p:nvPr/>
        </p:nvPicPr>
        <p:blipFill>
          <a:blip r:embed="rId3"/>
          <a:srcRect/>
          <a:stretch>
            <a:fillRect/>
          </a:stretch>
        </p:blipFill>
        <p:spPr bwMode="auto">
          <a:xfrm>
            <a:off x="6553200" y="3810000"/>
            <a:ext cx="2133600" cy="2362200"/>
          </a:xfrm>
          <a:prstGeom prst="rect">
            <a:avLst/>
          </a:prstGeom>
          <a:noFill/>
          <a:ln w="9525">
            <a:noFill/>
            <a:miter lim="800000"/>
            <a:headEnd/>
            <a:tailEnd/>
          </a:ln>
        </p:spPr>
      </p:pic>
      <p:pic>
        <p:nvPicPr>
          <p:cNvPr id="6" name="Picture 5" descr="Image result for letters art images in hindi"/>
          <p:cNvPicPr/>
          <p:nvPr/>
        </p:nvPicPr>
        <p:blipFill>
          <a:blip r:embed="rId4"/>
          <a:srcRect/>
          <a:stretch>
            <a:fillRect/>
          </a:stretch>
        </p:blipFill>
        <p:spPr bwMode="auto">
          <a:xfrm>
            <a:off x="6705600" y="2133600"/>
            <a:ext cx="1981200" cy="1981200"/>
          </a:xfrm>
          <a:prstGeom prst="rect">
            <a:avLst/>
          </a:prstGeom>
          <a:noFill/>
          <a:ln w="9525">
            <a:noFill/>
            <a:miter lim="800000"/>
            <a:headEnd/>
            <a:tailEnd/>
          </a:ln>
        </p:spPr>
      </p:pic>
      <p:pic>
        <p:nvPicPr>
          <p:cNvPr id="7" name="Picture 6" descr="Image result for letters art images in hindi"/>
          <p:cNvPicPr/>
          <p:nvPr/>
        </p:nvPicPr>
        <p:blipFill>
          <a:blip r:embed="rId5"/>
          <a:srcRect/>
          <a:stretch>
            <a:fillRect/>
          </a:stretch>
        </p:blipFill>
        <p:spPr bwMode="auto">
          <a:xfrm>
            <a:off x="4419600" y="2819400"/>
            <a:ext cx="2438400" cy="1371600"/>
          </a:xfrm>
          <a:prstGeom prst="rect">
            <a:avLst/>
          </a:prstGeom>
          <a:noFill/>
          <a:ln w="9525">
            <a:noFill/>
            <a:miter lim="800000"/>
            <a:headEnd/>
            <a:tailEnd/>
          </a:ln>
        </p:spPr>
      </p:pic>
      <p:pic>
        <p:nvPicPr>
          <p:cNvPr id="10" name="Picture 9" descr="Image result for letters art images in hindi"/>
          <p:cNvPicPr/>
          <p:nvPr/>
        </p:nvPicPr>
        <p:blipFill>
          <a:blip r:embed="rId6"/>
          <a:srcRect/>
          <a:stretch>
            <a:fillRect/>
          </a:stretch>
        </p:blipFill>
        <p:spPr bwMode="auto">
          <a:xfrm>
            <a:off x="4495801" y="4114800"/>
            <a:ext cx="2438399" cy="2057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mr-IN" b="1" dirty="0" smtClean="0"/>
              <a:t>पूर्वकालिक कृदंत प्रत्‍यय 'कर</a:t>
            </a:r>
            <a:endParaRPr lang="en-US" dirty="0"/>
          </a:p>
        </p:txBody>
      </p:sp>
      <p:sp>
        <p:nvSpPr>
          <p:cNvPr id="3" name="Content Placeholder 2"/>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lstStyle/>
          <a:p>
            <a:r>
              <a:rPr lang="mr-IN" dirty="0" smtClean="0"/>
              <a:t> </a:t>
            </a:r>
            <a:r>
              <a:rPr lang="mr-IN" dirty="0" smtClean="0"/>
              <a:t>पूर्वकालिक कृदंत प्रत्यय 'कर' क्रिया से मिलाकर लिखा जाए। जैसे :– मिलाकर, खा-पीकर, रो-रोकर आदि</a:t>
            </a:r>
            <a:r>
              <a:rPr lang="mr-IN" dirty="0" smtClean="0"/>
              <a:t>। </a:t>
            </a:r>
          </a:p>
          <a:p>
            <a:r>
              <a:rPr lang="mr-IN" dirty="0" smtClean="0"/>
              <a:t>तितली आकर मध चुसती है/ पत्थर मिलाकर </a:t>
            </a:r>
            <a:endParaRPr lang="mr-IN" dirty="0" smtClean="0"/>
          </a:p>
          <a:p>
            <a:endParaRPr lang="mr-IN" dirty="0" smtClean="0"/>
          </a:p>
          <a:p>
            <a:r>
              <a:rPr lang="mr-IN" dirty="0" smtClean="0"/>
              <a:t/>
            </a:r>
            <a:br>
              <a:rPr lang="mr-IN" dirty="0" smtClean="0"/>
            </a:br>
            <a:endParaRPr lang="en-US" dirty="0"/>
          </a:p>
        </p:txBody>
      </p:sp>
      <p:pic>
        <p:nvPicPr>
          <p:cNvPr id="5" name="Picture 4" descr="Orange Flower With Butterfly"/>
          <p:cNvPicPr/>
          <p:nvPr/>
        </p:nvPicPr>
        <p:blipFill>
          <a:blip r:embed="rId2"/>
          <a:srcRect/>
          <a:stretch>
            <a:fillRect/>
          </a:stretch>
        </p:blipFill>
        <p:spPr bwMode="auto">
          <a:xfrm>
            <a:off x="457200" y="3733800"/>
            <a:ext cx="5105400" cy="2286000"/>
          </a:xfrm>
          <a:prstGeom prst="rect">
            <a:avLst/>
          </a:prstGeom>
          <a:noFill/>
          <a:ln w="9525">
            <a:noFill/>
            <a:miter lim="800000"/>
            <a:headEnd/>
            <a:tailEnd/>
          </a:ln>
        </p:spPr>
      </p:pic>
      <p:pic>
        <p:nvPicPr>
          <p:cNvPr id="6" name="Picture 5" descr="Black Pile of Stones"/>
          <p:cNvPicPr/>
          <p:nvPr/>
        </p:nvPicPr>
        <p:blipFill>
          <a:blip r:embed="rId3"/>
          <a:srcRect/>
          <a:stretch>
            <a:fillRect/>
          </a:stretch>
        </p:blipFill>
        <p:spPr bwMode="auto">
          <a:xfrm>
            <a:off x="5638800" y="3733800"/>
            <a:ext cx="2971800" cy="2209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mr-IN" dirty="0" smtClean="0"/>
              <a:t>खड़ी पाई (।)</a:t>
            </a:r>
            <a:endParaRPr lang="en-US" dirty="0"/>
          </a:p>
        </p:txBody>
      </p:sp>
      <p:sp>
        <p:nvSpPr>
          <p:cNvPr id="3" name="Content Placeholder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lstStyle/>
          <a:p>
            <a:r>
              <a:rPr lang="mr-IN" dirty="0" smtClean="0"/>
              <a:t> पूर्ण विराम के लिए खड़ी पाई (।) का ही प्रयोग किया जाए। वाक्य के अंत में बिंदु (अंग्रेज़ी फ़ुलस्टॉप .) का नहीं</a:t>
            </a:r>
            <a:r>
              <a:rPr lang="mr-IN" dirty="0" smtClean="0"/>
              <a:t>।उदा. </a:t>
            </a:r>
          </a:p>
          <a:p>
            <a:r>
              <a:rPr lang="mr-IN" dirty="0" smtClean="0"/>
              <a:t>दो हंसो का जोडा I      जंगल का राजा सिंह है I</a:t>
            </a:r>
          </a:p>
          <a:p>
            <a:endParaRPr lang="mr-IN" dirty="0" smtClean="0"/>
          </a:p>
          <a:p>
            <a:endParaRPr lang="mr-IN" dirty="0" smtClean="0"/>
          </a:p>
          <a:p>
            <a:r>
              <a:rPr lang="mr-IN" dirty="0" smtClean="0"/>
              <a:t/>
            </a:r>
            <a:br>
              <a:rPr lang="mr-IN" dirty="0" smtClean="0"/>
            </a:br>
            <a:endParaRPr lang="en-US" dirty="0"/>
          </a:p>
        </p:txBody>
      </p:sp>
      <p:pic>
        <p:nvPicPr>
          <p:cNvPr id="4" name="Picture 3" descr="2 Grey and Black Birds"/>
          <p:cNvPicPr/>
          <p:nvPr/>
        </p:nvPicPr>
        <p:blipFill>
          <a:blip r:embed="rId2"/>
          <a:srcRect/>
          <a:stretch>
            <a:fillRect/>
          </a:stretch>
        </p:blipFill>
        <p:spPr bwMode="auto">
          <a:xfrm>
            <a:off x="838199" y="3733800"/>
            <a:ext cx="3352801" cy="2362200"/>
          </a:xfrm>
          <a:prstGeom prst="rect">
            <a:avLst/>
          </a:prstGeom>
          <a:noFill/>
          <a:ln w="9525">
            <a:noFill/>
            <a:miter lim="800000"/>
            <a:headEnd/>
            <a:tailEnd/>
          </a:ln>
        </p:spPr>
      </p:pic>
      <p:pic>
        <p:nvPicPr>
          <p:cNvPr id="5" name="Picture 4" descr="Free stock photo of nature, animal, eyes, fur"/>
          <p:cNvPicPr/>
          <p:nvPr/>
        </p:nvPicPr>
        <p:blipFill>
          <a:blip r:embed="rId3"/>
          <a:srcRect/>
          <a:stretch>
            <a:fillRect/>
          </a:stretch>
        </p:blipFill>
        <p:spPr bwMode="auto">
          <a:xfrm>
            <a:off x="4648200" y="3657600"/>
            <a:ext cx="3886200" cy="2438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mr-IN" dirty="0" smtClean="0"/>
              <a:t>संस्कृतमूलक </a:t>
            </a:r>
            <a:r>
              <a:rPr lang="mr-IN" dirty="0" smtClean="0"/>
              <a:t>तत्सम</a:t>
            </a:r>
            <a:r>
              <a:rPr lang="mr-IN" dirty="0" smtClean="0"/>
              <a:t> </a:t>
            </a:r>
            <a:r>
              <a:rPr lang="mr-IN" dirty="0" smtClean="0"/>
              <a:t>शब्द</a:t>
            </a:r>
            <a:endParaRPr lang="en-US" dirty="0"/>
          </a:p>
        </p:txBody>
      </p:sp>
      <p:sp>
        <p:nvSpPr>
          <p:cNvPr id="3" name="Content Placeholder 2"/>
          <p:cNvSpPr>
            <a:spLocks noGrp="1"/>
          </p:cNvSpPr>
          <p:nvPr>
            <p:ph idx="1"/>
          </p:nvPr>
        </p:nvSpPr>
        <p:spPr/>
        <p:style>
          <a:lnRef idx="0">
            <a:schemeClr val="accent3"/>
          </a:lnRef>
          <a:fillRef idx="3">
            <a:schemeClr val="accent3"/>
          </a:fillRef>
          <a:effectRef idx="3">
            <a:schemeClr val="accent3"/>
          </a:effectRef>
          <a:fontRef idx="minor">
            <a:schemeClr val="lt1"/>
          </a:fontRef>
        </p:style>
        <p:txBody>
          <a:bodyPr>
            <a:normAutofit/>
          </a:bodyPr>
          <a:lstStyle/>
          <a:p>
            <a:pPr>
              <a:buNone/>
            </a:pPr>
            <a:r>
              <a:rPr lang="mr-IN" dirty="0" smtClean="0"/>
              <a:t>संस्कृतमूलक तत्सम शब्दों की वर्तनी को ज्यों-का-त्यों ग्रहण किया जाए। अत: 'ब्रह्‍मा' को 'ब्रम्हा', 'चिह्‍न' को 'चिन्ह', 'उऋण' को 'उरिण' में बदलना उचित नहीं </a:t>
            </a:r>
            <a:r>
              <a:rPr lang="mr-IN" dirty="0" smtClean="0"/>
              <a:t>होगा Iउदा.ब्रह्मा की   </a:t>
            </a:r>
            <a:endParaRPr lang="mr-IN" dirty="0" smtClean="0"/>
          </a:p>
          <a:p>
            <a:pPr>
              <a:buNone/>
            </a:pPr>
            <a:r>
              <a:rPr lang="mr-IN" smtClean="0"/>
              <a:t>सृष्टी</a:t>
            </a:r>
            <a:endParaRPr lang="en-US" dirty="0"/>
          </a:p>
        </p:txBody>
      </p:sp>
      <p:pic>
        <p:nvPicPr>
          <p:cNvPr id="4" name="Picture 3" descr="Green Lake Surrounded by Mountain"/>
          <p:cNvPicPr/>
          <p:nvPr/>
        </p:nvPicPr>
        <p:blipFill>
          <a:blip r:embed="rId2"/>
          <a:srcRect/>
          <a:stretch>
            <a:fillRect/>
          </a:stretch>
        </p:blipFill>
        <p:spPr bwMode="auto">
          <a:xfrm>
            <a:off x="762000" y="4343400"/>
            <a:ext cx="4038600" cy="16002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mr-IN" dirty="0" smtClean="0"/>
              <a:t>मानक वर्तनी के नियम </a:t>
            </a:r>
            <a:endParaRPr lang="en-US" dirty="0"/>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normAutofit/>
          </a:bodyPr>
          <a:lstStyle/>
          <a:p>
            <a:r>
              <a:rPr lang="mr-IN" sz="2800" dirty="0">
                <a:hlinkClick r:id="rId2" tooltip="केंद्रीय हिन्दी निदेशालय (पृष्ठ मौजूद नहीं है)"/>
              </a:rPr>
              <a:t>केंद्रीय हिन्दी निदेशालय</a:t>
            </a:r>
            <a:r>
              <a:rPr lang="mr-IN" sz="2800" dirty="0"/>
              <a:t>, </a:t>
            </a:r>
            <a:r>
              <a:rPr lang="mr-IN" sz="2800" dirty="0">
                <a:hlinkClick r:id="rId3" tooltip="नई दिल्ली"/>
              </a:rPr>
              <a:t>नई दिल्ली</a:t>
            </a:r>
            <a:r>
              <a:rPr lang="mr-IN" sz="2800" dirty="0"/>
              <a:t> ने न केवल इस शब्द को मान्यता दी, वरन् एकरूपता की दृष्टि से कुछ नियम भी स्थिर किए हैं। वर्तनी शब्द भी </a:t>
            </a:r>
            <a:r>
              <a:rPr lang="mr-IN" sz="2800" dirty="0">
                <a:hlinkClick r:id="rId4" tooltip="संस्कृत"/>
              </a:rPr>
              <a:t>संस्कृत</a:t>
            </a:r>
            <a:r>
              <a:rPr lang="mr-IN" sz="2800" dirty="0"/>
              <a:t>भाषा का है, जिसकी व्युत्पत्तियाँ देते हुए आचार्य निशांतकेतु ने ‘वर्तनी’ शब्द के कोशगत अर्थ बताए हैं:- मार्ग, पथ, जीना, जीवन और दूसरा अर्थ है: पीसना, चूर्ण बनाना, </a:t>
            </a:r>
            <a:r>
              <a:rPr lang="mr-IN" sz="2800" dirty="0" smtClean="0"/>
              <a:t>तकुआ</a:t>
            </a:r>
            <a:r>
              <a:rPr lang="en-US" sz="2800" baseline="30000" dirty="0" smtClean="0"/>
              <a:t> I</a:t>
            </a:r>
            <a:endParaRPr lang="en-US" sz="2800" dirty="0"/>
          </a:p>
        </p:txBody>
      </p:sp>
      <p:pic>
        <p:nvPicPr>
          <p:cNvPr id="4" name="Picture 3" descr="Related image"/>
          <p:cNvPicPr/>
          <p:nvPr/>
        </p:nvPicPr>
        <p:blipFill>
          <a:blip r:embed="rId5"/>
          <a:srcRect/>
          <a:stretch>
            <a:fillRect/>
          </a:stretch>
        </p:blipFill>
        <p:spPr bwMode="auto">
          <a:xfrm>
            <a:off x="609600" y="4724400"/>
            <a:ext cx="8001000" cy="1295400"/>
          </a:xfrm>
          <a:prstGeom prst="rect">
            <a:avLst/>
          </a:prstGeom>
          <a:noFill/>
          <a:ln w="9525">
            <a:noFill/>
            <a:miter lim="800000"/>
            <a:headEnd/>
            <a:tailEnd/>
          </a:ln>
        </p:spPr>
      </p:pic>
      <p:pic>
        <p:nvPicPr>
          <p:cNvPr id="5" name="Picture 4" descr="Image result for letters art images in hindi"/>
          <p:cNvPicPr/>
          <p:nvPr/>
        </p:nvPicPr>
        <p:blipFill>
          <a:blip r:embed="rId6"/>
          <a:srcRect/>
          <a:stretch>
            <a:fillRect/>
          </a:stretch>
        </p:blipFill>
        <p:spPr bwMode="auto">
          <a:xfrm>
            <a:off x="5562600" y="4572000"/>
            <a:ext cx="2971800" cy="16002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mr-IN" dirty="0" smtClean="0"/>
              <a:t>मानक वर्तनी की विशेषता </a:t>
            </a:r>
            <a:endParaRPr lang="en-US" dirty="0"/>
          </a:p>
        </p:txBody>
      </p:sp>
      <p:sp>
        <p:nvSpPr>
          <p:cNvPr id="3" name="Content Placeholder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Autofit/>
          </a:bodyPr>
          <a:lstStyle/>
          <a:p>
            <a:r>
              <a:rPr lang="mr-IN" sz="2800" dirty="0"/>
              <a:t>वर्तनी भाषा का वर्तमान है। </a:t>
            </a:r>
            <a:endParaRPr lang="mr-IN" sz="2800" dirty="0" smtClean="0"/>
          </a:p>
          <a:p>
            <a:r>
              <a:rPr lang="mr-IN" sz="2800" dirty="0" smtClean="0"/>
              <a:t>वर्तनी </a:t>
            </a:r>
            <a:r>
              <a:rPr lang="mr-IN" sz="2800" dirty="0"/>
              <a:t>भाषा का अनुशासित </a:t>
            </a:r>
            <a:endParaRPr lang="en-US" sz="2800" dirty="0" smtClean="0"/>
          </a:p>
          <a:p>
            <a:r>
              <a:rPr lang="mr-IN" sz="2800" dirty="0" smtClean="0"/>
              <a:t>आवर्तन </a:t>
            </a:r>
            <a:r>
              <a:rPr lang="mr-IN" sz="2800" dirty="0"/>
              <a:t>है, </a:t>
            </a:r>
            <a:endParaRPr lang="mr-IN" sz="2800" dirty="0" smtClean="0"/>
          </a:p>
          <a:p>
            <a:r>
              <a:rPr lang="mr-IN" sz="2800" dirty="0" smtClean="0"/>
              <a:t>वर्तनी </a:t>
            </a:r>
            <a:r>
              <a:rPr lang="mr-IN" sz="2800" dirty="0"/>
              <a:t>शब्दों का संस्कारिता </a:t>
            </a:r>
            <a:endParaRPr lang="en-US" sz="2800" dirty="0" smtClean="0"/>
          </a:p>
          <a:p>
            <a:r>
              <a:rPr lang="mr-IN" sz="2800" dirty="0" smtClean="0"/>
              <a:t>पद </a:t>
            </a:r>
            <a:r>
              <a:rPr lang="mr-IN" sz="2800" dirty="0"/>
              <a:t>विन्यास है। </a:t>
            </a:r>
            <a:endParaRPr lang="mr-IN" sz="2800" dirty="0" smtClean="0"/>
          </a:p>
          <a:p>
            <a:r>
              <a:rPr lang="mr-IN" sz="2800" dirty="0" smtClean="0"/>
              <a:t>वर्तनी </a:t>
            </a:r>
            <a:r>
              <a:rPr lang="mr-IN" sz="2800" dirty="0"/>
              <a:t>अतीत और भविष्य के </a:t>
            </a:r>
            <a:r>
              <a:rPr lang="mr-IN" sz="2800" dirty="0" smtClean="0"/>
              <a:t>मध्य</a:t>
            </a:r>
            <a:endParaRPr lang="en-US" sz="2800" dirty="0" smtClean="0"/>
          </a:p>
          <a:p>
            <a:r>
              <a:rPr lang="mr-IN" sz="2800" dirty="0" smtClean="0"/>
              <a:t> </a:t>
            </a:r>
            <a:r>
              <a:rPr lang="mr-IN" sz="2800" dirty="0"/>
              <a:t>का सेतु सूत्र है। </a:t>
            </a:r>
            <a:endParaRPr lang="mr-IN" sz="2800" dirty="0" smtClean="0"/>
          </a:p>
          <a:p>
            <a:r>
              <a:rPr lang="mr-IN" sz="2800" dirty="0" smtClean="0"/>
              <a:t>यह </a:t>
            </a:r>
            <a:r>
              <a:rPr lang="mr-IN" sz="2800" dirty="0"/>
              <a:t>अक्षर संस्थान और वर्ण क्रम विन्यास है।</a:t>
            </a:r>
            <a:r>
              <a:rPr lang="mr-IN" sz="2800" baseline="30000" dirty="0">
                <a:hlinkClick r:id="rId2"/>
              </a:rPr>
              <a:t>[5]</a:t>
            </a:r>
            <a:endParaRPr lang="en-US" sz="2800" dirty="0"/>
          </a:p>
        </p:txBody>
      </p:sp>
      <p:pic>
        <p:nvPicPr>
          <p:cNvPr id="4" name="Picture 3" descr="Image result for images"/>
          <p:cNvPicPr/>
          <p:nvPr/>
        </p:nvPicPr>
        <p:blipFill>
          <a:blip r:embed="rId3"/>
          <a:srcRect/>
          <a:stretch>
            <a:fillRect/>
          </a:stretch>
        </p:blipFill>
        <p:spPr bwMode="auto">
          <a:xfrm>
            <a:off x="6096000" y="1524000"/>
            <a:ext cx="2552700" cy="3276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hi-IN" sz="2200" dirty="0" smtClean="0"/>
              <a:t>केंद्रीय हिंदी निदेशालय ने वर्ष 2003 में देवनागरी लिपि तथा हिंदी वर्तनी के मानकीकरण के लिए अखिल भारतीय संगोष्ठी का आयोजन किया था। इस संगोष्ठी में निम्नलिखित नियम निर्धारित किए गए थे :   </a:t>
            </a:r>
            <a:br>
              <a:rPr lang="hi-IN" sz="2200" dirty="0" smtClean="0"/>
            </a:br>
            <a:r>
              <a:rPr lang="hi-IN" dirty="0" smtClean="0"/>
              <a:t/>
            </a:r>
            <a:br>
              <a:rPr lang="hi-IN" dirty="0" smtClean="0"/>
            </a:br>
            <a:r>
              <a:rPr lang="hi-IN" dirty="0" smtClean="0"/>
              <a:t/>
            </a:r>
            <a:br>
              <a:rPr lang="hi-IN" dirty="0" smtClean="0"/>
            </a:br>
            <a:endParaRPr lang="en-US" dirty="0"/>
          </a:p>
        </p:txBody>
      </p:sp>
      <p:sp>
        <p:nvSpPr>
          <p:cNvPr id="3" name="Content Placeholder 2"/>
          <p:cNvSpPr>
            <a:spLocks noGrp="1"/>
          </p:cNvSpPr>
          <p:nvPr>
            <p:ph idx="1"/>
          </p:nvPr>
        </p:nvSpPr>
        <p:spPr>
          <a:xfrm>
            <a:off x="381000" y="1524000"/>
            <a:ext cx="8305800" cy="5029200"/>
          </a:xfrm>
        </p:spPr>
        <p:style>
          <a:lnRef idx="1">
            <a:schemeClr val="accent6"/>
          </a:lnRef>
          <a:fillRef idx="2">
            <a:schemeClr val="accent6"/>
          </a:fillRef>
          <a:effectRef idx="1">
            <a:schemeClr val="accent6"/>
          </a:effectRef>
          <a:fontRef idx="minor">
            <a:schemeClr val="dk1"/>
          </a:fontRef>
        </p:style>
        <p:txBody>
          <a:bodyPr>
            <a:normAutofit/>
          </a:bodyPr>
          <a:lstStyle/>
          <a:p>
            <a:endParaRPr lang="en-US" sz="3000" dirty="0" smtClean="0">
              <a:solidFill>
                <a:srgbClr val="FF0000"/>
              </a:solidFill>
            </a:endParaRPr>
          </a:p>
          <a:p>
            <a:r>
              <a:rPr lang="en-US" sz="3000" dirty="0" smtClean="0">
                <a:solidFill>
                  <a:srgbClr val="FF0000"/>
                </a:solidFill>
              </a:rPr>
              <a:t>1</a:t>
            </a:r>
            <a:r>
              <a:rPr lang="hi-IN" sz="3000" dirty="0" smtClean="0">
                <a:solidFill>
                  <a:srgbClr val="FF0000"/>
                </a:solidFill>
              </a:rPr>
              <a:t> </a:t>
            </a:r>
            <a:r>
              <a:rPr lang="hi-IN" sz="3000" dirty="0" smtClean="0">
                <a:solidFill>
                  <a:srgbClr val="FF0000"/>
                </a:solidFill>
              </a:rPr>
              <a:t>संयुक्‍त वर्ण</a:t>
            </a:r>
          </a:p>
          <a:p>
            <a:r>
              <a:rPr lang="hi-IN" dirty="0" smtClean="0">
                <a:solidFill>
                  <a:schemeClr val="accent5">
                    <a:lumMod val="50000"/>
                  </a:schemeClr>
                </a:solidFill>
              </a:rPr>
              <a:t>खड़ी </a:t>
            </a:r>
            <a:r>
              <a:rPr lang="hi-IN" dirty="0" smtClean="0">
                <a:solidFill>
                  <a:schemeClr val="accent5">
                    <a:lumMod val="50000"/>
                  </a:schemeClr>
                </a:solidFill>
              </a:rPr>
              <a:t>पाई वाले व्यंजन</a:t>
            </a:r>
          </a:p>
          <a:p>
            <a:r>
              <a:rPr lang="hi-IN" sz="2800" dirty="0" smtClean="0">
                <a:solidFill>
                  <a:srgbClr val="0070C0"/>
                </a:solidFill>
              </a:rPr>
              <a:t>खड़ी पाई वाले व्यंजनों </a:t>
            </a:r>
            <a:r>
              <a:rPr lang="hi-IN" sz="2800" dirty="0" smtClean="0">
                <a:solidFill>
                  <a:srgbClr val="0070C0"/>
                </a:solidFill>
              </a:rPr>
              <a:t>के</a:t>
            </a:r>
            <a:endParaRPr lang="en-US" sz="2800" dirty="0" smtClean="0">
              <a:solidFill>
                <a:srgbClr val="0070C0"/>
              </a:solidFill>
            </a:endParaRPr>
          </a:p>
          <a:p>
            <a:r>
              <a:rPr lang="hi-IN" sz="2800" dirty="0" smtClean="0">
                <a:solidFill>
                  <a:srgbClr val="0070C0"/>
                </a:solidFill>
              </a:rPr>
              <a:t> </a:t>
            </a:r>
            <a:r>
              <a:rPr lang="hi-IN" sz="2800" dirty="0" smtClean="0">
                <a:solidFill>
                  <a:srgbClr val="0070C0"/>
                </a:solidFill>
              </a:rPr>
              <a:t>संयुक्‍त </a:t>
            </a:r>
            <a:r>
              <a:rPr lang="hi-IN" sz="2800" dirty="0" smtClean="0">
                <a:solidFill>
                  <a:srgbClr val="0070C0"/>
                </a:solidFill>
              </a:rPr>
              <a:t>रूप</a:t>
            </a:r>
            <a:r>
              <a:rPr lang="en-US" sz="2800" dirty="0" smtClean="0">
                <a:solidFill>
                  <a:srgbClr val="0070C0"/>
                </a:solidFill>
              </a:rPr>
              <a:t> </a:t>
            </a:r>
            <a:r>
              <a:rPr lang="hi-IN" sz="2800" dirty="0" smtClean="0">
                <a:solidFill>
                  <a:srgbClr val="0070C0"/>
                </a:solidFill>
              </a:rPr>
              <a:t>परंपरागत </a:t>
            </a:r>
            <a:r>
              <a:rPr lang="hi-IN" sz="2800" dirty="0" smtClean="0">
                <a:solidFill>
                  <a:srgbClr val="0070C0"/>
                </a:solidFill>
              </a:rPr>
              <a:t>तरीके से </a:t>
            </a:r>
            <a:endParaRPr lang="en-US" sz="2800" dirty="0" smtClean="0">
              <a:solidFill>
                <a:srgbClr val="0070C0"/>
              </a:solidFill>
            </a:endParaRPr>
          </a:p>
          <a:p>
            <a:r>
              <a:rPr lang="hi-IN" sz="2800" dirty="0" smtClean="0">
                <a:solidFill>
                  <a:srgbClr val="0070C0"/>
                </a:solidFill>
              </a:rPr>
              <a:t>खड़ी </a:t>
            </a:r>
            <a:r>
              <a:rPr lang="hi-IN" sz="2800" dirty="0" smtClean="0">
                <a:solidFill>
                  <a:srgbClr val="0070C0"/>
                </a:solidFill>
              </a:rPr>
              <a:t>पाई </a:t>
            </a:r>
            <a:r>
              <a:rPr lang="hi-IN" sz="2800" dirty="0" smtClean="0">
                <a:solidFill>
                  <a:srgbClr val="0070C0"/>
                </a:solidFill>
              </a:rPr>
              <a:t>को </a:t>
            </a:r>
            <a:r>
              <a:rPr lang="hi-IN" sz="2800" dirty="0" smtClean="0">
                <a:solidFill>
                  <a:srgbClr val="0070C0"/>
                </a:solidFill>
              </a:rPr>
              <a:t>हटाकर ही बनाए जाएँ। </a:t>
            </a:r>
            <a:endParaRPr lang="en-US" sz="2800" dirty="0" smtClean="0">
              <a:solidFill>
                <a:srgbClr val="0070C0"/>
              </a:solidFill>
            </a:endParaRPr>
          </a:p>
          <a:p>
            <a:r>
              <a:rPr lang="hi-IN" sz="2800" dirty="0" smtClean="0">
                <a:solidFill>
                  <a:srgbClr val="0070C0"/>
                </a:solidFill>
              </a:rPr>
              <a:t>यथा</a:t>
            </a:r>
            <a:r>
              <a:rPr lang="hi-IN" sz="2800" dirty="0" smtClean="0">
                <a:solidFill>
                  <a:srgbClr val="0070C0"/>
                </a:solidFill>
              </a:rPr>
              <a:t>:–</a:t>
            </a:r>
          </a:p>
          <a:p>
            <a:r>
              <a:rPr lang="hi-IN" sz="2800" u="sng" dirty="0" smtClean="0">
                <a:solidFill>
                  <a:srgbClr val="0070C0"/>
                </a:solidFill>
              </a:rPr>
              <a:t>ख्या</a:t>
            </a:r>
            <a:r>
              <a:rPr lang="hi-IN" sz="2800" dirty="0" smtClean="0">
                <a:solidFill>
                  <a:srgbClr val="0070C0"/>
                </a:solidFill>
              </a:rPr>
              <a:t>ति, ल</a:t>
            </a:r>
            <a:r>
              <a:rPr lang="hi-IN" sz="2800" u="sng" dirty="0" smtClean="0">
                <a:solidFill>
                  <a:srgbClr val="0070C0"/>
                </a:solidFill>
              </a:rPr>
              <a:t>ग्न</a:t>
            </a:r>
            <a:r>
              <a:rPr lang="hi-IN" sz="2800" dirty="0" smtClean="0">
                <a:solidFill>
                  <a:srgbClr val="0070C0"/>
                </a:solidFill>
              </a:rPr>
              <a:t>, वि</a:t>
            </a:r>
            <a:r>
              <a:rPr lang="hi-IN" sz="2800" u="sng" dirty="0" smtClean="0">
                <a:solidFill>
                  <a:srgbClr val="0070C0"/>
                </a:solidFill>
              </a:rPr>
              <a:t>घ्न</a:t>
            </a:r>
            <a:r>
              <a:rPr lang="en-US" sz="2800" u="sng" dirty="0" smtClean="0">
                <a:solidFill>
                  <a:srgbClr val="0070C0"/>
                </a:solidFill>
              </a:rPr>
              <a:t>,</a:t>
            </a:r>
            <a:r>
              <a:rPr lang="hi-IN" sz="2800" dirty="0" smtClean="0">
                <a:solidFill>
                  <a:srgbClr val="0070C0"/>
                </a:solidFill>
              </a:rPr>
              <a:t>क</a:t>
            </a:r>
            <a:r>
              <a:rPr lang="hi-IN" sz="2800" u="sng" dirty="0" smtClean="0">
                <a:solidFill>
                  <a:srgbClr val="0070C0"/>
                </a:solidFill>
              </a:rPr>
              <a:t>च्चा</a:t>
            </a:r>
            <a:r>
              <a:rPr lang="hi-IN" sz="2800" dirty="0" smtClean="0">
                <a:solidFill>
                  <a:srgbClr val="0070C0"/>
                </a:solidFill>
              </a:rPr>
              <a:t>, छ</a:t>
            </a:r>
            <a:r>
              <a:rPr lang="hi-IN" sz="2800" u="sng" dirty="0" smtClean="0">
                <a:solidFill>
                  <a:srgbClr val="0070C0"/>
                </a:solidFill>
              </a:rPr>
              <a:t>ज्जा</a:t>
            </a:r>
            <a:r>
              <a:rPr lang="en-US" sz="2800" u="sng" dirty="0" smtClean="0">
                <a:solidFill>
                  <a:srgbClr val="0070C0"/>
                </a:solidFill>
              </a:rPr>
              <a:t>,</a:t>
            </a:r>
            <a:r>
              <a:rPr lang="hi-IN" sz="2800" dirty="0" smtClean="0">
                <a:solidFill>
                  <a:srgbClr val="0070C0"/>
                </a:solidFill>
              </a:rPr>
              <a:t>नग</a:t>
            </a:r>
            <a:r>
              <a:rPr lang="hi-IN" sz="2800" u="sng" dirty="0" smtClean="0">
                <a:solidFill>
                  <a:srgbClr val="0070C0"/>
                </a:solidFill>
              </a:rPr>
              <a:t>ण्य</a:t>
            </a:r>
            <a:endParaRPr lang="hi-IN" sz="2800" dirty="0" smtClean="0">
              <a:solidFill>
                <a:srgbClr val="0070C0"/>
              </a:solidFill>
            </a:endParaRPr>
          </a:p>
          <a:p>
            <a:r>
              <a:rPr lang="hi-IN" sz="2800" dirty="0" smtClean="0">
                <a:solidFill>
                  <a:srgbClr val="0070C0"/>
                </a:solidFill>
              </a:rPr>
              <a:t>कु</a:t>
            </a:r>
            <a:r>
              <a:rPr lang="hi-IN" sz="2800" u="sng" dirty="0" smtClean="0">
                <a:solidFill>
                  <a:srgbClr val="0070C0"/>
                </a:solidFill>
              </a:rPr>
              <a:t>त्‍ता</a:t>
            </a:r>
            <a:r>
              <a:rPr lang="hi-IN" sz="2800" dirty="0" smtClean="0">
                <a:solidFill>
                  <a:srgbClr val="0070C0"/>
                </a:solidFill>
              </a:rPr>
              <a:t>, प</a:t>
            </a:r>
            <a:r>
              <a:rPr lang="hi-IN" sz="2800" u="sng" dirty="0" smtClean="0">
                <a:solidFill>
                  <a:srgbClr val="0070C0"/>
                </a:solidFill>
              </a:rPr>
              <a:t>थ्य</a:t>
            </a:r>
            <a:r>
              <a:rPr lang="hi-IN" sz="2800" dirty="0" smtClean="0">
                <a:solidFill>
                  <a:srgbClr val="0070C0"/>
                </a:solidFill>
              </a:rPr>
              <a:t>, </a:t>
            </a:r>
            <a:r>
              <a:rPr lang="hi-IN" sz="2800" u="sng" dirty="0" smtClean="0">
                <a:solidFill>
                  <a:srgbClr val="0070C0"/>
                </a:solidFill>
              </a:rPr>
              <a:t>ध्व</a:t>
            </a:r>
            <a:r>
              <a:rPr lang="hi-IN" sz="2800" dirty="0" smtClean="0">
                <a:solidFill>
                  <a:srgbClr val="0070C0"/>
                </a:solidFill>
              </a:rPr>
              <a:t>नि, </a:t>
            </a:r>
            <a:r>
              <a:rPr lang="hi-IN" sz="2800" u="sng" dirty="0" smtClean="0">
                <a:solidFill>
                  <a:srgbClr val="0070C0"/>
                </a:solidFill>
              </a:rPr>
              <a:t>न्या</a:t>
            </a:r>
            <a:r>
              <a:rPr lang="hi-IN" sz="2800" dirty="0" smtClean="0">
                <a:solidFill>
                  <a:srgbClr val="0070C0"/>
                </a:solidFill>
              </a:rPr>
              <a:t>स</a:t>
            </a:r>
            <a:r>
              <a:rPr lang="en-US" sz="2800" dirty="0" smtClean="0">
                <a:solidFill>
                  <a:srgbClr val="0070C0"/>
                </a:solidFill>
              </a:rPr>
              <a:t>,</a:t>
            </a:r>
            <a:r>
              <a:rPr lang="hi-IN" sz="2800" u="sng" dirty="0" smtClean="0">
                <a:solidFill>
                  <a:srgbClr val="0070C0"/>
                </a:solidFill>
              </a:rPr>
              <a:t>प्या</a:t>
            </a:r>
            <a:r>
              <a:rPr lang="hi-IN" sz="2800" dirty="0" smtClean="0">
                <a:solidFill>
                  <a:srgbClr val="0070C0"/>
                </a:solidFill>
              </a:rPr>
              <a:t>स, डि</a:t>
            </a:r>
            <a:r>
              <a:rPr lang="hi-IN" sz="2800" u="sng" dirty="0" smtClean="0">
                <a:solidFill>
                  <a:srgbClr val="0070C0"/>
                </a:solidFill>
              </a:rPr>
              <a:t>ब्बा</a:t>
            </a:r>
            <a:r>
              <a:rPr lang="hi-IN" sz="2800" dirty="0" smtClean="0">
                <a:solidFill>
                  <a:srgbClr val="0070C0"/>
                </a:solidFill>
              </a:rPr>
              <a:t>, स</a:t>
            </a:r>
            <a:r>
              <a:rPr lang="hi-IN" sz="2800" u="sng" dirty="0" smtClean="0">
                <a:solidFill>
                  <a:srgbClr val="0070C0"/>
                </a:solidFill>
              </a:rPr>
              <a:t>भ्य</a:t>
            </a:r>
            <a:r>
              <a:rPr lang="hi-IN" sz="2800" dirty="0" smtClean="0">
                <a:solidFill>
                  <a:srgbClr val="0070C0"/>
                </a:solidFill>
              </a:rPr>
              <a:t>, र</a:t>
            </a:r>
            <a:r>
              <a:rPr lang="hi-IN" sz="2800" u="sng" dirty="0" smtClean="0">
                <a:solidFill>
                  <a:srgbClr val="0070C0"/>
                </a:solidFill>
              </a:rPr>
              <a:t>म्य</a:t>
            </a:r>
            <a:endParaRPr lang="hi-IN" sz="2800" dirty="0" smtClean="0">
              <a:solidFill>
                <a:srgbClr val="0070C0"/>
              </a:solidFill>
            </a:endParaRPr>
          </a:p>
          <a:p>
            <a:endParaRPr lang="hi-IN" dirty="0" smtClean="0"/>
          </a:p>
          <a:p>
            <a:endParaRPr lang="en-US" dirty="0"/>
          </a:p>
        </p:txBody>
      </p:sp>
      <p:pic>
        <p:nvPicPr>
          <p:cNvPr id="4" name="Picture 3" descr="Image result for images"/>
          <p:cNvPicPr/>
          <p:nvPr/>
        </p:nvPicPr>
        <p:blipFill>
          <a:blip r:embed="rId2"/>
          <a:srcRect/>
          <a:stretch>
            <a:fillRect/>
          </a:stretch>
        </p:blipFill>
        <p:spPr bwMode="auto">
          <a:xfrm flipH="1">
            <a:off x="6248400" y="1676400"/>
            <a:ext cx="2285998" cy="3429000"/>
          </a:xfrm>
          <a:prstGeom prst="rect">
            <a:avLst/>
          </a:prstGeom>
          <a:noFill/>
          <a:ln w="9525">
            <a:noFill/>
            <a:miter lim="800000"/>
            <a:headEnd/>
            <a:tailEnd/>
          </a:ln>
        </p:spPr>
      </p:pic>
      <p:pic>
        <p:nvPicPr>
          <p:cNvPr id="5" name="Picture 4" descr="Image result for letters art images in hindi"/>
          <p:cNvPicPr/>
          <p:nvPr/>
        </p:nvPicPr>
        <p:blipFill>
          <a:blip r:embed="rId3"/>
          <a:srcRect/>
          <a:stretch>
            <a:fillRect/>
          </a:stretch>
        </p:blipFill>
        <p:spPr bwMode="auto">
          <a:xfrm>
            <a:off x="4495800" y="1524000"/>
            <a:ext cx="1828800" cy="2057400"/>
          </a:xfrm>
          <a:prstGeom prst="rect">
            <a:avLst/>
          </a:prstGeom>
          <a:ln>
            <a:headEnd/>
            <a:tailEnd/>
          </a:ln>
        </p:spPr>
        <p:style>
          <a:lnRef idx="2">
            <a:schemeClr val="accent4">
              <a:shade val="50000"/>
            </a:schemeClr>
          </a:lnRef>
          <a:fillRef idx="1">
            <a:schemeClr val="accent4"/>
          </a:fillRef>
          <a:effectRef idx="0">
            <a:schemeClr val="accent4"/>
          </a:effectRef>
          <a:fontRef idx="minor">
            <a:schemeClr val="lt1"/>
          </a:fontRef>
        </p:style>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hi-IN" dirty="0" smtClean="0"/>
              <a:t>2.1.2.3</a:t>
            </a:r>
            <a:endParaRPr lang="en-US" dirty="0"/>
          </a:p>
        </p:txBody>
      </p:sp>
      <p:sp>
        <p:nvSpPr>
          <p:cNvPr id="3" name="Content Placeholder 2"/>
          <p:cNvSpPr>
            <a:spLocks noGrp="1"/>
          </p:cNvSpPr>
          <p:nvPr>
            <p:ph idx="1"/>
          </p:nvPr>
        </p:nvSpPr>
        <p:spPr/>
        <p:style>
          <a:lnRef idx="1">
            <a:schemeClr val="accent2"/>
          </a:lnRef>
          <a:fillRef idx="3">
            <a:schemeClr val="accent2"/>
          </a:fillRef>
          <a:effectRef idx="2">
            <a:schemeClr val="accent2"/>
          </a:effectRef>
          <a:fontRef idx="minor">
            <a:schemeClr val="lt1"/>
          </a:fontRef>
        </p:style>
        <p:txBody>
          <a:bodyPr/>
          <a:lstStyle/>
          <a:p>
            <a:r>
              <a:rPr lang="hi-IN" dirty="0" smtClean="0"/>
              <a:t>संयुक्‍त ‘र’ के प्रचलित तीनों रूप यथावत् रहेंगे। यथा:–</a:t>
            </a:r>
          </a:p>
          <a:p>
            <a:r>
              <a:rPr lang="hi-IN" u="sng" dirty="0" smtClean="0"/>
              <a:t>प्र</a:t>
            </a:r>
            <a:r>
              <a:rPr lang="hi-IN" dirty="0" smtClean="0"/>
              <a:t>कार, ध</a:t>
            </a:r>
            <a:r>
              <a:rPr lang="hi-IN" u="sng" dirty="0" smtClean="0"/>
              <a:t>र्म</a:t>
            </a:r>
            <a:r>
              <a:rPr lang="hi-IN" dirty="0" smtClean="0"/>
              <a:t>, राष्ट्र।</a:t>
            </a:r>
          </a:p>
          <a:p>
            <a:endParaRPr lang="en-US" dirty="0"/>
          </a:p>
        </p:txBody>
      </p:sp>
      <p:pic>
        <p:nvPicPr>
          <p:cNvPr id="4" name="Picture 3" descr="Image result for nationart images in hindi"/>
          <p:cNvPicPr/>
          <p:nvPr/>
        </p:nvPicPr>
        <p:blipFill>
          <a:blip r:embed="rId2"/>
          <a:srcRect/>
          <a:stretch>
            <a:fillRect/>
          </a:stretch>
        </p:blipFill>
        <p:spPr bwMode="auto">
          <a:xfrm>
            <a:off x="3886200" y="2209800"/>
            <a:ext cx="5029200" cy="4495800"/>
          </a:xfrm>
          <a:prstGeom prst="rect">
            <a:avLst/>
          </a:prstGeom>
          <a:noFill/>
          <a:ln w="9525">
            <a:noFill/>
            <a:miter lim="800000"/>
            <a:headEnd/>
            <a:tailEnd/>
          </a:ln>
        </p:spPr>
      </p:pic>
      <p:pic>
        <p:nvPicPr>
          <p:cNvPr id="5" name="Picture 4" descr="Image result for nationart images in hindi"/>
          <p:cNvPicPr/>
          <p:nvPr/>
        </p:nvPicPr>
        <p:blipFill>
          <a:blip r:embed="rId3"/>
          <a:srcRect/>
          <a:stretch>
            <a:fillRect/>
          </a:stretch>
        </p:blipFill>
        <p:spPr bwMode="auto">
          <a:xfrm>
            <a:off x="152401" y="3200400"/>
            <a:ext cx="3505199" cy="3429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mr-IN" dirty="0" smtClean="0"/>
              <a:t>2.2.1 हिंदी के कारक चिह्‍न</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endParaRPr lang="en-US" dirty="0" smtClean="0"/>
          </a:p>
          <a:p>
            <a:r>
              <a:rPr lang="mr-IN" sz="8000" dirty="0" smtClean="0"/>
              <a:t>2.2.1 </a:t>
            </a:r>
            <a:r>
              <a:rPr lang="mr-IN" sz="8000" dirty="0" smtClean="0"/>
              <a:t>हिंदी के कारक चिह्‍न सभी प्रकार के संज्ञा शब्दों में प्रातिपदिक से पृथक् लिखे जाएँ। जैसे :– राम ने, राम को, राम से, स्त्री का, स्त्री से, सेवा में आदि। </a:t>
            </a:r>
            <a:r>
              <a:rPr lang="mr-IN" sz="8000" dirty="0" smtClean="0"/>
              <a:t>                                       </a:t>
            </a:r>
          </a:p>
          <a:p>
            <a:r>
              <a:rPr lang="mr-IN" sz="8000" dirty="0" smtClean="0"/>
              <a:t> </a:t>
            </a:r>
            <a:r>
              <a:rPr lang="mr-IN" sz="8000" dirty="0" smtClean="0"/>
              <a:t>              भटजी </a:t>
            </a:r>
            <a:r>
              <a:rPr lang="mr-IN" sz="8000" dirty="0" smtClean="0">
                <a:solidFill>
                  <a:srgbClr val="C00000"/>
                </a:solidFill>
              </a:rPr>
              <a:t>ने</a:t>
            </a:r>
            <a:r>
              <a:rPr lang="mr-IN" sz="8000" dirty="0" smtClean="0"/>
              <a:t> यज्ञ किया </a:t>
            </a:r>
            <a:endParaRPr lang="en-US" sz="8000" dirty="0" smtClean="0"/>
          </a:p>
          <a:p>
            <a:endParaRPr lang="en-US" dirty="0" smtClean="0"/>
          </a:p>
          <a:p>
            <a:endParaRPr lang="en-US" dirty="0" smtClean="0"/>
          </a:p>
          <a:p>
            <a:r>
              <a:rPr lang="mr-IN" sz="8000" dirty="0" smtClean="0"/>
              <a:t>सर्वनाम </a:t>
            </a:r>
            <a:r>
              <a:rPr lang="mr-IN" sz="8000" dirty="0" smtClean="0"/>
              <a:t>शब्दों में ये चिह्‍न प्रातिपादिक </a:t>
            </a:r>
            <a:endParaRPr lang="en-US" sz="8000" dirty="0" smtClean="0"/>
          </a:p>
          <a:p>
            <a:r>
              <a:rPr lang="mr-IN" sz="8000" dirty="0" smtClean="0"/>
              <a:t>के </a:t>
            </a:r>
            <a:r>
              <a:rPr lang="mr-IN" sz="8000" dirty="0" smtClean="0"/>
              <a:t>साथ मिलाकर लिखे जाएँ। </a:t>
            </a:r>
            <a:endParaRPr lang="en-US" sz="8000" dirty="0" smtClean="0"/>
          </a:p>
          <a:p>
            <a:r>
              <a:rPr lang="mr-IN" sz="8000" dirty="0" smtClean="0"/>
              <a:t>जैसे</a:t>
            </a:r>
            <a:r>
              <a:rPr lang="mr-IN" sz="8000" dirty="0" smtClean="0"/>
              <a:t> :– तूने, आपने, तुमसे, उसने, उसको</a:t>
            </a:r>
            <a:r>
              <a:rPr lang="mr-IN" sz="8000" dirty="0" smtClean="0"/>
              <a:t>,</a:t>
            </a:r>
          </a:p>
          <a:p>
            <a:r>
              <a:rPr lang="mr-IN" sz="8000" dirty="0" smtClean="0"/>
              <a:t> </a:t>
            </a:r>
            <a:r>
              <a:rPr lang="mr-IN" sz="8000" dirty="0" smtClean="0"/>
              <a:t>उससे, उसपर आदि </a:t>
            </a:r>
            <a:endParaRPr lang="mr-IN" sz="8000" dirty="0" smtClean="0"/>
          </a:p>
          <a:p>
            <a:r>
              <a:rPr lang="mr-IN" sz="8000" dirty="0" smtClean="0"/>
              <a:t>(</a:t>
            </a:r>
            <a:r>
              <a:rPr lang="mr-IN" sz="8000" dirty="0" smtClean="0"/>
              <a:t>मेरेको, मेरेसे आदि रूप व्याकरण सम्मत नहीं हैं)।</a:t>
            </a:r>
          </a:p>
          <a:p>
            <a:r>
              <a:rPr lang="mr-IN" sz="8000" dirty="0" smtClean="0"/>
              <a:t>2.2.2 सर्वनाम के साथ यदि दो कारक चिह्‍न हों तो उनमें से पहला मिलाकर और दूसरा पृथक् लिखा जाए। जैसे :– उसके लिए, इसमें से।</a:t>
            </a:r>
          </a:p>
          <a:p>
            <a:r>
              <a:rPr lang="mr-IN" sz="8000" dirty="0" smtClean="0"/>
              <a:t>2.2.3 सर्वनाम और कारक चिह्‍न के बीच 'ही', 'तक' आदि का निपात हो तो कारक चिह्‍न को पृथक् लिखा जाए। जैसे :– आप ही के लिए, मुझ तक को।</a:t>
            </a:r>
          </a:p>
          <a:p>
            <a:r>
              <a:rPr lang="mr-IN" sz="8000" dirty="0" smtClean="0"/>
              <a:t/>
            </a:r>
            <a:br>
              <a:rPr lang="mr-IN" sz="8000" dirty="0" smtClean="0"/>
            </a:br>
            <a:endParaRPr lang="en-US" sz="8000" dirty="0"/>
          </a:p>
        </p:txBody>
      </p:sp>
      <p:pic>
        <p:nvPicPr>
          <p:cNvPr id="4" name="Picture 3" descr="Image result for letters art images in hindi"/>
          <p:cNvPicPr/>
          <p:nvPr/>
        </p:nvPicPr>
        <p:blipFill>
          <a:blip r:embed="rId2"/>
          <a:srcRect/>
          <a:stretch>
            <a:fillRect/>
          </a:stretch>
        </p:blipFill>
        <p:spPr bwMode="auto">
          <a:xfrm>
            <a:off x="5105400" y="2362200"/>
            <a:ext cx="1981200" cy="1828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mr-IN" b="1" dirty="0" smtClean="0"/>
              <a:t>क्रिया पद</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mr-IN" b="1" dirty="0" smtClean="0"/>
              <a:t> </a:t>
            </a:r>
          </a:p>
          <a:p>
            <a:r>
              <a:rPr lang="mr-IN" sz="4000" dirty="0" smtClean="0"/>
              <a:t>संयुक्‍त क्रिया पदों में सभी अंगीभूत क्रियाएँ पृथक्-पृथक् लिखी जाएँ। </a:t>
            </a:r>
            <a:endParaRPr lang="mr-IN" sz="4000" dirty="0" smtClean="0"/>
          </a:p>
          <a:p>
            <a:r>
              <a:rPr lang="mr-IN" sz="4000" dirty="0" smtClean="0"/>
              <a:t>जैसे</a:t>
            </a:r>
            <a:r>
              <a:rPr lang="mr-IN" sz="4000" dirty="0" smtClean="0"/>
              <a:t> :– पढ़ा करता है, </a:t>
            </a:r>
            <a:endParaRPr lang="mr-IN" sz="4000" dirty="0" smtClean="0"/>
          </a:p>
          <a:p>
            <a:r>
              <a:rPr lang="mr-IN" sz="4000" dirty="0" smtClean="0"/>
              <a:t>आ </a:t>
            </a:r>
            <a:r>
              <a:rPr lang="mr-IN" sz="4000" dirty="0" smtClean="0"/>
              <a:t>सकता है, जाया करता है</a:t>
            </a:r>
            <a:r>
              <a:rPr lang="mr-IN" sz="4000" dirty="0" smtClean="0"/>
              <a:t>,</a:t>
            </a:r>
          </a:p>
          <a:p>
            <a:r>
              <a:rPr lang="mr-IN" sz="4000" dirty="0" smtClean="0"/>
              <a:t> </a:t>
            </a:r>
            <a:r>
              <a:rPr lang="mr-IN" sz="4000" dirty="0" smtClean="0"/>
              <a:t>खाया करता है, जा सकता है, </a:t>
            </a:r>
            <a:endParaRPr lang="mr-IN" sz="4000" dirty="0" smtClean="0"/>
          </a:p>
          <a:p>
            <a:r>
              <a:rPr lang="mr-IN" sz="4000" dirty="0" smtClean="0"/>
              <a:t>कर </a:t>
            </a:r>
            <a:r>
              <a:rPr lang="mr-IN" sz="4000" dirty="0" smtClean="0"/>
              <a:t>सकता है, किया करता था, </a:t>
            </a:r>
            <a:endParaRPr lang="mr-IN" sz="4000" dirty="0" smtClean="0"/>
          </a:p>
          <a:p>
            <a:r>
              <a:rPr lang="mr-IN" sz="4000" dirty="0" smtClean="0"/>
              <a:t>पढ़ा </a:t>
            </a:r>
            <a:r>
              <a:rPr lang="mr-IN" sz="4000" dirty="0" smtClean="0"/>
              <a:t>करता था, </a:t>
            </a:r>
            <a:endParaRPr lang="mr-IN" sz="4000" dirty="0" smtClean="0"/>
          </a:p>
          <a:p>
            <a:r>
              <a:rPr lang="mr-IN" sz="4000" dirty="0" smtClean="0"/>
              <a:t>खेला </a:t>
            </a:r>
            <a:r>
              <a:rPr lang="mr-IN" sz="4000" dirty="0" smtClean="0"/>
              <a:t>करेगा, घूमता रहेगा, </a:t>
            </a:r>
            <a:endParaRPr lang="mr-IN" sz="4000" dirty="0" smtClean="0"/>
          </a:p>
          <a:p>
            <a:r>
              <a:rPr lang="mr-IN" sz="4000" dirty="0" smtClean="0"/>
              <a:t>बढ़ते </a:t>
            </a:r>
            <a:r>
              <a:rPr lang="mr-IN" sz="4000" dirty="0" smtClean="0"/>
              <a:t>चले जा रहे हैं आदि।</a:t>
            </a:r>
          </a:p>
          <a:p>
            <a:r>
              <a:rPr lang="mr-IN" dirty="0" smtClean="0"/>
              <a:t/>
            </a:r>
            <a:br>
              <a:rPr lang="mr-IN" dirty="0" smtClean="0"/>
            </a:br>
            <a:endParaRPr lang="en-US" dirty="0"/>
          </a:p>
        </p:txBody>
      </p:sp>
      <p:pic>
        <p:nvPicPr>
          <p:cNvPr id="4" name="Picture 3" descr="Image result for letters art images in hindi"/>
          <p:cNvPicPr/>
          <p:nvPr/>
        </p:nvPicPr>
        <p:blipFill>
          <a:blip r:embed="rId2"/>
          <a:srcRect/>
          <a:stretch>
            <a:fillRect/>
          </a:stretch>
        </p:blipFill>
        <p:spPr bwMode="auto">
          <a:xfrm>
            <a:off x="5410200" y="2590800"/>
            <a:ext cx="3200400" cy="35052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mr-IN" dirty="0" smtClean="0"/>
              <a:t>सम्मानार्थक 'श्री' और 'जी' अव्यय</a:t>
            </a:r>
            <a:endParaRPr lang="en-US" dirty="0"/>
          </a:p>
        </p:txBody>
      </p:sp>
      <p:sp>
        <p:nvSpPr>
          <p:cNvPr id="3" name="Content Placeholder 2"/>
          <p:cNvSpPr>
            <a:spLocks noGrp="1"/>
          </p:cNvSpPr>
          <p:nvPr>
            <p:ph idx="1"/>
          </p:nvPr>
        </p:nvSpPr>
        <p:spPr/>
        <p:style>
          <a:lnRef idx="0">
            <a:schemeClr val="accent4"/>
          </a:lnRef>
          <a:fillRef idx="3">
            <a:schemeClr val="accent4"/>
          </a:fillRef>
          <a:effectRef idx="3">
            <a:schemeClr val="accent4"/>
          </a:effectRef>
          <a:fontRef idx="minor">
            <a:schemeClr val="lt1"/>
          </a:fontRef>
        </p:style>
        <p:txBody>
          <a:bodyPr>
            <a:normAutofit/>
          </a:bodyPr>
          <a:lstStyle/>
          <a:p>
            <a:r>
              <a:rPr lang="mr-IN" dirty="0" smtClean="0"/>
              <a:t>सम्मानार्थक 'श्री' और 'जी' अव्यय भी पृथक् लिखे जाएँ। </a:t>
            </a:r>
            <a:endParaRPr lang="mr-IN" dirty="0" smtClean="0"/>
          </a:p>
          <a:p>
            <a:r>
              <a:rPr lang="mr-IN" dirty="0" smtClean="0"/>
              <a:t>जैसे </a:t>
            </a:r>
            <a:r>
              <a:rPr lang="mr-IN" dirty="0" smtClean="0"/>
              <a:t>श्री श्रीराम</a:t>
            </a:r>
            <a:r>
              <a:rPr lang="mr-IN" dirty="0" smtClean="0"/>
              <a:t>,</a:t>
            </a:r>
          </a:p>
          <a:p>
            <a:r>
              <a:rPr lang="mr-IN" dirty="0" smtClean="0"/>
              <a:t> </a:t>
            </a:r>
            <a:r>
              <a:rPr lang="mr-IN" dirty="0" smtClean="0"/>
              <a:t>कन्हैयालाल जी, </a:t>
            </a:r>
            <a:endParaRPr lang="mr-IN" dirty="0" smtClean="0"/>
          </a:p>
          <a:p>
            <a:r>
              <a:rPr lang="mr-IN" dirty="0" smtClean="0"/>
              <a:t>महात्मा </a:t>
            </a:r>
            <a:r>
              <a:rPr lang="mr-IN" dirty="0" smtClean="0"/>
              <a:t>जी </a:t>
            </a:r>
            <a:r>
              <a:rPr lang="mr-IN" dirty="0" smtClean="0"/>
              <a:t>आदि</a:t>
            </a:r>
            <a:endParaRPr lang="en-US" dirty="0"/>
          </a:p>
        </p:txBody>
      </p:sp>
      <p:pic>
        <p:nvPicPr>
          <p:cNvPr id="4" name="Picture 3" descr="Hindi Letter Writing Word Round Brush Calligraphy "/>
          <p:cNvPicPr/>
          <p:nvPr/>
        </p:nvPicPr>
        <p:blipFill>
          <a:blip r:embed="rId2"/>
          <a:srcRect/>
          <a:stretch>
            <a:fillRect/>
          </a:stretch>
        </p:blipFill>
        <p:spPr bwMode="auto">
          <a:xfrm>
            <a:off x="3886200" y="2895600"/>
            <a:ext cx="4724400" cy="3048000"/>
          </a:xfrm>
          <a:prstGeom prst="rect">
            <a:avLst/>
          </a:prstGeom>
          <a:noFill/>
          <a:ln w="9525">
            <a:noFill/>
            <a:miter lim="800000"/>
            <a:headEnd/>
            <a:tailEnd/>
          </a:ln>
        </p:spPr>
      </p:pic>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mr-IN" b="1" dirty="0" smtClean="0"/>
              <a:t/>
            </a:r>
            <a:br>
              <a:rPr lang="mr-IN" b="1" dirty="0" smtClean="0"/>
            </a:br>
            <a:r>
              <a:rPr lang="mr-IN" b="1" dirty="0" smtClean="0"/>
              <a:t>हाइफ़न </a:t>
            </a:r>
            <a:r>
              <a:rPr lang="mr-IN" b="1" dirty="0" smtClean="0"/>
              <a:t>(योजक चिह्‍न)</a:t>
            </a:r>
            <a:br>
              <a:rPr lang="mr-IN" b="1" dirty="0" smtClean="0"/>
            </a:br>
            <a:endParaRPr lang="en-US" dirty="0"/>
          </a:p>
        </p:txBody>
      </p:sp>
      <p:sp>
        <p:nvSpPr>
          <p:cNvPr id="3" name="Content Placeholder 2"/>
          <p:cNvSpPr>
            <a:spLocks noGrp="1"/>
          </p:cNvSpPr>
          <p:nvPr>
            <p:ph idx="1"/>
          </p:nvPr>
        </p:nvSpPr>
        <p:spPr>
          <a:xfrm>
            <a:off x="457200" y="1600200"/>
            <a:ext cx="8229600" cy="4876800"/>
          </a:xfrm>
        </p:spPr>
        <p:style>
          <a:lnRef idx="0">
            <a:schemeClr val="accent4"/>
          </a:lnRef>
          <a:fillRef idx="3">
            <a:schemeClr val="accent4"/>
          </a:fillRef>
          <a:effectRef idx="3">
            <a:schemeClr val="accent4"/>
          </a:effectRef>
          <a:fontRef idx="minor">
            <a:schemeClr val="lt1"/>
          </a:fontRef>
        </p:style>
        <p:txBody>
          <a:bodyPr>
            <a:normAutofit fontScale="77500" lnSpcReduction="20000"/>
          </a:bodyPr>
          <a:lstStyle/>
          <a:p>
            <a:r>
              <a:rPr lang="mr-IN" dirty="0" smtClean="0"/>
              <a:t>2.4.0 </a:t>
            </a:r>
            <a:r>
              <a:rPr lang="mr-IN" dirty="0" smtClean="0"/>
              <a:t>हाइफ़न का विधान स्पष्टता के लिए किया गया है।</a:t>
            </a:r>
          </a:p>
          <a:p>
            <a:r>
              <a:rPr lang="mr-IN" dirty="0" smtClean="0"/>
              <a:t>2.4.1 द्‍वंद्‍व समास में पदों के बीच हाइफ़न रखा जाए। </a:t>
            </a:r>
            <a:endParaRPr lang="mr-IN" dirty="0" smtClean="0"/>
          </a:p>
          <a:p>
            <a:r>
              <a:rPr lang="mr-IN" dirty="0" smtClean="0"/>
              <a:t>जैसे</a:t>
            </a:r>
            <a:r>
              <a:rPr lang="mr-IN" dirty="0" smtClean="0"/>
              <a:t> :– राम-लक्ष्मण, </a:t>
            </a:r>
            <a:r>
              <a:rPr lang="mr-IN" dirty="0" smtClean="0"/>
              <a:t> </a:t>
            </a:r>
          </a:p>
          <a:p>
            <a:r>
              <a:rPr lang="mr-IN" dirty="0" smtClean="0"/>
              <a:t>शिव-पार्वती, </a:t>
            </a:r>
            <a:r>
              <a:rPr lang="mr-IN" dirty="0" smtClean="0"/>
              <a:t>देख-रेख, </a:t>
            </a:r>
            <a:endParaRPr lang="mr-IN" dirty="0" smtClean="0"/>
          </a:p>
          <a:p>
            <a:r>
              <a:rPr lang="mr-IN" dirty="0" smtClean="0"/>
              <a:t>चाल-चलन</a:t>
            </a:r>
            <a:r>
              <a:rPr lang="mr-IN" dirty="0" smtClean="0"/>
              <a:t>, हँसी-मज़ाक, </a:t>
            </a:r>
            <a:endParaRPr lang="mr-IN" dirty="0" smtClean="0"/>
          </a:p>
          <a:p>
            <a:r>
              <a:rPr lang="mr-IN" dirty="0" smtClean="0"/>
              <a:t>लेन-देन</a:t>
            </a:r>
            <a:r>
              <a:rPr lang="mr-IN" dirty="0" smtClean="0"/>
              <a:t>, पढ़ना-लिखना, </a:t>
            </a:r>
            <a:endParaRPr lang="mr-IN" dirty="0" smtClean="0"/>
          </a:p>
          <a:p>
            <a:r>
              <a:rPr lang="mr-IN" dirty="0" smtClean="0"/>
              <a:t>खाना-पीना</a:t>
            </a:r>
            <a:r>
              <a:rPr lang="mr-IN" dirty="0" smtClean="0"/>
              <a:t>, खेलना-कूदना </a:t>
            </a:r>
            <a:endParaRPr lang="mr-IN" dirty="0" smtClean="0"/>
          </a:p>
          <a:p>
            <a:r>
              <a:rPr lang="mr-IN" dirty="0" smtClean="0"/>
              <a:t>                          </a:t>
            </a:r>
          </a:p>
          <a:p>
            <a:r>
              <a:rPr lang="mr-IN" dirty="0" smtClean="0"/>
              <a:t> </a:t>
            </a:r>
            <a:r>
              <a:rPr lang="mr-IN" dirty="0" smtClean="0"/>
              <a:t>                    हिरण- शावक      तोता – मैना</a:t>
            </a:r>
          </a:p>
          <a:p>
            <a:r>
              <a:rPr lang="mr-IN" dirty="0" smtClean="0"/>
              <a:t>आदि</a:t>
            </a:r>
            <a:r>
              <a:rPr lang="mr-IN" dirty="0" smtClean="0"/>
              <a:t>।</a:t>
            </a:r>
          </a:p>
          <a:p>
            <a:r>
              <a:rPr lang="mr-IN" dirty="0" smtClean="0"/>
              <a:t>2.4.2 सा, जैसा आदि से पूर्व हाइफ़न रखा जाए। जैसे :– तुम-सा, राम-जैसा, चाकू-से तीखे।</a:t>
            </a:r>
          </a:p>
          <a:p>
            <a:endParaRPr lang="en-US" dirty="0"/>
          </a:p>
        </p:txBody>
      </p:sp>
      <p:pic>
        <p:nvPicPr>
          <p:cNvPr id="4" name="Picture 3" descr="Image result for image"/>
          <p:cNvPicPr/>
          <p:nvPr/>
        </p:nvPicPr>
        <p:blipFill>
          <a:blip r:embed="rId2"/>
          <a:srcRect/>
          <a:stretch>
            <a:fillRect/>
          </a:stretch>
        </p:blipFill>
        <p:spPr bwMode="auto">
          <a:xfrm>
            <a:off x="6553200" y="2590800"/>
            <a:ext cx="2438400" cy="1981200"/>
          </a:xfrm>
          <a:prstGeom prst="rect">
            <a:avLst/>
          </a:prstGeom>
          <a:noFill/>
          <a:ln w="9525">
            <a:noFill/>
            <a:miter lim="800000"/>
            <a:headEnd/>
            <a:tailEnd/>
          </a:ln>
        </p:spPr>
      </p:pic>
      <p:pic>
        <p:nvPicPr>
          <p:cNvPr id="5" name="Picture 4" descr="Image result for image"/>
          <p:cNvPicPr/>
          <p:nvPr/>
        </p:nvPicPr>
        <p:blipFill>
          <a:blip r:embed="rId3"/>
          <a:srcRect/>
          <a:stretch>
            <a:fillRect/>
          </a:stretch>
        </p:blipFill>
        <p:spPr bwMode="auto">
          <a:xfrm>
            <a:off x="4267200" y="2590800"/>
            <a:ext cx="2286000" cy="1981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264</Words>
  <Application>Microsoft Office PowerPoint</Application>
  <PresentationFormat>On-screen Show (4:3)</PresentationFormat>
  <Paragraphs>85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हिंदी व्याकरण</vt:lpstr>
      <vt:lpstr>मानक वर्तनी के नियम </vt:lpstr>
      <vt:lpstr>मानक वर्तनी की विशेषता </vt:lpstr>
      <vt:lpstr>      केंद्रीय हिंदी निदेशालय ने वर्ष 2003 में देवनागरी लिपि तथा हिंदी वर्तनी के मानकीकरण के लिए अखिल भारतीय संगोष्ठी का आयोजन किया था। इस संगोष्ठी में निम्नलिखित नियम निर्धारित किए गए थे :      </vt:lpstr>
      <vt:lpstr>2.1.2.3</vt:lpstr>
      <vt:lpstr>2.2.1 हिंदी के कारक चिह्‍न</vt:lpstr>
      <vt:lpstr>क्रिया पद</vt:lpstr>
      <vt:lpstr>सम्मानार्थक 'श्री' और 'जी' अव्यय</vt:lpstr>
      <vt:lpstr> हाइफ़न (योजक चिह्‍न) </vt:lpstr>
      <vt:lpstr> अनुस्वार (शिरोबिंदु/बिंदी) तथा अनुनासिकता चिह्‍न (चंद्रबिंदु) </vt:lpstr>
      <vt:lpstr>पूर्वकालिक कृदंत प्रत्‍यय 'कर</vt:lpstr>
      <vt:lpstr>खड़ी पाई (।)</vt:lpstr>
      <vt:lpstr>संस्कृतमूलक तत्सम शब्द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हिंदी व्याकरण</dc:title>
  <dc:creator>dell</dc:creator>
  <cp:lastModifiedBy>dell</cp:lastModifiedBy>
  <cp:revision>28</cp:revision>
  <dcterms:created xsi:type="dcterms:W3CDTF">2018-03-06T03:12:22Z</dcterms:created>
  <dcterms:modified xsi:type="dcterms:W3CDTF">2018-03-06T07:02:42Z</dcterms:modified>
</cp:coreProperties>
</file>