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CC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90600" y="914400"/>
            <a:ext cx="7315200" cy="5029200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Shikshan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Mandal, Karad</a:t>
            </a: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MAHILA MAHAVIDYALAYA, KARAD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Syllabus - 2019-20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</a:t>
            </a:r>
            <a:r>
              <a:rPr kumimoji="0" lang="en-US" sz="7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B.A PART – III</a:t>
            </a: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7400" dirty="0" smtClean="0"/>
              <a:t>Sub - </a:t>
            </a:r>
            <a:r>
              <a:rPr lang="en-US" sz="7400" dirty="0" smtClean="0">
                <a:solidFill>
                  <a:srgbClr val="00B0F0"/>
                </a:solidFill>
              </a:rPr>
              <a:t>ECONOMICS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7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PAPER NO. IX : HISTORY OF ECONOMIC THOUGHTS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7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 – V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457200"/>
            <a:ext cx="6934200" cy="5715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6781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- 4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Economic Thoughts Of Modern Economists</a:t>
            </a:r>
          </a:p>
          <a:p>
            <a:pPr algn="ctr"/>
            <a:endParaRPr lang="en-US" sz="2400" b="1" dirty="0" smtClean="0"/>
          </a:p>
          <a:p>
            <a:r>
              <a:rPr lang="en-US" sz="2400" dirty="0" smtClean="0"/>
              <a:t>	A) D.R </a:t>
            </a:r>
            <a:r>
              <a:rPr lang="en-US" sz="2400" dirty="0" err="1" smtClean="0"/>
              <a:t>Gadgil</a:t>
            </a:r>
            <a:r>
              <a:rPr lang="en-US" sz="2400" dirty="0" smtClean="0"/>
              <a:t> – views on cooperative 	development and </a:t>
            </a:r>
            <a:r>
              <a:rPr lang="en-US" sz="2400" dirty="0" smtClean="0"/>
              <a:t>decentralization </a:t>
            </a:r>
            <a:r>
              <a:rPr lang="en-US" sz="2400" dirty="0" smtClean="0"/>
              <a:t>of 	power.</a:t>
            </a:r>
          </a:p>
          <a:p>
            <a:endParaRPr lang="en-US" sz="2400" dirty="0" smtClean="0"/>
          </a:p>
          <a:p>
            <a:r>
              <a:rPr lang="en-US" sz="2400" dirty="0" smtClean="0"/>
              <a:t>	B) </a:t>
            </a:r>
            <a:r>
              <a:rPr lang="en-US" sz="2400" dirty="0" err="1" smtClean="0"/>
              <a:t>Amartya</a:t>
            </a:r>
            <a:r>
              <a:rPr lang="en-US" sz="2400" dirty="0" smtClean="0"/>
              <a:t> </a:t>
            </a:r>
            <a:r>
              <a:rPr lang="en-US" sz="2400" dirty="0" err="1" smtClean="0"/>
              <a:t>Sen</a:t>
            </a:r>
            <a:r>
              <a:rPr lang="en-US" sz="2400" dirty="0" smtClean="0"/>
              <a:t> – Concept of social choice 	and welfare.</a:t>
            </a:r>
          </a:p>
          <a:p>
            <a:endParaRPr lang="en-US" sz="2400" dirty="0" smtClean="0"/>
          </a:p>
          <a:p>
            <a:r>
              <a:rPr lang="en-US" sz="2400" dirty="0" smtClean="0"/>
              <a:t>	C) V.M. </a:t>
            </a:r>
            <a:r>
              <a:rPr lang="en-US" sz="2400" dirty="0" err="1" smtClean="0"/>
              <a:t>Dandevls</a:t>
            </a:r>
            <a:r>
              <a:rPr lang="en-US" sz="2400" dirty="0" smtClean="0"/>
              <a:t> views on poverty.</a:t>
            </a:r>
          </a:p>
          <a:p>
            <a:endParaRPr lang="en-US" sz="2400" dirty="0" smtClean="0"/>
          </a:p>
          <a:p>
            <a:r>
              <a:rPr lang="en-US" sz="2400" dirty="0" smtClean="0"/>
              <a:t>	D) </a:t>
            </a:r>
            <a:r>
              <a:rPr lang="en-US" sz="2400" dirty="0" err="1" smtClean="0"/>
              <a:t>Sen’s</a:t>
            </a:r>
            <a:r>
              <a:rPr lang="en-US" sz="2400" dirty="0" smtClean="0"/>
              <a:t> views on poverty and public action.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838200"/>
            <a:ext cx="70104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800" y="838201"/>
            <a:ext cx="7315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Origin of Economic </a:t>
            </a:r>
            <a:r>
              <a:rPr lang="en-US" sz="2400" b="1" dirty="0" smtClean="0">
                <a:solidFill>
                  <a:srgbClr val="FF0000"/>
                </a:solidFill>
              </a:rPr>
              <a:t>Thoughts</a:t>
            </a:r>
          </a:p>
          <a:p>
            <a:pPr marL="800100" lvl="1" indent="-342900"/>
            <a:endParaRPr lang="en-US" sz="2400" dirty="0" smtClean="0"/>
          </a:p>
          <a:p>
            <a:pPr marL="800100" lvl="1" indent="-342900"/>
            <a:r>
              <a:rPr lang="en-US" sz="2400" dirty="0"/>
              <a:t>	</a:t>
            </a:r>
            <a:r>
              <a:rPr lang="en-US" sz="2400" dirty="0" smtClean="0"/>
              <a:t>  1.1 Features </a:t>
            </a:r>
            <a:r>
              <a:rPr lang="en-US" sz="2400" dirty="0"/>
              <a:t>of </a:t>
            </a:r>
            <a:r>
              <a:rPr lang="en-US" sz="2400" dirty="0" err="1" smtClean="0"/>
              <a:t>Mercantalism</a:t>
            </a:r>
            <a:endParaRPr lang="en-US" sz="2400" dirty="0" smtClean="0"/>
          </a:p>
          <a:p>
            <a:pPr marL="800100" lvl="1" indent="-342900"/>
            <a:endParaRPr lang="en-US" sz="2400" dirty="0"/>
          </a:p>
          <a:p>
            <a:pPr lvl="1"/>
            <a:r>
              <a:rPr lang="en-US" sz="2400" dirty="0" smtClean="0"/>
              <a:t>	1.2. Causes </a:t>
            </a:r>
            <a:r>
              <a:rPr lang="en-US" sz="2400" dirty="0"/>
              <a:t>of emergence of </a:t>
            </a:r>
            <a:r>
              <a:rPr lang="en-US" sz="2400" dirty="0" err="1"/>
              <a:t>physiocracy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	1.3. The </a:t>
            </a:r>
            <a:r>
              <a:rPr lang="en-US" sz="2400" dirty="0"/>
              <a:t>Concept of natural order and </a:t>
            </a:r>
            <a:r>
              <a:rPr lang="en-US" sz="2400" dirty="0" smtClean="0"/>
              <a:t>	primacy </a:t>
            </a:r>
            <a:r>
              <a:rPr lang="en-US" sz="2400" dirty="0"/>
              <a:t>of Agriculture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	1.4. Tableau </a:t>
            </a:r>
            <a:r>
              <a:rPr lang="en-US" sz="2400" dirty="0" err="1" smtClean="0"/>
              <a:t>Economique</a:t>
            </a:r>
            <a:endParaRPr lang="en-US" sz="24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43000" y="838200"/>
            <a:ext cx="70104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9200" y="838200"/>
            <a:ext cx="6934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2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Classical </a:t>
            </a:r>
            <a:r>
              <a:rPr lang="en-US" sz="2400" b="1" dirty="0">
                <a:solidFill>
                  <a:srgbClr val="FF0000"/>
                </a:solidFill>
              </a:rPr>
              <a:t>Economic </a:t>
            </a:r>
            <a:r>
              <a:rPr lang="en-US" sz="2400" b="1" dirty="0" smtClean="0">
                <a:solidFill>
                  <a:srgbClr val="FF0000"/>
                </a:solidFill>
              </a:rPr>
              <a:t>Thoughts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	2.1 </a:t>
            </a:r>
            <a:r>
              <a:rPr lang="en-US" sz="2400" dirty="0"/>
              <a:t>Adam Smith – Theory of Value and canon </a:t>
            </a:r>
            <a:r>
              <a:rPr lang="en-US" sz="2400" dirty="0" smtClean="0"/>
              <a:t>	of taxation</a:t>
            </a:r>
          </a:p>
          <a:p>
            <a:endParaRPr lang="en-US" sz="2400" dirty="0"/>
          </a:p>
          <a:p>
            <a:r>
              <a:rPr lang="en-US" sz="2400" dirty="0" smtClean="0"/>
              <a:t>	2.2 </a:t>
            </a:r>
            <a:r>
              <a:rPr lang="en-US" sz="2400" dirty="0"/>
              <a:t>David </a:t>
            </a:r>
            <a:r>
              <a:rPr lang="en-US" sz="2400" dirty="0" err="1"/>
              <a:t>Recardo</a:t>
            </a:r>
            <a:r>
              <a:rPr lang="en-US" sz="2400" dirty="0"/>
              <a:t> - Theory of Value and views </a:t>
            </a:r>
            <a:r>
              <a:rPr lang="en-US" sz="2400" dirty="0" smtClean="0"/>
              <a:t>	on Distribution</a:t>
            </a:r>
          </a:p>
          <a:p>
            <a:endParaRPr lang="en-US" sz="2400" dirty="0"/>
          </a:p>
          <a:p>
            <a:r>
              <a:rPr lang="en-US" sz="2400" dirty="0" smtClean="0"/>
              <a:t>	2.3 </a:t>
            </a:r>
            <a:r>
              <a:rPr lang="en-US" sz="2400" dirty="0"/>
              <a:t>Thomas Malthus – Population Theory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	2.4 </a:t>
            </a:r>
            <a:r>
              <a:rPr lang="en-US" sz="2400" dirty="0"/>
              <a:t>Theory of Gluts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838200"/>
            <a:ext cx="6858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1066800"/>
            <a:ext cx="6629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Unit </a:t>
            </a:r>
            <a:r>
              <a:rPr lang="en-US" sz="2400" b="1" dirty="0" smtClean="0">
                <a:solidFill>
                  <a:srgbClr val="7030A0"/>
                </a:solidFill>
              </a:rPr>
              <a:t>No 3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Economic </a:t>
            </a:r>
            <a:r>
              <a:rPr lang="en-US" sz="2400" b="1" dirty="0">
                <a:solidFill>
                  <a:srgbClr val="C00000"/>
                </a:solidFill>
              </a:rPr>
              <a:t>Thoughts of Fredrick </a:t>
            </a:r>
            <a:r>
              <a:rPr lang="en-US" sz="2400" b="1" dirty="0" smtClean="0">
                <a:solidFill>
                  <a:srgbClr val="C00000"/>
                </a:solidFill>
              </a:rPr>
              <a:t>List</a:t>
            </a:r>
          </a:p>
          <a:p>
            <a:pPr algn="ctr"/>
            <a:endParaRPr lang="en-US" sz="2400" b="1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3.1 </a:t>
            </a:r>
            <a:r>
              <a:rPr lang="en-US" sz="2400" dirty="0" err="1"/>
              <a:t>Critisims</a:t>
            </a:r>
            <a:r>
              <a:rPr lang="en-US" sz="2400" dirty="0"/>
              <a:t> on classical </a:t>
            </a:r>
            <a:r>
              <a:rPr lang="en-US" sz="2400" dirty="0" smtClean="0"/>
              <a:t>school</a:t>
            </a:r>
          </a:p>
          <a:p>
            <a:endParaRPr lang="en-US" sz="2400" dirty="0"/>
          </a:p>
          <a:p>
            <a:r>
              <a:rPr lang="en-US" sz="2400" dirty="0" smtClean="0"/>
              <a:t>	3.2 </a:t>
            </a:r>
            <a:r>
              <a:rPr lang="en-US" sz="2400" dirty="0"/>
              <a:t>Stages of economic </a:t>
            </a:r>
            <a:r>
              <a:rPr lang="en-US" sz="2400" dirty="0" smtClean="0"/>
              <a:t>Growth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	3.3 </a:t>
            </a:r>
            <a:r>
              <a:rPr lang="en-US" sz="2400" dirty="0"/>
              <a:t>Concept of </a:t>
            </a:r>
            <a:r>
              <a:rPr lang="en-US" sz="2400" dirty="0" smtClean="0"/>
              <a:t>nationalism</a:t>
            </a:r>
          </a:p>
          <a:p>
            <a:endParaRPr lang="en-US" sz="2400" dirty="0"/>
          </a:p>
          <a:p>
            <a:r>
              <a:rPr lang="en-US" sz="2400" dirty="0" smtClean="0"/>
              <a:t>	3.4 Theory </a:t>
            </a:r>
            <a:r>
              <a:rPr lang="en-US" sz="2400" dirty="0"/>
              <a:t>of </a:t>
            </a:r>
            <a:r>
              <a:rPr lang="en-US" sz="2400" dirty="0" smtClean="0"/>
              <a:t>Protectionism</a:t>
            </a:r>
          </a:p>
          <a:p>
            <a:endParaRPr lang="en-US" b="1" dirty="0" smtClean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838200"/>
            <a:ext cx="70104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762000"/>
            <a:ext cx="73152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4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Karl </a:t>
            </a:r>
            <a:r>
              <a:rPr lang="en-US" sz="2400" b="1" dirty="0" smtClean="0">
                <a:solidFill>
                  <a:srgbClr val="FF0000"/>
                </a:solidFill>
              </a:rPr>
              <a:t>Mark’s Economic Thoughts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4.1 </a:t>
            </a:r>
            <a:r>
              <a:rPr lang="en-US" sz="2400" dirty="0"/>
              <a:t>The concept of scientific socialism and </a:t>
            </a:r>
            <a:r>
              <a:rPr lang="en-US" sz="2400" dirty="0" smtClean="0"/>
              <a:t>	materialist approach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	4.2 </a:t>
            </a:r>
            <a:r>
              <a:rPr lang="en-US" sz="2400" dirty="0"/>
              <a:t>Theory of </a:t>
            </a:r>
            <a:r>
              <a:rPr lang="en-US" sz="2400" dirty="0" smtClean="0"/>
              <a:t>Value</a:t>
            </a:r>
          </a:p>
          <a:p>
            <a:endParaRPr lang="en-US" sz="2400" dirty="0"/>
          </a:p>
          <a:p>
            <a:r>
              <a:rPr lang="en-US" sz="2400" dirty="0" smtClean="0"/>
              <a:t>	4.3 </a:t>
            </a:r>
            <a:r>
              <a:rPr lang="en-US" sz="2400" dirty="0"/>
              <a:t>Karl </a:t>
            </a:r>
            <a:r>
              <a:rPr lang="en-US" sz="2400" dirty="0" err="1"/>
              <a:t>Mark’sTheory</a:t>
            </a:r>
            <a:r>
              <a:rPr lang="en-US" sz="2400" dirty="0"/>
              <a:t> of  Surplus </a:t>
            </a:r>
            <a:r>
              <a:rPr lang="en-US" sz="2400" dirty="0" smtClean="0"/>
              <a:t>Value</a:t>
            </a:r>
          </a:p>
          <a:p>
            <a:endParaRPr lang="en-US" sz="2400" dirty="0"/>
          </a:p>
          <a:p>
            <a:r>
              <a:rPr lang="en-US" sz="2400" dirty="0" smtClean="0"/>
              <a:t>	4.2 </a:t>
            </a:r>
            <a:r>
              <a:rPr lang="en-US" sz="2400" dirty="0"/>
              <a:t>Concept of failing Rate of profit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43000" y="762000"/>
            <a:ext cx="7086600" cy="5105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800" y="990600"/>
            <a:ext cx="655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SEM – VI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PAPER NO. XIV : HISTORY OF ECONOMIC THOUGHTS 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143000" y="609600"/>
            <a:ext cx="70104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609600"/>
            <a:ext cx="6781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N0 - 1 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Neo-Classical Economic Thoughts - Alfred Marshall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endParaRPr lang="en-US" sz="2400" dirty="0" smtClean="0"/>
          </a:p>
          <a:p>
            <a:pPr marL="914400" lvl="1" indent="-457200"/>
            <a:r>
              <a:rPr lang="en-US" sz="2400" dirty="0" smtClean="0"/>
              <a:t> A) Theory of value.</a:t>
            </a:r>
          </a:p>
          <a:p>
            <a:pPr marL="342900" indent="-342900"/>
            <a:endParaRPr lang="en-US" sz="2400" dirty="0" smtClean="0"/>
          </a:p>
          <a:p>
            <a:r>
              <a:rPr lang="en-US" sz="2400" dirty="0" smtClean="0"/>
              <a:t>        B) The concept of representative firm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C) Elasticity of demand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D) Quasi Rent</a:t>
            </a:r>
          </a:p>
          <a:p>
            <a:pPr algn="ctr"/>
            <a:endParaRPr lang="en-US" sz="2400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609600"/>
            <a:ext cx="70866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762000"/>
            <a:ext cx="754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- 2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Indian Economic Thoughts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A) Mahatma </a:t>
            </a:r>
            <a:r>
              <a:rPr lang="en-US" sz="2400" dirty="0" err="1" smtClean="0"/>
              <a:t>Phule</a:t>
            </a:r>
            <a:r>
              <a:rPr lang="en-US" sz="2400" dirty="0" smtClean="0"/>
              <a:t> – Views on agriculture and 	education.</a:t>
            </a:r>
          </a:p>
          <a:p>
            <a:endParaRPr lang="en-US" sz="2400" dirty="0" smtClean="0"/>
          </a:p>
          <a:p>
            <a:r>
              <a:rPr lang="en-US" sz="2400" dirty="0" smtClean="0"/>
              <a:t>	B) </a:t>
            </a:r>
            <a:r>
              <a:rPr lang="en-US" sz="2400" dirty="0" err="1" smtClean="0"/>
              <a:t>Rajarshi</a:t>
            </a:r>
            <a:r>
              <a:rPr lang="en-US" sz="2400" dirty="0" smtClean="0"/>
              <a:t> </a:t>
            </a:r>
            <a:r>
              <a:rPr lang="en-US" sz="2400" dirty="0" err="1" smtClean="0"/>
              <a:t>Shahu</a:t>
            </a:r>
            <a:r>
              <a:rPr lang="en-US" sz="2400" dirty="0" smtClean="0"/>
              <a:t> </a:t>
            </a:r>
            <a:r>
              <a:rPr lang="en-US" sz="2400" dirty="0" err="1" smtClean="0"/>
              <a:t>Maharaj</a:t>
            </a:r>
            <a:r>
              <a:rPr lang="en-US" sz="2400" dirty="0" smtClean="0"/>
              <a:t> – Policy for agricultural 	development 	and water management.</a:t>
            </a:r>
          </a:p>
          <a:p>
            <a:endParaRPr lang="en-US" sz="2400" dirty="0" smtClean="0"/>
          </a:p>
          <a:p>
            <a:r>
              <a:rPr lang="en-US" sz="2400" dirty="0" smtClean="0"/>
              <a:t>	C) </a:t>
            </a:r>
            <a:r>
              <a:rPr lang="en-US" sz="2400" dirty="0" err="1" smtClean="0"/>
              <a:t>Dr.Babasaheb</a:t>
            </a:r>
            <a:r>
              <a:rPr lang="en-US" sz="2400" dirty="0" smtClean="0"/>
              <a:t> </a:t>
            </a:r>
            <a:r>
              <a:rPr lang="en-US" sz="2400" dirty="0" err="1" smtClean="0"/>
              <a:t>Ambedkar</a:t>
            </a:r>
            <a:r>
              <a:rPr lang="en-US" sz="2400" dirty="0" smtClean="0"/>
              <a:t> – views on agricultural 	and development policy.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</a:t>
            </a:r>
            <a:r>
              <a:rPr lang="en-US" sz="2400" dirty="0" smtClean="0"/>
              <a:t>D) </a:t>
            </a:r>
            <a:r>
              <a:rPr lang="en-US" sz="2400" dirty="0" err="1" smtClean="0"/>
              <a:t>Dadabhai</a:t>
            </a:r>
            <a:r>
              <a:rPr lang="en-US" sz="2400" dirty="0" smtClean="0"/>
              <a:t> </a:t>
            </a:r>
            <a:r>
              <a:rPr lang="en-US" sz="2400" dirty="0" err="1" smtClean="0"/>
              <a:t>Nauroji</a:t>
            </a:r>
            <a:r>
              <a:rPr lang="en-US" sz="2400" dirty="0" smtClean="0"/>
              <a:t> - Drain Theory.</a:t>
            </a:r>
            <a:endParaRPr lang="en-US" dirty="0" smtClean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533400"/>
            <a:ext cx="7010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3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Economics Thoughts of Mahatma Gandhi</a:t>
            </a:r>
          </a:p>
          <a:p>
            <a:r>
              <a:rPr lang="en-US" sz="2400" dirty="0" smtClean="0"/>
              <a:t>	</a:t>
            </a:r>
          </a:p>
          <a:p>
            <a:r>
              <a:rPr lang="en-US" sz="2400" dirty="0" smtClean="0"/>
              <a:t>	A) Concept of village development.</a:t>
            </a:r>
          </a:p>
          <a:p>
            <a:endParaRPr lang="en-US" sz="2400" dirty="0" smtClean="0"/>
          </a:p>
          <a:p>
            <a:r>
              <a:rPr lang="en-US" sz="2400" dirty="0" smtClean="0"/>
              <a:t>	B) Importance of decentralization.</a:t>
            </a:r>
          </a:p>
          <a:p>
            <a:endParaRPr lang="en-US" sz="2400" dirty="0" smtClean="0"/>
          </a:p>
          <a:p>
            <a:r>
              <a:rPr lang="en-US" sz="2400" dirty="0" smtClean="0"/>
              <a:t>	C) Basic principles of development.</a:t>
            </a:r>
          </a:p>
          <a:p>
            <a:endParaRPr lang="en-US" sz="2400" dirty="0" smtClean="0"/>
          </a:p>
          <a:p>
            <a:r>
              <a:rPr lang="en-US" sz="2400" dirty="0" smtClean="0"/>
              <a:t>	D) Concept of Gram </a:t>
            </a:r>
            <a:r>
              <a:rPr lang="en-US" sz="2400" dirty="0" err="1" smtClean="0"/>
              <a:t>Swarjya</a:t>
            </a:r>
            <a:r>
              <a:rPr lang="en-US" sz="2400" dirty="0" smtClean="0"/>
              <a:t>.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107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46</cp:revision>
  <dcterms:created xsi:type="dcterms:W3CDTF">2019-11-19T03:59:35Z</dcterms:created>
  <dcterms:modified xsi:type="dcterms:W3CDTF">2019-11-22T05:20:59Z</dcterms:modified>
</cp:coreProperties>
</file>