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75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0D17B4-0D95-41FA-9F12-3E85C0C018C5}" type="datetimeFigureOut">
              <a:rPr lang="en-US" smtClean="0"/>
              <a:t>24-Sep-21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2F90F9-3925-4EE4-8BAB-5E718052F626}" type="slidenum">
              <a:rPr lang="en-US" smtClean="0"/>
              <a:t>‹#›</a:t>
            </a:fld>
            <a:endParaRPr lang="en-US"/>
          </a:p>
        </p:txBody>
      </p:sp>
    </p:spTree>
    <p:extLst>
      <p:ext uri="{BB962C8B-B14F-4D97-AF65-F5344CB8AC3E}">
        <p14:creationId xmlns:p14="http://schemas.microsoft.com/office/powerpoint/2010/main" val="4228428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0D17B4-0D95-41FA-9F12-3E85C0C018C5}" type="datetimeFigureOut">
              <a:rPr lang="en-US" smtClean="0"/>
              <a:t>24-Sep-21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2F90F9-3925-4EE4-8BAB-5E718052F626}" type="slidenum">
              <a:rPr lang="en-US" smtClean="0"/>
              <a:t>‹#›</a:t>
            </a:fld>
            <a:endParaRPr lang="en-US"/>
          </a:p>
        </p:txBody>
      </p:sp>
    </p:spTree>
    <p:extLst>
      <p:ext uri="{BB962C8B-B14F-4D97-AF65-F5344CB8AC3E}">
        <p14:creationId xmlns:p14="http://schemas.microsoft.com/office/powerpoint/2010/main" val="4226140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0D17B4-0D95-41FA-9F12-3E85C0C018C5}" type="datetimeFigureOut">
              <a:rPr lang="en-US" smtClean="0"/>
              <a:t>24-Sep-21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2F90F9-3925-4EE4-8BAB-5E718052F626}" type="slidenum">
              <a:rPr lang="en-US" smtClean="0"/>
              <a:t>‹#›</a:t>
            </a:fld>
            <a:endParaRPr lang="en-US"/>
          </a:p>
        </p:txBody>
      </p:sp>
    </p:spTree>
    <p:extLst>
      <p:ext uri="{BB962C8B-B14F-4D97-AF65-F5344CB8AC3E}">
        <p14:creationId xmlns:p14="http://schemas.microsoft.com/office/powerpoint/2010/main" val="884500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0D17B4-0D95-41FA-9F12-3E85C0C018C5}" type="datetimeFigureOut">
              <a:rPr lang="en-US" smtClean="0"/>
              <a:t>24-Sep-21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2F90F9-3925-4EE4-8BAB-5E718052F626}" type="slidenum">
              <a:rPr lang="en-US" smtClean="0"/>
              <a:t>‹#›</a:t>
            </a:fld>
            <a:endParaRPr lang="en-US"/>
          </a:p>
        </p:txBody>
      </p:sp>
    </p:spTree>
    <p:extLst>
      <p:ext uri="{BB962C8B-B14F-4D97-AF65-F5344CB8AC3E}">
        <p14:creationId xmlns:p14="http://schemas.microsoft.com/office/powerpoint/2010/main" val="1759195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0D17B4-0D95-41FA-9F12-3E85C0C018C5}" type="datetimeFigureOut">
              <a:rPr lang="en-US" smtClean="0"/>
              <a:t>24-Sep-21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2F90F9-3925-4EE4-8BAB-5E718052F626}" type="slidenum">
              <a:rPr lang="en-US" smtClean="0"/>
              <a:t>‹#›</a:t>
            </a:fld>
            <a:endParaRPr lang="en-US"/>
          </a:p>
        </p:txBody>
      </p:sp>
    </p:spTree>
    <p:extLst>
      <p:ext uri="{BB962C8B-B14F-4D97-AF65-F5344CB8AC3E}">
        <p14:creationId xmlns:p14="http://schemas.microsoft.com/office/powerpoint/2010/main" val="1500814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00D17B4-0D95-41FA-9F12-3E85C0C018C5}" type="datetimeFigureOut">
              <a:rPr lang="en-US" smtClean="0"/>
              <a:t>24-Sep-21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2F90F9-3925-4EE4-8BAB-5E718052F626}" type="slidenum">
              <a:rPr lang="en-US" smtClean="0"/>
              <a:t>‹#›</a:t>
            </a:fld>
            <a:endParaRPr lang="en-US"/>
          </a:p>
        </p:txBody>
      </p:sp>
    </p:spTree>
    <p:extLst>
      <p:ext uri="{BB962C8B-B14F-4D97-AF65-F5344CB8AC3E}">
        <p14:creationId xmlns:p14="http://schemas.microsoft.com/office/powerpoint/2010/main" val="511393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00D17B4-0D95-41FA-9F12-3E85C0C018C5}" type="datetimeFigureOut">
              <a:rPr lang="en-US" smtClean="0"/>
              <a:t>24-Sep-21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2F90F9-3925-4EE4-8BAB-5E718052F626}" type="slidenum">
              <a:rPr lang="en-US" smtClean="0"/>
              <a:t>‹#›</a:t>
            </a:fld>
            <a:endParaRPr lang="en-US"/>
          </a:p>
        </p:txBody>
      </p:sp>
    </p:spTree>
    <p:extLst>
      <p:ext uri="{BB962C8B-B14F-4D97-AF65-F5344CB8AC3E}">
        <p14:creationId xmlns:p14="http://schemas.microsoft.com/office/powerpoint/2010/main" val="3435253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0D17B4-0D95-41FA-9F12-3E85C0C018C5}" type="datetimeFigureOut">
              <a:rPr lang="en-US" smtClean="0"/>
              <a:t>24-Sep-21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2F90F9-3925-4EE4-8BAB-5E718052F626}" type="slidenum">
              <a:rPr lang="en-US" smtClean="0"/>
              <a:t>‹#›</a:t>
            </a:fld>
            <a:endParaRPr lang="en-US"/>
          </a:p>
        </p:txBody>
      </p:sp>
    </p:spTree>
    <p:extLst>
      <p:ext uri="{BB962C8B-B14F-4D97-AF65-F5344CB8AC3E}">
        <p14:creationId xmlns:p14="http://schemas.microsoft.com/office/powerpoint/2010/main" val="3439935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0D17B4-0D95-41FA-9F12-3E85C0C018C5}" type="datetimeFigureOut">
              <a:rPr lang="en-US" smtClean="0"/>
              <a:t>24-Sep-21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2F90F9-3925-4EE4-8BAB-5E718052F626}" type="slidenum">
              <a:rPr lang="en-US" smtClean="0"/>
              <a:t>‹#›</a:t>
            </a:fld>
            <a:endParaRPr lang="en-US"/>
          </a:p>
        </p:txBody>
      </p:sp>
    </p:spTree>
    <p:extLst>
      <p:ext uri="{BB962C8B-B14F-4D97-AF65-F5344CB8AC3E}">
        <p14:creationId xmlns:p14="http://schemas.microsoft.com/office/powerpoint/2010/main" val="2581080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0D17B4-0D95-41FA-9F12-3E85C0C018C5}" type="datetimeFigureOut">
              <a:rPr lang="en-US" smtClean="0"/>
              <a:t>24-Sep-21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2F90F9-3925-4EE4-8BAB-5E718052F626}" type="slidenum">
              <a:rPr lang="en-US" smtClean="0"/>
              <a:t>‹#›</a:t>
            </a:fld>
            <a:endParaRPr lang="en-US"/>
          </a:p>
        </p:txBody>
      </p:sp>
    </p:spTree>
    <p:extLst>
      <p:ext uri="{BB962C8B-B14F-4D97-AF65-F5344CB8AC3E}">
        <p14:creationId xmlns:p14="http://schemas.microsoft.com/office/powerpoint/2010/main" val="4037246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0D17B4-0D95-41FA-9F12-3E85C0C018C5}" type="datetimeFigureOut">
              <a:rPr lang="en-US" smtClean="0"/>
              <a:t>24-Sep-21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2F90F9-3925-4EE4-8BAB-5E718052F626}" type="slidenum">
              <a:rPr lang="en-US" smtClean="0"/>
              <a:t>‹#›</a:t>
            </a:fld>
            <a:endParaRPr lang="en-US"/>
          </a:p>
        </p:txBody>
      </p:sp>
    </p:spTree>
    <p:extLst>
      <p:ext uri="{BB962C8B-B14F-4D97-AF65-F5344CB8AC3E}">
        <p14:creationId xmlns:p14="http://schemas.microsoft.com/office/powerpoint/2010/main" val="2099187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0D17B4-0D95-41FA-9F12-3E85C0C018C5}" type="datetimeFigureOut">
              <a:rPr lang="en-US" smtClean="0"/>
              <a:t>24-Sep-21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2F90F9-3925-4EE4-8BAB-5E718052F626}" type="slidenum">
              <a:rPr lang="en-US" smtClean="0"/>
              <a:t>‹#›</a:t>
            </a:fld>
            <a:endParaRPr lang="en-US"/>
          </a:p>
        </p:txBody>
      </p:sp>
    </p:spTree>
    <p:extLst>
      <p:ext uri="{BB962C8B-B14F-4D97-AF65-F5344CB8AC3E}">
        <p14:creationId xmlns:p14="http://schemas.microsoft.com/office/powerpoint/2010/main" val="1256236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3509963"/>
          </a:xfrm>
        </p:spPr>
        <p:txBody>
          <a:bodyPr>
            <a:normAutofit/>
          </a:bodyPr>
          <a:lstStyle/>
          <a:p>
            <a:r>
              <a:rPr lang="en-US" b="1" dirty="0">
                <a:solidFill>
                  <a:srgbClr val="002060"/>
                </a:solidFill>
                <a:latin typeface="Times New Roman" panose="02020603050405020304" pitchFamily="18" charset="0"/>
                <a:cs typeface="Times New Roman" panose="02020603050405020304" pitchFamily="18" charset="0"/>
              </a:rPr>
              <a:t>IMPORTANCE OF </a:t>
            </a:r>
            <a:r>
              <a:rPr lang="en-US" b="1" dirty="0" smtClean="0">
                <a:solidFill>
                  <a:srgbClr val="002060"/>
                </a:solidFill>
                <a:latin typeface="Times New Roman" panose="02020603050405020304" pitchFamily="18" charset="0"/>
                <a:cs typeface="Times New Roman" panose="02020603050405020304" pitchFamily="18" charset="0"/>
              </a:rPr>
              <a:t>BEING </a:t>
            </a:r>
            <a:r>
              <a:rPr lang="en-US" b="1" dirty="0">
                <a:solidFill>
                  <a:srgbClr val="002060"/>
                </a:solidFill>
                <a:latin typeface="Times New Roman" panose="02020603050405020304" pitchFamily="18" charset="0"/>
                <a:cs typeface="Times New Roman" panose="02020603050405020304" pitchFamily="18" charset="0"/>
              </a:rPr>
              <a:t>EARNEST</a:t>
            </a:r>
            <a:br>
              <a:rPr lang="en-US" b="1" dirty="0">
                <a:solidFill>
                  <a:srgbClr val="002060"/>
                </a:solidFill>
                <a:latin typeface="Times New Roman" panose="02020603050405020304" pitchFamily="18" charset="0"/>
                <a:cs typeface="Times New Roman" panose="02020603050405020304" pitchFamily="18" charset="0"/>
              </a:rPr>
            </a:br>
            <a:r>
              <a:rPr lang="en-US" b="1" dirty="0">
                <a:solidFill>
                  <a:srgbClr val="002060"/>
                </a:solidFill>
                <a:latin typeface="Times New Roman" panose="02020603050405020304" pitchFamily="18" charset="0"/>
                <a:cs typeface="Times New Roman" panose="02020603050405020304" pitchFamily="18" charset="0"/>
              </a:rPr>
              <a:t>				</a:t>
            </a:r>
            <a:br>
              <a:rPr lang="en-US" b="1" dirty="0">
                <a:solidFill>
                  <a:srgbClr val="002060"/>
                </a:solidFill>
                <a:latin typeface="Times New Roman" panose="02020603050405020304" pitchFamily="18" charset="0"/>
                <a:cs typeface="Times New Roman" panose="02020603050405020304" pitchFamily="18" charset="0"/>
              </a:rPr>
            </a:br>
            <a:endParaRPr lang="en-US" dirty="0"/>
          </a:p>
        </p:txBody>
      </p:sp>
      <p:sp>
        <p:nvSpPr>
          <p:cNvPr id="3" name="Subtitle 2"/>
          <p:cNvSpPr>
            <a:spLocks noGrp="1"/>
          </p:cNvSpPr>
          <p:nvPr>
            <p:ph type="subTitle" idx="1"/>
          </p:nvPr>
        </p:nvSpPr>
        <p:spPr>
          <a:xfrm>
            <a:off x="1524000" y="2928938"/>
            <a:ext cx="9277350" cy="1314450"/>
          </a:xfrm>
        </p:spPr>
        <p:txBody>
          <a:bodyPr>
            <a:normAutofit/>
          </a:bodyPr>
          <a:lstStyle/>
          <a:p>
            <a:r>
              <a:rPr lang="en-US" sz="4800" b="1" dirty="0">
                <a:solidFill>
                  <a:srgbClr val="002060"/>
                </a:solidFill>
                <a:latin typeface="Times New Roman" panose="02020603050405020304" pitchFamily="18" charset="0"/>
                <a:cs typeface="Times New Roman" panose="02020603050405020304" pitchFamily="18" charset="0"/>
              </a:rPr>
              <a:t>Oscar Wilde</a:t>
            </a:r>
            <a:endParaRPr lang="en-US" sz="4800" dirty="0"/>
          </a:p>
        </p:txBody>
      </p:sp>
    </p:spTree>
    <p:extLst>
      <p:ext uri="{BB962C8B-B14F-4D97-AF65-F5344CB8AC3E}">
        <p14:creationId xmlns:p14="http://schemas.microsoft.com/office/powerpoint/2010/main" val="5782259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485902"/>
          </a:xfrm>
        </p:spPr>
        <p:txBody>
          <a:bodyPr>
            <a:normAutofit/>
          </a:bodyPr>
          <a:lstStyle/>
          <a:p>
            <a:pPr algn="ctr"/>
            <a:r>
              <a:rPr lang="en-US" sz="2800" b="1" dirty="0" smtClean="0">
                <a:solidFill>
                  <a:srgbClr val="C00000"/>
                </a:solidFill>
                <a:latin typeface="Times New Roman" panose="02020603050405020304" pitchFamily="18" charset="0"/>
                <a:cs typeface="Times New Roman" panose="02020603050405020304" pitchFamily="18" charset="0"/>
              </a:rPr>
              <a:t>Oscar Wilde: Life and Works</a:t>
            </a:r>
            <a:endParaRPr lang="en-US" sz="28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457575" y="1471614"/>
            <a:ext cx="8734425" cy="5386386"/>
          </a:xfrm>
        </p:spPr>
        <p:txBody>
          <a:bodyPr>
            <a:normAutofit/>
          </a:bodyPr>
          <a:lstStyle/>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Name: Oscar Fingal O’Flahertie Wills Wilde</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Birth: 16 Oct. 1854, Dublin, Ireland</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Education: 1871- Trinity College, Dublin</a:t>
            </a:r>
          </a:p>
          <a:p>
            <a:pPr marL="0" indent="0">
              <a:buNone/>
            </a:pPr>
            <a:r>
              <a:rPr lang="en-US" sz="2400" dirty="0" smtClean="0">
                <a:solidFill>
                  <a:srgbClr val="002060"/>
                </a:solidFill>
                <a:latin typeface="Times New Roman" panose="02020603050405020304" pitchFamily="18" charset="0"/>
                <a:cs typeface="Times New Roman" panose="02020603050405020304" pitchFamily="18" charset="0"/>
              </a:rPr>
              <a:t>	         1874 – Magdalen College, Oxford</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Important Works: -</a:t>
            </a:r>
            <a:r>
              <a:rPr lang="en-US" sz="2400" i="1" dirty="0" smtClean="0">
                <a:solidFill>
                  <a:srgbClr val="002060"/>
                </a:solidFill>
                <a:latin typeface="Times New Roman" panose="02020603050405020304" pitchFamily="18" charset="0"/>
                <a:cs typeface="Times New Roman" panose="02020603050405020304" pitchFamily="18" charset="0"/>
              </a:rPr>
              <a:t> Lady Windermere’s Fan</a:t>
            </a:r>
          </a:p>
          <a:p>
            <a:pPr marL="0" indent="0">
              <a:buNone/>
            </a:pP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smtClean="0">
                <a:solidFill>
                  <a:srgbClr val="002060"/>
                </a:solidFill>
                <a:latin typeface="Times New Roman" panose="02020603050405020304" pitchFamily="18" charset="0"/>
                <a:cs typeface="Times New Roman" panose="02020603050405020304" pitchFamily="18" charset="0"/>
              </a:rPr>
              <a:t>	          Salome</a:t>
            </a:r>
          </a:p>
          <a:p>
            <a:pPr marL="0" indent="0">
              <a:buNone/>
            </a:pP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smtClean="0">
                <a:solidFill>
                  <a:srgbClr val="002060"/>
                </a:solidFill>
                <a:latin typeface="Times New Roman" panose="02020603050405020304" pitchFamily="18" charset="0"/>
                <a:cs typeface="Times New Roman" panose="02020603050405020304" pitchFamily="18" charset="0"/>
              </a:rPr>
              <a:t>	          A Woman of No Importance</a:t>
            </a:r>
          </a:p>
          <a:p>
            <a:pPr marL="0" indent="0">
              <a:buNone/>
            </a:pPr>
            <a:r>
              <a:rPr lang="en-US" sz="2400" i="1" dirty="0" smtClean="0">
                <a:solidFill>
                  <a:srgbClr val="002060"/>
                </a:solidFill>
                <a:latin typeface="Times New Roman" panose="02020603050405020304" pitchFamily="18" charset="0"/>
                <a:cs typeface="Times New Roman" panose="02020603050405020304" pitchFamily="18" charset="0"/>
              </a:rPr>
              <a:t>		          Importance of Being Earnest</a:t>
            </a:r>
          </a:p>
          <a:p>
            <a:pPr marL="0" indent="0">
              <a:buNone/>
            </a:pP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smtClean="0">
                <a:solidFill>
                  <a:srgbClr val="002060"/>
                </a:solidFill>
                <a:latin typeface="Times New Roman" panose="02020603050405020304" pitchFamily="18" charset="0"/>
                <a:cs typeface="Times New Roman" panose="02020603050405020304" pitchFamily="18" charset="0"/>
              </a:rPr>
              <a:t>	          De Profundis</a:t>
            </a:r>
          </a:p>
          <a:p>
            <a:pPr marL="0" indent="0">
              <a:buNone/>
            </a:pP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smtClean="0">
                <a:solidFill>
                  <a:srgbClr val="002060"/>
                </a:solidFill>
                <a:latin typeface="Times New Roman" panose="02020603050405020304" pitchFamily="18" charset="0"/>
                <a:cs typeface="Times New Roman" panose="02020603050405020304" pitchFamily="18" charset="0"/>
              </a:rPr>
              <a:t>	          The Ballad of Reading Gaol</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Death: 1900 (at the age of 44)</a:t>
            </a:r>
            <a:r>
              <a:rPr lang="en-US" sz="2400" i="1" dirty="0" smtClean="0">
                <a:solidFill>
                  <a:srgbClr val="002060"/>
                </a:solidFill>
                <a:latin typeface="Times New Roman" panose="02020603050405020304" pitchFamily="18" charset="0"/>
                <a:cs typeface="Times New Roman" panose="02020603050405020304" pitchFamily="18" charset="0"/>
              </a:rPr>
              <a:t> </a:t>
            </a:r>
          </a:p>
          <a:p>
            <a:pPr marL="0" indent="0">
              <a:buNone/>
            </a:pPr>
            <a:endParaRPr lang="en-US" sz="2400" dirty="0" smtClean="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9267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471613"/>
          </a:xfrm>
        </p:spPr>
        <p:txBody>
          <a:bodyPr>
            <a:normAutofit/>
          </a:bodyPr>
          <a:lstStyle/>
          <a:p>
            <a:pPr algn="ctr"/>
            <a:r>
              <a:rPr lang="en-US" sz="2800" b="1" dirty="0" smtClean="0">
                <a:solidFill>
                  <a:srgbClr val="C00000"/>
                </a:solidFill>
                <a:latin typeface="Times New Roman" panose="02020603050405020304" pitchFamily="18" charset="0"/>
                <a:cs typeface="Times New Roman" panose="02020603050405020304" pitchFamily="18" charset="0"/>
              </a:rPr>
              <a:t>Wilde as an Author</a:t>
            </a:r>
            <a:endParaRPr lang="en-US" sz="28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343276" y="1471613"/>
            <a:ext cx="8848724" cy="5386387"/>
          </a:xfrm>
        </p:spPr>
        <p:txBody>
          <a:bodyPr>
            <a:normAutofit lnSpcReduction="10000"/>
          </a:bodyPr>
          <a:lstStyle/>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Influence of Art for Art’s Sake school-</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Disregard for conventional morality</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Brilliant wit and sense of humour</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Remarkable conversational powers (sparkling dialogues)</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Use of epigrams and paradoxes </a:t>
            </a:r>
          </a:p>
          <a:p>
            <a:pPr>
              <a:buFont typeface="Wingdings" panose="05000000000000000000" pitchFamily="2" charset="2"/>
              <a:buChar char="Ø"/>
            </a:pPr>
            <a:r>
              <a:rPr lang="en-US" sz="2400" b="1" i="1" dirty="0" smtClean="0">
                <a:solidFill>
                  <a:srgbClr val="C00000"/>
                </a:solidFill>
                <a:latin typeface="Times New Roman" panose="02020603050405020304" pitchFamily="18" charset="0"/>
                <a:cs typeface="Times New Roman" panose="02020603050405020304" pitchFamily="18" charset="0"/>
              </a:rPr>
              <a:t>Importance of Being Earnest</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Published: 1894</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Classified as farcical comedy or at best, Restoration Comedy of Manners (although written at the beginning of the modern age and not in the Restoration period)</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Wilde’s view: the so-called serious things of life should be treated with contempt and the apparently light-hearted things should be treated seriously</a:t>
            </a:r>
            <a:endParaRPr lang="en-US"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6743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485900"/>
          </a:xfrm>
        </p:spPr>
        <p:txBody>
          <a:bodyPr>
            <a:normAutofit/>
          </a:bodyPr>
          <a:lstStyle/>
          <a:p>
            <a:pPr algn="ctr"/>
            <a:r>
              <a:rPr lang="en-US" sz="2800" b="1" i="1" dirty="0">
                <a:solidFill>
                  <a:srgbClr val="C00000"/>
                </a:solidFill>
                <a:latin typeface="Times New Roman" panose="02020603050405020304" pitchFamily="18" charset="0"/>
                <a:cs typeface="Times New Roman" panose="02020603050405020304" pitchFamily="18" charset="0"/>
              </a:rPr>
              <a:t>Importance of Being Earnest</a:t>
            </a:r>
            <a:endParaRPr lang="en-US" sz="2800"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371850" y="1485901"/>
            <a:ext cx="8820150" cy="5372099"/>
          </a:xfrm>
        </p:spPr>
        <p:txBody>
          <a:bodyPr>
            <a:normAutofit/>
          </a:bodyPr>
          <a:lstStyle/>
          <a:p>
            <a:pPr>
              <a:buFont typeface="Wingdings" panose="05000000000000000000" pitchFamily="2" charset="2"/>
              <a:buChar char="Ø"/>
            </a:pPr>
            <a:r>
              <a:rPr lang="en-US" sz="2400" dirty="0" smtClean="0">
                <a:solidFill>
                  <a:srgbClr val="C00000"/>
                </a:solidFill>
                <a:latin typeface="Times New Roman" panose="02020603050405020304" pitchFamily="18" charset="0"/>
                <a:cs typeface="Times New Roman" panose="02020603050405020304" pitchFamily="18" charset="0"/>
              </a:rPr>
              <a:t>Issues discussed in the play:</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Women’s education</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Inheritance of property</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Marriage</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Illegitimacy</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Class distinctions in society</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The role of aristocracy</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Food, baptism, money etc.</a:t>
            </a:r>
          </a:p>
          <a:p>
            <a:pPr>
              <a:buFont typeface="Wingdings" panose="05000000000000000000" pitchFamily="2" charset="2"/>
              <a:buChar char="Ø"/>
            </a:pPr>
            <a:endParaRPr lang="en-US"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8117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428750"/>
          </a:xfrm>
        </p:spPr>
        <p:txBody>
          <a:bodyPr>
            <a:normAutofit/>
          </a:bodyPr>
          <a:lstStyle/>
          <a:p>
            <a:pPr algn="ctr"/>
            <a:r>
              <a:rPr lang="en-US" sz="2800" b="1" dirty="0" smtClean="0">
                <a:solidFill>
                  <a:srgbClr val="C00000"/>
                </a:solidFill>
                <a:latin typeface="Times New Roman" panose="02020603050405020304" pitchFamily="18" charset="0"/>
                <a:cs typeface="Times New Roman" panose="02020603050405020304" pitchFamily="18" charset="0"/>
              </a:rPr>
              <a:t>Comedy of Humours and Comedy of Manners</a:t>
            </a:r>
            <a:endParaRPr lang="en-US" sz="28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343274" y="1428750"/>
            <a:ext cx="8848726" cy="5429249"/>
          </a:xfrm>
        </p:spPr>
        <p:txBody>
          <a:bodyPr>
            <a:normAutofit lnSpcReduction="10000"/>
          </a:bodyPr>
          <a:lstStyle/>
          <a:p>
            <a:pPr marL="0" indent="0">
              <a:buNone/>
            </a:pPr>
            <a:r>
              <a:rPr lang="en-US" sz="2400" dirty="0" smtClean="0">
                <a:solidFill>
                  <a:srgbClr val="C00000"/>
                </a:solidFill>
                <a:latin typeface="Times New Roman" panose="02020603050405020304" pitchFamily="18" charset="0"/>
                <a:cs typeface="Times New Roman" panose="02020603050405020304" pitchFamily="18" charset="0"/>
              </a:rPr>
              <a:t>Comedy of Humours</a:t>
            </a:r>
            <a:r>
              <a:rPr lang="en-US" sz="2400" dirty="0" smtClean="0">
                <a:solidFill>
                  <a:srgbClr val="002060"/>
                </a:solidFill>
                <a:latin typeface="Times New Roman" panose="02020603050405020304" pitchFamily="18" charset="0"/>
                <a:cs typeface="Times New Roman" panose="02020603050405020304" pitchFamily="18" charset="0"/>
              </a:rPr>
              <a:t>			</a:t>
            </a:r>
            <a:r>
              <a:rPr lang="en-US" sz="2400" dirty="0" smtClean="0">
                <a:solidFill>
                  <a:srgbClr val="C00000"/>
                </a:solidFill>
                <a:latin typeface="Times New Roman" panose="02020603050405020304" pitchFamily="18" charset="0"/>
                <a:cs typeface="Times New Roman" panose="02020603050405020304" pitchFamily="18" charset="0"/>
              </a:rPr>
              <a:t>Comedy of Manners</a:t>
            </a:r>
            <a:endParaRPr lang="en-US" sz="2400" dirty="0">
              <a:solidFill>
                <a:srgbClr val="C00000"/>
              </a:solidFill>
              <a:latin typeface="Times New Roman" panose="02020603050405020304" pitchFamily="18" charset="0"/>
              <a:cs typeface="Times New Roman" panose="02020603050405020304" pitchFamily="18" charset="0"/>
            </a:endParaRPr>
          </a:p>
          <a:p>
            <a:pPr marL="457200" indent="-457200">
              <a:buAutoNum type="arabicPeriod"/>
            </a:pPr>
            <a:r>
              <a:rPr lang="en-US" sz="2400" dirty="0" smtClean="0">
                <a:solidFill>
                  <a:srgbClr val="002060"/>
                </a:solidFill>
                <a:latin typeface="Times New Roman" panose="02020603050405020304" pitchFamily="18" charset="0"/>
                <a:cs typeface="Times New Roman" panose="02020603050405020304" pitchFamily="18" charset="0"/>
              </a:rPr>
              <a:t>Popularized by Ben Jonson in 	1. Popularized by William </a:t>
            </a:r>
          </a:p>
          <a:p>
            <a:pPr marL="0" indent="0">
              <a:buNone/>
            </a:pPr>
            <a:r>
              <a:rPr lang="en-US" sz="2400" dirty="0" smtClean="0">
                <a:solidFill>
                  <a:srgbClr val="002060"/>
                </a:solidFill>
                <a:latin typeface="Times New Roman" panose="02020603050405020304" pitchFamily="18" charset="0"/>
                <a:cs typeface="Times New Roman" panose="02020603050405020304" pitchFamily="18" charset="0"/>
              </a:rPr>
              <a:t>Elizabethan Age			Congreve and Sheridan in the 					Restoration period</a:t>
            </a:r>
          </a:p>
          <a:p>
            <a:pPr marL="0" indent="0">
              <a:buNone/>
            </a:pPr>
            <a:r>
              <a:rPr lang="en-US" sz="2400" dirty="0" smtClean="0">
                <a:solidFill>
                  <a:srgbClr val="002060"/>
                </a:solidFill>
                <a:latin typeface="Times New Roman" panose="02020603050405020304" pitchFamily="18" charset="0"/>
                <a:cs typeface="Times New Roman" panose="02020603050405020304" pitchFamily="18" charset="0"/>
              </a:rPr>
              <a:t>2.Concerned with the hidden 		2. Concerned with the display of </a:t>
            </a:r>
          </a:p>
          <a:p>
            <a:pPr marL="0" indent="0">
              <a:buNone/>
            </a:pPr>
            <a:r>
              <a:rPr lang="en-US" sz="2400" dirty="0" smtClean="0">
                <a:solidFill>
                  <a:srgbClr val="002060"/>
                </a:solidFill>
                <a:latin typeface="Times New Roman" panose="02020603050405020304" pitchFamily="18" charset="0"/>
                <a:cs typeface="Times New Roman" panose="02020603050405020304" pitchFamily="18" charset="0"/>
              </a:rPr>
              <a:t>springs of human passions in the	these passions within everyday</a:t>
            </a:r>
          </a:p>
          <a:p>
            <a:pPr marL="0" indent="0">
              <a:buNone/>
            </a:pPr>
            <a:r>
              <a:rPr lang="en-US" sz="2400" dirty="0">
                <a:solidFill>
                  <a:srgbClr val="002060"/>
                </a:solidFill>
                <a:latin typeface="Times New Roman" panose="02020603050405020304" pitchFamily="18" charset="0"/>
                <a:cs typeface="Times New Roman" panose="02020603050405020304" pitchFamily="18" charset="0"/>
              </a:rPr>
              <a:t>f</a:t>
            </a:r>
            <a:r>
              <a:rPr lang="en-US" sz="2400" dirty="0" smtClean="0">
                <a:solidFill>
                  <a:srgbClr val="002060"/>
                </a:solidFill>
                <a:latin typeface="Times New Roman" panose="02020603050405020304" pitchFamily="18" charset="0"/>
                <a:cs typeface="Times New Roman" panose="02020603050405020304" pitchFamily="18" charset="0"/>
              </a:rPr>
              <a:t>orm of the four humours (blood,	life </a:t>
            </a:r>
          </a:p>
          <a:p>
            <a:pPr marL="0" indent="0">
              <a:buNone/>
            </a:pPr>
            <a:r>
              <a:rPr lang="en-US" sz="2400" dirty="0">
                <a:solidFill>
                  <a:srgbClr val="002060"/>
                </a:solidFill>
                <a:latin typeface="Times New Roman" panose="02020603050405020304" pitchFamily="18" charset="0"/>
                <a:cs typeface="Times New Roman" panose="02020603050405020304" pitchFamily="18" charset="0"/>
              </a:rPr>
              <a:t>p</a:t>
            </a:r>
            <a:r>
              <a:rPr lang="en-US" sz="2400" dirty="0" smtClean="0">
                <a:solidFill>
                  <a:srgbClr val="002060"/>
                </a:solidFill>
                <a:latin typeface="Times New Roman" panose="02020603050405020304" pitchFamily="18" charset="0"/>
                <a:cs typeface="Times New Roman" panose="02020603050405020304" pitchFamily="18" charset="0"/>
              </a:rPr>
              <a:t>hlegm, yellow bile and black bile)</a:t>
            </a:r>
          </a:p>
          <a:p>
            <a:pPr marL="0" indent="0">
              <a:buNone/>
            </a:pPr>
            <a:r>
              <a:rPr lang="en-US" sz="2400" dirty="0" smtClean="0">
                <a:solidFill>
                  <a:srgbClr val="002060"/>
                </a:solidFill>
                <a:latin typeface="Times New Roman" panose="02020603050405020304" pitchFamily="18" charset="0"/>
                <a:cs typeface="Times New Roman" panose="02020603050405020304" pitchFamily="18" charset="0"/>
              </a:rPr>
              <a:t>3. Characters are basically types	3. Characters are men and 						 women of flesh and blood, 						typically from aristocratic class </a:t>
            </a:r>
          </a:p>
          <a:p>
            <a:pPr marL="0" indent="0">
              <a:buNone/>
            </a:pPr>
            <a:r>
              <a:rPr lang="en-US" sz="2400" dirty="0">
                <a:solidFill>
                  <a:srgbClr val="002060"/>
                </a:solidFill>
                <a:latin typeface="Times New Roman" panose="02020603050405020304" pitchFamily="18" charset="0"/>
                <a:cs typeface="Times New Roman" panose="02020603050405020304" pitchFamily="18" charset="0"/>
              </a:rPr>
              <a:t>	</a:t>
            </a:r>
            <a:r>
              <a:rPr lang="en-US" sz="2400" dirty="0" smtClean="0">
                <a:solidFill>
                  <a:srgbClr val="002060"/>
                </a:solidFill>
                <a:latin typeface="Times New Roman" panose="02020603050405020304" pitchFamily="18" charset="0"/>
                <a:cs typeface="Times New Roman" panose="02020603050405020304" pitchFamily="18" charset="0"/>
              </a:rPr>
              <a:t>				of society and reflect their follies</a:t>
            </a:r>
          </a:p>
          <a:p>
            <a:pPr marL="0" indent="0">
              <a:buNone/>
            </a:pPr>
            <a:r>
              <a:rPr lang="en-US" sz="2400" dirty="0">
                <a:solidFill>
                  <a:srgbClr val="002060"/>
                </a:solidFill>
                <a:latin typeface="Times New Roman" panose="02020603050405020304" pitchFamily="18" charset="0"/>
                <a:cs typeface="Times New Roman" panose="02020603050405020304" pitchFamily="18" charset="0"/>
              </a:rPr>
              <a:t>	</a:t>
            </a:r>
            <a:r>
              <a:rPr lang="en-US" sz="2400" dirty="0" smtClean="0">
                <a:solidFill>
                  <a:srgbClr val="002060"/>
                </a:solidFill>
                <a:latin typeface="Times New Roman" panose="02020603050405020304" pitchFamily="18" charset="0"/>
                <a:cs typeface="Times New Roman" panose="02020603050405020304" pitchFamily="18" charset="0"/>
              </a:rPr>
              <a:t>				and foibles</a:t>
            </a:r>
            <a:endParaRPr lang="en-US" sz="2400" dirty="0">
              <a:solidFill>
                <a:srgbClr val="002060"/>
              </a:solidFill>
              <a:latin typeface="Times New Roman" panose="02020603050405020304" pitchFamily="18" charset="0"/>
              <a:cs typeface="Times New Roman" panose="02020603050405020304" pitchFamily="18" charset="0"/>
            </a:endParaRPr>
          </a:p>
        </p:txBody>
      </p:sp>
      <p:cxnSp>
        <p:nvCxnSpPr>
          <p:cNvPr id="7" name="Straight Connector 6"/>
          <p:cNvCxnSpPr>
            <a:endCxn id="3" idx="2"/>
          </p:cNvCxnSpPr>
          <p:nvPr/>
        </p:nvCxnSpPr>
        <p:spPr>
          <a:xfrm>
            <a:off x="7767637" y="1428749"/>
            <a:ext cx="0" cy="542925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491498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200150"/>
          </a:xfrm>
        </p:spPr>
        <p:txBody>
          <a:bodyPr>
            <a:normAutofit/>
          </a:bodyPr>
          <a:lstStyle/>
          <a:p>
            <a:pPr algn="ctr"/>
            <a:r>
              <a:rPr lang="en-US" sz="2800" b="1" dirty="0">
                <a:solidFill>
                  <a:srgbClr val="C00000"/>
                </a:solidFill>
                <a:latin typeface="Times New Roman" panose="02020603050405020304" pitchFamily="18" charset="0"/>
                <a:cs typeface="Times New Roman" panose="02020603050405020304" pitchFamily="18" charset="0"/>
              </a:rPr>
              <a:t>Comedy of Humours and Comedy of </a:t>
            </a:r>
            <a:r>
              <a:rPr lang="en-US" sz="2800" b="1" dirty="0" smtClean="0">
                <a:solidFill>
                  <a:srgbClr val="C00000"/>
                </a:solidFill>
                <a:latin typeface="Times New Roman" panose="02020603050405020304" pitchFamily="18" charset="0"/>
                <a:cs typeface="Times New Roman" panose="02020603050405020304" pitchFamily="18" charset="0"/>
              </a:rPr>
              <a:t>Manners continued…</a:t>
            </a:r>
            <a:endParaRPr lang="en-US" sz="28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300413" y="1385888"/>
            <a:ext cx="8891587" cy="5472111"/>
          </a:xfrm>
        </p:spPr>
        <p:txBody>
          <a:bodyPr>
            <a:normAutofit/>
          </a:bodyPr>
          <a:lstStyle/>
          <a:p>
            <a:pPr marL="0" indent="0">
              <a:buNone/>
            </a:pPr>
            <a:r>
              <a:rPr lang="en-US" sz="2400" dirty="0" smtClean="0">
                <a:solidFill>
                  <a:srgbClr val="C00000"/>
                </a:solidFill>
                <a:latin typeface="Times New Roman" panose="02020603050405020304" pitchFamily="18" charset="0"/>
                <a:cs typeface="Times New Roman" panose="02020603050405020304" pitchFamily="18" charset="0"/>
              </a:rPr>
              <a:t>    Comedy </a:t>
            </a:r>
            <a:r>
              <a:rPr lang="en-US" sz="2400" dirty="0">
                <a:solidFill>
                  <a:srgbClr val="C00000"/>
                </a:solidFill>
                <a:latin typeface="Times New Roman" panose="02020603050405020304" pitchFamily="18" charset="0"/>
                <a:cs typeface="Times New Roman" panose="02020603050405020304" pitchFamily="18" charset="0"/>
              </a:rPr>
              <a:t>of </a:t>
            </a:r>
            <a:r>
              <a:rPr lang="en-US" sz="2400" dirty="0" smtClean="0">
                <a:solidFill>
                  <a:srgbClr val="C00000"/>
                </a:solidFill>
                <a:latin typeface="Times New Roman" panose="02020603050405020304" pitchFamily="18" charset="0"/>
                <a:cs typeface="Times New Roman" panose="02020603050405020304" pitchFamily="18" charset="0"/>
              </a:rPr>
              <a:t>Humours</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smtClean="0">
                <a:solidFill>
                  <a:srgbClr val="C00000"/>
                </a:solidFill>
                <a:latin typeface="Times New Roman" panose="02020603050405020304" pitchFamily="18" charset="0"/>
                <a:cs typeface="Times New Roman" panose="02020603050405020304" pitchFamily="18" charset="0"/>
              </a:rPr>
              <a:t>                      Comedy </a:t>
            </a:r>
            <a:r>
              <a:rPr lang="en-US" sz="2400" dirty="0">
                <a:solidFill>
                  <a:srgbClr val="C00000"/>
                </a:solidFill>
                <a:latin typeface="Times New Roman" panose="02020603050405020304" pitchFamily="18" charset="0"/>
                <a:cs typeface="Times New Roman" panose="02020603050405020304" pitchFamily="18" charset="0"/>
              </a:rPr>
              <a:t>of </a:t>
            </a:r>
            <a:r>
              <a:rPr lang="en-US" sz="2400" dirty="0" smtClean="0">
                <a:solidFill>
                  <a:srgbClr val="C00000"/>
                </a:solidFill>
                <a:latin typeface="Times New Roman" panose="02020603050405020304" pitchFamily="18" charset="0"/>
                <a:cs typeface="Times New Roman" panose="02020603050405020304" pitchFamily="18" charset="0"/>
              </a:rPr>
              <a:t>Manners</a:t>
            </a:r>
            <a:endParaRPr lang="en-US" sz="2400" dirty="0">
              <a:solidFill>
                <a:srgbClr val="C00000"/>
              </a:solidFill>
              <a:latin typeface="Times New Roman" panose="02020603050405020304" pitchFamily="18" charset="0"/>
              <a:cs typeface="Times New Roman" panose="02020603050405020304" pitchFamily="18" charset="0"/>
            </a:endParaRPr>
          </a:p>
          <a:p>
            <a:pPr marL="0" indent="0">
              <a:buNone/>
            </a:pPr>
            <a:r>
              <a:rPr lang="en-US" sz="2400" dirty="0" smtClean="0">
                <a:solidFill>
                  <a:srgbClr val="002060"/>
                </a:solidFill>
                <a:latin typeface="Times New Roman" panose="02020603050405020304" pitchFamily="18" charset="0"/>
                <a:cs typeface="Times New Roman" panose="02020603050405020304" pitchFamily="18" charset="0"/>
              </a:rPr>
              <a:t>4. Speaks of an absolute standard        4. Displays utter moral 	    of morality				</a:t>
            </a:r>
            <a:r>
              <a:rPr lang="en-US" sz="2400" dirty="0">
                <a:solidFill>
                  <a:srgbClr val="002060"/>
                </a:solidFill>
                <a:latin typeface="Times New Roman" panose="02020603050405020304" pitchFamily="18" charset="0"/>
                <a:cs typeface="Times New Roman" panose="02020603050405020304" pitchFamily="18" charset="0"/>
              </a:rPr>
              <a:t>degradation	</a:t>
            </a:r>
            <a:endParaRPr lang="en-US" sz="2400" dirty="0" smtClean="0">
              <a:solidFill>
                <a:srgbClr val="002060"/>
              </a:solidFill>
              <a:latin typeface="Times New Roman" panose="02020603050405020304" pitchFamily="18" charset="0"/>
              <a:cs typeface="Times New Roman" panose="02020603050405020304" pitchFamily="18" charset="0"/>
            </a:endParaRPr>
          </a:p>
          <a:p>
            <a:pPr marL="0" indent="0">
              <a:buNone/>
            </a:pPr>
            <a:r>
              <a:rPr lang="en-US" sz="2400" dirty="0" smtClean="0">
                <a:solidFill>
                  <a:srgbClr val="002060"/>
                </a:solidFill>
                <a:latin typeface="Times New Roman" panose="02020603050405020304" pitchFamily="18" charset="0"/>
                <a:cs typeface="Times New Roman" panose="02020603050405020304" pitchFamily="18" charset="0"/>
              </a:rPr>
              <a:t>5. Attempted to be  universal            5. Typically temporal</a:t>
            </a:r>
          </a:p>
          <a:p>
            <a:pPr marL="0" indent="0">
              <a:buNone/>
            </a:pPr>
            <a:endParaRPr lang="en-US" sz="2400" dirty="0">
              <a:solidFill>
                <a:srgbClr val="002060"/>
              </a:solidFill>
              <a:latin typeface="Times New Roman" panose="02020603050405020304" pitchFamily="18" charset="0"/>
              <a:cs typeface="Times New Roman" panose="02020603050405020304" pitchFamily="18" charset="0"/>
            </a:endParaRPr>
          </a:p>
          <a:p>
            <a:pPr marL="0" indent="0">
              <a:buNone/>
            </a:pPr>
            <a:r>
              <a:rPr lang="en-US" sz="2400" b="1" dirty="0" smtClean="0">
                <a:solidFill>
                  <a:srgbClr val="C00000"/>
                </a:solidFill>
                <a:latin typeface="Times New Roman" panose="02020603050405020304" pitchFamily="18" charset="0"/>
                <a:cs typeface="Times New Roman" panose="02020603050405020304" pitchFamily="18" charset="0"/>
              </a:rPr>
              <a:t>THEMES</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 The Nature of Marriage</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The Constraints of Morality</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Hypocrisy Vs. Inventiveness</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The Moralism of Victorian Society and its smugness and pomposity</a:t>
            </a:r>
            <a:endParaRPr lang="en-US" sz="2400" b="1" dirty="0">
              <a:solidFill>
                <a:srgbClr val="C00000"/>
              </a:solidFill>
              <a:latin typeface="Times New Roman" panose="02020603050405020304" pitchFamily="18" charset="0"/>
              <a:cs typeface="Times New Roman" panose="02020603050405020304" pitchFamily="18" charset="0"/>
            </a:endParaRPr>
          </a:p>
          <a:p>
            <a:pPr marL="0" indent="0">
              <a:buNone/>
            </a:pPr>
            <a:r>
              <a:rPr lang="en-US" sz="2400" dirty="0" smtClean="0">
                <a:solidFill>
                  <a:srgbClr val="002060"/>
                </a:solidFill>
                <a:latin typeface="Times New Roman" panose="02020603050405020304" pitchFamily="18" charset="0"/>
                <a:cs typeface="Times New Roman" panose="02020603050405020304" pitchFamily="18" charset="0"/>
              </a:rPr>
              <a:t>						</a:t>
            </a:r>
          </a:p>
        </p:txBody>
      </p:sp>
      <p:cxnSp>
        <p:nvCxnSpPr>
          <p:cNvPr id="5" name="Straight Connector 4"/>
          <p:cNvCxnSpPr/>
          <p:nvPr/>
        </p:nvCxnSpPr>
        <p:spPr>
          <a:xfrm>
            <a:off x="7572375" y="1385888"/>
            <a:ext cx="1" cy="188595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651708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985838"/>
          </a:xfrm>
        </p:spPr>
        <p:txBody>
          <a:bodyPr>
            <a:normAutofit/>
          </a:bodyPr>
          <a:lstStyle/>
          <a:p>
            <a:pPr algn="ctr"/>
            <a:r>
              <a:rPr lang="en-US" sz="2800" b="1" dirty="0" smtClean="0">
                <a:solidFill>
                  <a:srgbClr val="C00000"/>
                </a:solidFill>
                <a:latin typeface="Times New Roman" panose="02020603050405020304" pitchFamily="18" charset="0"/>
                <a:cs typeface="Times New Roman" panose="02020603050405020304" pitchFamily="18" charset="0"/>
              </a:rPr>
              <a:t>Plot</a:t>
            </a:r>
            <a:endParaRPr lang="en-US" sz="28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271838" y="1114426"/>
            <a:ext cx="8920162" cy="5743574"/>
          </a:xfrm>
        </p:spPr>
        <p:txBody>
          <a:bodyPr>
            <a:normAutofit lnSpcReduction="10000"/>
          </a:bodyPr>
          <a:lstStyle/>
          <a:p>
            <a:pPr>
              <a:buFont typeface="Wingdings" panose="05000000000000000000" pitchFamily="2" charset="2"/>
              <a:buChar char="Ø"/>
            </a:pPr>
            <a:r>
              <a:rPr lang="en-US" sz="2400" b="1" dirty="0" smtClean="0">
                <a:solidFill>
                  <a:srgbClr val="002060"/>
                </a:solidFill>
                <a:latin typeface="Times New Roman" panose="02020603050405020304" pitchFamily="18" charset="0"/>
                <a:cs typeface="Times New Roman" panose="02020603050405020304" pitchFamily="18" charset="0"/>
              </a:rPr>
              <a:t>Setting: </a:t>
            </a:r>
            <a:r>
              <a:rPr lang="en-US" sz="2400" dirty="0" smtClean="0">
                <a:solidFill>
                  <a:srgbClr val="002060"/>
                </a:solidFill>
                <a:latin typeface="Times New Roman" panose="02020603050405020304" pitchFamily="18" charset="0"/>
                <a:cs typeface="Times New Roman" panose="02020603050405020304" pitchFamily="18" charset="0"/>
              </a:rPr>
              <a:t>1890s (time)</a:t>
            </a:r>
          </a:p>
          <a:p>
            <a:pPr marL="0" indent="0">
              <a:buNone/>
            </a:pPr>
            <a:r>
              <a:rPr lang="en-US" sz="2400" b="1" dirty="0">
                <a:solidFill>
                  <a:srgbClr val="002060"/>
                </a:solidFill>
                <a:latin typeface="Times New Roman" panose="02020603050405020304" pitchFamily="18" charset="0"/>
                <a:cs typeface="Times New Roman" panose="02020603050405020304" pitchFamily="18" charset="0"/>
              </a:rPr>
              <a:t>	</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smtClean="0">
                <a:solidFill>
                  <a:srgbClr val="002060"/>
                </a:solidFill>
                <a:latin typeface="Times New Roman" panose="02020603050405020304" pitchFamily="18" charset="0"/>
                <a:cs typeface="Times New Roman" panose="02020603050405020304" pitchFamily="18" charset="0"/>
              </a:rPr>
              <a:t>     London (Act I) and Hertfordshire (Acts II and III) (Place)</a:t>
            </a:r>
          </a:p>
          <a:p>
            <a:pPr>
              <a:buFont typeface="Wingdings" panose="05000000000000000000" pitchFamily="2" charset="2"/>
              <a:buChar char="Ø"/>
            </a:pPr>
            <a:r>
              <a:rPr lang="en-US" sz="2400" b="1" dirty="0" smtClean="0">
                <a:solidFill>
                  <a:srgbClr val="002060"/>
                </a:solidFill>
                <a:latin typeface="Times New Roman" panose="02020603050405020304" pitchFamily="18" charset="0"/>
                <a:cs typeface="Times New Roman" panose="02020603050405020304" pitchFamily="18" charset="0"/>
              </a:rPr>
              <a:t>Plot: </a:t>
            </a:r>
            <a:r>
              <a:rPr lang="en-US" sz="2400" dirty="0" smtClean="0">
                <a:solidFill>
                  <a:srgbClr val="002060"/>
                </a:solidFill>
                <a:latin typeface="Times New Roman" panose="02020603050405020304" pitchFamily="18" charset="0"/>
                <a:cs typeface="Times New Roman" panose="02020603050405020304" pitchFamily="18" charset="0"/>
              </a:rPr>
              <a:t>Jack Worthing, the protagonist, known as Ernest by his friends in London and Jack by his relations and friends in Hertfordshire, the country, faces numerous problems in his love life before being united with Gwendolen. </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Prominent among these being objection from Lady Bracknell, Gwendolen’s mother- due to Jack’s unclear origins</a:t>
            </a:r>
            <a:r>
              <a:rPr lang="en-US" sz="2400" b="1" dirty="0" smtClean="0">
                <a:solidFill>
                  <a:srgbClr val="002060"/>
                </a:solidFill>
                <a:latin typeface="Times New Roman" panose="02020603050405020304" pitchFamily="18" charset="0"/>
                <a:cs typeface="Times New Roman" panose="02020603050405020304" pitchFamily="18" charset="0"/>
              </a:rPr>
              <a:t> </a:t>
            </a:r>
            <a:r>
              <a:rPr lang="en-US" sz="2400" dirty="0" smtClean="0">
                <a:solidFill>
                  <a:srgbClr val="002060"/>
                </a:solidFill>
                <a:latin typeface="Times New Roman" panose="02020603050405020304" pitchFamily="18" charset="0"/>
                <a:cs typeface="Times New Roman" panose="02020603050405020304" pitchFamily="18" charset="0"/>
              </a:rPr>
              <a:t>and Gwendolen’s</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smtClean="0">
                <a:solidFill>
                  <a:srgbClr val="002060"/>
                </a:solidFill>
                <a:latin typeface="Times New Roman" panose="02020603050405020304" pitchFamily="18" charset="0"/>
                <a:cs typeface="Times New Roman" panose="02020603050405020304" pitchFamily="18" charset="0"/>
              </a:rPr>
              <a:t>obsession with the name Ernest. </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Algernon discovers the duplicity in Jack’s life and also that he has  a pretty ward in Cecily. Algernon visits Jack’s house in Hertfordshire and falls in love with Cecily</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Gwendolen and Cecily discover the lies told by Jack and Algernon and that none of them is actually named Ernest</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Miss Prism is proved to be the governesss of Jack as a baby and Jack is in fact Algernon’s elder brother </a:t>
            </a:r>
          </a:p>
          <a:p>
            <a:pPr>
              <a:buFont typeface="Wingdings" panose="05000000000000000000" pitchFamily="2" charset="2"/>
              <a:buChar char="Ø"/>
            </a:pPr>
            <a:endParaRPr lang="en-US" sz="2400" dirty="0" smtClean="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23078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157288"/>
          </a:xfrm>
        </p:spPr>
        <p:txBody>
          <a:bodyPr>
            <a:normAutofit/>
          </a:bodyPr>
          <a:lstStyle/>
          <a:p>
            <a:pPr algn="ctr"/>
            <a:r>
              <a:rPr lang="en-US" sz="2800" b="1" dirty="0" smtClean="0">
                <a:solidFill>
                  <a:srgbClr val="C00000"/>
                </a:solidFill>
                <a:latin typeface="Times New Roman" panose="02020603050405020304" pitchFamily="18" charset="0"/>
                <a:cs typeface="Times New Roman" panose="02020603050405020304" pitchFamily="18" charset="0"/>
              </a:rPr>
              <a:t>Characters</a:t>
            </a:r>
            <a:endParaRPr lang="en-US" sz="28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357562" y="1371600"/>
            <a:ext cx="8834438" cy="5486400"/>
          </a:xfrm>
        </p:spPr>
        <p:txBody>
          <a:bodyPr>
            <a:normAutofit fontScale="92500" lnSpcReduction="20000"/>
          </a:bodyPr>
          <a:lstStyle/>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Jack Worthing- apparently a respectable man, guardian to Cecily Cardew</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Algernon Moncrieef- charming. Idle decorative bachelor, Lady Bracknell’s nephew, Gwendolen’s cousin, Jack’s friend</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Lady Bracknell- snobbish, mercenary and domineering aunt of Algernon and Gwendolen’s mother</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Hon. Gwendolen Fairfax- Algernon’s cousin, represents Victorian womanhood, belongs to the city</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Cecily Cardew- foil to Gwendolen, nature’s child, realistic, ingenious, unspoiled, loves Ernest as the name sounds virtuous</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Rev. Canon Chasuble- the Rector on Jack’s estate, approached by Jack and Algernon to be christened as Ernest, secretly loves Miss Prism</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Miss prism- governess, uses clichés, Puritan in faith, appears rigid but also has a softer side, approves jack’s respectability, bears love for Chasuble</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Merriman- butler at the Manor House (Jack’s estate),seen only I n the last two acts</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Lane- manservant to Algernon, appears in Act I only, aware about </a:t>
            </a:r>
          </a:p>
          <a:p>
            <a:pPr marL="0" indent="0">
              <a:buNone/>
            </a:pPr>
            <a:r>
              <a:rPr lang="en-US" sz="2400" dirty="0" smtClean="0">
                <a:solidFill>
                  <a:srgbClr val="002060"/>
                </a:solidFill>
                <a:latin typeface="Times New Roman" panose="02020603050405020304" pitchFamily="18" charset="0"/>
                <a:cs typeface="Times New Roman" panose="02020603050405020304" pitchFamily="18" charset="0"/>
              </a:rPr>
              <a:t>Algernon’s “Bunburying</a:t>
            </a:r>
            <a:r>
              <a:rPr lang="en-US" sz="2400" smtClean="0">
                <a:solidFill>
                  <a:srgbClr val="002060"/>
                </a:solidFill>
                <a:latin typeface="Times New Roman" panose="02020603050405020304" pitchFamily="18" charset="0"/>
                <a:cs typeface="Times New Roman" panose="02020603050405020304" pitchFamily="18" charset="0"/>
              </a:rPr>
              <a:t>” practice</a:t>
            </a:r>
            <a:endParaRPr lang="en-US"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95163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379</TotalTime>
  <Words>373</Words>
  <Application>Microsoft Office PowerPoint</Application>
  <PresentationFormat>Widescreen</PresentationFormat>
  <Paragraphs>74</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Times New Roman</vt:lpstr>
      <vt:lpstr>Wingdings</vt:lpstr>
      <vt:lpstr>Office Theme</vt:lpstr>
      <vt:lpstr>IMPORTANCE OF BEING EARNEST      </vt:lpstr>
      <vt:lpstr>Oscar Wilde: Life and Works</vt:lpstr>
      <vt:lpstr>Wilde as an Author</vt:lpstr>
      <vt:lpstr>Importance of Being Earnest</vt:lpstr>
      <vt:lpstr>Comedy of Humours and Comedy of Manners</vt:lpstr>
      <vt:lpstr>Comedy of Humours and Comedy of Manners continued…</vt:lpstr>
      <vt:lpstr>Plot</vt:lpstr>
      <vt:lpstr>Characters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SHIVAJI UNIVERSITY, KOLHAPUR BA III, ENGLISH SPECIAL ENGLISH DRAMA , SEM V, PAPER IX (CBCS) DSC   </dc:title>
  <dc:creator>Snehal Prabhune</dc:creator>
  <cp:lastModifiedBy>Snehal Prabhune</cp:lastModifiedBy>
  <cp:revision>25</cp:revision>
  <dcterms:created xsi:type="dcterms:W3CDTF">2021-01-23T02:11:00Z</dcterms:created>
  <dcterms:modified xsi:type="dcterms:W3CDTF">2021-09-24T16:10:20Z</dcterms:modified>
</cp:coreProperties>
</file>