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148" autoAdjust="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2EEF-DED5-46B9-8317-8C6EBBCBC273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EC3E4-047C-4B19-A1C3-B438C4D9E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8077200" cy="5105400"/>
          </a:xfrm>
        </p:spPr>
        <p:txBody>
          <a:bodyPr>
            <a:normAutofit fontScale="90000"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 Simple Approach to Income Tax </a:t>
            </a:r>
            <a:br>
              <a:rPr lang="en-US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en-US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Prof.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Gujar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K. S.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M.Com. M.Ed. NET SET (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Edu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. &amp; Com.)</a:t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     GDC&amp;A, DMOA&amp;FA</a:t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Head </a:t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Department Of Commerce,</a:t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Arts &amp; Commerce College,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Koyananagar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-76200"/>
            <a:ext cx="8077200" cy="1676399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Computation of Income from Salary of Mr. Ajay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For the A.Y.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71600" y="1371600"/>
          <a:ext cx="6400801" cy="5111750"/>
        </p:xfrm>
        <a:graphic>
          <a:graphicData uri="http://schemas.openxmlformats.org/drawingml/2006/table">
            <a:tbl>
              <a:tblPr/>
              <a:tblGrid>
                <a:gridCol w="4298829"/>
                <a:gridCol w="1050986"/>
                <a:gridCol w="1050986"/>
              </a:tblGrid>
              <a:tr h="311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</a:rPr>
                        <a:t>Particulars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Rs.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Rs.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Basic Pay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Advance Salary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Dearness Allowance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Bonus, Commission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Family Allowance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City Compensatory Allowance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Education Allowance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(exempt 100 p.m. per Child for 2 Child)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Entertainment Allowance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House Rent Allowance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RPF – Taxable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SPF, URPF, PPF – Tax free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Gross Salary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Less – Professional Tax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Income From Salary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Computation of Income from House Property of Mr. Ajay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For the A.Y.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7399" y="1325881"/>
          <a:ext cx="5791201" cy="5486400"/>
        </p:xfrm>
        <a:graphic>
          <a:graphicData uri="http://schemas.openxmlformats.org/drawingml/2006/table">
            <a:tbl>
              <a:tblPr/>
              <a:tblGrid>
                <a:gridCol w="3802805"/>
                <a:gridCol w="994198"/>
                <a:gridCol w="994198"/>
              </a:tblGrid>
              <a:tr h="1413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Calibri"/>
                          <a:cs typeface="Times New Roman"/>
                        </a:rPr>
                        <a:t>Particulars</a:t>
                      </a:r>
                      <a:endParaRPr lang="en-US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Rs.</a:t>
                      </a:r>
                      <a:endParaRPr lang="en-US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Rs.</a:t>
                      </a:r>
                      <a:endParaRPr lang="en-US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</a:rPr>
                        <a:t>House No. 1 (Self Occupied)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Annual Value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Nil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</a:rPr>
                        <a:t>House No. 1 (Self Occupied)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Municipal Value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3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Fair Rental Value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3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Actual Rent Received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7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Reasonable </a:t>
                      </a:r>
                      <a:r>
                        <a:rPr lang="en-US" sz="1100" dirty="0" err="1">
                          <a:latin typeface="Times New Roman"/>
                          <a:ea typeface="Calibri"/>
                          <a:cs typeface="Times New Roman"/>
                        </a:rPr>
                        <a:t>Lettable</a:t>
                      </a: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 Value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</a:rPr>
                        <a:t>(Higher of a &amp; b Above)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7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Gross Annual Value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</a:rPr>
                        <a:t>(Higher of c &amp; d Above)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Less – Vacancy Period rent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Less – Municipal Taxes paid (on M.V)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</a:rPr>
                        <a:t>Annual Value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</a:rPr>
                        <a:t>Less – Deduction u/s – 24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Standard deduction 30% on Annual Value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Interest on Loan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Ground rent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Nil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Land Revenue paid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Nil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Income from House Property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Computation of Income from Business of Mr. Ajay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For the A.Y.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199621"/>
          <a:ext cx="6858000" cy="5658379"/>
        </p:xfrm>
        <a:graphic>
          <a:graphicData uri="http://schemas.openxmlformats.org/drawingml/2006/table">
            <a:tbl>
              <a:tblPr/>
              <a:tblGrid>
                <a:gridCol w="4503324"/>
                <a:gridCol w="1177338"/>
                <a:gridCol w="1177338"/>
              </a:tblGrid>
              <a:tr h="197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Calibri"/>
                          <a:cs typeface="Times New Roman"/>
                        </a:rPr>
                        <a:t>Particulars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Calibri"/>
                          <a:cs typeface="Times New Roman"/>
                        </a:rPr>
                        <a:t>Rs.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Calibri"/>
                          <a:cs typeface="Times New Roman"/>
                        </a:rPr>
                        <a:t>Rs.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Net Profit as per P&amp;L A/C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Add – Disallowable exp. Dr. to P&amp;L A/C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Personal Exp. / Drawings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Calibri"/>
                          <a:cs typeface="Times New Roman"/>
                        </a:rPr>
                        <a:t>Income Tax, Wealth tax</a:t>
                      </a:r>
                      <a:endParaRPr lang="en-US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Provision for various funds &amp; reserves 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Donations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R.D.D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Interest on capital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household exp.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LIC premium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Less – Disallowable Income Cr. to P&amp;L A/C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Rent from house property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Dividend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Calibri"/>
                          <a:cs typeface="Times New Roman"/>
                        </a:rPr>
                        <a:t>Agriculture Income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Less – Depreciation allowable as per rule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7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Times New Roman"/>
                        </a:rPr>
                        <a:t>Income from Business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868362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Computation of Income from Profession of Dr. Ajay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For the A.Y.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115191"/>
          <a:ext cx="7315199" cy="5471982"/>
        </p:xfrm>
        <a:graphic>
          <a:graphicData uri="http://schemas.openxmlformats.org/drawingml/2006/table">
            <a:tbl>
              <a:tblPr/>
              <a:tblGrid>
                <a:gridCol w="4803543"/>
                <a:gridCol w="1255828"/>
                <a:gridCol w="1255828"/>
              </a:tblGrid>
              <a:tr h="193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Calibri"/>
                          <a:cs typeface="Times New Roman"/>
                        </a:rPr>
                        <a:t>Particulars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Calibri"/>
                          <a:cs typeface="Times New Roman"/>
                        </a:rPr>
                        <a:t>Rs.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Calibri"/>
                          <a:cs typeface="Times New Roman"/>
                        </a:rPr>
                        <a:t>Rs.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Allowable Income from Profession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Consultation Fees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Visiting Fees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Sale of Medicines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Gifts &amp; Presents (From Patients only)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05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Less - Allowable Expenses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Rent of Clinic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Electricity &amp; water charges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Salary to staff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Interest on loan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Car Expenses (office use only)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Purchase of Medicines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Depreciation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Books 100%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Other Assets as per rate given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05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Income from Profession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835" marR="45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590800"/>
            <a:ext cx="801103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10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336</Words>
  <Application>Microsoft Office PowerPoint</Application>
  <PresentationFormat>On-screen Show (4:3)</PresentationFormat>
  <Paragraphs>87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 Simple Approach to Income Tax     By  Prof. Gujar K. S.     M.Com. M.Ed. NET SET (Edu. &amp; Com.)          GDC&amp;A, DMOA&amp;FA  Head  Department Of Commerce, Arts &amp; Commerce College, Koyananagar </vt:lpstr>
      <vt:lpstr>Computation of Income from Salary of Mr. Ajay For the A.Y. 2017-2018 </vt:lpstr>
      <vt:lpstr>Computation of Income from House Property of Mr. Ajay For the A.Y. 2017-2018 </vt:lpstr>
      <vt:lpstr>Computation of Income from Business of Mr. Ajay For the A.Y. 2017-2018 </vt:lpstr>
      <vt:lpstr>Computation of Income from Profession of Dr. Ajay For the A.Y. 2017-2018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 of Income from Salary of Mr. Ajay For the A.Y. 2016-2017</dc:title>
  <dc:creator>Shree</dc:creator>
  <cp:lastModifiedBy>dell</cp:lastModifiedBy>
  <cp:revision>9</cp:revision>
  <dcterms:created xsi:type="dcterms:W3CDTF">2017-12-15T17:34:10Z</dcterms:created>
  <dcterms:modified xsi:type="dcterms:W3CDTF">2019-11-27T06:05:49Z</dcterms:modified>
</cp:coreProperties>
</file>