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0919C2-2A21-4C61-8421-69748D7F0492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CBF2F1-5765-4C0D-93B3-28C4EEAAF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25AA18AB-106C-4DDF-89E1-DDEC02624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43839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B.A.II</a:t>
            </a:r>
            <a:r>
              <a:rPr lang="mr-I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 III</a:t>
            </a:r>
            <a:r>
              <a:rPr lang="mr-I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Paper No.4</a:t>
            </a:r>
            <a:r>
              <a:rPr lang="mr-I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  <a:r>
              <a:rPr lang="mr-IN" sz="2800" dirty="0">
                <a:solidFill>
                  <a:schemeClr val="tx1"/>
                </a:solidFill>
              </a:rPr>
              <a:t/>
            </a:r>
            <a:br>
              <a:rPr lang="mr-IN" sz="28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/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mr-IN" sz="3600" b="1" dirty="0">
                <a:solidFill>
                  <a:srgbClr val="C00000"/>
                </a:solidFill>
              </a:rPr>
              <a:t>भारतातील राजकीय विचार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CC7E319B-67A4-4C24-A810-4D1B72299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362200"/>
          </a:xfrm>
        </p:spPr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mr-IN" sz="2400" dirty="0" smtClean="0">
                <a:solidFill>
                  <a:srgbClr val="00B0F0"/>
                </a:solidFill>
              </a:rPr>
              <a:t>डॉ मधुरा प्र. मोहिते </a:t>
            </a:r>
          </a:p>
          <a:p>
            <a:r>
              <a:rPr lang="mr-IN" sz="2400" dirty="0" smtClean="0">
                <a:solidFill>
                  <a:srgbClr val="00B0F0"/>
                </a:solidFill>
              </a:rPr>
              <a:t>सहयोगी प्रध्यापक,</a:t>
            </a:r>
          </a:p>
          <a:p>
            <a:r>
              <a:rPr lang="mr-IN" sz="2400" dirty="0" smtClean="0">
                <a:solidFill>
                  <a:srgbClr val="00B0F0"/>
                </a:solidFill>
              </a:rPr>
              <a:t>महिला महाविद्यालय,कराड </a:t>
            </a:r>
            <a:endParaRPr lang="en-US" sz="2400" dirty="0" smtClean="0">
              <a:solidFill>
                <a:srgbClr val="00B0F0"/>
              </a:solidFill>
            </a:endParaRPr>
          </a:p>
          <a:p>
            <a:pPr algn="l"/>
            <a:endParaRPr lang="en-US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B.A.II</a:t>
            </a:r>
            <a:r>
              <a:rPr lang="mr-IN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mr-IN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Paper No.4</a:t>
            </a:r>
            <a:r>
              <a:rPr lang="mr-IN" sz="2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  <a:r>
              <a:rPr lang="mr-IN" sz="2800" dirty="0" smtClean="0">
                <a:solidFill>
                  <a:srgbClr val="C00000"/>
                </a:solidFill>
              </a:rPr>
              <a:t/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mr-IN" sz="4000" b="1" dirty="0" smtClean="0">
                <a:solidFill>
                  <a:srgbClr val="C00000"/>
                </a:solidFill>
              </a:rPr>
              <a:t>भारतातील राजकीय विचार</a:t>
            </a:r>
          </a:p>
          <a:p>
            <a:r>
              <a:rPr lang="en-US" sz="2800" b="1" dirty="0" smtClean="0"/>
              <a:t>Topic -1</a:t>
            </a:r>
            <a:r>
              <a:rPr lang="mr-IN" sz="2800" b="1" dirty="0" smtClean="0"/>
              <a:t> कौटि</a:t>
            </a:r>
            <a:r>
              <a:rPr lang="mr-IN" sz="2800" dirty="0" smtClean="0"/>
              <a:t>ल्य </a:t>
            </a:r>
          </a:p>
          <a:p>
            <a:r>
              <a:rPr lang="mr-IN" sz="2800" dirty="0" smtClean="0"/>
              <a:t> अ) राज्याचे स्वरूप: सप्तांग सिद्धांत            ब) राजा व त्याचे प्रशासन, मंत्रीमंडळ</a:t>
            </a:r>
          </a:p>
          <a:p>
            <a:r>
              <a:rPr lang="mr-IN" sz="2800" dirty="0" smtClean="0"/>
              <a:t> क) न्यायविषयक विचार                       ड) मंडल सिद्धांत   </a:t>
            </a:r>
          </a:p>
          <a:p>
            <a:r>
              <a:rPr lang="mr-IN" sz="2800" dirty="0" smtClean="0"/>
              <a:t> </a:t>
            </a:r>
            <a:r>
              <a:rPr lang="en-US" sz="2800" b="1" dirty="0" smtClean="0"/>
              <a:t>Topic -2 </a:t>
            </a:r>
            <a:r>
              <a:rPr lang="mr-IN" sz="2800" b="1" dirty="0" smtClean="0"/>
              <a:t> म. फुले </a:t>
            </a:r>
          </a:p>
          <a:p>
            <a:r>
              <a:rPr lang="mr-IN" sz="2800" dirty="0" smtClean="0"/>
              <a:t> अ) राज्याचा सिद्धांत: बळीराजाची कल्पना        ब) धर्म: ब्राह्मणवादावरील टीका</a:t>
            </a:r>
          </a:p>
          <a:p>
            <a:r>
              <a:rPr lang="mr-IN" sz="2800" dirty="0" smtClean="0"/>
              <a:t> क) सत्यशोधक समाज व क्रांतिकारक विचार       ड) सामाजिक विचार</a:t>
            </a:r>
          </a:p>
          <a:p>
            <a:endParaRPr lang="mr-IN" sz="2800" dirty="0" smtClean="0"/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Topic -3  </a:t>
            </a:r>
            <a:r>
              <a:rPr lang="mr-IN" sz="2800" b="1" dirty="0" smtClean="0">
                <a:solidFill>
                  <a:schemeClr val="accent6">
                    <a:lumMod val="75000"/>
                  </a:schemeClr>
                </a:solidFill>
              </a:rPr>
              <a:t>न्या. महादेव गोविंद रानडे </a:t>
            </a:r>
          </a:p>
          <a:p>
            <a:r>
              <a:rPr lang="mr-IN" sz="2800" dirty="0" smtClean="0"/>
              <a:t> अ) राजकीय उदारमतवाद                      ब) सामाजिक सुधारणेविषयीचे विचार </a:t>
            </a:r>
          </a:p>
          <a:p>
            <a:r>
              <a:rPr lang="mr-IN" sz="2800" dirty="0" smtClean="0"/>
              <a:t> क) आर्थिक विचार  </a:t>
            </a:r>
          </a:p>
          <a:p>
            <a:r>
              <a:rPr lang="mr-IN" sz="2800" dirty="0" smtClean="0"/>
              <a:t> 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Topic 4 </a:t>
            </a:r>
            <a:r>
              <a:rPr lang="mr-IN" sz="2800" b="1" dirty="0" smtClean="0">
                <a:solidFill>
                  <a:schemeClr val="accent6">
                    <a:lumMod val="75000"/>
                  </a:schemeClr>
                </a:solidFill>
              </a:rPr>
              <a:t>लोकमान्य टिळक</a:t>
            </a:r>
          </a:p>
          <a:p>
            <a:r>
              <a:rPr lang="mr-IN" sz="2800" dirty="0" smtClean="0"/>
              <a:t> अ) सांस्कृतिक राष्ट्रवाद                       ब) स्वराज्याची कल्पना ( चतु:सूत्री)</a:t>
            </a:r>
          </a:p>
          <a:p>
            <a:r>
              <a:rPr lang="mr-IN" sz="2800" dirty="0" smtClean="0"/>
              <a:t> क) प्रतियोगी सहकारिता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D1B3DF62-4575-4D19-A446-423636174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अ) राज्याचे स्वरूप: सप्तांग सिद्धात-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dirty="0">
                <a:solidFill>
                  <a:schemeClr val="tx1"/>
                </a:solidFill>
              </a:rPr>
              <a:t>राजा, मंत्री, देश/भूमी, किल्ले/दुर्ग, कोष/खजिना, सैन्य, मित्र </a:t>
            </a:r>
          </a:p>
          <a:p>
            <a:pPr marL="0" indent="0">
              <a:buNone/>
            </a:pPr>
            <a:endParaRPr lang="mr-I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r-IN" sz="1800" dirty="0">
                <a:solidFill>
                  <a:schemeClr val="tx1"/>
                </a:solidFill>
              </a:rPr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ब) प्रशासन व मंत्रीमंडळ याविषयीचे विचार: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dirty="0">
                <a:solidFill>
                  <a:schemeClr val="tx1"/>
                </a:solidFill>
              </a:rPr>
              <a:t>मंत्रीमंडळाची रचना, मंत्र्यांची पात्रता, अधिकार व कामे </a:t>
            </a:r>
          </a:p>
          <a:p>
            <a:pPr marL="0" indent="0">
              <a:buNone/>
            </a:pPr>
            <a:endParaRPr lang="mr-I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क) न्यायविषयक विचार: </a:t>
            </a: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न्यायालयाचे प्रकार, अधिकार क्षेत्र, न्यायदानाचे आधार, शिक्षेचे प्रकार</a:t>
            </a:r>
          </a:p>
          <a:p>
            <a:pPr marL="0" indent="0">
              <a:buNone/>
            </a:pPr>
            <a:endParaRPr lang="mr-I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ड) मंडल सिद्धांत/ आंतरराज्य संबंध सिद्धांत/ परराष्ट्र संबंधविषयक विचार, राज्याच्या निर्मितीचा भूराजकीय आकृतीबंध:</a:t>
            </a: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षाडगुण्य सिद्धांत: </a:t>
            </a:r>
            <a:r>
              <a:rPr lang="mr-IN" dirty="0">
                <a:solidFill>
                  <a:schemeClr val="tx1"/>
                </a:solidFill>
              </a:rPr>
              <a:t>सहा प्रकारचे गुण- संधी, विग्रह, आसन, यान, संश्रय, दैव्धीभाव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92C00EDE-0424-4EEC-BCDD-E5C12D48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Topic- 1 </a:t>
            </a:r>
            <a:r>
              <a:rPr lang="mr-IN" sz="2400" b="1" dirty="0">
                <a:solidFill>
                  <a:schemeClr val="accent6">
                    <a:lumMod val="75000"/>
                  </a:schemeClr>
                </a:solidFill>
              </a:rPr>
              <a:t>कौटिल्य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97E0BA38-4ADC-4289-BC45-A711C476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mr-IN" dirty="0"/>
              <a:t> </a:t>
            </a:r>
            <a:r>
              <a:rPr lang="mr-IN" dirty="0">
                <a:solidFill>
                  <a:srgbClr val="FF0000"/>
                </a:solidFill>
              </a:rPr>
              <a:t>अ) राज्याचा सिद्धांत / बळीराजाचे राज्य: </a:t>
            </a:r>
          </a:p>
          <a:p>
            <a:pPr marL="0" indent="0">
              <a:buNone/>
            </a:pPr>
            <a:r>
              <a:rPr lang="mr-IN" dirty="0"/>
              <a:t> १) बळीराजाचे राज्य संकल्पना, २) लोकशाही प्रजासत्ताक पद्धतीचा पुरस्कार, ३) इंग्रजी सत्तेविषयीचा दृष्टीकोण, ४) शेतकऱ्यांवरील अन्याय, ५) सरकारची भूमिका, ६) आधी सामाजिक सुधारणा की आधी राजकीय स्वातंत्र्य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mr-IN" dirty="0">
                <a:solidFill>
                  <a:srgbClr val="FF0000"/>
                </a:solidFill>
              </a:rPr>
              <a:t>ब) धर्मविषयक विचार / ब्राम्हणवादावरील टीका:</a:t>
            </a:r>
          </a:p>
          <a:p>
            <a:pPr marL="0" indent="0">
              <a:buNone/>
            </a:pPr>
            <a:r>
              <a:rPr lang="mr-IN" dirty="0"/>
              <a:t> १) मानवतावाद २) एकेश्वरवादाचा पुरस्कार, ३) मूर्तीपूजेला विरोध, ४) ईहवादी/ बुद्धीवादी दृष्टीकोण, ५) सत्य व नीती, ६) विश्व बंधुत्व</a:t>
            </a:r>
          </a:p>
          <a:p>
            <a:pPr marL="0" indent="0">
              <a:buNone/>
            </a:pPr>
            <a:r>
              <a:rPr lang="mr-IN" dirty="0"/>
              <a:t> </a:t>
            </a:r>
          </a:p>
          <a:p>
            <a:pPr marL="0" indent="0">
              <a:buNone/>
            </a:pPr>
            <a:r>
              <a:rPr lang="mr-IN" dirty="0">
                <a:solidFill>
                  <a:srgbClr val="FF0000"/>
                </a:solidFill>
              </a:rPr>
              <a:t>क) सत्यशोधक समाज व क्रांतिकारी विचार: </a:t>
            </a:r>
            <a:r>
              <a:rPr lang="mr-IN" dirty="0"/>
              <a:t>१) उद्देश, २) सभासदत्व, ३) नविन पर्याय, </a:t>
            </a:r>
          </a:p>
          <a:p>
            <a:pPr marL="0" indent="0">
              <a:buNone/>
            </a:pPr>
            <a:r>
              <a:rPr lang="mr-IN" dirty="0"/>
              <a:t>४) प्रमुख कार्य, ५) नवा वारसा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>
                <a:solidFill>
                  <a:srgbClr val="FF0000"/>
                </a:solidFill>
              </a:rPr>
              <a:t>ड) सामाजिक विचार:    </a:t>
            </a:r>
          </a:p>
          <a:p>
            <a:pPr marL="0" indent="0">
              <a:buNone/>
            </a:pPr>
            <a:r>
              <a:rPr lang="mr-IN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9454D4FB-23D7-4058-BBB1-B148B4E6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Topic- 2 </a:t>
            </a:r>
            <a:r>
              <a:rPr lang="mr-IN" sz="2400" b="1" dirty="0">
                <a:solidFill>
                  <a:schemeClr val="accent6">
                    <a:lumMod val="75000"/>
                  </a:schemeClr>
                </a:solidFill>
              </a:rPr>
              <a:t>महात्मा फुले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B0E577D-7035-4296-834F-7D0D5289E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dirty="0"/>
              <a:t> </a:t>
            </a:r>
            <a:r>
              <a:rPr lang="mr-IN" dirty="0">
                <a:solidFill>
                  <a:srgbClr val="FF0000"/>
                </a:solidFill>
              </a:rPr>
              <a:t>अ) राजकीय उदारमतवाद:</a:t>
            </a:r>
          </a:p>
          <a:p>
            <a:pPr marL="0" indent="0">
              <a:buNone/>
            </a:pPr>
            <a:endParaRPr lang="mr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mr-IN" dirty="0">
                <a:solidFill>
                  <a:srgbClr val="FF0000"/>
                </a:solidFill>
              </a:rPr>
              <a:t> ब) सामाजिक सुधारणेविषयीचे विचार: </a:t>
            </a:r>
          </a:p>
          <a:p>
            <a:pPr marL="457200" indent="-457200">
              <a:buAutoNum type="hindiNumParenR"/>
            </a:pPr>
            <a:r>
              <a:rPr lang="mr-IN" dirty="0"/>
              <a:t>पारंपरिक पद्धत २) विवेक पद्धत ३) कायदा पद्धत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/>
              <a:t> </a:t>
            </a:r>
            <a:r>
              <a:rPr lang="mr-IN" dirty="0">
                <a:solidFill>
                  <a:srgbClr val="FF0000"/>
                </a:solidFill>
              </a:rPr>
              <a:t>क) आर्थिक विचार:</a:t>
            </a:r>
          </a:p>
          <a:p>
            <a:pPr marL="0" indent="0">
              <a:buNone/>
            </a:pPr>
            <a:r>
              <a:rPr lang="mr-IN" dirty="0"/>
              <a:t>१) दारिद्रयाची कारणे २) दारिद्रयावरील उपाय 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028AF0E4-E74F-429F-9580-52018343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Topic-3 </a:t>
            </a:r>
            <a:r>
              <a:rPr lang="mr-IN" sz="2400" dirty="0">
                <a:solidFill>
                  <a:srgbClr val="FF0000"/>
                </a:solidFill>
              </a:rPr>
              <a:t>न्या. महादेव  गोविंद रानडे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E786654-92B9-4010-8528-7E94B516B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अ) सांस्कृतिक राष्ट्रवाद:</a:t>
            </a:r>
          </a:p>
          <a:p>
            <a:pPr marL="457200" indent="-457200">
              <a:buAutoNum type="hindiNumParenR"/>
            </a:pPr>
            <a:r>
              <a:rPr lang="mr-IN" dirty="0"/>
              <a:t>पाश्चात्य विचारवंतांच्या विचारांचा प्रभाव २) पारतंत्र्याची पार्श्वभूमी ३) सांस्कृतिक राष्ट्रवादाची कल्पना ४) हिंदू-मुस्लिम ऐक्य ५) शिवजयंती  व गणेशोत्सवाला सुरूवात</a:t>
            </a:r>
          </a:p>
          <a:p>
            <a:pPr marL="0" indent="0">
              <a:buNone/>
            </a:pPr>
            <a:r>
              <a:rPr lang="mr-IN" dirty="0"/>
              <a:t> </a:t>
            </a:r>
          </a:p>
          <a:p>
            <a:pPr marL="0" indent="0">
              <a:buNone/>
            </a:pPr>
            <a:r>
              <a:rPr lang="mr-IN" dirty="0"/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राष्ट्रवादावरील आक्षेप: </a:t>
            </a:r>
            <a:r>
              <a:rPr lang="mr-IN" dirty="0"/>
              <a:t>१) संकुचित राष्ट्रवाद २) जातीय व धार्मिकतेचा आधार ३) हिंदू-मुस्लिम यात फूट ४) अस्थिर राष्ट्रवाद ५) प्रांतवादाची मर्यादा</a:t>
            </a:r>
          </a:p>
          <a:p>
            <a:pPr marL="0" indent="0">
              <a:buNone/>
            </a:pPr>
            <a:r>
              <a:rPr lang="mr-IN" dirty="0"/>
              <a:t>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ब) स्वराज्याची कल्पना ( चतु:सूत्री )</a:t>
            </a:r>
          </a:p>
          <a:p>
            <a:pPr marL="457200" indent="-457200">
              <a:buAutoNum type="hindiNumParenR"/>
            </a:pPr>
            <a:r>
              <a:rPr lang="mr-IN" dirty="0"/>
              <a:t>स्वदेशी २) बहिष्कार ३) राष्ट्रीय शिक्षण ४) स्वराज्य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क) प्रतियोगी सहकारिता:</a:t>
            </a:r>
          </a:p>
          <a:p>
            <a:pPr marL="0" indent="0">
              <a:buNone/>
            </a:pPr>
            <a:r>
              <a:rPr lang="mr-IN" dirty="0"/>
              <a:t>१) इंग्रज राजवटीचा संदर्भ २) १९१९ चा सुधारणा कायदा ३) मर्यादित सहकार्य ४) जबाबदार शासन पद्धतीची मागणी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F8B47600-DC36-4D5A-B6FF-F193D9976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TOPIC-4 </a:t>
            </a:r>
            <a:r>
              <a:rPr lang="mr-IN" sz="2400" dirty="0">
                <a:solidFill>
                  <a:schemeClr val="accent6">
                    <a:lumMod val="75000"/>
                  </a:schemeClr>
                </a:solidFill>
              </a:rPr>
              <a:t>लोकमान्य टिळक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398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B.A.II   Sem III   Paper No.4 Syllabus  भारतातील राजकीय विचार </vt:lpstr>
      <vt:lpstr>PowerPoint Presentation</vt:lpstr>
      <vt:lpstr>Topic- 1 कौटिल्य </vt:lpstr>
      <vt:lpstr>Topic- 2 महात्मा फुले </vt:lpstr>
      <vt:lpstr>Topic-3 न्या. महादेव  गोविंद रानडे  </vt:lpstr>
      <vt:lpstr>TOPIC-4 लोकमान्य टिळक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B.A.II   Sem III   Paper No.4 Syllabus  भारतातील राजकीय विचार</dc:title>
  <dc:creator>Vostro</dc:creator>
  <cp:lastModifiedBy>Admin</cp:lastModifiedBy>
  <cp:revision>6</cp:revision>
  <dcterms:created xsi:type="dcterms:W3CDTF">2021-06-19T14:34:40Z</dcterms:created>
  <dcterms:modified xsi:type="dcterms:W3CDTF">2021-09-03T04:59:25Z</dcterms:modified>
</cp:coreProperties>
</file>